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62" r:id="rId4"/>
  </p:sldMasterIdLst>
  <p:notesMasterIdLst>
    <p:notesMasterId r:id="rId6"/>
  </p:notesMasterIdLst>
  <p:handoutMasterIdLst>
    <p:handoutMasterId r:id="rId31"/>
  </p:handoutMasterIdLst>
  <p:sldIdLst>
    <p:sldId id="2476" r:id="rId5"/>
    <p:sldId id="3800" r:id="rId7"/>
    <p:sldId id="2478" r:id="rId8"/>
    <p:sldId id="2343" r:id="rId9"/>
    <p:sldId id="3825" r:id="rId10"/>
    <p:sldId id="3826" r:id="rId11"/>
    <p:sldId id="3827" r:id="rId12"/>
    <p:sldId id="3828" r:id="rId13"/>
    <p:sldId id="3664" r:id="rId14"/>
    <p:sldId id="3671" r:id="rId15"/>
    <p:sldId id="3829" r:id="rId16"/>
    <p:sldId id="3813" r:id="rId17"/>
    <p:sldId id="3830" r:id="rId18"/>
    <p:sldId id="3786" r:id="rId19"/>
    <p:sldId id="3814" r:id="rId20"/>
    <p:sldId id="3815" r:id="rId21"/>
    <p:sldId id="3831" r:id="rId22"/>
    <p:sldId id="3832" r:id="rId23"/>
    <p:sldId id="3816" r:id="rId24"/>
    <p:sldId id="3818" r:id="rId25"/>
    <p:sldId id="3833" r:id="rId26"/>
    <p:sldId id="3823" r:id="rId27"/>
    <p:sldId id="3824" r:id="rId28"/>
    <p:sldId id="3780" r:id="rId29"/>
    <p:sldId id="2276" r:id="rId30"/>
  </p:sldIdLst>
  <p:sldSz cx="11522075" cy="6480175"/>
  <p:notesSz cx="6858000" cy="9144000"/>
  <p:custDataLst>
    <p:tags r:id="rId35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4268" autoAdjust="0"/>
  </p:normalViewPr>
  <p:slideViewPr>
    <p:cSldViewPr>
      <p:cViewPr>
        <p:scale>
          <a:sx n="100" d="100"/>
          <a:sy n="100" d="100"/>
        </p:scale>
        <p:origin x="-654" y="-438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0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4.xml"/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4.xml"/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.xml"/><Relationship Id="rId3" Type="http://schemas.openxmlformats.org/officeDocument/2006/relationships/slide" Target="../slides/slide24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86053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world meets China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1.xml"/><Relationship Id="rId5" Type="http://schemas.openxmlformats.org/officeDocument/2006/relationships/hyperlink" Target="../3.&#37197;&#22871;&#32451;&#20064;&#39064;/&#35838;&#21518;&#32032;&#20859;&#35780;&#20215;/10%20Unit%203&#12288;&#35838;&#21518;&#32032;&#20859;&#35780;&#20215;(&#21313;)&#12288;Section%20&#8545;&#12288;Starting%20out%20&amp;%20Understanding%20ideas&#8212;Language%20points.docx" TargetMode="External"/><Relationship Id="rId4" Type="http://schemas.openxmlformats.org/officeDocument/2006/relationships/slide" Target="slide1.xml"/><Relationship Id="rId3" Type="http://schemas.openxmlformats.org/officeDocument/2006/relationships/tags" Target="../tags/tag9.xml"/><Relationship Id="rId2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4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5"/>
          <p:cNvSpPr/>
          <p:nvPr>
            <p:custDataLst>
              <p:tags r:id="rId5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  <a:endParaRPr kumimoji="0" sz="3200" b="1" i="0" u="none" strike="noStrike" kern="1200" cap="none" spc="0" normalizeH="0" baseline="0" noProof="0">
              <a:ln>
                <a:noFill/>
              </a:ln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梯形 24"/>
          <p:cNvSpPr/>
          <p:nvPr>
            <p:custDataLst>
              <p:tags r:id="rId6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7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8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9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world meets China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07777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start of a new year is a good time to reflect ____ the many achievements of the past.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With the white walls _____________ (reflect) the light, the room looks bright.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Your clothes are often a _____________ (reflect) of your personality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57467" y="230395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48827" y="3456117"/>
            <a:ext cx="15584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reflecting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52897" y="4661137"/>
            <a:ext cx="15584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reflection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439837"/>
            <a:ext cx="10692000" cy="3108543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应用文写作之建议信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当你冷静下来时，你应该彻底反思整个过程，然后重新开始。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you calm down, you're supposed to _________________________  thoroughly and start over again.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97167" y="3292947"/>
            <a:ext cx="4208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reflect on the whole process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2. strengthen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v.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加强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119057"/>
            <a:ext cx="10693400" cy="50734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Given that the theme of the Expo was to promote cultural exchange and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strengthen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mutual cooperation between the countries along the Silk Road,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Dunhuang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the ideal place.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鉴于本次博览会的主题是促进文化交流，加强丝绸之路沿线国家的相互合作，敦煌正是一个理想的会址。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(1)strength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力气，体力；优点，长处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strengths and weaknesses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优点和缺点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(2)strong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强壮的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395682"/>
            <a:ext cx="10692000" cy="62453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【易混辨析】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strength, power, energy, force</a:t>
            </a:r>
            <a:endParaRPr lang="zh-CN" altLang="zh-CN" sz="1050" kern="1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0289" y="2125307"/>
          <a:ext cx="10801498" cy="2987040"/>
        </p:xfrm>
        <a:graphic>
          <a:graphicData uri="http://schemas.openxmlformats.org/drawingml/2006/table">
            <a:tbl>
              <a:tblPr/>
              <a:tblGrid>
                <a:gridCol w="2209987"/>
                <a:gridCol w="859151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易混词汇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区别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strength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通常指体力或人、事物等拥有的实力。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power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普通用词，泛指一切力量、能力等，尤指权力。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energy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物理学中指能量、能源，用于人时则指精力。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force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指发挥出来的力量、暴力、强制力、效力。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Yoga can be used to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(strength) the immune system.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选词填空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(strength, power, energy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force)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work took me a lot of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man has a strong desire for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These two boys are equal in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old man pulled the wagon with great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8777" y="1996767"/>
            <a:ext cx="1678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strengthen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68927" y="3211512"/>
            <a:ext cx="11544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energy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89027" y="3816167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power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56967" y="4392247"/>
            <a:ext cx="1340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strength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01237" y="5040337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force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87774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读后续写之动作描写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到达海滩时，我们中的一些人推车，而另一些人则用尽全力把车拉出来。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reaching the beach, some of us pushed the car while others pulled it out __________________________.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4557" y="4229077"/>
            <a:ext cx="2515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with all strength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367827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so...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如此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以至于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952018"/>
            <a:ext cx="10693400" cy="244015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scrolls are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detailed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they describe the vast range of goods that were imported and exported from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Dunhuang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这些卷轴内容如此详细，它们描述了进出敦煌的各种商品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so... that...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引导的是结果状语从句。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935767"/>
            <a:ext cx="10692000" cy="4315027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(1)so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./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a/an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＋可数名词单数＋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many/few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＋可数名词复数＋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much/little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＋不可数名词＋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(2)such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a/an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＋可数名词单数＋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＋可数名词复数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不可数名词＋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085366"/>
            <a:ext cx="10693400" cy="2415085"/>
          </a:xfr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so...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结构中的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so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＋形容词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副词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可以提至句首，以加强语气，但要注意用部分倒装语序。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So bright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was the moon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that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the flowers were bright as by day.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在如此明亮的月光下，花儿就像白天一样鲜艳。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1727877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28552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was ________ fine weather that they all went hiking.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are ________ delicious dishes that we would like to eat them.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My garden was covered with ____ many butterflies that I could hardly see the flowers.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0537" y="2591997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such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70800" y="3168077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such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56967" y="3816167"/>
            <a:ext cx="503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2231947"/>
            <a:ext cx="10692000" cy="1831014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Learn important expressions about the topic and learn how to communicate with visitors effectively.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Practise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using the expressions to complete relevant exercises.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39837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句型转换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is such an interesting film that we all enjoy watching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is ________________________ that we all enjoy watching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boy studied so hard that he got through the exam easily.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 that he got through the exam easily.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部分倒装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30176" y="2654382"/>
            <a:ext cx="30428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so interesting a film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24407" y="3888177"/>
            <a:ext cx="38635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So hard did the boy study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511847"/>
            <a:ext cx="10692000" cy="3105150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应用文写作之发言稿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首先，我要花很多时间做大量的家庭作业，以至于我几乎没有时间做运动。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begin with, I have to spend __________________________________ ____________ I hardly have time to do exercise.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29741" y="3364957"/>
            <a:ext cx="58160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so much time on my tons of </a:t>
            </a:r>
            <a:r>
              <a:rPr lang="en-US" altLang="zh-CN" dirty="0" smtClean="0"/>
              <a:t>homework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6317" y="3960187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550938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35199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peak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尖端　　　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B.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山峰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高峰，顶峰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	D.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巅峰状态的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research indicates that most athletes reach their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peak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in their mid-20s.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sleeves covered his hands to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peaks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his fingers.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Mount McKinley is Alaska's highest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peak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Athletes have to train continuously to stay in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peak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condition.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12447" y="369636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77567" y="432023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89277" y="487439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021919" y="547239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27877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They rush quickly through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crossroads,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move skillfully through traffic, and ride even on sidewalks.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活动中心，汇集地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紧要关头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十字路口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96917" y="242882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素养评价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10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hlinkClick r:id="rId4" action="ppaction://hlinksldjump"/>
          </p:cNvPr>
          <p:cNvSpPr/>
          <p:nvPr/>
        </p:nvSpPr>
        <p:spPr>
          <a:xfrm>
            <a:off x="3243263" y="5508339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5" action="ppaction://hlinkfile"/>
          </p:cNvPr>
          <p:cNvSpPr/>
          <p:nvPr/>
        </p:nvSpPr>
        <p:spPr>
          <a:xfrm>
            <a:off x="-107950" y="-72373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03667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They turned through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gateway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 the left.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oasis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a small area in the desert where water and plants are found.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The hotel also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boasts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two swimming pools and a golf course.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79553" y="259199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 smtClean="0">
                <a:latin typeface="Times New Roman" panose="02020603050405020304"/>
                <a:ea typeface="楷体_GB2312"/>
                <a:cs typeface="Times New Roman" panose="02020603050405020304"/>
              </a:rPr>
              <a:t>出入口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09627" y="38066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绿洲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073497" y="496832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自豪地拥有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085360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4. This increase in exports bears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testimony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to the success of industry. 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r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5.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statue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was carved out of a single piece of stone.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6. </a:t>
            </a:r>
            <a:r>
              <a:rPr lang="en-US" altLang="zh-CN" b="1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Mural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paintings may well be the earliest paintings in the human history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7. Traffic reaches its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peak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between 8 and 9 in the morning.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8. As I opened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scroll,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the scene of the Yellow River unfolded.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42946" y="178073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证明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69427" y="23758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雕像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28477" y="356203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壁画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034806" y="41570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高峰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08451" y="47332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卷轴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994429"/>
            <a:ext cx="10692000" cy="62453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0289" y="1671919"/>
          <a:ext cx="10801498" cy="3584448"/>
        </p:xfrm>
        <a:graphic>
          <a:graphicData uri="http://schemas.openxmlformats.org/drawingml/2006/table">
            <a:tbl>
              <a:tblPr/>
              <a:tblGrid>
                <a:gridCol w="4608638"/>
                <a:gridCol w="619286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辉煌的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glory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荣誉，光荣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宗教的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religion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宗教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加强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strong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强壮的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strength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力气，体力；优点，长处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覆盖范围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cover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覆盖，涉及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53882" y="2275382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glorious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3882" y="2879937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religious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3882" y="3744157"/>
            <a:ext cx="1678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strengthen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3882" y="4680287"/>
            <a:ext cx="1478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coverage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03707"/>
            <a:ext cx="10692000" cy="5450466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____ detail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详细地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date 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追溯到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thanks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多亏，由于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vary from... ____ 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变化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even ____________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尽管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ahead ____ 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提前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look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抬头看；查找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be unique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特有的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8377" y="120465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81032" y="1780737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from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84989" y="239072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33664" y="302405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16517" y="3561937"/>
            <a:ext cx="1181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though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72497" y="4166592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75366" y="47427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up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461794" y="536218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03707"/>
            <a:ext cx="10692000" cy="5521512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so... that...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scrolls are ________________ they describe the vast range of goods that were imported and exported from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Dunhuang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这些卷轴内容如此详细，它们描述了进出敦煌的各种商品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句型公式：过去分词短语作状语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Mogao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Grottoes, these ancient caves were carved out of the rock over a period of 1,000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这些古老的洞窟被称为莫高窟，是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1 000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多年前从岩石中开凿出来的。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4657" y="1737402"/>
            <a:ext cx="23535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so detailed that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9710" y="4123257"/>
            <a:ext cx="1630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Known as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007777"/>
            <a:ext cx="10692000" cy="4315027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 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引导目的状语从句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Come a little bit closer ______________________________.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请靠近一点，以便你能看得更清楚。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句型公式：现在分词短语作状语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 these images are full of life, _____________________________ and optimism of people from that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这些图案充满生机，反映了那个时代人们的自信和乐观。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32797" y="1655867"/>
            <a:ext cx="48141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so that you can get a better view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57415" y="3456117"/>
            <a:ext cx="3748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reflecting the confidence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582" y="1669838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pt-BR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1. reflect</a:t>
            </a:r>
            <a:r>
              <a:rPr lang="pt-BR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v.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反映；反射；思考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263717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]...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these images are full of life,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reflecting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confidence and optimism of people from that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这些图案充满生机，反映了那个时代人们的自信和乐观。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(1)reflect 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思考，反思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(2)reflection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映像；反映；反射；沉思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96"/>
  <p:tag name="KSO_WM_BEAUTIFY_FLAG" val=""/>
</p:tagLst>
</file>

<file path=ppt/tags/tag6.xml><?xml version="1.0" encoding="utf-8"?>
<p:tagLst xmlns:p="http://schemas.openxmlformats.org/presentationml/2006/main">
  <p:tag name="AS_UNIQUEID" val="97"/>
  <p:tag name="KSO_WM_BEAUTIFY_FLAG" val=""/>
</p:tagLst>
</file>

<file path=ppt/tags/tag7.xml><?xml version="1.0" encoding="utf-8"?>
<p:tagLst xmlns:p="http://schemas.openxmlformats.org/presentationml/2006/main">
  <p:tag name="AS_UNIQUEID" val="98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5522</Words>
  <Application>WPS 演示</Application>
  <PresentationFormat>自定义</PresentationFormat>
  <Paragraphs>308</Paragraphs>
  <Slides>25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等线 Light</vt:lpstr>
      <vt:lpstr>HelveticaNeueLT Pro 67 MdCn</vt:lpstr>
      <vt:lpstr>Calibri</vt:lpstr>
      <vt:lpstr>Times New Roman</vt:lpstr>
      <vt:lpstr>Courier New</vt:lpstr>
      <vt:lpstr>黑体</vt:lpstr>
      <vt:lpstr>楷体_GB2312</vt:lpstr>
      <vt:lpstr>新宋体</vt:lpstr>
      <vt:lpstr>Book Antiqua</vt:lpstr>
      <vt:lpstr>IPAPANNEW</vt:lpstr>
      <vt:lpstr>Segoe Print</vt:lpstr>
      <vt:lpstr>Arial Unicode MS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Wendy</cp:lastModifiedBy>
  <cp:revision>1302</cp:revision>
  <dcterms:created xsi:type="dcterms:W3CDTF">2016-06-29T09:22:00Z</dcterms:created>
  <dcterms:modified xsi:type="dcterms:W3CDTF">2026-02-26T06:55:26Z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2052-12.1.0.25225</vt:lpwstr>
  </property>
</Properties>
</file>