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6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828" r:id="rId13"/>
    <p:sldId id="3829" r:id="rId14"/>
    <p:sldId id="3664" r:id="rId15"/>
    <p:sldId id="3671" r:id="rId16"/>
    <p:sldId id="3830" r:id="rId17"/>
    <p:sldId id="3831" r:id="rId18"/>
    <p:sldId id="3833" r:id="rId19"/>
    <p:sldId id="3832" r:id="rId20"/>
    <p:sldId id="3834" r:id="rId21"/>
    <p:sldId id="3835" r:id="rId22"/>
    <p:sldId id="3785" r:id="rId23"/>
    <p:sldId id="3786" r:id="rId24"/>
    <p:sldId id="3836" r:id="rId25"/>
    <p:sldId id="3837" r:id="rId26"/>
    <p:sldId id="3838" r:id="rId27"/>
    <p:sldId id="3813" r:id="rId28"/>
    <p:sldId id="3839" r:id="rId29"/>
    <p:sldId id="3815" r:id="rId30"/>
    <p:sldId id="3840" r:id="rId31"/>
    <p:sldId id="3814" r:id="rId32"/>
    <p:sldId id="3816" r:id="rId33"/>
    <p:sldId id="3780" r:id="rId34"/>
    <p:sldId id="2276" r:id="rId35"/>
  </p:sldIdLst>
  <p:sldSz cx="11522075" cy="6480175"/>
  <p:notesSz cx="6858000" cy="9144000"/>
  <p:custDataLst>
    <p:tags r:id="rId4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0" d="100"/>
          <a:sy n="110" d="100"/>
        </p:scale>
        <p:origin x="-978" y="-7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tags" Target="tags/tag10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9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9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9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7330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Into the un known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emf"/><Relationship Id="rId1" Type="http://schemas.openxmlformats.org/officeDocument/2006/relationships/package" Target="../embeddings/Document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20%20Unit%205&#12288;&#35838;&#21518;&#32032;&#20859;&#35780;&#20215;(&#20108;&#21313;)&#12288;Section%20&#8547;&#12288;Developing%20ideas,%20Presenting%20ideas%20&amp;%20Reflection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Into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unknown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75" y="1583903"/>
            <a:ext cx="10702925" cy="52322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课文理解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43943"/>
            <a:ext cx="10693400" cy="9541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</a:t>
            </a:r>
            <a:r>
              <a:rPr lang="en-US" altLang="zh-CN" b="1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05" y="2880047"/>
            <a:ext cx="9894888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747074" y="2896306"/>
            <a:ext cx="9941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shipwrecks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9649469" y="3137846"/>
            <a:ext cx="7136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corners</a:t>
            </a:r>
            <a:endParaRPr lang="zh-CN" altLang="en-US" sz="1400" dirty="0"/>
          </a:p>
        </p:txBody>
      </p:sp>
      <p:sp>
        <p:nvSpPr>
          <p:cNvPr id="8" name="矩形 7"/>
          <p:cNvSpPr/>
          <p:nvPr/>
        </p:nvSpPr>
        <p:spPr>
          <a:xfrm>
            <a:off x="6184191" y="3853838"/>
            <a:ext cx="12330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archaeological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2822638" y="4660502"/>
            <a:ext cx="9941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discoveries</a:t>
            </a:r>
            <a:endParaRPr lang="zh-CN" altLang="en-US" sz="1400" dirty="0"/>
          </a:p>
        </p:txBody>
      </p:sp>
      <p:sp>
        <p:nvSpPr>
          <p:cNvPr id="10" name="矩形 9"/>
          <p:cNvSpPr/>
          <p:nvPr/>
        </p:nvSpPr>
        <p:spPr>
          <a:xfrm>
            <a:off x="6370394" y="454395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biological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5645353" y="5009777"/>
            <a:ext cx="14478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Natural resources</a:t>
            </a:r>
            <a:endParaRPr lang="zh-CN" altLang="en-US" sz="1400" dirty="0"/>
          </a:p>
        </p:txBody>
      </p:sp>
      <p:sp>
        <p:nvSpPr>
          <p:cNvPr id="12" name="矩形 11"/>
          <p:cNvSpPr/>
          <p:nvPr/>
        </p:nvSpPr>
        <p:spPr>
          <a:xfrm>
            <a:off x="2830297" y="6001814"/>
            <a:ext cx="7344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oceanic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6083481" y="6012395"/>
            <a:ext cx="7216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frontier</a:t>
            </a:r>
            <a:endParaRPr lang="zh-CN" alt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3143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According to Paragraph 1, what can we learn?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We have more detailed maps of the ocean.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Long ago, Europeans had the detailed maps of the ocean.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We haven't fully explored the ocean.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We are not interested in exploring the ocean.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5002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2749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Which of the following limits our exploration of the ocean?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Our limited knowledge.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Lack of curiosity.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Our limited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Lack of the government's support.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23039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4113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How deep can light reach beneath the waters?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Less than 100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More than 300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More than 500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Less than 200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What did China find under the South China Sea?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barreleye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	B. Fire ice.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Esmeralda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 	D. A ruin of a city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32400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7422" y="4421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31975"/>
            <a:ext cx="10693400" cy="12988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___________________________________________________________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2195971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                     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200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多米深、阳光照不到的水域里，有很多非同寻常的生物，它们看起来就像是从科幻小说中走出来的。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78102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 In these waters, more than 200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deep, where light cannot reach, are extraordinary creatures that appear as if they are straight out of science fiction.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从句，修饰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waters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在从句中作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引导定语从句，修饰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creatures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2282" y="39601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21934" y="45467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地点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6380" y="512473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表语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28502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 Swimming through these black depths is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barreleye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, a strange fish with eyes that can look upwards through its transparent forehead.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Swimming through these black depths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置于句首，使句子构成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从句，修饰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eyes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 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6190" y="32312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倒装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20492" y="32312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 bwMode="auto">
          <a:xfrm>
            <a:off x="414338" y="3663309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                         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游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过这些黑色深处的是管眼鱼，这是一种奇怪的鱼，它的眼睛可以透过透明的前额向上看。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58822"/>
            <a:ext cx="10693400" cy="56335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Why are the creatures in the deep oceans strange?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______________________________________________________________________________________________________________________2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Why do you think humankind has been exploring the oceans though it is tough?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________________________________________________________________________________________________________________________________________________________________________________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2087959"/>
            <a:ext cx="10693400" cy="129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Because light can't reach the deep zones of the oceans,where pressure is enormous and it is extremely cold.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4304947"/>
            <a:ext cx="10693400" cy="183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Because there are enormous extraordinary creatures and valuable resources which can benefit humankind a lot in the long run.(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回答合理即可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905172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1669848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equivalent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等同的；等值的；相当的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73988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very deepest ocean trenches that are more than 8,000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below the surface, the pressure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equivalent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50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aeroplanes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stacked one on top of another.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在海平面以下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8 000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多米的最深的海沟里，压强相当于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架飞机相互堆叠在一起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5213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 smtClean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 smtClean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equivalent to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等于；相当于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(2)equal</a:t>
            </a:r>
            <a:r>
              <a:rPr lang="en-US" altLang="zh-CN" i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相同的；胜任的</a:t>
            </a:r>
            <a:r>
              <a:rPr lang="en-US" altLang="zh-CN" i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同等的人；相等物</a:t>
            </a:r>
            <a:r>
              <a:rPr lang="zh-CN" altLang="zh-CN" i="1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 smtClean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等于；比得上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equal to (doing) </a:t>
            </a:r>
            <a:r>
              <a:rPr lang="en-US" altLang="zh-CN" kern="100" dirty="0" err="1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等于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胜任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equal(s) B in... A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方面比得上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B/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相匹敌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(3)equality</a:t>
            </a:r>
            <a:r>
              <a:rPr lang="en-US" altLang="zh-CN" i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平等；相等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(4)equally </a:t>
            </a:r>
            <a:r>
              <a:rPr lang="en-US" altLang="zh-CN" i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 smtClean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相等地；相同地；均等地，平均地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52730" y="3528060"/>
          <a:ext cx="11139488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1" imgW="11162030" imgH="1149350" progId="Word.Document.12">
                  <p:embed/>
                </p:oleObj>
              </mc:Choice>
              <mc:Fallback>
                <p:oleObj name="文档" r:id="rId1" imgW="11162030" imgH="1149350" progId="Word.Document.1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730" y="3528060"/>
                        <a:ext cx="11139488" cy="114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736031"/>
            <a:ext cx="10692000" cy="184371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the main expressions and structures.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Read and understand the main idea of the text, and cultivate the spirit of exploring and seeking truth.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408359"/>
            <a:ext cx="10693400" cy="1296670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胜任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的其他常见表达方式：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 up 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 fit for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 qualified for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050870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33880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kilometre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equivalent ___ two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should be positive and cheerful, for your mental health is equal ___ your physical health.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my opinion, he is equal to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_______________(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accomplish) the tough task, for no one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(equal) him. In other words, he is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equal.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believes that everyone should fight for liberty and ___________ (equal)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these techniques are __________ (equal) effective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7409" y="161990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3817" y="258606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69203" y="3095807"/>
            <a:ext cx="2274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accomplishing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132745" y="3580963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equals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56481" y="3636131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without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89429" y="46082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equality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08909" y="5652355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equally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  <p:bldP spid="7" grpId="0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33880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我可以作为一名志愿者带领参观者参观画廊，我确信我能胜任这项工作。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can serve as a volunteer to guide the visitors around the gallery and I am convinced that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(equal)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can serve as a volunteer to guide the visitors around the gallery and I am convinced that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(fit)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can serve as a volunteer to guide the visitors around the gallery and I am convinced that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(qualified)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can serve as a volunteer to guide the visitors around the gallery and I am convinced that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(up to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4773" y="2572851"/>
            <a:ext cx="29578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I'm equal to the job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4773" y="3616647"/>
            <a:ext cx="26420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I'm fit for the job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84773" y="4625937"/>
            <a:ext cx="3597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I'm qualified for the job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84773" y="5643854"/>
            <a:ext cx="2541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I'm up to the job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notable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显要的；显著的；值得注意的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122953"/>
            <a:ext cx="10693400" cy="521347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notable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these is China's discovery of an ice-like substance, known as “fire ice”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under the South China Sea.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其中最引人瞩目的是中国在南海发现的冰状物质，被称为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可燃冰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notable for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(2)note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笔记；便条；注释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 notes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(3)note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注意；特别提到；指出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note down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写下，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8530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village is notable ____ its eight-hundred-year-old tree.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points he made in the speech are all quite __________ (note)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四处看看，记录下你能看到的一切。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 around and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everything you can see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0857" y="2367165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for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81205" y="2962388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notable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12765" y="4743429"/>
            <a:ext cx="3711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note 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down/take notes of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827819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given...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鉴于，考虑到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427544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Given our limited knowledge,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perhaps no surprise that exploration of the oceans continues to lead to discoveries in various scientific fields.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鉴于我们的知识有限，探索海洋可以继续带来许多科学领域的新发现也许就不奇怪了。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Given our limited knowledge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是介词短语。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鉴于，考虑到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7879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(1)given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鉴于，考虑到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，其后接句子。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类似的结构：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seeing (that)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因为，由于；鉴于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supposing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providing/provided that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假定，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56345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(give) her health, I didn't invite her to the get-together.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(give) that motivation is so central to our lives, what do we truly understand about how it operates and about its role in our lives?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Maybe we should throw a party,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(see) that it's Helen's birthday party.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5112" y="2447999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Given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112" y="3025969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Given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01097" y="4193031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seeing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07939"/>
            <a:ext cx="10693400" cy="18992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读后续写之总结升华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考虑到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他们缺乏经验，他们已经做得不错了。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_____________________________, they've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done a good job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457" y="3168079"/>
            <a:ext cx="4525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Given their lack of experience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32409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There's absolutely no regulation of cigarettes to make sure that they don't include poisonous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substances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 said he had not discussed the matter with her.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Furthermore,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had not even contacted her.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Vol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Two, subtitled “The Lawyers”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will also attract considerable attention. 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30334" y="30048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物质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56809" y="421259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此外；而且；不仅如此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93503" y="5411669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书的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卷，册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56776"/>
            <a:ext cx="10693400" cy="59093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Eight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kilometres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roughly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equivalent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five miles.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 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Oil pollution could damage the ecology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coral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reefs.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The creature is a tiny centipede(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蜈蚣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), just 10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millimetres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long.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Place your hands on the table with the palms facing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upwards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There is a five-thousand-mile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trench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the bottom of the ocean.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There are several pill bottles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stacked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top of the fridge.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vessel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's safety equipment was not in good order.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05353" y="53978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等同的；</a:t>
            </a:r>
            <a:r>
              <a:rPr lang="zh-CN" altLang="zh-CN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等值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76461" y="111585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的；相当的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23498" y="17087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珊瑚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9061" y="28388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毫米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41083" y="34081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朝上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0434" y="455547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海沟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250714" y="51482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摞起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650638" y="57412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船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1151855"/>
          <a:ext cx="10369550" cy="4992624"/>
        </p:xfrm>
        <a:graphic>
          <a:graphicData uri="http://schemas.openxmlformats.org/drawingml/2006/table">
            <a:tbl>
              <a:tblPr/>
              <a:tblGrid>
                <a:gridCol w="4176662"/>
                <a:gridCol w="619288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考古学的；考古的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archaeology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考古学；考古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archaeologist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考古学家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显要的；显著的；值得注意的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note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笔记；便条；注释</a:t>
                      </a:r>
                      <a:r>
                        <a:rPr lang="zh-CN" sz="2800" i="1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注意；特别提到；指出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noted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知名的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notably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特别；尤其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钻探；勘探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drill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钻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孔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；操练；训练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钻；练习；军事训练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20477" y="1691915"/>
            <a:ext cx="22733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archaeological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493" y="3364939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notable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4493" y="5220307"/>
            <a:ext cx="1330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drilling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楷体_GB231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33880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 equivalent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等于；相当于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open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打开；开放；使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机会、可能性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出现，使产生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hold a record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保持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的纪录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beyond the reach ___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够不到；超出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的能力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___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 the rate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的速度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______ than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多于，超过；不仅仅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be known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continue ___ do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继续做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____ sail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启航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1185" y="109668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70355" y="157976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up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78053" y="2104799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30143" y="262356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2604" y="3115269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as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1230" y="3632853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at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2989" y="4133186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more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29479" y="4642144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13819" y="517698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46378" y="5705199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75891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句型公式：介词短语位于句首引起的完全倒装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Esmeralda,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earliest wreck from the age of the European exploration of Asia.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其中就包括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埃斯梅拉达号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，它是欧洲国家探索亚洲时代留下的最早的沉船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2683" y="2700027"/>
            <a:ext cx="2416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Among these is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57170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given...; 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a/an)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exploration of the oceans continues to lead to discoveries in various scientific fields.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鉴于我们的知识有限，探索海洋可以继续带来许多科学领域的新发现也许就不奇怪了。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414338" y="2115137"/>
            <a:ext cx="10693400" cy="62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</a:rPr>
              <a:t>Given our limited knowledge, it is perhaps no surprise 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6938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wait to be done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Fragments of the past lying deep beneath the oceans are still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过去的碎片深深地埋在海洋的下面，仍在等待着被发现。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these waters, more than 200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metres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deep, where light cannot reach, are extraordinary creatures that appear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 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多米深、阳光照不到的水域里，有很多非同寻常的生物，它们看起来就像是从科幻小说中走出来的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89429" y="1204699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waiting 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750" y="1774043"/>
            <a:ext cx="2165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be discovered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0455" y="3960167"/>
            <a:ext cx="5272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 if they are straight out of science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1409" y="4553071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fiction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8385</Words>
  <Application>WPS 演示</Application>
  <PresentationFormat>自定义</PresentationFormat>
  <Paragraphs>375</Paragraphs>
  <Slides>30</Slides>
  <Notes>30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等线</vt:lpstr>
      <vt:lpstr>Arial Unicode MS</vt:lpstr>
      <vt:lpstr>华文细黑</vt:lpstr>
      <vt:lpstr>IPAPANNEW</vt:lpstr>
      <vt:lpstr>Segoe Print</vt:lpstr>
      <vt:lpstr>Office 主题</vt:lpstr>
      <vt:lpstr>1_Office 主题</vt:lpstr>
      <vt:lpstr>自定义设计方案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1309</cp:revision>
  <dcterms:created xsi:type="dcterms:W3CDTF">2016-06-29T09:22:00Z</dcterms:created>
  <dcterms:modified xsi:type="dcterms:W3CDTF">2026-02-27T07:58:46Z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