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3"/>
  </p:sldMasterIdLst>
  <p:notesMasterIdLst>
    <p:notesMasterId r:id="rId5"/>
  </p:notesMasterIdLst>
  <p:handoutMasterIdLst>
    <p:handoutMasterId r:id="rId46"/>
  </p:handoutMasterIdLst>
  <p:sldIdLst>
    <p:sldId id="2476" r:id="rId4"/>
    <p:sldId id="3810" r:id="rId6"/>
    <p:sldId id="3785" r:id="rId7"/>
    <p:sldId id="3786" r:id="rId8"/>
    <p:sldId id="3826" r:id="rId9"/>
    <p:sldId id="3827" r:id="rId10"/>
    <p:sldId id="3828" r:id="rId11"/>
    <p:sldId id="3829" r:id="rId12"/>
    <p:sldId id="3830" r:id="rId13"/>
    <p:sldId id="3831" r:id="rId14"/>
    <p:sldId id="3832" r:id="rId15"/>
    <p:sldId id="3833" r:id="rId16"/>
    <p:sldId id="3834" r:id="rId17"/>
    <p:sldId id="3835" r:id="rId18"/>
    <p:sldId id="3836" r:id="rId19"/>
    <p:sldId id="3821" r:id="rId20"/>
    <p:sldId id="3837" r:id="rId21"/>
    <p:sldId id="3838" r:id="rId22"/>
    <p:sldId id="3839" r:id="rId23"/>
    <p:sldId id="3840" r:id="rId24"/>
    <p:sldId id="3841" r:id="rId25"/>
    <p:sldId id="3842" r:id="rId26"/>
    <p:sldId id="3843" r:id="rId27"/>
    <p:sldId id="3844" r:id="rId28"/>
    <p:sldId id="3846" r:id="rId29"/>
    <p:sldId id="3845" r:id="rId30"/>
    <p:sldId id="3822" r:id="rId31"/>
    <p:sldId id="3847" r:id="rId32"/>
    <p:sldId id="3848" r:id="rId33"/>
    <p:sldId id="3811" r:id="rId34"/>
    <p:sldId id="3820" r:id="rId35"/>
    <p:sldId id="3849" r:id="rId36"/>
    <p:sldId id="3857" r:id="rId37"/>
    <p:sldId id="3858" r:id="rId38"/>
    <p:sldId id="3859" r:id="rId39"/>
    <p:sldId id="3860" r:id="rId40"/>
    <p:sldId id="3861" r:id="rId41"/>
    <p:sldId id="3862" r:id="rId42"/>
    <p:sldId id="3863" r:id="rId43"/>
    <p:sldId id="3817" r:id="rId44"/>
    <p:sldId id="2276" r:id="rId45"/>
  </p:sldIdLst>
  <p:sldSz cx="11522075" cy="6480175"/>
  <p:notesSz cx="6858000" cy="9144000"/>
  <p:custDataLst>
    <p:tags r:id="rId50"/>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30" userDrawn="1">
          <p15:clr>
            <a:srgbClr val="A4A3A4"/>
          </p15:clr>
        </p15:guide>
        <p15:guide id="2" orient="horz" pos="476"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p:scale>
          <a:sx n="100" d="100"/>
          <a:sy n="100" d="100"/>
        </p:scale>
        <p:origin x="-504" y="234"/>
      </p:cViewPr>
      <p:guideLst>
        <p:guide orient="horz" pos="530"/>
        <p:guide orient="horz" pos="476"/>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gs" Target="tags/tag17.xml"/><Relationship Id="rId5" Type="http://schemas.openxmlformats.org/officeDocument/2006/relationships/notesMaster" Target="notesMasters/notesMaster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40.xml"/><Relationship Id="rId3" Type="http://schemas.openxmlformats.org/officeDocument/2006/relationships/slide" Target="../slides/slide27.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4.xml"/><Relationship Id="rId3" Type="http://schemas.openxmlformats.org/officeDocument/2006/relationships/slide" Target="../slides/slide40.xml"/><Relationship Id="rId2" Type="http://schemas.openxmlformats.org/officeDocument/2006/relationships/slide" Target="../slides/slide2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1.xml"/><Relationship Id="rId3" Type="http://schemas.openxmlformats.org/officeDocument/2006/relationships/slide" Target="../slides/slide1.xml"/><Relationship Id="rId2" Type="http://schemas.openxmlformats.org/officeDocument/2006/relationships/slide" Target="../slides/slide2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1.xml"/><Relationship Id="rId3" Type="http://schemas.openxmlformats.org/officeDocument/2006/relationships/slide" Target="../slides/slide1.xml"/><Relationship Id="rId2" Type="http://schemas.openxmlformats.org/officeDocument/2006/relationships/slide" Target="../slides/slide27.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1.xml"/><Relationship Id="rId3" Type="http://schemas.openxmlformats.org/officeDocument/2006/relationships/slide" Target="../slides/slide1.xml"/><Relationship Id="rId2" Type="http://schemas.openxmlformats.org/officeDocument/2006/relationships/slide" Target="../slides/slide27.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1.xml"/><Relationship Id="rId3" Type="http://schemas.openxmlformats.org/officeDocument/2006/relationships/slide" Target="../slides/slide1.xml"/><Relationship Id="rId2" Type="http://schemas.openxmlformats.org/officeDocument/2006/relationships/slide" Target="../slides/slide2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smtClean="0">
                <a:solidFill>
                  <a:srgbClr val="F2F2F2"/>
                </a:solidFill>
                <a:latin typeface="微软雅黑" panose="020B0503020204020204" pitchFamily="34" charset="-122"/>
                <a:ea typeface="微软雅黑" panose="020B0503020204020204" pitchFamily="34" charset="-122"/>
              </a:rPr>
              <a:t>章　</a:t>
            </a:r>
            <a:r>
              <a:rPr lang="en-US" altLang="zh-CN" sz="1600" dirty="0" err="1" smtClean="0">
                <a:solidFill>
                  <a:srgbClr val="F2F2F2"/>
                </a:solidFill>
                <a:latin typeface="微软雅黑" panose="020B0503020204020204" pitchFamily="34" charset="-122"/>
                <a:ea typeface="微软雅黑" panose="020B0503020204020204" pitchFamily="34" charset="-122"/>
              </a:rPr>
              <a:t>xxxxxxxxxxxx</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1</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Looking forwards</a:t>
            </a:r>
            <a:endParaRPr lang="en-US" altLang="zh-CN"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notesSlide" Target="../notesSlides/notesSlide1.xml"/><Relationship Id="rId11" Type="http://schemas.openxmlformats.org/officeDocument/2006/relationships/slideLayout" Target="../slideLayouts/slideLayout9.xml"/><Relationship Id="rId10" Type="http://schemas.openxmlformats.org/officeDocument/2006/relationships/tags" Target="../tags/tag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1.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1.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NULL" TargetMode="Externa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2.xml"/><Relationship Id="rId4" Type="http://schemas.openxmlformats.org/officeDocument/2006/relationships/hyperlink" Target="..\3.&#37197;&#22871;&#32451;&#20064;&#39064;\&#21333;&#20803;&#36136;&#37327;&#35780;&#20272;\01%20&#21333;&#20803;&#36136;&#37327;&#35780;&#20272;(&#19968;).docx" TargetMode="External"/><Relationship Id="rId3" Type="http://schemas.openxmlformats.org/officeDocument/2006/relationships/tags" Target="../tags/tag16.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12.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Looking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forwards</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10"/>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56667"/>
            <a:ext cx="10692000" cy="5633593"/>
          </a:xfrm>
        </p:spPr>
        <p:txBody>
          <a:bodyPr/>
          <a:lstStyle/>
          <a:p>
            <a:pPr algn="just">
              <a:lnSpc>
                <a:spcPct val="130000"/>
              </a:lnSpc>
              <a:spcAft>
                <a:spcPts val="0"/>
              </a:spcAft>
              <a:tabLst>
                <a:tab pos="5311140" algn="l"/>
              </a:tabLst>
            </a:pPr>
            <a:r>
              <a:rPr lang="en-US" altLang="zh-CN" u="sng" kern="100" dirty="0">
                <a:solidFill>
                  <a:srgbClr val="000000"/>
                </a:solidFill>
                <a:latin typeface="Times New Roman" panose="02020603050405020304"/>
                <a:cs typeface="Courier New" panose="02070309020205020404"/>
              </a:rPr>
              <a:t>Dear Sir or Madam</a:t>
            </a:r>
            <a:r>
              <a:rPr lang="zh-CN" altLang="zh-CN" u="sng"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Learning </a:t>
            </a:r>
            <a:r>
              <a:rPr lang="en-US" altLang="zh-CN" kern="100" dirty="0">
                <a:solidFill>
                  <a:srgbClr val="000000"/>
                </a:solidFill>
                <a:latin typeface="Times New Roman" panose="02020603050405020304"/>
                <a:cs typeface="Courier New" panose="02070309020205020404"/>
              </a:rPr>
              <a:t>that English volunteer guides for the Palace Museum are wanted in the winter vacation, I am writing to apply for this </a:t>
            </a:r>
            <a:r>
              <a:rPr lang="en-US" altLang="zh-CN" kern="100" dirty="0" smtClean="0">
                <a:solidFill>
                  <a:srgbClr val="000000"/>
                </a:solidFill>
                <a:latin typeface="Times New Roman" panose="02020603050405020304"/>
                <a:cs typeface="Courier New" panose="02070309020205020404"/>
              </a:rPr>
              <a:t>position.</a:t>
            </a:r>
            <a:endParaRPr lang="en-US" altLang="zh-CN" kern="100" dirty="0" smtClean="0">
              <a:solidFill>
                <a:srgbClr val="000000"/>
              </a:solidFill>
              <a:latin typeface="Times New Roman" panose="02020603050405020304"/>
              <a:cs typeface="Courier New" panose="02070309020205020404"/>
            </a:endParaRPr>
          </a:p>
          <a:p>
            <a:pPr algn="just">
              <a:lnSpc>
                <a:spcPct val="130000"/>
              </a:lnSpc>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I'm </a:t>
            </a:r>
            <a:r>
              <a:rPr lang="en-US" altLang="zh-CN" kern="100" dirty="0">
                <a:solidFill>
                  <a:srgbClr val="000000"/>
                </a:solidFill>
                <a:latin typeface="Times New Roman" panose="02020603050405020304"/>
                <a:cs typeface="Courier New" panose="02070309020205020404"/>
              </a:rPr>
              <a:t>a Senior Three student in </a:t>
            </a:r>
            <a:r>
              <a:rPr lang="en-US" altLang="zh-CN" kern="100" dirty="0" err="1">
                <a:solidFill>
                  <a:srgbClr val="000000"/>
                </a:solidFill>
                <a:latin typeface="Times New Roman" panose="02020603050405020304"/>
                <a:cs typeface="Courier New" panose="02070309020205020404"/>
              </a:rPr>
              <a:t>Hongxing</a:t>
            </a:r>
            <a:r>
              <a:rPr lang="en-US" altLang="zh-CN" kern="100" dirty="0">
                <a:solidFill>
                  <a:srgbClr val="000000"/>
                </a:solidFill>
                <a:latin typeface="Times New Roman" panose="02020603050405020304"/>
                <a:cs typeface="Courier New" panose="02070309020205020404"/>
              </a:rPr>
              <a:t> Middle School, and I believe I am qualified for the position. To begin with, I am expert at oral English. What's more, I have a good command of Chinese ancient history, so I am sure my knowledge will prove to be of great help as a </a:t>
            </a:r>
            <a:r>
              <a:rPr lang="en-US" altLang="zh-CN" kern="100" dirty="0" smtClean="0">
                <a:solidFill>
                  <a:srgbClr val="000000"/>
                </a:solidFill>
                <a:latin typeface="Times New Roman" panose="02020603050405020304"/>
                <a:cs typeface="Courier New" panose="02070309020205020404"/>
              </a:rPr>
              <a:t>guide.</a:t>
            </a:r>
            <a:endParaRPr lang="en-US" altLang="zh-CN" kern="100" dirty="0" smtClean="0">
              <a:solidFill>
                <a:srgbClr val="000000"/>
              </a:solidFill>
              <a:latin typeface="Times New Roman" panose="02020603050405020304"/>
              <a:cs typeface="Courier New" panose="02070309020205020404"/>
            </a:endParaRPr>
          </a:p>
          <a:p>
            <a:pPr algn="just">
              <a:lnSpc>
                <a:spcPct val="130000"/>
              </a:lnSpc>
              <a:spcAft>
                <a:spcPts val="0"/>
              </a:spcAft>
              <a:tabLst>
                <a:tab pos="5311140" algn="l"/>
              </a:tabLst>
            </a:pPr>
            <a:r>
              <a:rPr lang="zh-CN" altLang="en-US" kern="100" dirty="0">
                <a:solidFill>
                  <a:srgbClr val="000000"/>
                </a:solidFill>
                <a:latin typeface="Times New Roman" panose="02020603050405020304"/>
                <a:cs typeface="Courier New" panose="02070309020205020404"/>
              </a:rPr>
              <a:t>　</a:t>
            </a: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 I </a:t>
            </a:r>
            <a:r>
              <a:rPr lang="en-US" altLang="zh-CN" kern="100" dirty="0">
                <a:solidFill>
                  <a:srgbClr val="000000"/>
                </a:solidFill>
                <a:latin typeface="Times New Roman" panose="02020603050405020304"/>
                <a:cs typeface="Courier New" panose="02070309020205020404"/>
              </a:rPr>
              <a:t>would be very grateful if you could offer me the opportunity.</a:t>
            </a:r>
            <a:endParaRPr lang="zh-CN" altLang="zh-CN" sz="1050" kern="100" dirty="0">
              <a:latin typeface="宋体" panose="02010600030101010101" pitchFamily="2" charset="-122"/>
              <a:cs typeface="Courier New" panose="02070309020205020404"/>
            </a:endParaRPr>
          </a:p>
          <a:p>
            <a:pPr algn="r">
              <a:lnSpc>
                <a:spcPct val="130000"/>
              </a:lnSpc>
              <a:spcAft>
                <a:spcPts val="0"/>
              </a:spcAft>
              <a:tabLst>
                <a:tab pos="5311140" algn="l"/>
              </a:tabLst>
            </a:pPr>
            <a:r>
              <a:rPr lang="en-US" altLang="zh-CN" u="sng" kern="100" dirty="0">
                <a:solidFill>
                  <a:srgbClr val="000000"/>
                </a:solidFill>
                <a:latin typeface="Times New Roman" panose="02020603050405020304"/>
                <a:cs typeface="Courier New" panose="02070309020205020404"/>
              </a:rPr>
              <a:t>Yours sincerely</a:t>
            </a:r>
            <a:r>
              <a:rPr lang="zh-CN" altLang="zh-CN" u="sng"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r">
              <a:lnSpc>
                <a:spcPct val="130000"/>
              </a:lnSpc>
              <a:spcAft>
                <a:spcPts val="0"/>
              </a:spcAft>
              <a:tabLst>
                <a:tab pos="5311140" algn="l"/>
              </a:tabLst>
            </a:pPr>
            <a:r>
              <a:rPr lang="en-US" altLang="zh-CN" u="sng" kern="100" dirty="0">
                <a:solidFill>
                  <a:srgbClr val="000000"/>
                </a:solidFill>
                <a:latin typeface="Times New Roman" panose="02020603050405020304"/>
                <a:cs typeface="Courier New" panose="02070309020205020404"/>
              </a:rPr>
              <a:t>Li </a:t>
            </a:r>
            <a:r>
              <a:rPr lang="en-US" altLang="zh-CN" u="sng" kern="100" dirty="0" err="1">
                <a:solidFill>
                  <a:srgbClr val="000000"/>
                </a:solidFill>
                <a:latin typeface="Times New Roman" panose="02020603050405020304"/>
                <a:cs typeface="Courier New" panose="02070309020205020404"/>
              </a:rPr>
              <a:t>Hua</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58904"/>
            <a:ext cx="10692000" cy="5688965"/>
          </a:xfrm>
        </p:spPr>
        <p:txBody>
          <a:bodyPr/>
          <a:lstStyle/>
          <a:p>
            <a:pPr algn="just">
              <a:lnSpc>
                <a:spcPct val="130000"/>
              </a:lnSpc>
              <a:spcAft>
                <a:spcPts val="0"/>
              </a:spcAft>
              <a:tabLst>
                <a:tab pos="5311140" algn="l"/>
              </a:tabLst>
            </a:pPr>
            <a:r>
              <a:rPr lang="en-US" altLang="zh-CN" kern="10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假设你是晨光中学的李津。某个面向中学生的英文网站正在招聘英文网络编辑</a:t>
            </a:r>
            <a:r>
              <a:rPr lang="en-US" altLang="zh-CN" kern="100" dirty="0">
                <a:solidFill>
                  <a:srgbClr val="000000"/>
                </a:solidFill>
                <a:latin typeface="Times New Roman" panose="02020603050405020304"/>
                <a:cs typeface="Courier New" panose="02070309020205020404"/>
              </a:rPr>
              <a:t>(English web editor)</a:t>
            </a:r>
            <a:r>
              <a:rPr lang="zh-CN" altLang="zh-CN" kern="100" dirty="0">
                <a:solidFill>
                  <a:srgbClr val="000000"/>
                </a:solidFill>
                <a:latin typeface="Times New Roman" panose="02020603050405020304"/>
                <a:cs typeface="Times New Roman" panose="02020603050405020304"/>
              </a:rPr>
              <a:t>。请你根据以下提示，用英语向外籍主编克里斯</a:t>
            </a:r>
            <a:r>
              <a:rPr lang="en-US" altLang="zh-CN" kern="100" dirty="0">
                <a:solidFill>
                  <a:srgbClr val="000000"/>
                </a:solidFill>
                <a:latin typeface="Times New Roman" panose="02020603050405020304"/>
                <a:cs typeface="Courier New" panose="02070309020205020404"/>
              </a:rPr>
              <a:t>(Chris)</a:t>
            </a:r>
            <a:r>
              <a:rPr lang="zh-CN" altLang="zh-CN" kern="100" dirty="0">
                <a:solidFill>
                  <a:srgbClr val="000000"/>
                </a:solidFill>
                <a:latin typeface="Times New Roman" panose="02020603050405020304"/>
                <a:cs typeface="Times New Roman" panose="02020603050405020304"/>
              </a:rPr>
              <a:t>申请这一职位。主要内容包括：</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自我介绍；</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个人兴趣及特长；</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相关工作经历。</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可以适当增加细节，以使行文连贯；</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开头和结尾已给出，不计入总词数。</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21512"/>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Dear Chris</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I'm writing to apply to be an English web editor, which I saw advertised on the website.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 am looking forward to your reply.</a:t>
            </a:r>
            <a:endParaRPr lang="zh-CN" altLang="zh-CN" sz="1050" kern="100" dirty="0">
              <a:latin typeface="宋体" panose="02010600030101010101" pitchFamily="2" charset="-122"/>
              <a:cs typeface="Courier New" panose="02070309020205020404"/>
            </a:endParaRPr>
          </a:p>
          <a:p>
            <a:pPr algn="r">
              <a:spcAft>
                <a:spcPts val="0"/>
              </a:spcAft>
              <a:tabLst>
                <a:tab pos="5311140" algn="l"/>
              </a:tabLst>
            </a:pPr>
            <a:r>
              <a:rPr lang="en-US" altLang="zh-CN" kern="100" dirty="0">
                <a:solidFill>
                  <a:srgbClr val="000000"/>
                </a:solidFill>
                <a:latin typeface="Times New Roman" panose="02020603050405020304"/>
                <a:cs typeface="Courier New" panose="02070309020205020404"/>
              </a:rPr>
              <a:t>Yours sincerely</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r">
              <a:spcAft>
                <a:spcPts val="0"/>
              </a:spcAft>
              <a:tabLst>
                <a:tab pos="5311140" algn="l"/>
              </a:tabLst>
            </a:pPr>
            <a:r>
              <a:rPr lang="en-US" altLang="zh-CN" kern="100" dirty="0">
                <a:solidFill>
                  <a:srgbClr val="000000"/>
                </a:solidFill>
                <a:latin typeface="Times New Roman" panose="02020603050405020304"/>
                <a:cs typeface="Courier New" panose="02070309020205020404"/>
              </a:rPr>
              <a:t>Li Jin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454827"/>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u="sng" kern="100" dirty="0">
                <a:solidFill>
                  <a:srgbClr val="000000"/>
                </a:solidFill>
                <a:latin typeface="Times New Roman" panose="02020603050405020304"/>
                <a:cs typeface="Courier New" panose="02070309020205020404"/>
              </a:rPr>
              <a:t>Dear Chris</a:t>
            </a:r>
            <a:r>
              <a:rPr lang="zh-CN" altLang="zh-CN" u="sng"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indent="714375" algn="just">
              <a:spcAft>
                <a:spcPts val="0"/>
              </a:spcAft>
              <a:tabLst>
                <a:tab pos="5311140" algn="l"/>
              </a:tabLst>
            </a:pPr>
            <a:r>
              <a:rPr lang="en-US" altLang="zh-CN" u="sng" kern="100" dirty="0">
                <a:solidFill>
                  <a:srgbClr val="000000"/>
                </a:solidFill>
                <a:latin typeface="Times New Roman" panose="02020603050405020304"/>
                <a:cs typeface="Courier New" panose="02070309020205020404"/>
              </a:rPr>
              <a:t>I'm writing to apply to be an English web editor, which I saw advertised on the website.</a:t>
            </a:r>
            <a:endParaRPr lang="zh-CN" altLang="zh-CN" sz="1050" kern="100" dirty="0">
              <a:latin typeface="宋体" panose="02010600030101010101" pitchFamily="2" charset="-122"/>
              <a:cs typeface="Courier New" panose="02070309020205020404"/>
            </a:endParaRPr>
          </a:p>
          <a:p>
            <a:pPr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am confident that I am the right person that you are looking for. First, I have a good command of the English language. As the English monitor of my class, I participated in the National Innovative English Competition and was awarded the first prize. Besides, my work experience gives me another advantage over others. I often create English </a:t>
            </a:r>
            <a:endParaRPr lang="en-US" altLang="zh-CN" kern="100" dirty="0" smtClean="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511847"/>
            <a:ext cx="10692000" cy="3640740"/>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wall newspapers for my class, together with my classmates. With my English competence and work experience, I am sure I have the qualifications for the position.</a:t>
            </a:r>
            <a:endParaRPr lang="zh-CN" altLang="zh-CN" sz="1050" kern="100" dirty="0">
              <a:solidFill>
                <a:prstClr val="black"/>
              </a:solidFill>
              <a:latin typeface="宋体" panose="02010600030101010101" pitchFamily="2" charset="-122"/>
              <a:cs typeface="Courier New" panose="02070309020205020404"/>
            </a:endParaRPr>
          </a:p>
          <a:p>
            <a:pPr lvl="0" indent="714375" algn="just">
              <a:spcAft>
                <a:spcPts val="0"/>
              </a:spcAft>
              <a:tabLst>
                <a:tab pos="5311140" algn="l"/>
              </a:tabLst>
            </a:pPr>
            <a:r>
              <a:rPr lang="en-US" altLang="zh-CN" u="sng" kern="100" dirty="0">
                <a:solidFill>
                  <a:srgbClr val="000000"/>
                </a:solidFill>
                <a:latin typeface="Times New Roman" panose="02020603050405020304"/>
                <a:cs typeface="Courier New" panose="02070309020205020404"/>
              </a:rPr>
              <a:t>I am looking forward to your reply.</a:t>
            </a:r>
            <a:endParaRPr lang="zh-CN" altLang="zh-CN" sz="1050" kern="100" dirty="0">
              <a:solidFill>
                <a:prstClr val="black"/>
              </a:solidFill>
              <a:latin typeface="宋体" panose="02010600030101010101" pitchFamily="2" charset="-122"/>
              <a:cs typeface="Courier New" panose="02070309020205020404"/>
            </a:endParaRPr>
          </a:p>
          <a:p>
            <a:pPr lvl="0" algn="r">
              <a:spcAft>
                <a:spcPts val="0"/>
              </a:spcAft>
              <a:tabLst>
                <a:tab pos="5311140" algn="l"/>
              </a:tabLst>
            </a:pPr>
            <a:r>
              <a:rPr lang="en-US" altLang="zh-CN" u="sng" kern="100" dirty="0">
                <a:solidFill>
                  <a:srgbClr val="000000"/>
                </a:solidFill>
                <a:latin typeface="Times New Roman" panose="02020603050405020304"/>
                <a:cs typeface="Courier New" panose="02070309020205020404"/>
              </a:rPr>
              <a:t>Yours sincerely</a:t>
            </a:r>
            <a:r>
              <a:rPr lang="zh-CN" altLang="zh-CN" u="sng" kern="100" dirty="0">
                <a:solidFill>
                  <a:srgbClr val="000000"/>
                </a:solidFill>
                <a:latin typeface="Times New Roman" panose="02020603050405020304"/>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r">
              <a:spcAft>
                <a:spcPts val="0"/>
              </a:spcAft>
              <a:tabLst>
                <a:tab pos="5311140" algn="l"/>
              </a:tabLst>
            </a:pPr>
            <a:r>
              <a:rPr lang="en-US" altLang="zh-CN" u="sng" kern="100" dirty="0">
                <a:solidFill>
                  <a:srgbClr val="000000"/>
                </a:solidFill>
                <a:latin typeface="Times New Roman" panose="02020603050405020304"/>
                <a:cs typeface="Courier New" panose="02070309020205020404"/>
              </a:rPr>
              <a:t>Li Jin</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719268"/>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a:t>
            </a:r>
            <a:r>
              <a:rPr lang="en-US" altLang="zh-CN" b="1" kern="100" dirty="0" smtClean="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a:t>
            </a:r>
            <a:r>
              <a:rPr lang="zh-CN" altLang="en-US" b="1" kern="100" dirty="0" smtClean="0">
                <a:solidFill>
                  <a:schemeClr val="tx1"/>
                </a:solidFill>
                <a:ea typeface="黑体" panose="02010609060101010101" pitchFamily="49" charset="-122"/>
                <a:cs typeface="Times New Roman" panose="02020603050405020304" pitchFamily="18" charset="0"/>
              </a:rPr>
              <a:t>读后续写</a:t>
            </a:r>
            <a:endParaRPr lang="zh-CN" altLang="en-US" b="1" kern="100" dirty="0">
              <a:solidFill>
                <a:schemeClr val="tx1"/>
              </a:solidFill>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444445"/>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阅读下面的文章，完成任务。</a:t>
            </a:r>
            <a:endParaRPr lang="zh-CN" altLang="zh-CN" sz="1050" kern="100" dirty="0">
              <a:latin typeface="宋体" panose="02010600030101010101" pitchFamily="2" charset="-122"/>
              <a:cs typeface="Courier New" panose="02070309020205020404"/>
            </a:endParaRPr>
          </a:p>
          <a:p>
            <a:pPr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In 1989, fresh out of high school, I had the difficult task of choosing a career path before college started in three months. In those days in Pakistan, there were limited choices: becoming a doctor or an engineer, or entering the financial world after getting a business degree. I wasn't interested in engineering, so that I was left with medicine or business. I couldn't decide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95817"/>
            <a:ext cx="10692000" cy="3640740"/>
          </a:xfrm>
        </p:spPr>
        <p:txBody>
          <a:bodyPr/>
          <a:lstStyle/>
          <a:p>
            <a:pPr lvl="0"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My uncle suggested that I do a work placement (</a:t>
            </a:r>
            <a:r>
              <a:rPr lang="zh-CN" altLang="zh-CN" kern="100" dirty="0">
                <a:solidFill>
                  <a:srgbClr val="000000"/>
                </a:solidFill>
                <a:latin typeface="Times New Roman" panose="02020603050405020304"/>
                <a:cs typeface="Times New Roman" panose="02020603050405020304"/>
              </a:rPr>
              <a:t>实习</a:t>
            </a:r>
            <a:r>
              <a:rPr lang="en-US" altLang="zh-CN" kern="100" dirty="0">
                <a:solidFill>
                  <a:srgbClr val="000000"/>
                </a:solidFill>
                <a:latin typeface="Times New Roman" panose="02020603050405020304"/>
                <a:cs typeface="Courier New" panose="02070309020205020404"/>
              </a:rPr>
              <a:t>) to experience it for a month in an international company followed by a month in a hospital. After that, I could make a decision. It seemed like a good idea.</a:t>
            </a:r>
            <a:endParaRPr lang="zh-CN" altLang="zh-CN" sz="1050" kern="100" dirty="0">
              <a:solidFill>
                <a:prstClr val="black"/>
              </a:solidFill>
              <a:latin typeface="宋体" panose="02010600030101010101" pitchFamily="2" charset="-122"/>
              <a:cs typeface="Courier New" panose="02070309020205020404"/>
            </a:endParaRPr>
          </a:p>
          <a:p>
            <a:pPr lvl="0"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was accepted for a month's placement at a foreign bank in Karachi. I got a feel of how the world of finance functioned, made new friends, and generally enjoyed the mostly easy-going work surroundings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511847"/>
            <a:ext cx="10692000" cy="3640740"/>
          </a:xfrm>
        </p:spPr>
        <p:txBody>
          <a:bodyPr/>
          <a:lstStyle/>
          <a:p>
            <a:pPr lvl="0"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month passed rapidly, and soon I began working at a leading hospital in Karachi. The experience couldn't have been more different. The hospital had a stressful environment. The days started early (at 7 am, compared to 9 am at the bank), and were filled with endless duties. And the night calls! This was crazy, working all day, through the night, and again the next day</a:t>
            </a:r>
            <a:r>
              <a:rPr lang="en-US" altLang="zh-CN" kern="100" dirty="0" smtClean="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91747"/>
            <a:ext cx="10692000" cy="4847224"/>
          </a:xfrm>
        </p:spPr>
        <p:txBody>
          <a:bodyPr/>
          <a:lstStyle/>
          <a:p>
            <a:pPr lvl="0" indent="714375" algn="just">
              <a:spcAft>
                <a:spcPts val="0"/>
              </a:spcAft>
              <a:tabLst>
                <a:tab pos="5311140" algn="l"/>
              </a:tabLst>
            </a:pPr>
            <a:r>
              <a:rPr lang="en-US" altLang="zh-CN" kern="100">
                <a:solidFill>
                  <a:srgbClr val="000000"/>
                </a:solidFill>
                <a:latin typeface="Times New Roman" panose="02020603050405020304"/>
                <a:cs typeface="Courier New" panose="02070309020205020404"/>
              </a:rPr>
              <a:t>I began thinking about my two experiences. </a:t>
            </a:r>
            <a:r>
              <a:rPr lang="en-US" altLang="zh-CN" kern="100" dirty="0">
                <a:solidFill>
                  <a:srgbClr val="000000"/>
                </a:solidFill>
                <a:latin typeface="Times New Roman" panose="02020603050405020304"/>
                <a:cs typeface="Courier New" panose="02070309020205020404"/>
              </a:rPr>
              <a:t>The bank had offered a more relaxing atmosphere, better working hours and less stress. The hospital was full of excitement, but studying and training were difficult. It seemed that the business choice was going to win out.</a:t>
            </a:r>
            <a:endParaRPr lang="zh-CN" altLang="zh-CN" sz="1050" kern="100" dirty="0">
              <a:solidFill>
                <a:prstClr val="black"/>
              </a:solidFill>
              <a:latin typeface="宋体" panose="02010600030101010101" pitchFamily="2" charset="-122"/>
              <a:cs typeface="Courier New" panose="02070309020205020404"/>
            </a:endParaRPr>
          </a:p>
          <a:p>
            <a:pPr lvl="0"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Near the end of my month at the hospital, I was driving home after an especially busy night call. In front of me was a public bus, with college students sitting on the top. As the driver weaved through (</a:t>
            </a:r>
            <a:r>
              <a:rPr lang="zh-CN" altLang="zh-CN" kern="100" dirty="0">
                <a:solidFill>
                  <a:srgbClr val="000000"/>
                </a:solidFill>
                <a:latin typeface="Times New Roman" panose="02020603050405020304"/>
                <a:cs typeface="Times New Roman" panose="02020603050405020304"/>
              </a:rPr>
              <a:t>穿梭</a:t>
            </a:r>
            <a:r>
              <a:rPr lang="en-US" altLang="zh-CN" kern="100" dirty="0">
                <a:solidFill>
                  <a:srgbClr val="000000"/>
                </a:solidFill>
                <a:latin typeface="Times New Roman" panose="02020603050405020304"/>
                <a:cs typeface="Courier New" panose="02070309020205020404"/>
              </a:rPr>
              <a:t>) traffic, I could see the boys shaking from side to side.</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583857"/>
            <a:ext cx="10692000" cy="3108543"/>
          </a:xfrm>
        </p:spPr>
        <p:txBody>
          <a:bodyPr/>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What does the passage mainly talk about?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副标题 1"/>
          <p:cNvSpPr txBox="1"/>
          <p:nvPr/>
        </p:nvSpPr>
        <p:spPr>
          <a:xfrm>
            <a:off x="540007" y="2705253"/>
            <a:ext cx="10458710" cy="19020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cs typeface="Courier New" panose="02070309020205020404"/>
              </a:rPr>
              <a:t>The author did a work placement for a month in an international company followed by a month in a hospital to choose a career path, and the business choice was going to win out.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339812"/>
            <a:ext cx="10692000" cy="624530"/>
          </a:xfrm>
        </p:spPr>
        <p:txBody>
          <a:bodyPr/>
          <a:lstStyle/>
          <a:p>
            <a:pPr algn="just">
              <a:spcAft>
                <a:spcPts val="0"/>
              </a:spcAft>
              <a:tabLst>
                <a:tab pos="5311140" algn="l"/>
              </a:tabLst>
            </a:pPr>
            <a:r>
              <a:rPr lang="zh-CN" altLang="zh-CN" kern="100">
                <a:solidFill>
                  <a:srgbClr val="000000"/>
                </a:solidFill>
                <a:latin typeface="Times New Roman" panose="02020603050405020304"/>
                <a:cs typeface="Times New Roman" panose="02020603050405020304"/>
              </a:rPr>
              <a:t>任务二：梳理故事情节，完成故事山</a:t>
            </a:r>
            <a:r>
              <a:rPr lang="en-US" altLang="zh-CN" kern="100" dirty="0">
                <a:solidFill>
                  <a:srgbClr val="000000"/>
                </a:solidFill>
                <a:latin typeface="Times New Roman" panose="02020603050405020304"/>
                <a:cs typeface="Courier New" panose="02070309020205020404"/>
              </a:rPr>
              <a:t>(Story Mountain)</a:t>
            </a:r>
            <a:r>
              <a:rPr lang="zh-CN" altLang="zh-CN" kern="100" dirty="0">
                <a:solidFill>
                  <a:srgbClr val="000000"/>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86047" y="1030805"/>
            <a:ext cx="8351570" cy="5070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3390" y="5253350"/>
            <a:ext cx="576042" cy="244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7397" y="4968327"/>
            <a:ext cx="3487560" cy="519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90361" y="5594388"/>
            <a:ext cx="901632" cy="300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54032" y="3067492"/>
            <a:ext cx="688748" cy="294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21922" y="1236207"/>
            <a:ext cx="344374" cy="244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31662" y="1367827"/>
            <a:ext cx="713790" cy="300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27"/>
            <a:ext cx="10692000" cy="1296670"/>
          </a:xfrm>
        </p:spPr>
        <p:txBody>
          <a:bodyPr/>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任务三：回答下面的问题，并根据段落开头提示语，构思和完善故事发展情节。</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314325" y="1968630"/>
          <a:ext cx="10887076" cy="3584448"/>
        </p:xfrm>
        <a:graphic>
          <a:graphicData uri="http://schemas.openxmlformats.org/drawingml/2006/table">
            <a:tbl>
              <a:tblPr/>
              <a:tblGrid>
                <a:gridCol w="2638322"/>
                <a:gridCol w="8248754"/>
              </a:tblGrid>
              <a:tr h="295275">
                <a:tc>
                  <a:txBody>
                    <a:bodyPr/>
                    <a:lstStyle/>
                    <a:p>
                      <a:pPr algn="just">
                        <a:lnSpc>
                          <a:spcPct val="14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Suddenly, a boy fell off the back of the bus.</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What happened to the boy after he fell off the bus?</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副标题 1"/>
          <p:cNvSpPr txBox="1"/>
          <p:nvPr/>
        </p:nvSpPr>
        <p:spPr>
          <a:xfrm>
            <a:off x="3079407" y="3374582"/>
            <a:ext cx="7866350" cy="129881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He hit the road face down and rolled over. He lay still in the middle of the road as the bus sped away.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54367" y="863757"/>
          <a:ext cx="10991482" cy="4708906"/>
        </p:xfrm>
        <a:graphic>
          <a:graphicData uri="http://schemas.openxmlformats.org/drawingml/2006/table">
            <a:tbl>
              <a:tblPr/>
              <a:tblGrid>
                <a:gridCol w="2998372"/>
                <a:gridCol w="7993110"/>
              </a:tblGrid>
              <a:tr h="295275">
                <a:tc>
                  <a:txBody>
                    <a:bodyPr/>
                    <a:lstStyle/>
                    <a:p>
                      <a:pPr algn="just">
                        <a:lnSpc>
                          <a:spcPct val="14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Suddenly, a boy fell off the back of the bus.</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a:t>
                      </a:r>
                      <a:r>
                        <a:rPr lang="en-US" sz="2800" kern="100" dirty="0" smtClean="0">
                          <a:solidFill>
                            <a:srgbClr val="000000"/>
                          </a:solidFill>
                          <a:effectLst/>
                          <a:latin typeface="Times New Roman" panose="02020603050405020304"/>
                          <a:ea typeface="楷体_GB2312"/>
                          <a:cs typeface="Courier New" panose="02070309020205020404"/>
                          <a:sym typeface="+mn-ea"/>
                        </a:rPr>
                        <a:t>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What did I do when I saw the traffic accident happening to the boy? </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a:t>
                      </a:r>
                      <a:r>
                        <a:rPr lang="en-US" sz="2800" kern="100" dirty="0" smtClean="0">
                          <a:solidFill>
                            <a:srgbClr val="000000"/>
                          </a:solidFill>
                          <a:effectLst/>
                          <a:latin typeface="Times New Roman" panose="02020603050405020304"/>
                          <a:ea typeface="楷体_GB2312"/>
                          <a:cs typeface="Courier New" panose="02070309020205020404"/>
                        </a:rPr>
                        <a:t>___</a:t>
                      </a:r>
                      <a:endParaRPr lang="en-US" sz="2800" kern="100" dirty="0" smtClean="0">
                        <a:solidFill>
                          <a:srgbClr val="000000"/>
                        </a:solidFill>
                        <a:effectLst/>
                        <a:latin typeface="Times New Roman" panose="02020603050405020304"/>
                        <a:ea typeface="楷体_GB231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3</a:t>
                      </a:r>
                      <a:r>
                        <a:rPr lang="en-US" sz="2800" kern="100" dirty="0">
                          <a:solidFill>
                            <a:srgbClr val="000000"/>
                          </a:solidFill>
                          <a:effectLst/>
                          <a:latin typeface="Times New Roman" panose="02020603050405020304"/>
                          <a:ea typeface="楷体_GB2312"/>
                          <a:cs typeface="Courier New" panose="02070309020205020404"/>
                        </a:rPr>
                        <a:t>. How did the boy receive the treatment in the hospital?</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a:t>
                      </a:r>
                      <a:r>
                        <a:rPr lang="en-US" sz="2800" kern="100" dirty="0" smtClean="0">
                          <a:solidFill>
                            <a:srgbClr val="000000"/>
                          </a:solidFill>
                          <a:effectLst/>
                          <a:latin typeface="Times New Roman" panose="02020603050405020304"/>
                          <a:ea typeface="楷体_GB2312"/>
                          <a:cs typeface="Courier New" panose="02070309020205020404"/>
                        </a:rPr>
                        <a:t>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副标题 1"/>
          <p:cNvSpPr txBox="1"/>
          <p:nvPr/>
        </p:nvSpPr>
        <p:spPr>
          <a:xfrm>
            <a:off x="3254529" y="1976593"/>
            <a:ext cx="8010370" cy="19020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I stopped my car and carefully examined the boy. With the help of some passers-by, I lifted the unconscious boy into the car and raced back to the hospital.</a:t>
            </a:r>
            <a:endParaRPr lang="zh-CN" altLang="zh-CN" sz="1050" kern="100" dirty="0">
              <a:effectLst/>
              <a:latin typeface="宋体" panose="02010600030101010101" pitchFamily="2" charset="-122"/>
              <a:cs typeface="Courier New" panose="02070309020205020404"/>
            </a:endParaRPr>
          </a:p>
        </p:txBody>
      </p:sp>
      <p:sp>
        <p:nvSpPr>
          <p:cNvPr id="5" name="副标题 1"/>
          <p:cNvSpPr txBox="1"/>
          <p:nvPr/>
        </p:nvSpPr>
        <p:spPr>
          <a:xfrm>
            <a:off x="3379499" y="4968400"/>
            <a:ext cx="7763238" cy="129881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ea typeface="楷体_GB2312"/>
                <a:cs typeface="Courier New" panose="02070309020205020404"/>
              </a:rPr>
              <a:t>He was wheeled into emergency surgery, and his family was contacted.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4325" y="1218531"/>
          <a:ext cx="10887076" cy="4181856"/>
        </p:xfrm>
        <a:graphic>
          <a:graphicData uri="http://schemas.openxmlformats.org/drawingml/2006/table">
            <a:tbl>
              <a:tblPr/>
              <a:tblGrid>
                <a:gridCol w="3934502"/>
                <a:gridCol w="6952574"/>
              </a:tblGrid>
              <a:tr h="295275">
                <a:tc>
                  <a:txBody>
                    <a:bodyPr/>
                    <a:lstStyle/>
                    <a:p>
                      <a:pPr algn="just">
                        <a:lnSpc>
                          <a:spcPct val="14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The next day, when I went to the hospital to see the boy, all his family got up, with grateful smiles on their faces.</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What did I feel when noticing smiles on their faces? </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副标题 1"/>
          <p:cNvSpPr txBox="1"/>
          <p:nvPr/>
        </p:nvSpPr>
        <p:spPr>
          <a:xfrm>
            <a:off x="4330362" y="2644957"/>
            <a:ext cx="6696930" cy="2505301"/>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What a feeling it was to help save the life of another person! I spent the rest of the day in a state of the most fabulous mood I had ever experienced.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14325" y="1295817"/>
          <a:ext cx="10887076" cy="4181856"/>
        </p:xfrm>
        <a:graphic>
          <a:graphicData uri="http://schemas.openxmlformats.org/drawingml/2006/table">
            <a:tbl>
              <a:tblPr/>
              <a:tblGrid>
                <a:gridCol w="3934502"/>
                <a:gridCol w="6952574"/>
              </a:tblGrid>
              <a:tr h="295275">
                <a:tc>
                  <a:txBody>
                    <a:bodyPr/>
                    <a:lstStyle/>
                    <a:p>
                      <a:pPr algn="just">
                        <a:lnSpc>
                          <a:spcPct val="14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The next day, when I went to the hospital to see the boy, all his family got up, with grateful smiles on their faces.</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What decision did I make when driving home?</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3. What did I learn from the experience?</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副标题 1"/>
          <p:cNvSpPr txBox="1"/>
          <p:nvPr/>
        </p:nvSpPr>
        <p:spPr>
          <a:xfrm>
            <a:off x="4330362" y="2385492"/>
            <a:ext cx="6696930" cy="694055"/>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I decided to choose medicine.</a:t>
            </a:r>
            <a:endParaRPr lang="zh-CN" altLang="zh-CN" sz="1050" kern="100" dirty="0">
              <a:effectLst/>
              <a:latin typeface="宋体" panose="02010600030101010101" pitchFamily="2" charset="-122"/>
              <a:cs typeface="Courier New" panose="02070309020205020404"/>
            </a:endParaRPr>
          </a:p>
        </p:txBody>
      </p:sp>
      <p:sp>
        <p:nvSpPr>
          <p:cNvPr id="5" name="副标题 1"/>
          <p:cNvSpPr txBox="1"/>
          <p:nvPr/>
        </p:nvSpPr>
        <p:spPr>
          <a:xfrm>
            <a:off x="4330362" y="3588423"/>
            <a:ext cx="6696930" cy="1899285"/>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ea typeface="楷体_GB2312"/>
                <a:cs typeface="Courier New" panose="02070309020205020404"/>
              </a:rPr>
              <a:t>This experience taught me that at times, the decisions are made for you, and that whatever happens is always for the best.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21512"/>
          </a:xfrm>
        </p:spPr>
        <p:txBody>
          <a:bodyPr/>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Suddenly</a:t>
            </a:r>
            <a:r>
              <a:rPr lang="en-US" altLang="zh-CN" kern="100" dirty="0">
                <a:solidFill>
                  <a:srgbClr val="000000"/>
                </a:solidFill>
                <a:latin typeface="Times New Roman" panose="02020603050405020304"/>
                <a:cs typeface="Courier New" panose="02070309020205020404"/>
              </a:rPr>
              <a:t>, a boy fell off the back of the bus. </a:t>
            </a:r>
            <a:r>
              <a:rPr lang="en-US" altLang="zh-CN" kern="100" dirty="0" smtClean="0">
                <a:solidFill>
                  <a:srgbClr val="000000"/>
                </a:solidFill>
                <a:latin typeface="Times New Roman" panose="02020603050405020304"/>
                <a:cs typeface="Courier New" panose="02070309020205020404"/>
              </a:rPr>
              <a:t>___________________</a:t>
            </a:r>
            <a:r>
              <a:rPr lang="zh-CN" altLang="zh-CN" kern="100" dirty="0">
                <a:solidFill>
                  <a:srgbClr val="000000"/>
                </a:solidFill>
                <a:latin typeface="Times New Roman" panose="02020603050405020304"/>
                <a:cs typeface="Times New Roman" panose="02020603050405020304"/>
              </a:rPr>
              <a:t>　</a:t>
            </a: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295817"/>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311140" algn="l"/>
              </a:tabLst>
            </a:pPr>
            <a:r>
              <a:rPr lang="zh-CN" altLang="en-US"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cs typeface="Courier New" panose="02070309020205020404"/>
              </a:rPr>
              <a:t>The next day, when I went to the hospital to see the boy, all his family got up, with grateful smiles on their faces. ___________________</a:t>
            </a: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91747"/>
            <a:ext cx="10692000" cy="4847224"/>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indent="704850" algn="just">
              <a:spcAft>
                <a:spcPts val="0"/>
              </a:spcAft>
              <a:tabLst>
                <a:tab pos="5311140" algn="l"/>
              </a:tabLst>
            </a:pPr>
            <a:r>
              <a:rPr lang="en-US" altLang="zh-CN" u="sng" kern="100" dirty="0">
                <a:solidFill>
                  <a:srgbClr val="000000"/>
                </a:solidFill>
                <a:latin typeface="Times New Roman" panose="02020603050405020304"/>
                <a:cs typeface="Courier New" panose="02070309020205020404"/>
              </a:rPr>
              <a:t>Suddenly, a boy fell off the back of the bus.</a:t>
            </a:r>
            <a:r>
              <a:rPr lang="en-US" altLang="zh-CN" kern="100" dirty="0">
                <a:solidFill>
                  <a:srgbClr val="000000"/>
                </a:solidFill>
                <a:latin typeface="Times New Roman" panose="02020603050405020304"/>
                <a:cs typeface="Courier New" panose="02070309020205020404"/>
              </a:rPr>
              <a:t> He hit the road face down and rolled over. He lay still in the middle of the road as the bus sped away. None of the cars behind stopped. Thinking that he could die in a matter of minutes, I stopped my car and carefully examined the boy. With the help of some passers-by, I lifted the unconscious boy into the car and raced back to the hospital. After his family was contacted, and he was wheeled into emergency surgery, I drove home, exhausted but happy.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69193"/>
            <a:ext cx="10692000" cy="4912995"/>
          </a:xfrm>
        </p:spPr>
        <p:txBody>
          <a:bodyPr/>
          <a:lstStyle/>
          <a:p>
            <a:pPr indent="704850" algn="just">
              <a:spcAft>
                <a:spcPts val="0"/>
              </a:spcAft>
              <a:tabLst>
                <a:tab pos="5311140" algn="l"/>
              </a:tabLst>
            </a:pPr>
            <a:r>
              <a:rPr lang="en-US" altLang="zh-CN" u="sng" kern="100" dirty="0">
                <a:solidFill>
                  <a:srgbClr val="000000"/>
                </a:solidFill>
                <a:latin typeface="Times New Roman" panose="02020603050405020304"/>
                <a:cs typeface="Courier New" panose="02070309020205020404"/>
              </a:rPr>
              <a:t>The next day, when I went to the hospital to see the boy, all his family got up, with grateful smiles on their faces.</a:t>
            </a:r>
            <a:r>
              <a:rPr lang="en-US" altLang="zh-CN" kern="100" dirty="0">
                <a:solidFill>
                  <a:srgbClr val="000000"/>
                </a:solidFill>
                <a:latin typeface="Times New Roman" panose="02020603050405020304"/>
                <a:cs typeface="Courier New" panose="02070309020205020404"/>
              </a:rPr>
              <a:t> What a feeling it was to help save the life of another person! I spent the rest of the day in a state of the most fabulous mood I had ever experienced. Driving home that evening, I decided on my career path. Two months of placements could not do what 30 minutes' helping an accident victim had done for me. This experience taught me that at times, the decisions are made for you, and that whatever happens is always for the best.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936466"/>
            <a:ext cx="10702925" cy="1383665"/>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1</a:t>
            </a:r>
            <a:r>
              <a:rPr lang="zh-CN" altLang="en-US" b="1" kern="100" dirty="0">
                <a:solidFill>
                  <a:schemeClr val="tx1"/>
                </a:solidFill>
                <a:ea typeface="黑体" panose="02010609060101010101" pitchFamily="49" charset="-122"/>
                <a:cs typeface="Times New Roman" panose="02020603050405020304" pitchFamily="18" charset="0"/>
              </a:rPr>
              <a:t>　应用文写作</a:t>
            </a:r>
            <a:endParaRPr lang="zh-CN" altLang="en-US" b="1" kern="100" dirty="0">
              <a:solidFill>
                <a:schemeClr val="tx1"/>
              </a:solidFill>
              <a:ea typeface="黑体" panose="02010609060101010101" pitchFamily="49" charset="-122"/>
              <a:cs typeface="Times New Roman" panose="02020603050405020304" pitchFamily="18" charset="0"/>
            </a:endParaRPr>
          </a:p>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a:t>
            </a:r>
            <a:r>
              <a:rPr lang="zh-CN" altLang="en-US" b="1" kern="100" dirty="0">
                <a:solidFill>
                  <a:schemeClr val="tx1"/>
                </a:solidFill>
                <a:ea typeface="黑体" panose="02010609060101010101" pitchFamily="49" charset="-122"/>
                <a:cs typeface="Times New Roman" panose="02020603050405020304" pitchFamily="18" charset="0"/>
              </a:rPr>
              <a:t>求职信</a:t>
            </a:r>
            <a:endParaRPr lang="zh-CN" altLang="en-US" b="1" kern="100" dirty="0">
              <a:solidFill>
                <a:schemeClr val="tx1"/>
              </a:solidFill>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2049172"/>
            <a:ext cx="10693400" cy="24150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本单元的写作要求是根据提供的信息写一封求职信。求职信也叫自荐信，是求职者根据岗位需要或自己的求职愿望通过介绍自己的情况向用人单位举荐自己的书信，通常是针对招聘广告而写的</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76205"/>
            <a:ext cx="10692000" cy="954107"/>
          </a:xfrm>
        </p:spPr>
        <p:txBody>
          <a:bodyPr/>
          <a:lstStyle/>
          <a:p>
            <a:pPr algn="just">
              <a:lnSpc>
                <a:spcPct val="100000"/>
              </a:lnSpc>
              <a:spcAft>
                <a:spcPts val="0"/>
              </a:spcAft>
              <a:tabLst>
                <a:tab pos="5311140" algn="l"/>
              </a:tabLst>
            </a:pPr>
            <a:r>
              <a:rPr lang="zh-CN" altLang="zh-CN" kern="10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a:latin typeface="宋体" panose="02010600030101010101" pitchFamily="2" charset="-122"/>
              <a:cs typeface="Courier New" panose="02070309020205020404"/>
            </a:endParaRPr>
          </a:p>
          <a:p>
            <a:pPr algn="just">
              <a:lnSpc>
                <a:spcPct val="10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endParaRPr lang="zh-CN" altLang="zh-CN" sz="1050" kern="100" dirty="0">
              <a:effectLst/>
              <a:latin typeface="宋体" panose="02010600030101010101" pitchFamily="2" charset="-122"/>
              <a:cs typeface="Courier New" panose="02070309020205020404"/>
            </a:endParaRPr>
          </a:p>
        </p:txBody>
      </p:sp>
      <p:pic>
        <p:nvPicPr>
          <p:cNvPr id="3074" name="Picture 2" descr="WY4-2.TIF"/>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bwMode="auto">
          <a:xfrm>
            <a:off x="1728477" y="1511847"/>
            <a:ext cx="8651885" cy="46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副标题 1"/>
          <p:cNvSpPr txBox="1"/>
          <p:nvPr/>
        </p:nvSpPr>
        <p:spPr>
          <a:xfrm>
            <a:off x="415037" y="5587138"/>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ea typeface="楷体_GB2312"/>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4310380"/>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Working in behavioural science, I've been asked how adults, especially educators, help students who like to stick with easy work. My answer is to take action based on the science behind desirable difficulties, which reveals the root of the question, and to do that, knowing what it is exactly is necessary.</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288037" y="502748"/>
            <a:ext cx="10692000" cy="5775960"/>
          </a:xfrm>
        </p:spPr>
        <p:txBody>
          <a:bodyPr/>
          <a:lstStyle/>
          <a:p>
            <a:pPr indent="704850" algn="just">
              <a:lnSpc>
                <a:spcPct val="120000"/>
              </a:lnSpc>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When my daughter Amanda was young and still taking piano lessons, I'd half</a:t>
            </a:r>
            <a:r>
              <a:rPr lang="en-US" altLang="en-US" sz="2800" kern="100" dirty="0">
                <a:solidFill>
                  <a:srgbClr val="000000"/>
                </a:solidFill>
                <a:latin typeface="Times New Roman" panose="02020603050405020304"/>
                <a:cs typeface="Courier New" panose="02070309020205020404"/>
              </a:rPr>
              <a:t>­</a:t>
            </a:r>
            <a:r>
              <a:rPr lang="en-US" altLang="zh-CN" sz="2800" kern="100" dirty="0">
                <a:solidFill>
                  <a:srgbClr val="000000"/>
                </a:solidFill>
                <a:latin typeface="Times New Roman" panose="02020603050405020304"/>
                <a:cs typeface="Courier New" panose="02070309020205020404"/>
              </a:rPr>
              <a:t>listen upstairs while she practised down below. Typically, she'd get pretty good at the opening measures of a new piece. But eventually she'd get to those she didn't know as well. At that point, music became noise, and Amanda was struggling along the way. Very soon, there would be silence. Then Amanda would begin again at the beginning—where the touch of her fingers generated music instead of noise. In the part Amanda felt uncomfortable about, she met with difficulties that were desirable for her. If Amanda spent too much time repeating the simple measures and not enough on what was obviously difficult for her, I'd encourage her to get back to the hard part.</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5515610"/>
          </a:xfrm>
        </p:spPr>
        <p:txBody>
          <a:bodyPr/>
          <a:lstStyle/>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Why do kids need grown</a:t>
            </a:r>
            <a:r>
              <a:rPr lang="en-US" altLang="en-US" sz="2800" kern="100" dirty="0">
                <a:solidFill>
                  <a:srgbClr val="000000"/>
                </a:solidFill>
                <a:latin typeface="Times New Roman" panose="02020603050405020304"/>
                <a:cs typeface="Courier New" panose="02070309020205020404"/>
              </a:rPr>
              <a:t>­</a:t>
            </a:r>
            <a:r>
              <a:rPr lang="en-US" altLang="zh-CN" sz="2800" kern="100" dirty="0">
                <a:solidFill>
                  <a:srgbClr val="000000"/>
                </a:solidFill>
                <a:latin typeface="Times New Roman" panose="02020603050405020304"/>
                <a:cs typeface="Courier New" panose="02070309020205020404"/>
              </a:rPr>
              <a:t>ups to encourage them through what scientists call “desirable difficulties”? Students often misinterpret the feeling of “This is hard!” to mean “I must not be learning much!” However, the truth is that strategies taking more effort, like testing yourself rather than just rereading notes, produce greater long</a:t>
            </a:r>
            <a:r>
              <a:rPr lang="en-US" altLang="en-US" sz="2800" kern="100" dirty="0">
                <a:solidFill>
                  <a:srgbClr val="000000"/>
                </a:solidFill>
                <a:latin typeface="Times New Roman" panose="02020603050405020304"/>
                <a:cs typeface="Courier New" panose="02070309020205020404"/>
              </a:rPr>
              <a:t>­</a:t>
            </a:r>
            <a:r>
              <a:rPr lang="en-US" altLang="zh-CN" sz="2800" kern="100" dirty="0">
                <a:solidFill>
                  <a:srgbClr val="000000"/>
                </a:solidFill>
                <a:latin typeface="Times New Roman" panose="02020603050405020304"/>
                <a:cs typeface="Courier New" panose="02070309020205020404"/>
              </a:rPr>
              <a:t>term learning gains. Difficulty is desirable... but it's not always desired. Don't assume that kids avoid effort because they're lazy. Instead, they may be misreading the sensation of effort as a signal that they're failing to make progress.</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3105150"/>
          </a:xfrm>
        </p:spPr>
        <p:txBody>
          <a:bodyPr/>
          <a:lstStyle/>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Teach students to look at struggle in a sensible way by sharing stories of times you, too, felt confused and how insisting through difficulty helped you improve more than sticking to what you already knew. And, when their practice sounds and looks truly awful, tell them the sound of struggle is music to your ears.</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3105150"/>
          </a:xfrm>
        </p:spPr>
        <p:txBody>
          <a:bodyPr/>
          <a:lstStyle/>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1. Why does the author mention the story about Amanda?</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A. To prove a theory.</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B. To illustrate a concept.</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C. To provide a solution.</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D. To introduce a phenomenon.</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1008963" y="2232322"/>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3105150"/>
          </a:xfrm>
        </p:spPr>
        <p:txBody>
          <a:bodyPr/>
          <a:lstStyle/>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2. What would Amanda do when facing difficult sections of music?</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A. Turn to her mother for help.</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B. Practise them repeatedly.</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C. Stop to return to the easy part.</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D. Struggle to complete them.</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1008328" y="280826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3105150"/>
          </a:xfrm>
        </p:spPr>
        <p:txBody>
          <a:bodyPr/>
          <a:lstStyle/>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3. What is students' common misunderstanding?</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A. It is hard to make long</a:t>
            </a:r>
            <a:r>
              <a:rPr lang="en-US" altLang="en-US" sz="2800" kern="100" dirty="0">
                <a:solidFill>
                  <a:srgbClr val="000000"/>
                </a:solidFill>
                <a:latin typeface="Times New Roman" panose="02020603050405020304"/>
                <a:cs typeface="Courier New" panose="02070309020205020404"/>
              </a:rPr>
              <a:t>­</a:t>
            </a:r>
            <a:r>
              <a:rPr lang="en-US" altLang="zh-CN" sz="2800" kern="100" dirty="0">
                <a:solidFill>
                  <a:srgbClr val="000000"/>
                </a:solidFill>
                <a:latin typeface="Times New Roman" panose="02020603050405020304"/>
                <a:cs typeface="Courier New" panose="02070309020205020404"/>
              </a:rPr>
              <a:t>term gains.</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B. Adults don't understand their struggle.</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C. Effortful strategies are ineffective.</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D. Making progress is a must in learning.</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1008328" y="280826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3105150"/>
          </a:xfrm>
        </p:spPr>
        <p:txBody>
          <a:bodyPr/>
          <a:lstStyle/>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4. How can educators help students deal with difficulty?</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A. By simplifying the tasks for them.</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B. By sharing stories of sticking to goals.</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C. By accepting their poor performance.</a:t>
            </a:r>
            <a:endParaRPr lang="en-US" altLang="zh-CN" sz="2800" kern="100" dirty="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sz="2800" kern="100" dirty="0">
                <a:solidFill>
                  <a:srgbClr val="000000"/>
                </a:solidFill>
                <a:latin typeface="Times New Roman" panose="02020603050405020304"/>
                <a:cs typeface="Courier New" panose="02070309020205020404"/>
              </a:rPr>
              <a:t>D. By leading them to adopt a right attitude.</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1008963" y="345596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79787"/>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en-US" kern="100" dirty="0">
                <a:solidFill>
                  <a:srgbClr val="000000"/>
                </a:solidFill>
                <a:latin typeface="Times New Roman" panose="02020603050405020304"/>
                <a:cs typeface="Courier New" panose="02070309020205020404"/>
              </a:rPr>
              <a:t>求职信的内容安排：首先，说明自己想应聘的岗位及所了解的岗位信息；然后，在正文中简明扼要地介绍自己，重点说明能胜任本岗位的各种能力等；最后，在信的结尾表示希望得到答复及面试的机会。</a:t>
            </a:r>
            <a:endParaRPr lang="zh-CN" altLang="en-US" kern="100" dirty="0">
              <a:solidFill>
                <a:srgbClr val="000000"/>
              </a:solidFill>
              <a:latin typeface="Times New Roman" panose="02020603050405020304"/>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写求职信的注意事项：</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写求职信时要讲究遣词造句，措辞要直接，不拐弯抹角；语言要礼貌，但不要过分谦卑；</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不要罗列不相关的信息，比如生日、家人和亲戚的情况等。</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5220307"/>
            <a:ext cx="5586413" cy="672465"/>
          </a:xfrm>
          <a:prstGeom prst="rect">
            <a:avLst/>
          </a:prstGeom>
          <a:noFill/>
          <a:ln w="9525">
            <a:noFill/>
          </a:ln>
        </p:spPr>
        <p:txBody>
          <a:bodyPr>
            <a:spAutoFit/>
          </a:bodyPr>
          <a:lstStyle/>
          <a:p>
            <a:pPr defTabSz="815975" eaLnBrk="0" hangingPunct="0">
              <a:defRPr/>
            </a:pP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4" action="ppaction://hlinkfile">
                  <a:extLst>
                    <a:ext uri="{DAF060AB-1E55-43B9-8AAB-6FB025537F2F}">
                      <wpsdc:hlinkClr xmlns:wpsdc="http://www.wps.cn/officeDocument/2017/drawingmlCustomData" val="FFFFFF"/>
                      <wpsdc:folHlinkClr xmlns:wpsdc="http://www.wps.cn/officeDocument/2017/drawingmlCustomData" val="FFFFFF"/>
                      <wpsdc:hlinkUnderline xmlns:wpsdc="http://www.wps.cn/officeDocument/2017/drawingmlCustomData" val="0"/>
                    </a:ext>
                  </a:extLst>
                </a:hlinkClick>
              </a:rPr>
              <a:t>单元质量评估</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4" action="ppaction://hlinkfile">
                  <a:extLst>
                    <a:ext uri="{DAF060AB-1E55-43B9-8AAB-6FB025537F2F}">
                      <wpsdc:hlinkClr xmlns:wpsdc="http://www.wps.cn/officeDocument/2017/drawingmlCustomData" val="FFFFFF"/>
                      <wpsdc:folHlinkClr xmlns:wpsdc="http://www.wps.cn/officeDocument/2017/drawingmlCustomData" val="FFFFFF"/>
                      <wpsdc:hlinkUnderline xmlns:wpsdc="http://www.wps.cn/officeDocument/2017/drawingmlCustomData" val="0"/>
                    </a:ext>
                  </a:extLst>
                </a:hlinkClick>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4" action="ppaction://hlinkfile">
                  <a:extLst>
                    <a:ext uri="{DAF060AB-1E55-43B9-8AAB-6FB025537F2F}">
                      <wpsdc:hlinkClr xmlns:wpsdc="http://www.wps.cn/officeDocument/2017/drawingmlCustomData" val="FFFFFF"/>
                      <wpsdc:folHlinkClr xmlns:wpsdc="http://www.wps.cn/officeDocument/2017/drawingmlCustomData" val="FFFFFF"/>
                      <wpsdc:hlinkUnderline xmlns:wpsdc="http://www.wps.cn/officeDocument/2017/drawingmlCustomData" val="0"/>
                    </a:ext>
                  </a:extLst>
                </a:hlinkClick>
              </a:rPr>
              <a:t>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hlinkClick r:id="rId4" action="ppaction://hlinkfile">
                  <a:extLst>
                    <a:ext uri="{DAF060AB-1E55-43B9-8AAB-6FB025537F2F}">
                      <wpsdc:hlinkClr xmlns:wpsdc="http://www.wps.cn/officeDocument/2017/drawingmlCustomData" val="FFFFFF"/>
                      <wpsdc:folHlinkClr xmlns:wpsdc="http://www.wps.cn/officeDocument/2017/drawingmlCustomData" val="FFFFFF"/>
                      <wpsdc:hlinkUnderline xmlns:wpsdc="http://www.wps.cn/officeDocument/2017/drawingmlCustomData" val="0"/>
                    </a:ext>
                  </a:extLst>
                </a:hlinkClick>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86894"/>
            <a:ext cx="10692000" cy="5688965"/>
          </a:xfrm>
        </p:spPr>
        <p:txBody>
          <a:bodyPr/>
          <a:lstStyle/>
          <a:p>
            <a:pPr algn="just">
              <a:lnSpc>
                <a:spcPct val="130000"/>
              </a:lnSpc>
              <a:spcAft>
                <a:spcPts val="0"/>
              </a:spcAft>
              <a:tabLst>
                <a:tab pos="5311140" algn="l"/>
              </a:tabLst>
            </a:pPr>
            <a:r>
              <a:rPr lang="en-US" altLang="zh-CN" kern="10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假设你是红星中学高三学生李华，你得知故宫正在招聘假期英文志愿讲解员。请你给相关部门负责人写一封求职信，内容包括：</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介绍你的基本信息；</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说明你的优势；</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表示你希望被录用。</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可以适当增加细节，以使行文连贯；</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开头和结尾已给出，不计入总词数。</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参考词汇：故宫</a:t>
            </a:r>
            <a:r>
              <a:rPr lang="en-US" altLang="zh-CN" kern="100" dirty="0">
                <a:solidFill>
                  <a:srgbClr val="000000"/>
                </a:solidFill>
                <a:latin typeface="Times New Roman" panose="02020603050405020304"/>
                <a:cs typeface="Courier New" panose="02070309020205020404"/>
              </a:rPr>
              <a:t>the Palace Museum</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21512"/>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Dear Sir or Madam</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r">
              <a:spcAft>
                <a:spcPts val="0"/>
              </a:spcAft>
              <a:tabLst>
                <a:tab pos="5311140" algn="l"/>
              </a:tabLst>
            </a:pPr>
            <a:r>
              <a:rPr lang="en-US" altLang="zh-CN" kern="100" dirty="0">
                <a:solidFill>
                  <a:srgbClr val="000000"/>
                </a:solidFill>
                <a:latin typeface="Times New Roman" panose="02020603050405020304"/>
                <a:cs typeface="Courier New" panose="02070309020205020404"/>
              </a:rPr>
              <a:t>Yours sincerely</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r">
              <a:spcAft>
                <a:spcPts val="0"/>
              </a:spcAft>
              <a:tabLst>
                <a:tab pos="5311140" algn="l"/>
              </a:tabLst>
            </a:pPr>
            <a:r>
              <a:rPr lang="en-US" altLang="zh-CN" kern="100" dirty="0">
                <a:solidFill>
                  <a:srgbClr val="000000"/>
                </a:solidFill>
                <a:latin typeface="Times New Roman" panose="02020603050405020304"/>
                <a:cs typeface="Courier New" panose="02070309020205020404"/>
              </a:rPr>
              <a:t>Li </a:t>
            </a:r>
            <a:r>
              <a:rPr lang="en-US" altLang="zh-CN" kern="100" dirty="0" err="1">
                <a:solidFill>
                  <a:srgbClr val="000000"/>
                </a:solidFill>
                <a:latin typeface="Times New Roman" panose="02020603050405020304"/>
                <a:cs typeface="Courier New" panose="02070309020205020404"/>
              </a:rPr>
              <a:t>Hua</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35767"/>
            <a:ext cx="10692000" cy="624530"/>
          </a:xfrm>
        </p:spPr>
        <p:txBody>
          <a:bodyPr/>
          <a:lstStyle/>
          <a:p>
            <a:pPr algn="just">
              <a:spcAft>
                <a:spcPts val="0"/>
              </a:spcAft>
              <a:tabLst>
                <a:tab pos="5311140" algn="l"/>
              </a:tabLst>
            </a:pPr>
            <a:r>
              <a:rPr lang="en-US" altLang="zh-CN" b="1" kern="10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：审题谋篇</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432299" y="1655867"/>
          <a:ext cx="10657478" cy="3584448"/>
        </p:xfrm>
        <a:graphic>
          <a:graphicData uri="http://schemas.openxmlformats.org/drawingml/2006/table">
            <a:tbl>
              <a:tblPr/>
              <a:tblGrid>
                <a:gridCol w="1615674"/>
                <a:gridCol w="9041804"/>
              </a:tblGrid>
              <a:tr h="0">
                <a:tc>
                  <a:txBody>
                    <a:bodyPr/>
                    <a:lstStyle/>
                    <a:p>
                      <a:pPr algn="ctr">
                        <a:lnSpc>
                          <a:spcPct val="14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_________</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_____________</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以</a:t>
                      </a:r>
                      <a:r>
                        <a:rPr lang="en-US" sz="2800" kern="100">
                          <a:solidFill>
                            <a:srgbClr val="000000"/>
                          </a:solidFill>
                          <a:effectLst/>
                          <a:latin typeface="Times New Roman" panose="02020603050405020304"/>
                          <a:ea typeface="楷体_GB2312"/>
                          <a:cs typeface="Courier New" panose="02070309020205020404"/>
                        </a:rPr>
                        <a:t>___________</a:t>
                      </a:r>
                      <a:r>
                        <a:rPr lang="zh-CN" sz="2800" kern="100">
                          <a:solidFill>
                            <a:srgbClr val="000000"/>
                          </a:solidFill>
                          <a:effectLst/>
                          <a:latin typeface="Times New Roman" panose="02020603050405020304"/>
                          <a:ea typeface="楷体_GB2312"/>
                          <a:cs typeface="Times New Roman" panose="02020603050405020304"/>
                        </a:rPr>
                        <a:t>为主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表明写作意图；</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介绍基本信息和自身优势；</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表示希望被录用。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2266843" y="1699302"/>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应用文</a:t>
            </a:r>
            <a:endParaRPr lang="zh-CN" altLang="en-US" dirty="0"/>
          </a:p>
        </p:txBody>
      </p:sp>
      <p:sp>
        <p:nvSpPr>
          <p:cNvPr id="5" name="矩形 4"/>
          <p:cNvSpPr/>
          <p:nvPr/>
        </p:nvSpPr>
        <p:spPr>
          <a:xfrm>
            <a:off x="2266843" y="230395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一般现在时</a:t>
            </a:r>
            <a:endParaRPr lang="zh-CN" altLang="en-US" dirty="0"/>
          </a:p>
        </p:txBody>
      </p:sp>
      <p:sp>
        <p:nvSpPr>
          <p:cNvPr id="6" name="矩形 5"/>
          <p:cNvSpPr/>
          <p:nvPr/>
        </p:nvSpPr>
        <p:spPr>
          <a:xfrm>
            <a:off x="2664607" y="288003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第一人称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787"/>
            <a:ext cx="10692000" cy="4310380"/>
          </a:xfrm>
        </p:spPr>
        <p:txBody>
          <a:bodyPr/>
          <a:lstStyle/>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I learnt that _______________________________________________ _____________ (</a:t>
            </a:r>
            <a:r>
              <a:rPr lang="zh-CN" altLang="zh-CN" kern="100" dirty="0">
                <a:solidFill>
                  <a:srgbClr val="000000"/>
                </a:solidFill>
                <a:latin typeface="Times New Roman" panose="02020603050405020304"/>
                <a:cs typeface="Times New Roman" panose="02020603050405020304"/>
              </a:rPr>
              <a:t>故宫需要</a:t>
            </a:r>
            <a:r>
              <a:rPr lang="zh-CN" altLang="zh-CN" kern="100" dirty="0">
                <a:solidFill>
                  <a:srgbClr val="000000"/>
                </a:solidFill>
                <a:latin typeface="Times New Roman" panose="02020603050405020304"/>
                <a:cs typeface="Times New Roman" panose="02020603050405020304"/>
                <a:sym typeface="+mn-ea"/>
              </a:rPr>
              <a:t>英文志愿讲解员</a:t>
            </a:r>
            <a:r>
              <a:rPr lang="en-US" altLang="zh-CN" kern="100" dirty="0">
                <a:solidFill>
                  <a:srgbClr val="000000"/>
                </a:solidFill>
                <a:latin typeface="Times New Roman" panose="02020603050405020304"/>
                <a:cs typeface="Courier New" panose="02070309020205020404"/>
              </a:rPr>
              <a:t>) in the winter vacation.</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 am writing to _______________________ (</a:t>
            </a:r>
            <a:r>
              <a:rPr lang="zh-CN" altLang="zh-CN" kern="100" dirty="0">
                <a:solidFill>
                  <a:srgbClr val="000000"/>
                </a:solidFill>
                <a:latin typeface="Times New Roman" panose="02020603050405020304"/>
                <a:cs typeface="Times New Roman" panose="02020603050405020304"/>
              </a:rPr>
              <a:t>申请这个职位</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I ________________________ (</a:t>
            </a:r>
            <a:r>
              <a:rPr lang="zh-CN" altLang="zh-CN" kern="100" dirty="0">
                <a:solidFill>
                  <a:srgbClr val="000000"/>
                </a:solidFill>
                <a:latin typeface="Times New Roman" panose="02020603050405020304"/>
                <a:cs typeface="Times New Roman" panose="02020603050405020304"/>
              </a:rPr>
              <a:t>精通</a:t>
            </a:r>
            <a:r>
              <a:rPr lang="en-US" altLang="zh-CN" kern="100" dirty="0">
                <a:solidFill>
                  <a:srgbClr val="000000"/>
                </a:solidFill>
                <a:latin typeface="Times New Roman" panose="02020603050405020304"/>
                <a:cs typeface="Courier New" panose="02070309020205020404"/>
              </a:rPr>
              <a:t>) Chinese ancient history.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I am sure my knowledge will ____________________________ (</a:t>
            </a:r>
            <a:r>
              <a:rPr lang="zh-CN" altLang="zh-CN" kern="100" dirty="0">
                <a:solidFill>
                  <a:srgbClr val="000000"/>
                </a:solidFill>
                <a:latin typeface="Times New Roman" panose="02020603050405020304"/>
                <a:cs typeface="Times New Roman" panose="02020603050405020304"/>
              </a:rPr>
              <a:t>证明很有帮助</a:t>
            </a:r>
            <a:r>
              <a:rPr lang="en-US" altLang="zh-CN" kern="100" dirty="0">
                <a:solidFill>
                  <a:srgbClr val="000000"/>
                </a:solidFill>
                <a:latin typeface="Times New Roman" panose="02020603050405020304"/>
                <a:cs typeface="Courier New" panose="02070309020205020404"/>
              </a:rPr>
              <a:t>) as a guide.</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900590" y="1727877"/>
            <a:ext cx="7685117"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English volunteer guides for the Palace Museum are</a:t>
            </a:r>
            <a:endParaRPr lang="zh-CN" altLang="en-US" dirty="0"/>
          </a:p>
        </p:txBody>
      </p:sp>
      <p:sp>
        <p:nvSpPr>
          <p:cNvPr id="4" name="矩形 3"/>
          <p:cNvSpPr/>
          <p:nvPr/>
        </p:nvSpPr>
        <p:spPr>
          <a:xfrm>
            <a:off x="648327" y="2303957"/>
            <a:ext cx="1220206" cy="523220"/>
          </a:xfrm>
          <a:prstGeom prst="rect">
            <a:avLst/>
          </a:prstGeom>
        </p:spPr>
        <p:txBody>
          <a:bodyPr wrap="none">
            <a:spAutoFit/>
          </a:bodyPr>
          <a:lstStyle/>
          <a:p>
            <a:r>
              <a:rPr lang="en-US" altLang="zh-CN" dirty="0"/>
              <a:t>wanted</a:t>
            </a:r>
            <a:endParaRPr lang="zh-CN" altLang="en-US" dirty="0"/>
          </a:p>
        </p:txBody>
      </p:sp>
      <p:sp>
        <p:nvSpPr>
          <p:cNvPr id="5" name="矩形 4"/>
          <p:cNvSpPr/>
          <p:nvPr/>
        </p:nvSpPr>
        <p:spPr>
          <a:xfrm>
            <a:off x="3528727" y="2899087"/>
            <a:ext cx="3344185" cy="523220"/>
          </a:xfrm>
          <a:prstGeom prst="rect">
            <a:avLst/>
          </a:prstGeom>
        </p:spPr>
        <p:txBody>
          <a:bodyPr wrap="none">
            <a:spAutoFit/>
          </a:bodyPr>
          <a:lstStyle/>
          <a:p>
            <a:r>
              <a:rPr lang="en-US" altLang="zh-CN" dirty="0"/>
              <a:t>apply for this position</a:t>
            </a:r>
            <a:endParaRPr lang="zh-CN" altLang="en-US" dirty="0"/>
          </a:p>
        </p:txBody>
      </p:sp>
      <p:sp>
        <p:nvSpPr>
          <p:cNvPr id="6" name="矩形 5"/>
          <p:cNvSpPr/>
          <p:nvPr/>
        </p:nvSpPr>
        <p:spPr>
          <a:xfrm>
            <a:off x="1258430" y="3509077"/>
            <a:ext cx="3810659" cy="523220"/>
          </a:xfrm>
          <a:prstGeom prst="rect">
            <a:avLst/>
          </a:prstGeom>
        </p:spPr>
        <p:txBody>
          <a:bodyPr wrap="none">
            <a:spAutoFit/>
          </a:bodyPr>
          <a:lstStyle/>
          <a:p>
            <a:r>
              <a:rPr lang="en-US" altLang="zh-CN" dirty="0"/>
              <a:t>have a good command of</a:t>
            </a:r>
            <a:endParaRPr lang="zh-CN" altLang="en-US" dirty="0"/>
          </a:p>
        </p:txBody>
      </p:sp>
      <p:sp>
        <p:nvSpPr>
          <p:cNvPr id="7" name="矩形 6"/>
          <p:cNvSpPr/>
          <p:nvPr/>
        </p:nvSpPr>
        <p:spPr>
          <a:xfrm>
            <a:off x="5694898" y="4085057"/>
            <a:ext cx="3810659" cy="523220"/>
          </a:xfrm>
          <a:prstGeom prst="rect">
            <a:avLst/>
          </a:prstGeom>
        </p:spPr>
        <p:txBody>
          <a:bodyPr wrap="none">
            <a:spAutoFit/>
          </a:bodyPr>
          <a:lstStyle/>
          <a:p>
            <a:r>
              <a:rPr lang="en-US" altLang="zh-CN" dirty="0"/>
              <a:t>prove to be of great help</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07777"/>
            <a:ext cx="10692000" cy="4310380"/>
          </a:xfrm>
        </p:spPr>
        <p:txBody>
          <a:bodyPr/>
          <a:lstStyle/>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用现在分词短语合并</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中的句</a:t>
            </a: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和句</a:t>
            </a:r>
            <a:r>
              <a:rPr lang="en-US" altLang="zh-CN" kern="100" dirty="0">
                <a:solidFill>
                  <a:srgbClr val="000000"/>
                </a:solidFill>
                <a:latin typeface="宋体" panose="02010600030101010101" pitchFamily="2" charset="-122"/>
                <a:cs typeface="Times New Roman" panose="02020603050405020304"/>
              </a:rPr>
              <a:t>②</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用</a:t>
            </a:r>
            <a:r>
              <a:rPr lang="en-US" altLang="zh-CN" kern="100" dirty="0">
                <a:solidFill>
                  <a:srgbClr val="000000"/>
                </a:solidFill>
                <a:latin typeface="Times New Roman" panose="02020603050405020304"/>
                <a:cs typeface="Courier New" panose="02070309020205020404"/>
              </a:rPr>
              <a:t>so</a:t>
            </a:r>
            <a:r>
              <a:rPr lang="zh-CN" altLang="zh-CN" kern="100" dirty="0">
                <a:solidFill>
                  <a:srgbClr val="000000"/>
                </a:solidFill>
                <a:latin typeface="Times New Roman" panose="02020603050405020304"/>
                <a:cs typeface="Times New Roman" panose="02020603050405020304"/>
              </a:rPr>
              <a:t>连接</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中的句</a:t>
            </a:r>
            <a:r>
              <a:rPr lang="en-US" altLang="zh-CN" kern="100" dirty="0">
                <a:solidFill>
                  <a:srgbClr val="000000"/>
                </a:solidFill>
                <a:latin typeface="宋体" panose="02010600030101010101" pitchFamily="2" charset="-122"/>
                <a:cs typeface="Times New Roman" panose="02020603050405020304"/>
              </a:rPr>
              <a:t>③</a:t>
            </a:r>
            <a:r>
              <a:rPr lang="zh-CN" altLang="zh-CN" kern="100" dirty="0">
                <a:solidFill>
                  <a:srgbClr val="000000"/>
                </a:solidFill>
                <a:latin typeface="Times New Roman" panose="02020603050405020304"/>
                <a:cs typeface="Times New Roman" panose="02020603050405020304"/>
              </a:rPr>
              <a:t>和句</a:t>
            </a:r>
            <a:r>
              <a:rPr lang="en-US" altLang="zh-CN" kern="100" dirty="0">
                <a:solidFill>
                  <a:srgbClr val="000000"/>
                </a:solidFill>
                <a:latin typeface="宋体" panose="02010600030101010101" pitchFamily="2" charset="-122"/>
                <a:cs typeface="Times New Roman" panose="02020603050405020304"/>
              </a:rPr>
              <a:t>④</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559057" y="2146810"/>
            <a:ext cx="10458710" cy="129881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cs typeface="Courier New" panose="02070309020205020404"/>
              </a:rPr>
              <a:t>Learning that English volunteer guides for the Palace Museum are wanted in the winter vacation, I am writing to apply for this position.</a:t>
            </a:r>
            <a:endParaRPr lang="zh-CN" altLang="zh-CN" sz="1050" kern="100" dirty="0">
              <a:effectLst/>
              <a:latin typeface="宋体" panose="02010600030101010101" pitchFamily="2" charset="-122"/>
              <a:cs typeface="Courier New" panose="02070309020205020404"/>
            </a:endParaRPr>
          </a:p>
        </p:txBody>
      </p:sp>
      <p:sp>
        <p:nvSpPr>
          <p:cNvPr id="5" name="副标题 1"/>
          <p:cNvSpPr txBox="1"/>
          <p:nvPr/>
        </p:nvSpPr>
        <p:spPr>
          <a:xfrm>
            <a:off x="559057" y="3941137"/>
            <a:ext cx="10458710" cy="1227772"/>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cs typeface="Courier New" panose="02070309020205020404"/>
              </a:rPr>
              <a:t>I have a good command of Chinese ancient history, so I am sure my knowledge will prove to be of great help as a guide.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DIAGRAM_VIRTUALLY_FRAME" val="{&quot;height&quot;:415.25,&quot;left&quot;:48.424778761061944,&quot;top&quot;:94.5,&quot;width&quot;:828.0752212389382}"/>
</p:tagLst>
</file>

<file path=ppt/tags/tag13.xml><?xml version="1.0" encoding="utf-8"?>
<p:tagLst xmlns:p="http://schemas.openxmlformats.org/presentationml/2006/main">
  <p:tag name="KSO_WM_DIAGRAM_VIRTUALLY_FRAME" val="{&quot;height&quot;:415.25,&quot;left&quot;:48.424778761061944,&quot;top&quot;:94.5,&quot;width&quot;:828.0752212389382}"/>
</p:tagLst>
</file>

<file path=ppt/tags/tag14.xml><?xml version="1.0" encoding="utf-8"?>
<p:tagLst xmlns:p="http://schemas.openxmlformats.org/presentationml/2006/main">
  <p:tag name="KSO_WM_DIAGRAM_VIRTUALLY_FRAME" val="{&quot;height&quot;:415.25,&quot;left&quot;:48.424778761061944,&quot;top&quot;:94.5,&quot;width&quot;:828.0752212389382}"/>
</p:tagLst>
</file>

<file path=ppt/tags/tag15.xml><?xml version="1.0" encoding="utf-8"?>
<p:tagLst xmlns:p="http://schemas.openxmlformats.org/presentationml/2006/main">
  <p:tag name="KSO_WM_DIAGRAM_VIRTUALLY_FRAME" val="{&quot;height&quot;:415.25,&quot;left&quot;:48.424778761061944,&quot;top&quot;:94.5,&quot;width&quot;:828.0752212389382}"/>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13088</Words>
  <Application>WPS 演示</Application>
  <PresentationFormat>自定义</PresentationFormat>
  <Paragraphs>274</Paragraphs>
  <Slides>41</Slides>
  <Notes>9</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41</vt:i4>
      </vt:variant>
    </vt:vector>
  </HeadingPairs>
  <TitlesOfParts>
    <vt:vector size="62"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阿里巴巴普惠体</vt:lpstr>
      <vt:lpstr>黑体</vt:lpstr>
      <vt:lpstr>Times New Roman</vt:lpstr>
      <vt:lpstr>Courier New</vt:lpstr>
      <vt:lpstr>楷体_GB2312</vt:lpstr>
      <vt:lpstr>新宋体</vt:lpstr>
      <vt:lpstr>Arial Unicode MS</vt:lpstr>
      <vt:lpstr>华文细黑</vt:lpstr>
      <vt:lpstr>Segoe Print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1297</cp:revision>
  <dcterms:created xsi:type="dcterms:W3CDTF">2016-06-29T09:22:00Z</dcterms:created>
  <dcterms:modified xsi:type="dcterms:W3CDTF">2026-02-27T09:55:19Z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