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45"/>
  </p:handoutMasterIdLst>
  <p:sldIdLst>
    <p:sldId id="2476" r:id="rId4"/>
    <p:sldId id="2363" r:id="rId6"/>
    <p:sldId id="2478" r:id="rId7"/>
    <p:sldId id="2343" r:id="rId8"/>
    <p:sldId id="3888" r:id="rId9"/>
    <p:sldId id="3889" r:id="rId10"/>
    <p:sldId id="3890" r:id="rId11"/>
    <p:sldId id="3891" r:id="rId12"/>
    <p:sldId id="3892" r:id="rId13"/>
    <p:sldId id="3664" r:id="rId14"/>
    <p:sldId id="3800" r:id="rId15"/>
    <p:sldId id="3893" r:id="rId16"/>
    <p:sldId id="3894" r:id="rId17"/>
    <p:sldId id="3874" r:id="rId18"/>
    <p:sldId id="3875" r:id="rId19"/>
    <p:sldId id="3867" r:id="rId20"/>
    <p:sldId id="3868" r:id="rId21"/>
    <p:sldId id="3872" r:id="rId22"/>
    <p:sldId id="3897" r:id="rId23"/>
    <p:sldId id="3898" r:id="rId24"/>
    <p:sldId id="3916" r:id="rId25"/>
    <p:sldId id="3917" r:id="rId26"/>
    <p:sldId id="3899" r:id="rId27"/>
    <p:sldId id="3900" r:id="rId28"/>
    <p:sldId id="3901" r:id="rId29"/>
    <p:sldId id="3902" r:id="rId30"/>
    <p:sldId id="3903" r:id="rId31"/>
    <p:sldId id="3904" r:id="rId32"/>
    <p:sldId id="3905" r:id="rId33"/>
    <p:sldId id="3906" r:id="rId34"/>
    <p:sldId id="3907" r:id="rId35"/>
    <p:sldId id="3908" r:id="rId36"/>
    <p:sldId id="3909" r:id="rId37"/>
    <p:sldId id="3910" r:id="rId38"/>
    <p:sldId id="3885" r:id="rId39"/>
    <p:sldId id="3918" r:id="rId40"/>
    <p:sldId id="3919" r:id="rId41"/>
    <p:sldId id="3920" r:id="rId42"/>
    <p:sldId id="3780" r:id="rId43"/>
    <p:sldId id="2276" r:id="rId44"/>
  </p:sldIdLst>
  <p:sldSz cx="11522075" cy="6480175"/>
  <p:notesSz cx="6858000" cy="9144000"/>
  <p:custDataLst>
    <p:tags r:id="rId49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89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6E6E6"/>
    <a:srgbClr val="000000"/>
    <a:srgbClr val="FF9900"/>
    <a:srgbClr val="CC6600"/>
    <a:srgbClr val="C2DBEE"/>
    <a:srgbClr val="1F487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268" autoAdjust="0"/>
  </p:normalViewPr>
  <p:slideViewPr>
    <p:cSldViewPr showGuides="1">
      <p:cViewPr>
        <p:scale>
          <a:sx n="100" d="100"/>
          <a:sy n="100" d="100"/>
        </p:scale>
        <p:origin x="-654" y="-438"/>
      </p:cViewPr>
      <p:guideLst>
        <p:guide orient="horz" pos="562"/>
        <p:guide orient="horz" pos="489"/>
        <p:guide orient="horz" pos="2212"/>
        <p:guide pos="1678"/>
        <p:guide/>
        <p:guide pos="3628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9" Type="http://schemas.openxmlformats.org/officeDocument/2006/relationships/tags" Target="tags/tag10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216BAF-771C-4297-A34F-6DE11A8E18F0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8886CE6-AA26-4DD4-867B-2C2FA614D32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F97BF1-F8FB-4238-95BD-8BA2E96633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E4AC5A-5349-4815-B6F6-9F51C7BB134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B71B228-470F-44B6-9BC3-00E06EFC014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9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9C17212-1150-46F7-9C73-C892B70026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3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61A4A9A2-F15A-4B4F-9FC8-A60CE46F8505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54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BFB6F5BD-4E7A-46C5-8DB4-F88FE74A8B4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55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527E2B21-1D80-4691-A487-9B2F3CA4CC7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49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E126B11-085D-4708-8676-D1B02C2DCB4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70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9110236-A9E3-47A1-B650-4DB6295608A0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548C543-B626-4296-B0C3-F9775CA157B3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DDD8757-E291-41ED-9A3A-6F1F3C72F63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6C561CE-3164-40DA-9771-E0667B0A663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148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E1F63835-7B3A-4763-8268-55C29EE5F0BA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9.xml"/><Relationship Id="rId4" Type="http://schemas.openxmlformats.org/officeDocument/2006/relationships/slide" Target="../slides/slide16.xml"/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9.xml"/><Relationship Id="rId4" Type="http://schemas.openxmlformats.org/officeDocument/2006/relationships/slide" Target="../slides/slide16.xml"/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9.xml"/><Relationship Id="rId4" Type="http://schemas.openxmlformats.org/officeDocument/2006/relationships/slide" Target="../slides/slide3.xml"/><Relationship Id="rId3" Type="http://schemas.openxmlformats.org/officeDocument/2006/relationships/slide" Target="../slides/slide16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16.xml"/><Relationship Id="rId4" Type="http://schemas.openxmlformats.org/officeDocument/2006/relationships/slide" Target="../slides/slide3.xml"/><Relationship Id="rId3" Type="http://schemas.openxmlformats.org/officeDocument/2006/relationships/slide" Target="../slides/slide39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659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4702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902652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8770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7.xml"/><Relationship Id="rId5" Type="http://schemas.openxmlformats.org/officeDocument/2006/relationships/hyperlink" Target="../3.&#37197;&#22871;&#32451;&#20064;&#39064;/&#35838;&#21518;&#32032;&#20859;&#35780;&#20215;/11%20Unit%203&#12288;&#35838;&#21518;&#32032;&#20859;&#35780;&#20215;(&#21313;&#19968;)&#12288;Section%20&#8546;&#12288;Using%20language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 bwMode="auto">
          <a:xfrm>
            <a:off x="0" y="0"/>
            <a:ext cx="115316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>
            <p:custDataLst>
              <p:tags r:id="rId2"/>
            </p:custDataLst>
          </p:nvPr>
        </p:nvSpPr>
        <p:spPr>
          <a:xfrm>
            <a:off x="0" y="3449638"/>
            <a:ext cx="3781425" cy="1516062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3"/>
            </p:custDataLst>
          </p:nvPr>
        </p:nvSpPr>
        <p:spPr>
          <a:xfrm>
            <a:off x="3781425" y="3457575"/>
            <a:ext cx="7750175" cy="1516063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10245" name="文本框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3238" y="3889375"/>
            <a:ext cx="303212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复习任务群一</a:t>
            </a:r>
            <a:endParaRPr lang="zh-CN" altLang="en-US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"/>
          <p:cNvSpPr/>
          <p:nvPr>
            <p:custDataLst>
              <p:tags r:id="rId5"/>
            </p:custDataLst>
          </p:nvPr>
        </p:nvSpPr>
        <p:spPr>
          <a:xfrm>
            <a:off x="4003675" y="3548063"/>
            <a:ext cx="7327900" cy="1268412"/>
          </a:xfrm>
          <a:prstGeom prst="rect">
            <a:avLst/>
          </a:prstGeom>
          <a:noFill/>
          <a:ln w="9525">
            <a:noFill/>
          </a:ln>
        </p:spPr>
        <p:txBody>
          <a:bodyPr lIns="86411" tIns="43205" rIns="86411" bIns="43205">
            <a:spAutoFit/>
          </a:bodyPr>
          <a:lstStyle/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 b="1"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sz="3200" b="1"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62330">
              <a:lnSpc>
                <a:spcPct val="120000"/>
              </a:lnSpc>
              <a:tabLst>
                <a:tab pos="2595880" algn="l"/>
              </a:tabLst>
              <a:defRPr/>
            </a:pPr>
            <a:r>
              <a:rPr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sz="3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7" name="梯形 26"/>
          <p:cNvSpPr/>
          <p:nvPr>
            <p:custDataLst>
              <p:tags r:id="rId6"/>
            </p:custDataLst>
          </p:nvPr>
        </p:nvSpPr>
        <p:spPr>
          <a:xfrm>
            <a:off x="1512888" y="2913063"/>
            <a:ext cx="8604250" cy="1514475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0" y="3629025"/>
            <a:ext cx="11531600" cy="287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29" name="梯形 28"/>
          <p:cNvSpPr/>
          <p:nvPr>
            <p:custDataLst>
              <p:tags r:id="rId8"/>
            </p:custDataLst>
          </p:nvPr>
        </p:nvSpPr>
        <p:spPr>
          <a:xfrm flipV="1">
            <a:off x="1908175" y="2913063"/>
            <a:ext cx="7805738" cy="1341437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  <p:sp>
        <p:nvSpPr>
          <p:cNvPr id="30" name="文本框 10"/>
          <p:cNvSpPr txBox="1"/>
          <p:nvPr>
            <p:custDataLst>
              <p:tags r:id="rId9"/>
            </p:custDataLst>
          </p:nvPr>
        </p:nvSpPr>
        <p:spPr>
          <a:xfrm>
            <a:off x="9525" y="2963863"/>
            <a:ext cx="11522075" cy="1265237"/>
          </a:xfrm>
          <a:prstGeom prst="rect">
            <a:avLst/>
          </a:prstGeom>
          <a:noFill/>
        </p:spPr>
        <p:txBody>
          <a:bodyPr anchor="ctr" anchorCtr="1"/>
          <a:lstStyle/>
          <a:p>
            <a:pPr algn="ctr" defTabSz="913130" eaLnBrk="0" hangingPunct="0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130" eaLnBrk="0" hangingPunct="0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world meets China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1" name="标题 1"/>
          <p:cNvSpPr txBox="1">
            <a:spLocks noChangeArrowheads="1"/>
          </p:cNvSpPr>
          <p:nvPr/>
        </p:nvSpPr>
        <p:spPr bwMode="auto">
          <a:xfrm>
            <a:off x="-12700" y="4695825"/>
            <a:ext cx="115220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2" name="文本框 8"/>
          <p:cNvSpPr txBox="1">
            <a:spLocks noChangeArrowheads="1"/>
          </p:cNvSpPr>
          <p:nvPr/>
        </p:nvSpPr>
        <p:spPr bwMode="auto">
          <a:xfrm>
            <a:off x="-687388" y="4121150"/>
            <a:ext cx="38401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526080"/>
            <a:ext cx="10693400" cy="30183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One of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Qian's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great achievements was to produce comparative studies of classical Chinese texts, which made these works more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accessible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Western readers.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钱钟书的伟大成就之一是对中国古典文本进行比较研究，这使这些作品更容易为西方读者所理解。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275" y="1914655"/>
            <a:ext cx="10775950" cy="5238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spAutoFit/>
          </a:bodyPr>
          <a:lstStyle/>
          <a:p>
            <a:pPr defTabSz="913130" eaLnBrk="0" hangingPunct="0">
              <a:defRPr/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accessible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可到达的，可接近的；可使用的；容易理解的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83857"/>
            <a:ext cx="10693400" cy="3108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accessible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易达到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；易被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理解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得到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(2)access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通道，通路；机会，权利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have access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的机会；可以接近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进入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gain/get access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获得到达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或使用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某物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的机会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367827"/>
            <a:ext cx="10692000" cy="3037498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These documents are not accessible ____ the public.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legal aid system should be ___________ (access) to more people.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(2023·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新课标</a:t>
            </a: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宋体" panose="02010600030101010101" pitchFamily="2" charset="-122"/>
              </a:rPr>
              <a:t>Ⅱ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Walking is the best way to gain access ___ nature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21087" y="266400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17017" y="3240087"/>
            <a:ext cx="16353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accessible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99052" y="385950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95817"/>
            <a:ext cx="10692000" cy="4310380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应用文写作之体育运动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作为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学生，我们可以方便地使用先进的体育设施，定期举办各种各样的活动，其中乒乓球、羽毛球和足球比赛很受欢迎。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students, we ____________________________________________ and a wide range of events are held on a regular basis, of which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ping-pong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, badminton as well as football games enjoy great popularity.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05548" y="3763072"/>
            <a:ext cx="66720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have easy access to advanced sports facilities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220424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Ying, a military envoy, explored the Persian Gulf and became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first Chinese to get information on Europe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军事使者甘英探索了波斯湾，成为第一个获得欧洲信息的中国人。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本句是一个简单句。句中的不定式短语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get information on Europe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作定语，修饰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first Chinese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序数词、最高级或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</a:t>
            </a:r>
            <a:r>
              <a:rPr lang="zh-CN" altLang="en-US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等限定词的中心词常用不定式作后置定语。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275" y="662940"/>
            <a:ext cx="11018520" cy="52197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kern="1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the first/second... </a:t>
            </a:r>
            <a:r>
              <a:rPr lang="en-US" altLang="zh-CN" kern="1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b="1" i="1" kern="1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n</a:t>
            </a:r>
            <a:r>
              <a:rPr lang="en-US" altLang="zh-CN" b="1" kern="1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lang="en-US" altLang="zh-CN" b="1" kern="1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b="1" kern="1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 to do </a:t>
            </a:r>
            <a:r>
              <a:rPr lang="en-US" altLang="zh-CN" b="1" kern="100" dirty="0" err="1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sth</a:t>
            </a:r>
            <a:r>
              <a:rPr lang="en-US" altLang="zh-CN" b="1" kern="100" dirty="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b="1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第一</a:t>
            </a:r>
            <a:r>
              <a:rPr lang="en-US" altLang="zh-CN" b="1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二个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做某事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的</a:t>
            </a:r>
            <a:r>
              <a:rPr lang="en-US" altLang="zh-CN" b="1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)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98011"/>
            <a:ext cx="10693400" cy="552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was the first woman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(win) the gold medal in the Olympic Games.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Where is the best place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(meet)?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读后续写之细节描写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当莉萨到达公园时，她的朋友简第一个去迎接她。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Lisa arrived at the park, her friend Jane _____________________.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08877" y="1871897"/>
            <a:ext cx="1091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 win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36867" y="3076917"/>
            <a:ext cx="12490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 meet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73247" y="5453247"/>
            <a:ext cx="3640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was the first to meet her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5" y="2015917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755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语法研习课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75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601522"/>
            <a:ext cx="10693400" cy="36407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can only imagine how travellers felt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they saw the oasis of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Dunhuang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ahead of them.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 you look up,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can see the paintings and other artworks that are testimony to how the Silk Road brought East and West together.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the Ming Dynasty, trade routes changed and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Dunhuang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not as prosperous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it used to be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275" y="1511847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复习状语从句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55650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Given that the theme of the Expo was to promote cultural exchange...,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Dunhuang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was the ideal place.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⑤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The teacher raised his voice on purpose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so that the students in the back could hear more clearly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⑥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Although he is young,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he can do these by himself.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When in Rome, do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as the Romans do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.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以上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例句中，黑体部分都为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，并且从句的位置比较灵活，可置于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和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6160" y="43922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状语从句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56467" y="502118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句首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68677" y="502118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句中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70186" y="502118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句尾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95" y="818048"/>
            <a:ext cx="25431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16455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状语从句有时间状语从句、地点状语从句、原因状语从句、目的状语从句、结果状语从句、条件状语从句、方式状语从句、比较状语从句和让步状语从句，共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一、时间状语从句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时间状语从句用来说明主句谓语动词发生的时间。常用的引导时间状语从句的从属连词及词组有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while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soon 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before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since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till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until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03707"/>
            <a:ext cx="10692000" cy="69405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when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60289" y="1187733"/>
          <a:ext cx="10801498" cy="4779264"/>
        </p:xfrm>
        <a:graphic>
          <a:graphicData uri="http://schemas.openxmlformats.org/drawingml/2006/table">
            <a:tbl>
              <a:tblPr/>
              <a:tblGrid>
                <a:gridCol w="1557576"/>
                <a:gridCol w="924392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连词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含义及用法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when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意思是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当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的时候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，可与延续性动词或短暂性动词连用；从句动作可以发生在主句动作之前、之后或与主句动作同时发生。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while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意思是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当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的时候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，一般与延续性动词连用；从句动作与主句动作同时发生。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as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意思是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当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的时候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，常与延续性动词连用；从句动作与主句动作同时或几乎同时发生。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17463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489223"/>
            <a:ext cx="10692000" cy="1831014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Study the sentences and understand basic rules of adverbial clauses.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Use expressions related to cultural exchange correctly and think of more diverse related vocabulary.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367827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they heard the news,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were very excited.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当听到这个消息时，他们非常激动。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While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 she was reading her parents' letter,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was very moved.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当她读父母的信时，她非常感动。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she grew older,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gained in confidence.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随着年龄增长，她的信心增强了。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00425"/>
            <a:ext cx="10693400" cy="4243982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(1)when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还可作并列连词，表示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在这时，在那时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I was doing my homework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someone knocked at the door.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我正在做我的家庭作业，这时突然有人敲门。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常用于以下结构：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be about to do... 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正要做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这时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be doing... 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正在做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这时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had done... 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刚做完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942936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805980"/>
            <a:ext cx="10693400" cy="3108543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(2)while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还可引导让步状语从句，意为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尽管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。另外，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while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还可用作并列连词，表示对比，翻译为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然而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Wh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ile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Although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Thou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gh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 he is young, he has become a professor of this university.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虽然他很年轻，但他已成为这所大学的一名教授。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23807"/>
            <a:ext cx="10692000" cy="62453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before/since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32299" y="1907833"/>
          <a:ext cx="10657478" cy="2987040"/>
        </p:xfrm>
        <a:graphic>
          <a:graphicData uri="http://schemas.openxmlformats.org/drawingml/2006/table">
            <a:tbl>
              <a:tblPr/>
              <a:tblGrid>
                <a:gridCol w="1536808"/>
                <a:gridCol w="912067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连词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含义及用法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before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表示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在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之前；直到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才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，过了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就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……”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，常用于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It will be/was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＋时间段＋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before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从句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结构。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since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表示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自从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……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以来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，常用于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It is/has been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＋时间段＋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since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从句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结构。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328552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People believe that it won't be long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before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Dunhuang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becomes a global crossroads again.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人们相信过不了多久敦煌会再次成为世界的活动中心。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is reported, it is over 100 years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since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Tsinghua University was founded.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据报道，清华大学已经建校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100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多年了。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19737"/>
            <a:ext cx="10692000" cy="551561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not... until...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直到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，主句谓语动词通常是非延续性动词。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far as I know, his mother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won't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go to bed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until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returns home every evening.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据我所知，他的母亲每晚直到他回家才会上床睡觉。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就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的连词及词组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(1)hardly/scarcely... when...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sooner... than...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Hardly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had we got into the village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it began to rain.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我们刚到这个村庄，天就下起雨来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56542"/>
            <a:ext cx="10692000" cy="3707765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(2)directly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immediately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made for the door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directly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heard the knock.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他一听到敲门声，就朝门口走去。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(3)the moment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minute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instant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moment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saw his mother, he burst into tears.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一看到他的母亲，他就大哭起来。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8992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二、原因状语从句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常用的引导原因状语从句的从属连词及词组有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because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since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now that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considering that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考虑到，鉴于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0289" y="2664007"/>
          <a:ext cx="10801498" cy="2987040"/>
        </p:xfrm>
        <a:graphic>
          <a:graphicData uri="http://schemas.openxmlformats.org/drawingml/2006/table">
            <a:tbl>
              <a:tblPr/>
              <a:tblGrid>
                <a:gridCol w="1337225"/>
                <a:gridCol w="946427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连词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含义及用法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because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语气最强，表示必然的因果关系，常用来回答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why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的提问。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since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语气稍弱，表示对方已经知晓的原因或事实，意为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既然，因为，由于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。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as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语气最弱，往往不是明显的原因，只是对结果的附带说明。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95817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She's got the job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because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she has a good command of many languages.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她得到了这份工作，因为她精通多种语言。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Since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it is late, I shall go home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既然天晚了，我现在该回家了。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wasn't there, we left a message.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由于他不在，我们给他留下了一条信息。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498631"/>
            <a:ext cx="10692000" cy="5693866"/>
          </a:xfrm>
        </p:spPr>
        <p:txBody>
          <a:bodyPr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三、让步状语从句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常用的引导让步状语从句的从属连词有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while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even if/even 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(1)although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引导的让步状语从句不倒装；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引导让步状语从句时，从句可以使用倒装语序，也可以不使用，但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引导的让步状语从句必须用倒装语序。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Although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these measures are not effective forever, they are vital for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虽然这些措施并不能永远有效，但它们目前是至关重要的。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Tired as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 he is,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offers to help 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尽管他已经很累了，他还是主动提出帮助我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644662"/>
            <a:ext cx="10693400" cy="45833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 library attracts thousands of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scholars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researchers.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This is one of the busiest times of the year for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department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lnSpc>
                <a:spcPct val="10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There is a middle school attached to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institute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Learning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musical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instrument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can introduce a child to an understanding of music.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We shouldn't sacrifice environmental protection to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promote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economic growth.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She gave the police a full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account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the incident.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33547" y="206877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学者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53397" y="2952047"/>
            <a:ext cx="25795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大学的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系，部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65357" y="34123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学院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04807" y="43202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乐器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00487" y="51938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促进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108201" y="56671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描述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2148344"/>
            <a:ext cx="10692000" cy="1811843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(2)while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引导让步状语从句，通常置于句首。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While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am willing to help, I do not have much time available.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尽管我愿意帮忙，但是我没有很多可用的时间。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03707"/>
            <a:ext cx="10692000" cy="543129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even 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even though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引导的让步状语从句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John is in good shape physically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even if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even though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he doesn't have enough time to take exercise.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尽管约翰没有足够的时间锻炼，但他体形很好。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疑问词＋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-ever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引导的让步状语从句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疑问词＋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-ever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表示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无论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，引导让步状语从句时，相当于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matter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＋疑问词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 matter how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/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However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well you know Paris, it is easy to get lost.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不管你对巴黎多么熟悉，还是很容易迷路。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474428"/>
            <a:ext cx="10692000" cy="605359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四、其他状语从句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0289" y="1105317"/>
          <a:ext cx="10801498" cy="4992624"/>
        </p:xfrm>
        <a:graphic>
          <a:graphicData uri="http://schemas.openxmlformats.org/drawingml/2006/table">
            <a:tbl>
              <a:tblPr/>
              <a:tblGrid>
                <a:gridCol w="2736378"/>
                <a:gridCol w="806512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状语从句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连词及词组</a:t>
                      </a:r>
                      <a:endParaRPr lang="zh-CN" sz="2800" kern="100" dirty="0">
                        <a:solidFill>
                          <a:srgbClr val="CC0000"/>
                        </a:solidFill>
                        <a:effectLst/>
                        <a:latin typeface="宋体" panose="02010600030101010101" pitchFamily="2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条件状语从句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if</a:t>
                      </a:r>
                      <a:r>
                        <a:rPr lang="zh-CN" alt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unless(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if... not)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so/as long as(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只要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on condition that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in case(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万一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suppose/supposing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provided/providing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等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目的状语从句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so that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in order that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in case (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以防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等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结果状语从句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so... that...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such... that...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等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地点状语从句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where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、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wherever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等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方式状语从句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as(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按照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alt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、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as if/as though(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好像</a:t>
                      </a:r>
                      <a:r>
                        <a:rPr lang="en-US" sz="2800" kern="10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等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比较状语从句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than</a:t>
                      </a:r>
                      <a:r>
                        <a:rPr lang="zh-CN" alt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as... as...</a:t>
                      </a:r>
                      <a:r>
                        <a:rPr lang="zh-CN" alt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、</a:t>
                      </a:r>
                      <a:r>
                        <a:rPr lang="en-US" sz="2800" kern="100" dirty="0">
                          <a:effectLst/>
                          <a:latin typeface="Times New Roman" panose="02020603050405020304"/>
                          <a:cs typeface="Courier New" panose="02070309020205020404"/>
                        </a:rPr>
                        <a:t>not as/so... as...</a:t>
                      </a:r>
                      <a:r>
                        <a:rPr lang="zh-CN" sz="2800" kern="100" dirty="0">
                          <a:effectLst/>
                          <a:latin typeface="Times New Roman" panose="02020603050405020304"/>
                          <a:cs typeface="Times New Roman" panose="02020603050405020304"/>
                        </a:rPr>
                        <a:t>等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647727"/>
            <a:ext cx="10692000" cy="543129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long as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can keep away from them, you will be safe.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条件状语从句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只要你离他们远一点，你就是安全的。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I'll give you all the facts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 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 can judge for yourself.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目的状语从句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我把所有事实都告诉你，以便你自己作出判断。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Our country's history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long and glorious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we are all proud of it.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结果状语从句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我们国家的历史如此悠久和辉煌，以至于我们都为它感到自豪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867"/>
            <a:ext cx="10692000" cy="3108543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completely ignore these facts </a:t>
            </a:r>
            <a:r>
              <a:rPr lang="en-US" altLang="zh-CN" b="1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 if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they never existed.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方式状语从句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他们完全忽略这些事实，就仿佛它们从来不存在似的。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was more expensive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 thought.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比较状语从句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它比我想的要贵。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58" y="729336"/>
            <a:ext cx="2533650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44445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用适当的引导状语从句的连词及词组填空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don't stop climate change, many animals and plants in the world will be gone.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Let's not pick these peaches until this weekend so ________ they get sweet enough to be eaten.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can sleep well, you will lose the ability to focus, plan and stay motivated after one or two nights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4357" y="2131262"/>
            <a:ext cx="42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39865" y="3312097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that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52397" y="4517117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Unless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583857"/>
            <a:ext cx="10692000" cy="3108543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scientists have learned a lot about the universe, there is much we still don't know.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If you don't understand something, you may research, study, and talk to other people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figure it out.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It will be three years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meet again.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6417" y="1636817"/>
            <a:ext cx="3730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Although/Though/While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92597" y="3456117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until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76817" y="4032197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before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75717"/>
            <a:ext cx="10692000" cy="543129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完成句子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might as well make full use of it.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既然你得到了机会，不妨充分利用它。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___________________________________, I think of my first English teacher.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每当我经过学校，我就会想起我的第一位英语老师。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____________________________________, you will succeed.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只要你不灰心，你就会成功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7726" y="1223807"/>
            <a:ext cx="5317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Now that/Since you've got a chance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54538" y="3024057"/>
            <a:ext cx="5054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Every/Each time I pass the school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00173" y="4805157"/>
            <a:ext cx="45929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As long as you don't lose heart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75717"/>
            <a:ext cx="10692000" cy="5521512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Don't trust him,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无论他说什么，不要相信他。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_______________________________________, I think I am suitable for this job.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因为我的英语口语很流利，我认为我适合这项工作。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____________________________ you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realise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your mistakes.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不久你就会意识到你的错误。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I ___________________________ it suddenly rained heavily.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我正要出去，这时突然下起了大雨。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68726" y="638202"/>
            <a:ext cx="4884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no matter what/whatever he says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12234" y="1833697"/>
            <a:ext cx="5472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Because my spoken English is fluent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86145" y="3619187"/>
            <a:ext cx="3438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It won't be long before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84457" y="4824307"/>
            <a:ext cx="3861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was about to go out when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平行四边形 29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燕尾形 36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2" name="椭圆 41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燕尾形 6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67" name="矩形 66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十一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8" name="矩形 67">
            <a:hlinkClick r:id="rId4" action="ppaction://hlinksldjump"/>
          </p:cNvPr>
          <p:cNvSpPr/>
          <p:nvPr/>
        </p:nvSpPr>
        <p:spPr>
          <a:xfrm>
            <a:off x="3243263" y="5508339"/>
            <a:ext cx="8026386" cy="5000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Ⅲ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Using language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108031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7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547143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32299" y="1197203"/>
          <a:ext cx="10657478" cy="4779264"/>
        </p:xfrm>
        <a:graphic>
          <a:graphicData uri="http://schemas.openxmlformats.org/drawingml/2006/table">
            <a:tbl>
              <a:tblPr/>
              <a:tblGrid>
                <a:gridCol w="4752658"/>
                <a:gridCol w="590482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音乐的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music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音乐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喜爱，爱好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fond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喜欢，喜爱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比较的，相对的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compare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比较，对比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comparison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比较，相比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可到达的，可接近的；可使用的；容易理解的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access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通道，通路；机会，权利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76317" y="1809412"/>
            <a:ext cx="12987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musical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6317" y="2428827"/>
            <a:ext cx="1460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fondness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6317" y="3014532"/>
            <a:ext cx="1955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comparative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6317" y="4195267"/>
            <a:ext cx="16353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accessible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0289" y="1367827"/>
          <a:ext cx="10801498" cy="3584448"/>
        </p:xfrm>
        <a:graphic>
          <a:graphicData uri="http://schemas.openxmlformats.org/drawingml/2006/table">
            <a:tbl>
              <a:tblPr/>
              <a:tblGrid>
                <a:gridCol w="4824668"/>
                <a:gridCol w="597683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教育的，有教育意义的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educate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教育；教导，教养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education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教育，培养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pt-BR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educator</a:t>
                      </a:r>
                      <a:r>
                        <a:rPr lang="pt-BR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教育者，教育家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艺术的；有艺术天赋的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art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艺术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artist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艺术家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76317" y="2275282"/>
            <a:ext cx="18357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educational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6317" y="3787492"/>
            <a:ext cx="1159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artistic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452429"/>
            <a:ext cx="10692000" cy="5730543"/>
          </a:xfrm>
        </p:spPr>
        <p:txBody>
          <a:bodyPr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Ⅲ</a:t>
            </a: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be mixed 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混合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____ a whole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总体上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have... ____ common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共同之处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find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查明，弄清楚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pay attention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注意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what's 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此外，而且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to sum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总而言之，总之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____ short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简言之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____ the end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末尾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be accessible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被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易理解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2597" y="988627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7613" y="1511847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16517" y="202534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784723" y="2524229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90162" y="3047449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13566" y="3545978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more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21075" y="403219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57613" y="455541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57613" y="5078637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101781" y="560185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328552"/>
            <a:ext cx="10692000" cy="370776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引导时间状语从句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 can only imagine how travellers felt __________________________ of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Dunhuang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ahead of them.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你只能想象当旅行者看到敦煌绿洲就在眼前时，他们的感受会是怎样的。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13197" y="2591997"/>
            <a:ext cx="3650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when they saw the oasis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03707"/>
            <a:ext cx="10692000" cy="5693866"/>
          </a:xfrm>
        </p:spPr>
        <p:txBody>
          <a:bodyPr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first/second...(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Gan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Ying, a military envoy, explored the Persian Gulf and became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information on Europe.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军事使者甘英探索了波斯湾，成为第一个获得欧洲信息的中国人。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句型公式：现在分词短语作状语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Confucius Institute is a non-profit educational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organisation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run by the Chinese Ministry of Education, _______________________ Chinese language and culture abroad and to encourage cultural exchange.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孔子学院是由中国教育部主办的非营利性教育组织，旨在向海外推广中国语言和文化，鼓励文化交流。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25657" y="1089312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6317" y="1649004"/>
            <a:ext cx="2903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first Chinese to get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42148" y="3869027"/>
            <a:ext cx="2903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aiming to promote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367827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引导条件状语从句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___________________, you can see the paintings and other artworks...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如果你抬头观看，你会看到壁画和其他的艺术作品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adj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...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Dunhuang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was not ____________________ it used to be.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敦煌不再像以前那样繁华。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8377" y="2015917"/>
            <a:ext cx="22300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If you look up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88885" y="3816167"/>
            <a:ext cx="2536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as prosperous as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9779</Words>
  <Application>WPS 演示</Application>
  <PresentationFormat>自定义</PresentationFormat>
  <Paragraphs>476</Paragraphs>
  <Slides>40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61" baseType="lpstr">
      <vt:lpstr>Arial</vt:lpstr>
      <vt:lpstr>宋体</vt:lpstr>
      <vt:lpstr>Wingdings</vt:lpstr>
      <vt:lpstr>Times New Roman</vt:lpstr>
      <vt:lpstr>微软雅黑</vt:lpstr>
      <vt:lpstr>Calibri Light</vt:lpstr>
      <vt:lpstr>等线 Light</vt:lpstr>
      <vt:lpstr>HelveticaNeueLT Pro 67 MdCn</vt:lpstr>
      <vt:lpstr>Calibri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IPAPANNEW</vt:lpstr>
      <vt:lpstr>Segoe Print</vt:lpstr>
      <vt:lpstr>Arial Unicode MS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1305</cp:revision>
  <dcterms:created xsi:type="dcterms:W3CDTF">2016-06-29T09:22:00Z</dcterms:created>
  <dcterms:modified xsi:type="dcterms:W3CDTF">2026-02-27T10:19:00Z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