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0" r:id="rId3"/>
    <p:sldMasterId id="2147483662" r:id="rId4"/>
  </p:sldMasterIdLst>
  <p:notesMasterIdLst>
    <p:notesMasterId r:id="rId6"/>
  </p:notesMasterIdLst>
  <p:handoutMasterIdLst>
    <p:handoutMasterId r:id="rId27"/>
  </p:handoutMasterIdLst>
  <p:sldIdLst>
    <p:sldId id="2476" r:id="rId5"/>
    <p:sldId id="2363" r:id="rId7"/>
    <p:sldId id="3804" r:id="rId8"/>
    <p:sldId id="3805" r:id="rId9"/>
    <p:sldId id="3825" r:id="rId10"/>
    <p:sldId id="3808" r:id="rId11"/>
    <p:sldId id="3807" r:id="rId12"/>
    <p:sldId id="3812" r:id="rId13"/>
    <p:sldId id="3800" r:id="rId14"/>
    <p:sldId id="2478" r:id="rId15"/>
    <p:sldId id="2343" r:id="rId16"/>
    <p:sldId id="3826" r:id="rId17"/>
    <p:sldId id="3664" r:id="rId18"/>
    <p:sldId id="3671" r:id="rId19"/>
    <p:sldId id="3827" r:id="rId20"/>
    <p:sldId id="3828" r:id="rId21"/>
    <p:sldId id="3829" r:id="rId22"/>
    <p:sldId id="3830" r:id="rId23"/>
    <p:sldId id="3831" r:id="rId24"/>
    <p:sldId id="3780" r:id="rId25"/>
    <p:sldId id="2276" r:id="rId26"/>
  </p:sldIdLst>
  <p:sldSz cx="11522075" cy="6480175"/>
  <p:notesSz cx="6858000" cy="9144000"/>
  <p:custDataLst>
    <p:tags r:id="rId31"/>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58" userDrawn="1">
          <p15:clr>
            <a:srgbClr val="A4A3A4"/>
          </p15:clr>
        </p15:guide>
        <p15:guide id="2" orient="horz" pos="462" userDrawn="1">
          <p15:clr>
            <a:srgbClr val="A4A3A4"/>
          </p15:clr>
        </p15:guide>
        <p15:guide id="3" orient="horz" pos="2239" userDrawn="1">
          <p15:clr>
            <a:srgbClr val="A4A3A4"/>
          </p15:clr>
        </p15:guide>
        <p15:guide id="4" pos="1678" userDrawn="1">
          <p15:clr>
            <a:srgbClr val="A4A3A4"/>
          </p15:clr>
        </p15:guide>
        <p15:guide id="5" pos="0" userDrawn="1">
          <p15:clr>
            <a:srgbClr val="A4A3A4"/>
          </p15:clr>
        </p15:guide>
        <p15:guide id="6" pos="36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67" autoAdjust="0"/>
    <p:restoredTop sz="94268" autoAdjust="0"/>
  </p:normalViewPr>
  <p:slideViewPr>
    <p:cSldViewPr showGuides="1">
      <p:cViewPr>
        <p:scale>
          <a:sx n="100" d="100"/>
          <a:sy n="100" d="100"/>
        </p:scale>
        <p:origin x="-1356" y="-438"/>
      </p:cViewPr>
      <p:guideLst>
        <p:guide orient="horz" pos="558"/>
        <p:guide orient="horz" pos="462"/>
        <p:guide orient="horz" pos="2239"/>
        <p:guide pos="1678"/>
        <p:guide/>
        <p:guide pos="3654"/>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927"/>
        <p:guide pos="2174"/>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1" Type="http://schemas.openxmlformats.org/officeDocument/2006/relationships/tags" Target="tags/tag13.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20C7C836-5437-453B-BF4C-783C7D9CED2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A3416693-ADB3-4C67-88EA-8AB477A7A092}"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8762F80-2A65-482E-8235-682560DEF7C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AEA119B-8058-4BAA-8785-1916E6003C6B}"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CEE0B122-1FBD-4190-821E-654CEA823DCE}"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fld>
            <a:endParaRPr lang="en-US" altLang="zh-CN" sz="1200" smtClean="0">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279B05E-C682-41CA-8C6D-24804725F5C5}"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DB35DF17-7024-448B-BC3E-65E52DDD35FF}"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FC383255-1624-47CA-9BF1-939D64434C5D}"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62AC3F9F-2D7F-494C-97D7-09136895BD66}"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E6325117-9EA1-4D0F-B6CB-E03C5024BD69}"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a:latin typeface="微软雅黑" panose="020B0503020204020204" pitchFamily="34" charset="-122"/>
              </a:rPr>
              <a:t>【</a:t>
            </a:r>
            <a:r>
              <a:rPr lang="zh-CN" altLang="en-US" sz="1200">
                <a:latin typeface="微软雅黑" panose="020B0503020204020204" pitchFamily="34" charset="-122"/>
              </a:rPr>
              <a:t>栏目</a:t>
            </a:r>
            <a:r>
              <a:rPr lang="en-US" altLang="zh-CN" sz="1200">
                <a:latin typeface="微软雅黑" panose="020B0503020204020204" pitchFamily="34" charset="-122"/>
              </a:rPr>
              <a:t>】</a:t>
            </a:r>
            <a:r>
              <a:rPr lang="zh-CN" altLang="en-US" sz="1200">
                <a:latin typeface="微软雅黑" panose="020B0503020204020204" pitchFamily="34" charset="-122"/>
              </a:rPr>
              <a:t>任务构建</a:t>
            </a:r>
            <a:endParaRPr lang="zh-CN" altLang="en-US" sz="120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29F7401-6E7D-4CE3-89B6-86741D8BF9B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smtClean="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9FF73913-E077-4BEC-908D-580747700807}" type="slidenum">
              <a:rPr lang="zh-CN" altLang="en-US" sz="1200" smtClean="0">
                <a:latin typeface="Calibri" panose="020F0502020204030204" pitchFamily="34" charset="0"/>
              </a:rPr>
            </a:fld>
            <a:endParaRPr lang="en-US" altLang="zh-CN" sz="1200" smtClean="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slide" Target="../slides/slide20.xml"/><Relationship Id="rId3" Type="http://schemas.openxmlformats.org/officeDocument/2006/relationships/slide" Target="../slides/slide13.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slide" Target="../slides/slide20.xml"/><Relationship Id="rId3" Type="http://schemas.openxmlformats.org/officeDocument/2006/relationships/slide" Target="../slides/slide13.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slide" Target="../slides/slide10.xml"/><Relationship Id="rId3" Type="http://schemas.openxmlformats.org/officeDocument/2006/relationships/slide" Target="../slides/slide20.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1.xml"/><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1.xml"/><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1.xml"/><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openxmlformats.org/officeDocument/2006/relationships/slide" Target="../slides/slide10.xml"/><Relationship Id="rId4" Type="http://schemas.openxmlformats.org/officeDocument/2006/relationships/slide" Target="../slides/slide21.xml"/><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868425"/>
            <a:ext cx="10980000" cy="738664"/>
          </a:xfrm>
          <a:prstGeom prst="rect">
            <a:avLst/>
          </a:prstGeom>
        </p:spPr>
        <p:txBody>
          <a:bodyPr anchor="ctr" anchorCtr="0">
            <a:spAutoFit/>
          </a:bodyPr>
          <a:lstStyle>
            <a:lvl1pPr marL="0" indent="0" algn="just" eaLnBrk="1">
              <a:lnSpc>
                <a:spcPct val="150000"/>
              </a:lnSpc>
              <a:spcBef>
                <a:spcPts val="0"/>
              </a:spcBef>
              <a:buNone/>
              <a:tabLst>
                <a:tab pos="5255895" algn="l"/>
              </a:tabLst>
              <a:defRPr sz="2800" b="0"/>
            </a:lvl1pPr>
            <a:lvl2pPr>
              <a:defRPr sz="2800" b="1"/>
            </a:lvl2pPr>
            <a:lvl3pPr>
              <a:defRPr sz="2800" b="1"/>
            </a:lvl3pPr>
            <a:lvl4pPr>
              <a:defRPr sz="2800" b="1"/>
            </a:lvl4pPr>
            <a:lvl5pPr>
              <a:defRPr sz="2800" b="1"/>
            </a:lvl5pPr>
          </a:lstStyle>
          <a:p>
            <a:pPr lvl="0"/>
            <a:r>
              <a:rPr lang="zh-CN" altLang="en-US" dirty="0" smtClean="0"/>
              <a:t>单击此处编辑母版文本样式</a:t>
            </a:r>
            <a:endParaRPr lang="zh-CN" altLang="en-US" dirty="0" smtClean="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8461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600" dirty="0" smtClean="0">
                <a:solidFill>
                  <a:srgbClr val="F2F2F2"/>
                </a:solidFill>
                <a:latin typeface="微软雅黑" panose="020B0503020204020204" pitchFamily="34" charset="-122"/>
                <a:ea typeface="微软雅黑" panose="020B0503020204020204" pitchFamily="34" charset="-122"/>
              </a:rPr>
              <a:t>Section Ⅰ</a:t>
            </a:r>
            <a:r>
              <a:rPr lang="zh-CN" altLang="en-US" sz="1600" dirty="0" smtClean="0">
                <a:solidFill>
                  <a:srgbClr val="F2F2F2"/>
                </a:solidFill>
                <a:latin typeface="微软雅黑" panose="020B0503020204020204" pitchFamily="34" charset="-122"/>
                <a:ea typeface="微软雅黑" panose="020B0503020204020204" pitchFamily="34" charset="-122"/>
              </a:rPr>
              <a:t>　</a:t>
            </a:r>
            <a:r>
              <a:rPr lang="en-US" altLang="zh-CN" sz="1600" dirty="0" smtClean="0">
                <a:solidFill>
                  <a:srgbClr val="F2F2F2"/>
                </a:solidFill>
                <a:latin typeface="微软雅黑" panose="020B0503020204020204" pitchFamily="34" charset="-122"/>
                <a:ea typeface="微软雅黑" panose="020B0503020204020204" pitchFamily="34" charset="-122"/>
              </a:rPr>
              <a:t>Starting out &amp; Understanding ideas—Comprehending</a:t>
            </a:r>
            <a:endParaRPr lang="en-US" altLang="zh-CN" sz="1600" dirty="0">
              <a:solidFill>
                <a:srgbClr val="F2F2F2"/>
              </a:solidFill>
              <a:latin typeface="微软雅黑" panose="020B0503020204020204" pitchFamily="34" charset="-122"/>
              <a:ea typeface="微软雅黑" panose="020B0503020204020204" pitchFamily="34" charset="-122"/>
            </a:endParaRP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spd="slow"/>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90376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dirty="0" smtClean="0">
                <a:solidFill>
                  <a:schemeClr val="bg1"/>
                </a:solidFill>
                <a:latin typeface="微软雅黑" panose="020B0503020204020204" pitchFamily="34" charset="-122"/>
                <a:ea typeface="微软雅黑" panose="020B0503020204020204" pitchFamily="34" charset="-122"/>
              </a:rPr>
              <a:t>自主式预习</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endParaRPr lang="zh-CN" altLang="en-US" sz="1100" b="1">
              <a:solidFill>
                <a:schemeClr val="bg1"/>
              </a:solidFill>
              <a:latin typeface="微软雅黑" panose="020B0503020204020204" pitchFamily="34" charset="-122"/>
              <a:ea typeface="微软雅黑" panose="020B0503020204020204" pitchFamily="34" charset="-122"/>
            </a:endParaRP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Section Ⅰ</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Starting out &amp; Understanding ideas—Comprehending</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en-US" altLang="zh-CN" sz="1400" b="1" dirty="0" smtClean="0">
                <a:solidFill>
                  <a:srgbClr val="C0472D"/>
                </a:solidFill>
                <a:latin typeface="微软雅黑" panose="020B0503020204020204" pitchFamily="34" charset="-122"/>
                <a:ea typeface="微软雅黑" panose="020B0503020204020204" pitchFamily="34" charset="-122"/>
              </a:rPr>
              <a:t>Unit 1</a:t>
            </a:r>
            <a:r>
              <a:rPr lang="zh-CN" altLang="en-US" sz="1400" b="1" dirty="0" smtClean="0">
                <a:solidFill>
                  <a:srgbClr val="C0472D"/>
                </a:solidFill>
                <a:latin typeface="微软雅黑" panose="020B0503020204020204" pitchFamily="34" charset="-122"/>
                <a:ea typeface="微软雅黑" panose="020B0503020204020204" pitchFamily="34" charset="-122"/>
              </a:rPr>
              <a:t>　</a:t>
            </a:r>
            <a:r>
              <a:rPr lang="en-US" altLang="zh-CN" sz="1400" b="1" dirty="0" smtClean="0">
                <a:solidFill>
                  <a:srgbClr val="C0472D"/>
                </a:solidFill>
                <a:latin typeface="微软雅黑" panose="020B0503020204020204" pitchFamily="34" charset="-122"/>
                <a:ea typeface="微软雅黑" panose="020B0503020204020204" pitchFamily="34" charset="-122"/>
              </a:rPr>
              <a:t>Looking forwards</a:t>
            </a:r>
            <a:endParaRPr lang="zh-CN" altLang="en-US" sz="1400" b="1" dirty="0">
              <a:solidFill>
                <a:srgbClr val="C0472D"/>
              </a:solidFill>
              <a:latin typeface="微软雅黑" panose="020B0503020204020204" pitchFamily="34" charset="-122"/>
              <a:ea typeface="微软雅黑" panose="020B0503020204020204" pitchFamily="34" charset="-122"/>
            </a:endParaRPr>
          </a:p>
        </p:txBody>
      </p:sp>
      <p:pic>
        <p:nvPicPr>
          <p:cNvPr id="1028" name="图片 3"/>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Lst>
  <p:transition/>
  <p:timing>
    <p:tnLst>
      <p:par>
        <p:cTn id="1" dur="indefinite" restart="never" nodeType="tmRoot"/>
      </p:par>
    </p:tnLst>
  </p:timing>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3.xml"/><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1.xml"/><Relationship Id="rId5" Type="http://schemas.openxmlformats.org/officeDocument/2006/relationships/hyperlink" Target="../3.&#37197;&#22871;&#32451;&#20064;&#39064;/&#35838;&#21518;&#32032;&#20859;&#35780;&#20215;/01%20Unit%201&#12288;&#35838;&#21518;&#32032;&#20859;&#35780;&#20215;(&#19968;)&#12288;Section%20&#8544;&#12288;Starting%20out%20&amp;%20Understanding%20ideas&#8212;Comprehending.docx" TargetMode="External"/><Relationship Id="rId4" Type="http://schemas.openxmlformats.org/officeDocument/2006/relationships/slide" Target="slide1.xml"/><Relationship Id="rId3" Type="http://schemas.openxmlformats.org/officeDocument/2006/relationships/tags" Target="../tags/tag12.xml"/><Relationship Id="rId2" Type="http://schemas.openxmlformats.org/officeDocument/2006/relationships/hyperlink" Target="../3.%20&#23398;&#29983;&#29992;&#20070;Word/2.&#37197;&#22871;&#32451;&#20064;&#39064;/&#35838;&#21518;&#32032;&#20859;&#35780;&#20215;/01%20&#35838;&#21518;&#32032;&#20859;&#35780;&#20215;(&#19968;).docx" TargetMode="Externa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t="20557"/>
          <a:stretch>
            <a:fillRect/>
          </a:stretch>
        </p:blipFill>
        <p:spPr>
          <a:xfrm>
            <a:off x="-1" y="0"/>
            <a:ext cx="11532235" cy="4895726"/>
          </a:xfrm>
          <a:prstGeom prst="rect">
            <a:avLst/>
          </a:prstGeom>
        </p:spPr>
      </p:pic>
      <p:sp>
        <p:nvSpPr>
          <p:cNvPr id="18" name="矩形 17"/>
          <p:cNvSpPr/>
          <p:nvPr>
            <p:custDataLst>
              <p:tags r:id="rId2"/>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custDataLst>
              <p:tags r:id="rId3"/>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文本框 7"/>
          <p:cNvSpPr txBox="1"/>
          <p:nvPr>
            <p:custDataLst>
              <p:tags r:id="rId4"/>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矩形 5"/>
          <p:cNvSpPr/>
          <p:nvPr>
            <p:custDataLst>
              <p:tags r:id="rId5"/>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endPar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endPar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梯形 24"/>
          <p:cNvSpPr/>
          <p:nvPr>
            <p:custDataLst>
              <p:tags r:id="rId6"/>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矩形 25"/>
          <p:cNvSpPr/>
          <p:nvPr>
            <p:custDataLst>
              <p:tags r:id="rId7"/>
            </p:custDataLst>
          </p:nvPr>
        </p:nvSpPr>
        <p:spPr>
          <a:xfrm>
            <a:off x="0" y="3628521"/>
            <a:ext cx="11532235" cy="28808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7" name="梯形 26"/>
          <p:cNvSpPr/>
          <p:nvPr>
            <p:custDataLst>
              <p:tags r:id="rId8"/>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文本框 10"/>
          <p:cNvSpPr txBox="1"/>
          <p:nvPr>
            <p:custDataLst>
              <p:tags r:id="rId9"/>
            </p:custDataLst>
          </p:nvPr>
        </p:nvSpPr>
        <p:spPr>
          <a:xfrm>
            <a:off x="10161" y="2973876"/>
            <a:ext cx="11522074" cy="1266305"/>
          </a:xfrm>
          <a:prstGeom prst="rect">
            <a:avLst/>
          </a:prstGeom>
          <a:noFill/>
        </p:spPr>
        <p:txBody>
          <a:bodyPr wrap="square" rtlCol="0" anchor="ctr" anchorCtr="1">
            <a:noAutofit/>
          </a:bodyPr>
          <a:lstStyle/>
          <a:p>
            <a:pPr algn="ctr">
              <a:defRPr/>
            </a:pP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Unit </a:t>
            </a: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endPar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defRPr/>
            </a:pPr>
            <a:r>
              <a:rPr lang="en-US" altLang="zh-CN" sz="3600" b="1" dirty="0" smtClean="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Looking </a:t>
            </a:r>
            <a:r>
              <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forwards</a:t>
            </a:r>
            <a:endPar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30" name="文本框 8"/>
          <p:cNvSpPr txBox="1"/>
          <p:nvPr/>
        </p:nvSpPr>
        <p:spPr>
          <a:xfrm>
            <a:off x="-687070" y="4121150"/>
            <a:ext cx="3840480" cy="521970"/>
          </a:xfrm>
          <a:prstGeom prst="rect">
            <a:avLst/>
          </a:prstGeom>
          <a:noFill/>
        </p:spPr>
        <p:txBody>
          <a:bodyPr wrap="square" rtlCol="0">
            <a:spAutoFit/>
          </a:bodyPr>
          <a:lstStyle/>
          <a:p>
            <a:endParaRPr lang="zh-CN" alt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655029"/>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自主式</a:t>
            </a:r>
            <a:r>
              <a:rPr lang="zh-CN" altLang="en-US" sz="3600" b="1" dirty="0">
                <a:solidFill>
                  <a:schemeClr val="bg1"/>
                </a:solidFill>
                <a:latin typeface="微软雅黑" panose="020B0503020204020204" pitchFamily="34" charset="-122"/>
                <a:ea typeface="微软雅黑" panose="020B0503020204020204" pitchFamily="34" charset="-122"/>
              </a:rPr>
              <a:t>预习</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411" name="副标题 1"/>
          <p:cNvSpPr>
            <a:spLocks noGrp="1"/>
          </p:cNvSpPr>
          <p:nvPr>
            <p:ph type="subTitle" idx="1"/>
          </p:nvPr>
        </p:nvSpPr>
        <p:spPr bwMode="auto">
          <a:xfrm>
            <a:off x="414338" y="1792440"/>
            <a:ext cx="10693400" cy="4256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zh-CN" altLang="zh-CN" kern="100" dirty="0">
                <a:solidFill>
                  <a:srgbClr val="000000"/>
                </a:solidFill>
                <a:latin typeface="Times New Roman" panose="02020603050405020304"/>
                <a:ea typeface="黑体" panose="02010609060101010101" charset="-122"/>
                <a:cs typeface="Times New Roman" panose="02020603050405020304"/>
              </a:rPr>
              <a:t>写出下列词汇的汉语意思</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一</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核心词汇</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ambition</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correspondent</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3. historical</a:t>
            </a:r>
            <a:r>
              <a:rPr lang="en-US" altLang="zh-CN" i="1" kern="100" dirty="0">
                <a:solidFill>
                  <a:srgbClr val="000000"/>
                </a:solidFill>
                <a:latin typeface="Times New Roman" panose="02020603050405020304"/>
                <a:cs typeface="Courier New" panose="02070309020205020404"/>
              </a:rPr>
              <a:t> adj.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4. detective</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5. ultimately </a:t>
            </a:r>
            <a:r>
              <a:rPr lang="en-US" altLang="zh-CN" i="1" kern="100" dirty="0">
                <a:solidFill>
                  <a:srgbClr val="000000"/>
                </a:solidFill>
                <a:latin typeface="Times New Roman" panose="02020603050405020304"/>
                <a:cs typeface="Courier New" panose="02070309020205020404"/>
              </a:rPr>
              <a:t>ad</a:t>
            </a:r>
            <a:r>
              <a:rPr lang="en-US" altLang="zh-CN" i="1" kern="100" dirty="0">
                <a:solidFill>
                  <a:srgbClr val="000000"/>
                </a:solidFill>
                <a:latin typeface="Book Antiqua" panose="02040602050305030304"/>
                <a:cs typeface="Times New Roman" panose="02020603050405020304"/>
              </a:rPr>
              <a:t>v</a:t>
            </a:r>
            <a:r>
              <a:rPr lang="en-US" altLang="zh-CN" kern="100" dirty="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808627" y="305786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追求，理想</a:t>
            </a:r>
            <a:endParaRPr lang="zh-CN" altLang="en-US" dirty="0"/>
          </a:p>
        </p:txBody>
      </p:sp>
      <p:sp>
        <p:nvSpPr>
          <p:cNvPr id="5" name="矩形 4"/>
          <p:cNvSpPr/>
          <p:nvPr/>
        </p:nvSpPr>
        <p:spPr>
          <a:xfrm>
            <a:off x="3528727" y="367214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通讯员，记者</a:t>
            </a:r>
            <a:endParaRPr lang="zh-CN" altLang="en-US" dirty="0"/>
          </a:p>
        </p:txBody>
      </p:sp>
      <p:sp>
        <p:nvSpPr>
          <p:cNvPr id="6" name="矩形 5"/>
          <p:cNvSpPr/>
          <p:nvPr/>
        </p:nvSpPr>
        <p:spPr>
          <a:xfrm>
            <a:off x="3240687" y="4248227"/>
            <a:ext cx="2220480"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有关</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历史的</a:t>
            </a:r>
            <a:endParaRPr lang="zh-CN" altLang="en-US" dirty="0"/>
          </a:p>
        </p:txBody>
      </p:sp>
      <p:sp>
        <p:nvSpPr>
          <p:cNvPr id="7" name="矩形 6"/>
          <p:cNvSpPr/>
          <p:nvPr/>
        </p:nvSpPr>
        <p:spPr>
          <a:xfrm>
            <a:off x="2952647" y="4788674"/>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私家侦探</a:t>
            </a:r>
            <a:endParaRPr lang="zh-CN" altLang="en-US" dirty="0"/>
          </a:p>
        </p:txBody>
      </p:sp>
      <p:sp>
        <p:nvSpPr>
          <p:cNvPr id="8" name="矩形 7"/>
          <p:cNvSpPr/>
          <p:nvPr/>
        </p:nvSpPr>
        <p:spPr>
          <a:xfrm>
            <a:off x="3348948" y="5400387"/>
            <a:ext cx="1980029" cy="523220"/>
          </a:xfrm>
          <a:prstGeom prst="rect">
            <a:avLst/>
          </a:prstGeom>
        </p:spPr>
        <p:txBody>
          <a:bodyPr wrap="none">
            <a:spAutoFit/>
          </a:bodyPr>
          <a:lstStyle/>
          <a:p>
            <a:r>
              <a:rPr lang="zh-CN" altLang="zh-CN" kern="100">
                <a:latin typeface="Times New Roman" panose="02020603050405020304"/>
                <a:ea typeface="楷体_GB2312"/>
                <a:cs typeface="Times New Roman" panose="02020603050405020304"/>
              </a:rPr>
              <a:t>最后，最终</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副标题 2"/>
          <p:cNvSpPr>
            <a:spLocks noGrp="1"/>
          </p:cNvSpPr>
          <p:nvPr>
            <p:ph type="subTitle" idx="1"/>
          </p:nvPr>
        </p:nvSpPr>
        <p:spPr bwMode="auto">
          <a:xfrm>
            <a:off x="414338" y="914178"/>
            <a:ext cx="10693400" cy="49182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6. trainee</a:t>
            </a:r>
            <a:r>
              <a:rPr lang="en-US" altLang="zh-CN" i="1" kern="100" dirty="0">
                <a:solidFill>
                  <a:srgbClr val="000000"/>
                </a:solidFill>
                <a:latin typeface="Times New Roman" panose="02020603050405020304"/>
                <a:ea typeface="宋体" panose="02010600030101010101" pitchFamily="2" charset="-122"/>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7. backwards </a:t>
            </a:r>
            <a:r>
              <a:rPr lang="en-US" altLang="zh-CN" i="1" kern="100" dirty="0">
                <a:solidFill>
                  <a:srgbClr val="000000"/>
                </a:solidFill>
                <a:latin typeface="Times New Roman" panose="02020603050405020304"/>
                <a:ea typeface="宋体" panose="02010600030101010101" pitchFamily="2" charset="-122"/>
                <a:cs typeface="Courier New" panose="02070309020205020404"/>
              </a:rPr>
              <a:t>ad</a:t>
            </a:r>
            <a:r>
              <a:rPr lang="en-US" altLang="zh-CN" i="1" kern="100" dirty="0">
                <a:solidFill>
                  <a:srgbClr val="000000"/>
                </a:solidFill>
                <a:latin typeface="Book Antiqua" panose="02040602050305030304"/>
                <a:ea typeface="宋体" panose="02010600030101010101" pitchFamily="2" charset="-122"/>
                <a:cs typeface="Times New Roman" panose="02020603050405020304"/>
              </a:rPr>
              <a:t>v</a:t>
            </a:r>
            <a:r>
              <a:rPr lang="en-US" altLang="zh-CN" kern="100" dirty="0">
                <a:solidFill>
                  <a:srgbClr val="000000"/>
                </a:solidFill>
                <a:latin typeface="Times New Roman" panose="02020603050405020304"/>
                <a:ea typeface="宋体" panose="02010600030101010101" pitchFamily="2" charset="-122"/>
                <a:cs typeface="Courier New" panose="02070309020205020404"/>
              </a:rPr>
              <a:t>.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8. take action </a:t>
            </a:r>
            <a:r>
              <a:rPr lang="en-US" altLang="zh-CN" kern="100" dirty="0">
                <a:solidFill>
                  <a:srgbClr val="000000"/>
                </a:solidFill>
                <a:latin typeface="Times New Roman" panose="02020603050405020304"/>
                <a:ea typeface="楷体_GB2312"/>
                <a:cs typeface="Courier New" panose="02070309020205020404"/>
              </a:rPr>
              <a:t>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9. go on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10. by contrast  </a:t>
            </a:r>
            <a:r>
              <a:rPr lang="en-US" altLang="zh-CN" kern="100" dirty="0" smtClean="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ea typeface="楷体_GB2312"/>
                <a:cs typeface="Courier New" panose="02070309020205020404"/>
              </a:rPr>
              <a:t>_</a:t>
            </a:r>
            <a:r>
              <a:rPr lang="en-US" altLang="zh-CN" kern="100" dirty="0" smtClean="0">
                <a:solidFill>
                  <a:srgbClr val="000000"/>
                </a:solidFill>
                <a:latin typeface="Times New Roman" panose="02020603050405020304"/>
                <a:ea typeface="楷体_GB2312"/>
                <a:cs typeface="Courier New" panose="02070309020205020404"/>
              </a:rPr>
              <a:t>______________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11. compared to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ea typeface="宋体" panose="02010600030101010101" pitchFamily="2" charset="-122"/>
                <a:cs typeface="Courier New" panose="02070309020205020404"/>
              </a:rPr>
              <a:t>___</a:t>
            </a:r>
            <a:r>
              <a:rPr lang="en-US" altLang="zh-CN" kern="100" dirty="0">
                <a:solidFill>
                  <a:srgbClr val="000000"/>
                </a:solidFill>
                <a:latin typeface="Times New Roman" panose="02020603050405020304"/>
                <a:ea typeface="楷体_GB2312"/>
                <a:cs typeface="Courier New" panose="02070309020205020404"/>
              </a:rPr>
              <a:t>____</a:t>
            </a:r>
            <a:r>
              <a:rPr lang="en-US" altLang="zh-CN" kern="100" dirty="0">
                <a:solidFill>
                  <a:srgbClr val="000000"/>
                </a:solidFill>
                <a:latin typeface="Times New Roman" panose="02020603050405020304"/>
                <a:ea typeface="宋体" panose="02010600030101010101" pitchFamily="2" charset="-122"/>
                <a:cs typeface="Courier New" panose="02070309020205020404"/>
              </a:rPr>
              <a:t>_</a:t>
            </a:r>
            <a:r>
              <a:rPr lang="en-US" altLang="zh-CN" kern="100" dirty="0">
                <a:solidFill>
                  <a:srgbClr val="000000"/>
                </a:solidFill>
                <a:latin typeface="Times New Roman" panose="02020603050405020304"/>
                <a:ea typeface="楷体_GB2312"/>
                <a:cs typeface="Courier New" panose="02070309020205020404"/>
              </a:rPr>
              <a:t>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12. give up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a:p>
            <a:pPr lvl="0" algn="just" defTabSz="914400">
              <a:spcAft>
                <a:spcPts val="0"/>
              </a:spcAft>
              <a:tabLst>
                <a:tab pos="5311140" algn="l"/>
              </a:tabLst>
            </a:pPr>
            <a:r>
              <a:rPr lang="en-US" altLang="zh-CN" kern="100" dirty="0">
                <a:solidFill>
                  <a:srgbClr val="000000"/>
                </a:solidFill>
                <a:latin typeface="Times New Roman" panose="02020603050405020304"/>
                <a:ea typeface="宋体" panose="02010600030101010101" pitchFamily="2" charset="-122"/>
                <a:cs typeface="Courier New" panose="02070309020205020404"/>
              </a:rPr>
              <a:t>13. in the face of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solidFill>
                <a:sysClr val="windowText" lastClr="000000"/>
              </a:solidFill>
              <a:latin typeface="宋体" panose="02010600030101010101" pitchFamily="2" charset="-122"/>
              <a:ea typeface="宋体" panose="02010600030101010101" pitchFamily="2" charset="-122"/>
              <a:cs typeface="Courier New" panose="02070309020205020404"/>
            </a:endParaRPr>
          </a:p>
        </p:txBody>
      </p:sp>
      <p:sp>
        <p:nvSpPr>
          <p:cNvPr id="3" name="矩形 2"/>
          <p:cNvSpPr/>
          <p:nvPr/>
        </p:nvSpPr>
        <p:spPr>
          <a:xfrm>
            <a:off x="2448577" y="964342"/>
            <a:ext cx="4493538"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接受工作培训的人；实习生</a:t>
            </a:r>
            <a:endParaRPr lang="zh-CN" altLang="en-US" dirty="0"/>
          </a:p>
        </p:txBody>
      </p:sp>
      <p:sp>
        <p:nvSpPr>
          <p:cNvPr id="4" name="矩形 3"/>
          <p:cNvSpPr/>
          <p:nvPr/>
        </p:nvSpPr>
        <p:spPr>
          <a:xfrm>
            <a:off x="3312697" y="158385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往回，往前面</a:t>
            </a:r>
            <a:endParaRPr lang="zh-CN" altLang="en-US" dirty="0"/>
          </a:p>
        </p:txBody>
      </p:sp>
      <p:sp>
        <p:nvSpPr>
          <p:cNvPr id="5" name="矩形 4"/>
          <p:cNvSpPr/>
          <p:nvPr/>
        </p:nvSpPr>
        <p:spPr>
          <a:xfrm>
            <a:off x="2664607" y="2161844"/>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采取行动</a:t>
            </a:r>
            <a:endParaRPr lang="zh-CN" altLang="en-US" dirty="0"/>
          </a:p>
        </p:txBody>
      </p:sp>
      <p:sp>
        <p:nvSpPr>
          <p:cNvPr id="6" name="矩形 5"/>
          <p:cNvSpPr/>
          <p:nvPr/>
        </p:nvSpPr>
        <p:spPr>
          <a:xfrm>
            <a:off x="1944507" y="275506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继续</a:t>
            </a:r>
            <a:endParaRPr lang="zh-CN" altLang="en-US" dirty="0"/>
          </a:p>
        </p:txBody>
      </p:sp>
      <p:sp>
        <p:nvSpPr>
          <p:cNvPr id="7" name="矩形 6"/>
          <p:cNvSpPr/>
          <p:nvPr/>
        </p:nvSpPr>
        <p:spPr>
          <a:xfrm>
            <a:off x="2952647" y="3355432"/>
            <a:ext cx="305724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相比之下，相对照</a:t>
            </a:r>
            <a:endParaRPr lang="zh-CN" altLang="en-US" dirty="0"/>
          </a:p>
        </p:txBody>
      </p:sp>
      <p:sp>
        <p:nvSpPr>
          <p:cNvPr id="8" name="矩形 7"/>
          <p:cNvSpPr/>
          <p:nvPr/>
        </p:nvSpPr>
        <p:spPr>
          <a:xfrm>
            <a:off x="3096667" y="396018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与</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相比</a:t>
            </a:r>
            <a:endParaRPr lang="zh-CN" altLang="en-US" dirty="0"/>
          </a:p>
        </p:txBody>
      </p:sp>
      <p:sp>
        <p:nvSpPr>
          <p:cNvPr id="9" name="矩形 8"/>
          <p:cNvSpPr/>
          <p:nvPr/>
        </p:nvSpPr>
        <p:spPr>
          <a:xfrm>
            <a:off x="2395912" y="453626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放弃</a:t>
            </a:r>
            <a:endParaRPr lang="zh-CN" altLang="en-US" dirty="0"/>
          </a:p>
        </p:txBody>
      </p:sp>
      <p:sp>
        <p:nvSpPr>
          <p:cNvPr id="10" name="矩形 9"/>
          <p:cNvSpPr/>
          <p:nvPr/>
        </p:nvSpPr>
        <p:spPr>
          <a:xfrm>
            <a:off x="3312697" y="518435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面对</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688965"/>
          </a:xfrm>
        </p:spPr>
        <p:txBody>
          <a:bodyPr/>
          <a:lstStyle/>
          <a:p>
            <a:pPr algn="just">
              <a:lnSpc>
                <a:spcPct val="130000"/>
              </a:lnSpc>
              <a:spcAft>
                <a:spcPts val="0"/>
              </a:spcAft>
              <a:tabLst>
                <a:tab pos="5311140" algn="l"/>
              </a:tabLst>
            </a:pP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二</a:t>
            </a:r>
            <a:r>
              <a:rPr lang="en-US" altLang="zh-CN" kern="100" dirty="0">
                <a:solidFill>
                  <a:srgbClr val="000000"/>
                </a:solidFill>
                <a:latin typeface="Times New Roman" panose="02020603050405020304"/>
                <a:ea typeface="黑体" panose="02010609060101010101" charset="-122"/>
                <a:cs typeface="Courier New" panose="02070309020205020404"/>
              </a:rPr>
              <a:t>)</a:t>
            </a:r>
            <a:r>
              <a:rPr lang="zh-CN" altLang="zh-CN" kern="100" dirty="0">
                <a:solidFill>
                  <a:srgbClr val="000000"/>
                </a:solidFill>
                <a:latin typeface="Times New Roman" panose="02020603050405020304"/>
                <a:ea typeface="黑体" panose="02010609060101010101" charset="-122"/>
                <a:cs typeface="Times New Roman" panose="02020603050405020304"/>
              </a:rPr>
              <a:t>阅读词汇</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1. dot</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boyhood</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______________________________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3. bullfighting</a:t>
            </a:r>
            <a:r>
              <a:rPr lang="en-US" altLang="zh-CN" i="1" kern="100" dirty="0">
                <a:solidFill>
                  <a:srgbClr val="000000"/>
                </a:solidFill>
                <a:latin typeface="Times New Roman" panose="02020603050405020304"/>
                <a:cs typeface="Courier New" panose="02070309020205020404"/>
              </a:rPr>
              <a:t> n. </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4. come one's way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5. be forced to do </a:t>
            </a:r>
            <a:r>
              <a:rPr lang="en-US" altLang="zh-CN" kern="100" dirty="0">
                <a:solidFill>
                  <a:srgbClr val="000000"/>
                </a:solidFill>
                <a:latin typeface="Times New Roman" panose="02020603050405020304"/>
                <a:ea typeface="楷体_GB2312"/>
                <a:cs typeface="Courier New" panose="02070309020205020404"/>
              </a:rPr>
              <a:t>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6. long to do </a:t>
            </a:r>
            <a:r>
              <a:rPr lang="en-US" altLang="zh-CN" kern="100" dirty="0">
                <a:solidFill>
                  <a:srgbClr val="000000"/>
                </a:solidFill>
                <a:latin typeface="Times New Roman" panose="02020603050405020304"/>
                <a:ea typeface="楷体_GB2312"/>
                <a:cs typeface="Courier New" panose="02070309020205020404"/>
              </a:rPr>
              <a:t>________________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7. kill off </a:t>
            </a:r>
            <a:r>
              <a:rPr lang="en-US" altLang="zh-CN" kern="100" dirty="0">
                <a:solidFill>
                  <a:srgbClr val="000000"/>
                </a:solidFill>
                <a:latin typeface="Times New Roman" panose="02020603050405020304"/>
                <a:ea typeface="楷体_GB2312"/>
                <a:cs typeface="Courier New" panose="02070309020205020404"/>
              </a:rPr>
              <a:t>______________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8. get enough of </a:t>
            </a:r>
            <a:r>
              <a:rPr lang="en-US" altLang="zh-CN" kern="100" dirty="0">
                <a:solidFill>
                  <a:srgbClr val="000000"/>
                </a:solidFill>
                <a:latin typeface="Times New Roman" panose="02020603050405020304"/>
                <a:ea typeface="楷体_GB2312"/>
                <a:cs typeface="Courier New" panose="02070309020205020404"/>
              </a:rPr>
              <a:t>__</a:t>
            </a:r>
            <a:r>
              <a:rPr lang="en-US" altLang="zh-CN" kern="100" dirty="0">
                <a:solidFill>
                  <a:srgbClr val="000000"/>
                </a:solidFill>
                <a:latin typeface="Times New Roman" panose="02020603050405020304"/>
                <a:cs typeface="Courier New" panose="02070309020205020404"/>
              </a:rPr>
              <a:t>____</a:t>
            </a:r>
            <a:r>
              <a:rPr lang="en-US" altLang="zh-CN" kern="100" dirty="0">
                <a:solidFill>
                  <a:srgbClr val="000000"/>
                </a:solidFill>
                <a:latin typeface="Times New Roman" panose="02020603050405020304"/>
                <a:ea typeface="楷体_GB2312"/>
                <a:cs typeface="Courier New" panose="02070309020205020404"/>
              </a:rPr>
              <a:t>________</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9. take a leaf out of/from one's book </a:t>
            </a:r>
            <a:r>
              <a:rPr lang="en-US" altLang="zh-CN" kern="100" dirty="0">
                <a:solidFill>
                  <a:srgbClr val="000000"/>
                </a:solidFill>
                <a:latin typeface="Times New Roman" panose="02020603050405020304"/>
                <a:ea typeface="楷体_GB2312"/>
                <a:cs typeface="Courier New" panose="02070309020205020404"/>
              </a:rPr>
              <a:t>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944507" y="111359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点，小圆点</a:t>
            </a:r>
            <a:endParaRPr lang="zh-CN" altLang="en-US" dirty="0"/>
          </a:p>
        </p:txBody>
      </p:sp>
      <p:sp>
        <p:nvSpPr>
          <p:cNvPr id="4" name="矩形 3"/>
          <p:cNvSpPr/>
          <p:nvPr/>
        </p:nvSpPr>
        <p:spPr>
          <a:xfrm>
            <a:off x="2772868" y="1636717"/>
            <a:ext cx="4733988" cy="523220"/>
          </a:xfrm>
          <a:prstGeom prst="rect">
            <a:avLst/>
          </a:prstGeom>
        </p:spPr>
        <p:txBody>
          <a:bodyPr wrap="none">
            <a:spAutoFit/>
          </a:bodyPr>
          <a:lstStyle/>
          <a:p>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男性的</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童年时期，少年时代</a:t>
            </a:r>
            <a:endParaRPr lang="zh-CN" altLang="en-US" dirty="0"/>
          </a:p>
        </p:txBody>
      </p:sp>
      <p:sp>
        <p:nvSpPr>
          <p:cNvPr id="5" name="矩形 4"/>
          <p:cNvSpPr/>
          <p:nvPr/>
        </p:nvSpPr>
        <p:spPr>
          <a:xfrm>
            <a:off x="3168677" y="223194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斗牛</a:t>
            </a:r>
            <a:endParaRPr lang="zh-CN" altLang="en-US" dirty="0"/>
          </a:p>
        </p:txBody>
      </p:sp>
      <p:sp>
        <p:nvSpPr>
          <p:cNvPr id="6" name="矩形 5"/>
          <p:cNvSpPr/>
          <p:nvPr/>
        </p:nvSpPr>
        <p:spPr>
          <a:xfrm>
            <a:off x="3312697" y="2757609"/>
            <a:ext cx="269817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发生在某人身上</a:t>
            </a:r>
            <a:endParaRPr lang="zh-CN" altLang="en-US" dirty="0"/>
          </a:p>
        </p:txBody>
      </p:sp>
      <p:sp>
        <p:nvSpPr>
          <p:cNvPr id="7" name="矩形 6"/>
          <p:cNvSpPr/>
          <p:nvPr/>
        </p:nvSpPr>
        <p:spPr>
          <a:xfrm>
            <a:off x="3350902" y="3315181"/>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被迫做</a:t>
            </a:r>
            <a:endParaRPr lang="zh-CN" altLang="en-US" dirty="0"/>
          </a:p>
        </p:txBody>
      </p:sp>
      <p:sp>
        <p:nvSpPr>
          <p:cNvPr id="8" name="矩形 7"/>
          <p:cNvSpPr/>
          <p:nvPr/>
        </p:nvSpPr>
        <p:spPr>
          <a:xfrm>
            <a:off x="2719960" y="3862473"/>
            <a:ext cx="207941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渴望</a:t>
            </a:r>
            <a:r>
              <a:rPr lang="en-US" altLang="zh-CN" kern="100" dirty="0">
                <a:latin typeface="Times New Roman" panose="02020603050405020304"/>
                <a:ea typeface="楷体_GB2312"/>
              </a:rPr>
              <a:t>/</a:t>
            </a:r>
            <a:r>
              <a:rPr lang="zh-CN" altLang="zh-CN" kern="100" dirty="0">
                <a:latin typeface="Times New Roman" panose="02020603050405020304"/>
                <a:ea typeface="楷体_GB2312"/>
                <a:cs typeface="Times New Roman" panose="02020603050405020304"/>
              </a:rPr>
              <a:t>盼望做</a:t>
            </a:r>
            <a:endParaRPr lang="zh-CN" altLang="en-US" dirty="0"/>
          </a:p>
        </p:txBody>
      </p:sp>
      <p:sp>
        <p:nvSpPr>
          <p:cNvPr id="9" name="矩形 8"/>
          <p:cNvSpPr/>
          <p:nvPr/>
        </p:nvSpPr>
        <p:spPr>
          <a:xfrm>
            <a:off x="2232547" y="4404501"/>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杀死；消灭</a:t>
            </a:r>
            <a:endParaRPr lang="zh-CN" altLang="en-US" dirty="0"/>
          </a:p>
        </p:txBody>
      </p:sp>
      <p:sp>
        <p:nvSpPr>
          <p:cNvPr id="10" name="矩形 9"/>
          <p:cNvSpPr/>
          <p:nvPr/>
        </p:nvSpPr>
        <p:spPr>
          <a:xfrm>
            <a:off x="3109629" y="5021187"/>
            <a:ext cx="1980029"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对</a:t>
            </a:r>
            <a:r>
              <a:rPr lang="en-US" altLang="zh-CN" kern="100" dirty="0">
                <a:latin typeface="宋体" panose="02010600030101010101" pitchFamily="2" charset="-122"/>
                <a:cs typeface="Times New Roman" panose="02020603050405020304"/>
              </a:rPr>
              <a:t>……</a:t>
            </a:r>
            <a:r>
              <a:rPr lang="zh-CN" altLang="zh-CN" kern="100" dirty="0">
                <a:latin typeface="Times New Roman" panose="02020603050405020304"/>
                <a:ea typeface="楷体_GB2312"/>
                <a:cs typeface="Times New Roman" panose="02020603050405020304"/>
              </a:rPr>
              <a:t>厌烦</a:t>
            </a:r>
            <a:endParaRPr lang="zh-CN" altLang="en-US" dirty="0"/>
          </a:p>
        </p:txBody>
      </p:sp>
      <p:sp>
        <p:nvSpPr>
          <p:cNvPr id="11" name="矩形 10"/>
          <p:cNvSpPr/>
          <p:nvPr/>
        </p:nvSpPr>
        <p:spPr>
          <a:xfrm>
            <a:off x="6010872" y="5544407"/>
            <a:ext cx="4134465"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以某人为榜样，效仿某人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655030"/>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a:solidFill>
                  <a:schemeClr val="bg1"/>
                </a:solidFill>
                <a:latin typeface="微软雅黑" panose="020B0503020204020204" pitchFamily="34" charset="-122"/>
                <a:ea typeface="微软雅黑" panose="020B0503020204020204" pitchFamily="34" charset="-122"/>
              </a:rPr>
              <a:t>任务型课堂</a:t>
            </a:r>
            <a:endParaRPr lang="zh-CN" altLang="en-US" sz="3600" b="1">
              <a:solidFill>
                <a:schemeClr val="bg1"/>
              </a:solidFill>
              <a:latin typeface="微软雅黑" panose="020B0503020204020204" pitchFamily="34" charset="-122"/>
              <a:ea typeface="微软雅黑" panose="020B0503020204020204" pitchFamily="34" charset="-122"/>
            </a:endParaRPr>
          </a:p>
        </p:txBody>
      </p:sp>
      <p:sp>
        <p:nvSpPr>
          <p:cNvPr id="19461" name="副标题 3"/>
          <p:cNvSpPr>
            <a:spLocks noGrp="1"/>
          </p:cNvSpPr>
          <p:nvPr>
            <p:ph type="subTitle" idx="1"/>
          </p:nvPr>
        </p:nvSpPr>
        <p:spPr bwMode="auto">
          <a:xfrm>
            <a:off x="414338" y="1589780"/>
            <a:ext cx="10693400" cy="12277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文本整体理解</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ea typeface="黑体" panose="02010609060101010101" charset="-122"/>
                <a:cs typeface="Courier New" panose="02070309020205020404"/>
              </a:rPr>
              <a:t>Activity 1: Finish the structure according to the text</a:t>
            </a:r>
            <a:endParaRPr lang="zh-CN" altLang="zh-CN" sz="1050" kern="100" dirty="0">
              <a:latin typeface="宋体" panose="02010600030101010101" pitchFamily="2" charset="-122"/>
              <a:cs typeface="Courier New" panose="02070309020205020404"/>
            </a:endParaRPr>
          </a:p>
        </p:txBody>
      </p:sp>
      <p:pic>
        <p:nvPicPr>
          <p:cNvPr id="51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6077" y="2870512"/>
            <a:ext cx="10928195" cy="3313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7267" y="5111382"/>
            <a:ext cx="1085582" cy="385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83072" y="4901064"/>
            <a:ext cx="1238368" cy="34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68127" y="4302344"/>
            <a:ext cx="699597" cy="37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95965" y="5218267"/>
            <a:ext cx="1246409" cy="410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8"/>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2247" y="4896317"/>
            <a:ext cx="1889717" cy="80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9" name="Picture 9"/>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58517" y="4568105"/>
            <a:ext cx="1720849" cy="33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副标题 1"/>
          <p:cNvSpPr>
            <a:spLocks noGrp="1"/>
          </p:cNvSpPr>
          <p:nvPr>
            <p:ph type="subTitle" idx="1"/>
          </p:nvPr>
        </p:nvSpPr>
        <p:spPr bwMode="auto">
          <a:xfrm>
            <a:off x="414338" y="841203"/>
            <a:ext cx="10693400" cy="48472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numCol="1" anchor="t" anchorCtr="0" compatLnSpc="1"/>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文本细节领悟</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2: Choose the best answer for each question according to the text</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What is possibly the most important concern in life?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Yesterday.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Today.</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The future.</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The day before yesterday</a:t>
            </a:r>
            <a:r>
              <a:rPr lang="en-US" altLang="zh-CN" kern="100" dirty="0" smtClean="0">
                <a:solidFill>
                  <a:srgbClr val="000000"/>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24433" y="446601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471607"/>
            <a:ext cx="10692000" cy="3707765"/>
          </a:xfrm>
        </p:spPr>
        <p:txBody>
          <a:bodyPr/>
          <a:lstStyle/>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What did Hemingway do to achieve his ambition to become a writer?</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He joined a local Kansas newspaper as a trainee reporter.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He became a foreign correspondent for the </a:t>
            </a:r>
            <a:r>
              <a:rPr lang="en-US" altLang="zh-CN" i="1" kern="100" dirty="0">
                <a:solidFill>
                  <a:srgbClr val="000000"/>
                </a:solidFill>
                <a:latin typeface="Times New Roman" panose="02020603050405020304"/>
                <a:cs typeface="Courier New" panose="02070309020205020404"/>
              </a:rPr>
              <a:t>Toronto</a:t>
            </a:r>
            <a:r>
              <a:rPr lang="en-US" altLang="zh-CN" kern="100" dirty="0">
                <a:solidFill>
                  <a:srgbClr val="000000"/>
                </a:solidFill>
                <a:latin typeface="Times New Roman" panose="02020603050405020304"/>
                <a:cs typeface="Courier New" panose="02070309020205020404"/>
              </a:rPr>
              <a:t> </a:t>
            </a:r>
            <a:r>
              <a:rPr lang="en-US" altLang="zh-CN" i="1" kern="100" dirty="0">
                <a:solidFill>
                  <a:srgbClr val="000000"/>
                </a:solidFill>
                <a:latin typeface="Times New Roman" panose="02020603050405020304"/>
                <a:cs typeface="Courier New" panose="02070309020205020404"/>
              </a:rPr>
              <a:t>Star</a:t>
            </a:r>
            <a:r>
              <a:rPr lang="en-US" altLang="zh-CN" kern="100" dirty="0">
                <a:solidFill>
                  <a:srgbClr val="000000"/>
                </a:solidFill>
                <a:latin typeface="Times New Roman" panose="02020603050405020304"/>
                <a:cs typeface="Courier New" panose="02070309020205020404"/>
              </a:rPr>
              <a:t>.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He used his experiences both in Europe and Cuba to inform his writing.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All the above. </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24433" y="4518976"/>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655867"/>
            <a:ext cx="10692000" cy="3108543"/>
          </a:xfrm>
        </p:spPr>
        <p:txBody>
          <a:bodyPr/>
          <a:lstStyle/>
          <a:p>
            <a:pPr lvl="0" algn="just">
              <a:spcAft>
                <a:spcPts val="0"/>
              </a:spcAft>
              <a:tabLst>
                <a:tab pos="5311140" algn="l"/>
              </a:tabLst>
            </a:pPr>
            <a:r>
              <a:rPr lang="en-US" altLang="zh-CN" kern="100">
                <a:solidFill>
                  <a:srgbClr val="000000"/>
                </a:solidFill>
                <a:latin typeface="Times New Roman" panose="02020603050405020304"/>
                <a:cs typeface="Courier New" panose="02070309020205020404"/>
              </a:rPr>
              <a:t>3. </a:t>
            </a:r>
            <a:r>
              <a:rPr lang="en-US" altLang="zh-CN" kern="100" dirty="0">
                <a:solidFill>
                  <a:srgbClr val="000000"/>
                </a:solidFill>
                <a:latin typeface="Times New Roman" panose="02020603050405020304"/>
                <a:cs typeface="Courier New" panose="02070309020205020404"/>
              </a:rPr>
              <a:t>What's Doyle's main writing ambition?</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A. Becoming a writer of historical novels.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B. Working as a doctor in the local area.</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C. Being known for his fictional stories. </a:t>
            </a:r>
            <a:endParaRPr lang="zh-CN" altLang="zh-CN" sz="1050" kern="100" dirty="0">
              <a:solidFill>
                <a:prstClr val="black"/>
              </a:solidFill>
              <a:latin typeface="宋体" panose="02010600030101010101" pitchFamily="2" charset="-122"/>
              <a:cs typeface="Courier New" panose="02070309020205020404"/>
            </a:endParaRPr>
          </a:p>
          <a:p>
            <a:pPr lvl="0"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D. Devoting himself to writing one story about what he knew. </a:t>
            </a:r>
            <a:endParaRPr lang="zh-CN" altLang="zh-CN" sz="1050" kern="100" dirty="0">
              <a:solidFill>
                <a:prstClr val="black"/>
              </a:solidFill>
              <a:latin typeface="宋体" panose="02010600030101010101" pitchFamily="2" charset="-122"/>
              <a:cs typeface="Courier New" panose="02070309020205020404"/>
            </a:endParaRPr>
          </a:p>
        </p:txBody>
      </p:sp>
      <p:sp>
        <p:nvSpPr>
          <p:cNvPr id="4" name="矩形 3"/>
          <p:cNvSpPr/>
          <p:nvPr/>
        </p:nvSpPr>
        <p:spPr>
          <a:xfrm>
            <a:off x="324433" y="2303957"/>
            <a:ext cx="646331" cy="646331"/>
          </a:xfrm>
          <a:prstGeom prst="rect">
            <a:avLst/>
          </a:prstGeom>
        </p:spPr>
        <p:txBody>
          <a:bodyPr wrap="none">
            <a:spAutoFit/>
          </a:bodyPr>
          <a:lstStyle/>
          <a:p>
            <a:pPr>
              <a:defRPr/>
            </a:pPr>
            <a:r>
              <a:rPr lang="en-US" altLang="zh-CN"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63757"/>
            <a:ext cx="10692000" cy="4918269"/>
          </a:xfrm>
        </p:spPr>
        <p:txBody>
          <a:bodyPr/>
          <a:lstStyle/>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3: </a:t>
            </a:r>
            <a:r>
              <a:rPr lang="en-US" altLang="zh-CN" b="1" kern="100" dirty="0" err="1">
                <a:solidFill>
                  <a:srgbClr val="000000"/>
                </a:solidFill>
                <a:latin typeface="Times New Roman" panose="02020603050405020304"/>
                <a:cs typeface="Courier New" panose="02070309020205020404"/>
              </a:rPr>
              <a:t>Analyse</a:t>
            </a:r>
            <a:r>
              <a:rPr lang="en-US" altLang="zh-CN" b="1" kern="100" dirty="0">
                <a:solidFill>
                  <a:srgbClr val="000000"/>
                </a:solidFill>
                <a:latin typeface="Times New Roman" panose="02020603050405020304"/>
                <a:cs typeface="Courier New" panose="02070309020205020404"/>
              </a:rPr>
              <a:t> the difficult sentences and translate them</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As many of us already know, having plans in place for the future is no guarantee that they will become reality.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As</a:t>
            </a:r>
            <a:r>
              <a:rPr lang="zh-CN" altLang="zh-CN" kern="100" dirty="0">
                <a:solidFill>
                  <a:srgbClr val="000000"/>
                </a:solidFill>
                <a:latin typeface="Times New Roman" panose="02020603050405020304"/>
                <a:cs typeface="Times New Roman" panose="02020603050405020304"/>
              </a:rPr>
              <a:t>引导</a:t>
            </a:r>
            <a:r>
              <a:rPr lang="en-US" altLang="zh-CN" kern="100" dirty="0" smtClean="0">
                <a:solidFill>
                  <a:srgbClr val="000000"/>
                </a:solidFill>
                <a:latin typeface="Times New Roman" panose="02020603050405020304"/>
                <a:ea typeface="楷体_GB2312"/>
                <a:cs typeface="Courier New" panose="02070309020205020404"/>
              </a:rPr>
              <a:t>_______________</a:t>
            </a:r>
            <a:r>
              <a:rPr lang="zh-CN" altLang="zh-CN" kern="100" dirty="0">
                <a:solidFill>
                  <a:srgbClr val="000000"/>
                </a:solidFill>
                <a:latin typeface="Times New Roman" panose="02020603050405020304"/>
                <a:cs typeface="Times New Roman" panose="02020603050405020304"/>
              </a:rPr>
              <a:t>从句；主句中，动名词短语</a:t>
            </a:r>
            <a:r>
              <a:rPr lang="en-US" altLang="zh-CN" kern="100" dirty="0">
                <a:solidFill>
                  <a:srgbClr val="000000"/>
                </a:solidFill>
                <a:latin typeface="Times New Roman" panose="02020603050405020304"/>
                <a:cs typeface="Courier New" panose="02070309020205020404"/>
              </a:rPr>
              <a:t>having plans in place for the future</a:t>
            </a:r>
            <a:r>
              <a:rPr lang="zh-CN" altLang="zh-CN" kern="100" dirty="0">
                <a:solidFill>
                  <a:srgbClr val="000000"/>
                </a:solidFill>
                <a:latin typeface="Times New Roman" panose="02020603050405020304"/>
                <a:cs typeface="Times New Roman" panose="02020603050405020304"/>
              </a:rPr>
              <a:t>充当主语，名词</a:t>
            </a:r>
            <a:r>
              <a:rPr lang="en-US" altLang="zh-CN" kern="100" dirty="0">
                <a:solidFill>
                  <a:srgbClr val="000000"/>
                </a:solidFill>
                <a:latin typeface="Times New Roman" panose="02020603050405020304"/>
                <a:cs typeface="Courier New" panose="02070309020205020404"/>
              </a:rPr>
              <a:t>guarantee</a:t>
            </a:r>
            <a:r>
              <a:rPr lang="zh-CN" altLang="zh-CN" kern="100" dirty="0">
                <a:solidFill>
                  <a:srgbClr val="000000"/>
                </a:solidFill>
                <a:latin typeface="Times New Roman" panose="02020603050405020304"/>
                <a:cs typeface="Times New Roman" panose="02020603050405020304"/>
              </a:rPr>
              <a:t>后接</a:t>
            </a:r>
            <a:r>
              <a:rPr lang="en-US" altLang="zh-CN" kern="100" dirty="0">
                <a:solidFill>
                  <a:srgbClr val="000000"/>
                </a:solidFill>
                <a:latin typeface="Times New Roman" panose="02020603050405020304"/>
                <a:cs typeface="Courier New" panose="02070309020205020404"/>
              </a:rPr>
              <a:t>that</a:t>
            </a:r>
            <a:r>
              <a:rPr lang="zh-CN" altLang="zh-CN" kern="100" dirty="0">
                <a:solidFill>
                  <a:srgbClr val="000000"/>
                </a:solidFill>
                <a:latin typeface="Times New Roman" panose="02020603050405020304"/>
                <a:cs typeface="Times New Roman" panose="02020603050405020304"/>
              </a:rPr>
              <a:t>引导的</a:t>
            </a:r>
            <a:r>
              <a:rPr lang="en-US" altLang="zh-CN" kern="100" dirty="0" smtClean="0">
                <a:solidFill>
                  <a:srgbClr val="000000"/>
                </a:solidFill>
                <a:latin typeface="Times New Roman" panose="02020603050405020304"/>
                <a:ea typeface="楷体_GB2312"/>
                <a:cs typeface="Courier New" panose="02070309020205020404"/>
              </a:rPr>
              <a:t>________</a:t>
            </a:r>
            <a:r>
              <a:rPr lang="zh-CN" altLang="zh-CN" kern="100" dirty="0">
                <a:solidFill>
                  <a:srgbClr val="000000"/>
                </a:solidFill>
                <a:latin typeface="Times New Roman" panose="02020603050405020304"/>
                <a:cs typeface="Times New Roman" panose="02020603050405020304"/>
              </a:rPr>
              <a:t>从句，解释说明其具体内容。</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 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968927" y="2736017"/>
            <a:ext cx="2339102"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非限制性定语</a:t>
            </a:r>
            <a:endParaRPr lang="zh-CN" altLang="en-US" dirty="0"/>
          </a:p>
        </p:txBody>
      </p:sp>
      <p:sp>
        <p:nvSpPr>
          <p:cNvPr id="4" name="矩形 3"/>
          <p:cNvSpPr/>
          <p:nvPr/>
        </p:nvSpPr>
        <p:spPr>
          <a:xfrm>
            <a:off x="2232547" y="3941037"/>
            <a:ext cx="1261884"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同位语</a:t>
            </a:r>
            <a:endParaRPr lang="zh-CN" altLang="en-US" dirty="0"/>
          </a:p>
        </p:txBody>
      </p:sp>
      <p:sp>
        <p:nvSpPr>
          <p:cNvPr id="5" name="副标题 1"/>
          <p:cNvSpPr txBox="1"/>
          <p:nvPr/>
        </p:nvSpPr>
        <p:spPr>
          <a:xfrm>
            <a:off x="506097" y="4420822"/>
            <a:ext cx="10449185" cy="129881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885950" algn="just">
              <a:spcAft>
                <a:spcPts val="0"/>
              </a:spcAft>
              <a:tabLst>
                <a:tab pos="5311140" algn="l"/>
              </a:tabLst>
            </a:pPr>
            <a:r>
              <a:rPr lang="zh-CN" altLang="zh-CN" kern="100" dirty="0">
                <a:solidFill>
                  <a:srgbClr val="FF0000"/>
                </a:solidFill>
                <a:latin typeface="Times New Roman" panose="02020603050405020304"/>
                <a:ea typeface="楷体_GB2312"/>
                <a:cs typeface="Times New Roman" panose="02020603050405020304"/>
              </a:rPr>
              <a:t>正如我们许多人已经知道的那样，为未来制订计划并不能保证它们会成为现实。</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07"/>
            <a:ext cx="10692000" cy="5128895"/>
          </a:xfrm>
        </p:spPr>
        <p:txBody>
          <a:bodyPr/>
          <a:lstStyle/>
          <a:p>
            <a:pPr algn="just">
              <a:lnSpc>
                <a:spcPct val="130000"/>
              </a:lnSpc>
              <a:spcAft>
                <a:spcPts val="0"/>
              </a:spcAft>
              <a:tabLst>
                <a:tab pos="5311140" algn="l"/>
              </a:tabLst>
            </a:pPr>
            <a:r>
              <a:rPr lang="en-US" altLang="zh-CN" kern="100" dirty="0">
                <a:solidFill>
                  <a:srgbClr val="000000"/>
                </a:solidFill>
                <a:latin typeface="Times New Roman" panose="02020603050405020304"/>
                <a:cs typeface="Courier New" panose="02070309020205020404"/>
              </a:rPr>
              <a:t>2. Having set himself this goal, he wrote novels and short stories based on his personal experiences of the First World War, the Spanish Civil War, bullfighting and deep-sea fishing, amongst others. </a:t>
            </a:r>
            <a:endParaRPr lang="zh-CN" altLang="zh-CN" sz="1050" kern="100" dirty="0">
              <a:latin typeface="宋体" panose="02010600030101010101" pitchFamily="2" charset="-122"/>
              <a:cs typeface="Courier New" panose="02070309020205020404"/>
            </a:endParaRPr>
          </a:p>
          <a:p>
            <a:pPr algn="just">
              <a:lnSpc>
                <a:spcPct val="130000"/>
              </a:lnSpc>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句子分析</a:t>
            </a: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Times New Roman" panose="02020603050405020304"/>
                <a:cs typeface="Times New Roman" panose="02020603050405020304"/>
              </a:rPr>
              <a:t>本句中，</a:t>
            </a:r>
            <a:r>
              <a:rPr lang="en-US" altLang="zh-CN" kern="100" dirty="0">
                <a:solidFill>
                  <a:srgbClr val="000000"/>
                </a:solidFill>
                <a:latin typeface="Times New Roman" panose="02020603050405020304"/>
                <a:cs typeface="Courier New" panose="02070309020205020404"/>
              </a:rPr>
              <a:t>Having set himself this goal </a:t>
            </a:r>
            <a:r>
              <a:rPr lang="zh-CN" altLang="zh-CN" kern="100" dirty="0">
                <a:solidFill>
                  <a:srgbClr val="000000"/>
                </a:solidFill>
                <a:latin typeface="Times New Roman" panose="02020603050405020304"/>
                <a:cs typeface="Times New Roman" panose="02020603050405020304"/>
              </a:rPr>
              <a:t>为现在分词的完成式，在句子中作</a:t>
            </a:r>
            <a:r>
              <a:rPr lang="en-US" altLang="zh-CN" kern="100" dirty="0">
                <a:solidFill>
                  <a:srgbClr val="000000"/>
                </a:solidFill>
                <a:latin typeface="Times New Roman" panose="02020603050405020304"/>
                <a:ea typeface="楷体_GB2312"/>
                <a:cs typeface="Courier New" panose="02070309020205020404"/>
              </a:rPr>
              <a:t>______</a:t>
            </a:r>
            <a:r>
              <a:rPr lang="zh-CN" altLang="zh-CN" kern="100" dirty="0">
                <a:solidFill>
                  <a:srgbClr val="000000"/>
                </a:solidFill>
                <a:latin typeface="Times New Roman" panose="02020603050405020304"/>
                <a:cs typeface="Times New Roman" panose="02020603050405020304"/>
              </a:rPr>
              <a:t>，表示动作</a:t>
            </a:r>
            <a:r>
              <a:rPr lang="en-US" altLang="zh-CN" kern="100" dirty="0">
                <a:solidFill>
                  <a:srgbClr val="000000"/>
                </a:solidFill>
                <a:latin typeface="Times New Roman" panose="02020603050405020304"/>
                <a:cs typeface="Courier New" panose="02070309020205020404"/>
              </a:rPr>
              <a:t>set</a:t>
            </a:r>
            <a:r>
              <a:rPr lang="zh-CN" altLang="zh-CN" kern="100" dirty="0">
                <a:solidFill>
                  <a:srgbClr val="000000"/>
                </a:solidFill>
                <a:latin typeface="Times New Roman" panose="02020603050405020304"/>
                <a:cs typeface="Times New Roman" panose="02020603050405020304"/>
              </a:rPr>
              <a:t>发生在谓语动作之前；而过去分词短语</a:t>
            </a:r>
            <a:r>
              <a:rPr lang="en-US" altLang="zh-CN" kern="100" dirty="0">
                <a:solidFill>
                  <a:srgbClr val="000000"/>
                </a:solidFill>
                <a:latin typeface="Times New Roman" panose="02020603050405020304"/>
                <a:cs typeface="Courier New" panose="02070309020205020404"/>
              </a:rPr>
              <a:t>based on... </a:t>
            </a:r>
            <a:r>
              <a:rPr lang="zh-CN" altLang="zh-CN" kern="100" dirty="0">
                <a:solidFill>
                  <a:srgbClr val="000000"/>
                </a:solidFill>
                <a:latin typeface="Times New Roman" panose="02020603050405020304"/>
                <a:cs typeface="Times New Roman" panose="02020603050405020304"/>
              </a:rPr>
              <a:t>充当其前面名词的</a:t>
            </a:r>
            <a:r>
              <a:rPr lang="en-US" altLang="zh-CN" kern="100" dirty="0">
                <a:solidFill>
                  <a:srgbClr val="000000"/>
                </a:solidFill>
                <a:latin typeface="Times New Roman" panose="02020603050405020304"/>
                <a:ea typeface="楷体_GB2312"/>
                <a:cs typeface="Courier New" panose="02070309020205020404"/>
              </a:rPr>
              <a:t>____________</a:t>
            </a:r>
            <a:r>
              <a:rPr lang="zh-CN" altLang="zh-CN" kern="100" dirty="0">
                <a:solidFill>
                  <a:srgbClr val="000000"/>
                </a:solidFill>
                <a:latin typeface="Times New Roman" panose="02020603050405020304"/>
                <a:cs typeface="Times New Roman" panose="02020603050405020304"/>
              </a:rPr>
              <a:t>，相当于定语从句。</a:t>
            </a:r>
            <a:endParaRPr lang="zh-CN" altLang="zh-CN" sz="1050" kern="100" dirty="0">
              <a:latin typeface="Times New Roman" panose="02020603050405020304" pitchFamily="18" charset="0"/>
              <a:cs typeface="Times New Roman" panose="02020603050405020304" pitchFamily="18" charset="0"/>
            </a:endParaRPr>
          </a:p>
          <a:p>
            <a:pPr algn="just">
              <a:lnSpc>
                <a:spcPct val="130000"/>
              </a:lnSpc>
              <a:spcAft>
                <a:spcPts val="0"/>
              </a:spcAft>
              <a:tabLst>
                <a:tab pos="5311140" algn="l"/>
              </a:tabLst>
            </a:pPr>
            <a:r>
              <a:rPr lang="en-US" altLang="zh-CN" kern="100" dirty="0">
                <a:solidFill>
                  <a:srgbClr val="000000"/>
                </a:solidFill>
                <a:latin typeface="IPAPANNEW"/>
                <a:cs typeface="Times New Roman" panose="02020603050405020304"/>
              </a:rPr>
              <a:t>[</a:t>
            </a:r>
            <a:r>
              <a:rPr lang="zh-CN" altLang="zh-CN" kern="100" dirty="0">
                <a:solidFill>
                  <a:srgbClr val="000000"/>
                </a:solidFill>
                <a:latin typeface="IPAPANNEW"/>
                <a:cs typeface="Times New Roman" panose="02020603050405020304"/>
              </a:rPr>
              <a:t>尝试翻译</a:t>
            </a:r>
            <a:r>
              <a:rPr lang="en-US" altLang="zh-CN" kern="100" dirty="0">
                <a:solidFill>
                  <a:srgbClr val="000000"/>
                </a:solidFill>
                <a:latin typeface="IPAPANNEW"/>
                <a:cs typeface="Times New Roman" panose="02020603050405020304"/>
              </a:rPr>
              <a:t>]</a:t>
            </a:r>
            <a:r>
              <a:rPr lang="en-US" altLang="zh-CN" kern="100" dirty="0">
                <a:solidFill>
                  <a:srgbClr val="000000"/>
                </a:solidFill>
                <a:latin typeface="Times New Roman" panose="02020603050405020304"/>
                <a:ea typeface="楷体_GB2312"/>
                <a:cs typeface="Courier New" panose="02070309020205020404"/>
              </a:rPr>
              <a:t>_________________________________________________ ____________________________________________________________________________________</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2448577" y="2788877"/>
            <a:ext cx="902811"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状语</a:t>
            </a:r>
            <a:endParaRPr lang="zh-CN" altLang="en-US" dirty="0"/>
          </a:p>
        </p:txBody>
      </p:sp>
      <p:sp>
        <p:nvSpPr>
          <p:cNvPr id="4" name="矩形 3"/>
          <p:cNvSpPr/>
          <p:nvPr/>
        </p:nvSpPr>
        <p:spPr>
          <a:xfrm>
            <a:off x="5941095" y="3364702"/>
            <a:ext cx="1620957" cy="523220"/>
          </a:xfrm>
          <a:prstGeom prst="rect">
            <a:avLst/>
          </a:prstGeom>
        </p:spPr>
        <p:txBody>
          <a:bodyPr wrap="none">
            <a:spAutoFit/>
          </a:bodyPr>
          <a:lstStyle/>
          <a:p>
            <a:r>
              <a:rPr lang="zh-CN" altLang="zh-CN" kern="100" dirty="0">
                <a:latin typeface="Times New Roman" panose="02020603050405020304"/>
                <a:ea typeface="楷体_GB2312"/>
                <a:cs typeface="Times New Roman" panose="02020603050405020304"/>
              </a:rPr>
              <a:t>后置定语</a:t>
            </a:r>
            <a:endParaRPr lang="zh-CN" altLang="en-US" dirty="0"/>
          </a:p>
        </p:txBody>
      </p:sp>
      <p:sp>
        <p:nvSpPr>
          <p:cNvPr id="7" name="副标题 1"/>
          <p:cNvSpPr txBox="1"/>
          <p:nvPr/>
        </p:nvSpPr>
        <p:spPr>
          <a:xfrm>
            <a:off x="576582" y="3816648"/>
            <a:ext cx="10449185" cy="169334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indent="1885950" algn="just">
              <a:lnSpc>
                <a:spcPct val="130000"/>
              </a:lnSpc>
              <a:spcAft>
                <a:spcPts val="0"/>
              </a:spcAft>
              <a:tabLst>
                <a:tab pos="5311140" algn="l"/>
              </a:tabLst>
            </a:pPr>
            <a:r>
              <a:rPr lang="zh-CN" altLang="en-US" kern="100" dirty="0">
                <a:solidFill>
                  <a:srgbClr val="FF0000"/>
                </a:solidFill>
                <a:latin typeface="Times New Roman" panose="02020603050405020304"/>
                <a:ea typeface="楷体_GB2312"/>
                <a:cs typeface="Times New Roman" panose="02020603050405020304"/>
              </a:rPr>
              <a:t>为自己设定了这个目标后，他根据自己在第一次世界大战、西班牙内战、斗牛和深海捕鱼等方面的个人经历写了许多小说和短篇故事。</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9787"/>
            <a:ext cx="10692000" cy="4315027"/>
          </a:xfrm>
        </p:spPr>
        <p:txBody>
          <a:bodyPr/>
          <a:lstStyle/>
          <a:p>
            <a:pPr algn="just">
              <a:spcAft>
                <a:spcPts val="0"/>
              </a:spcAft>
              <a:tabLst>
                <a:tab pos="5311140" algn="l"/>
              </a:tabLst>
            </a:pPr>
            <a:r>
              <a:rPr lang="en-US" altLang="zh-CN" kern="100" dirty="0">
                <a:solidFill>
                  <a:srgbClr val="000000"/>
                </a:solidFill>
                <a:latin typeface="宋体" panose="02010600030101010101" pitchFamily="2" charset="-122"/>
                <a:cs typeface="Times New Roman" panose="02020603050405020304"/>
              </a:rPr>
              <a:t>○</a:t>
            </a:r>
            <a:r>
              <a:rPr lang="zh-CN" altLang="zh-CN" kern="100" dirty="0">
                <a:solidFill>
                  <a:srgbClr val="000000"/>
                </a:solidFill>
                <a:latin typeface="Times New Roman" panose="02020603050405020304"/>
                <a:ea typeface="黑体" panose="02010609060101010101" charset="-122"/>
                <a:cs typeface="Times New Roman" panose="02020603050405020304"/>
              </a:rPr>
              <a:t>思维品质培养</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b="1" kern="100" dirty="0">
                <a:solidFill>
                  <a:srgbClr val="000000"/>
                </a:solidFill>
                <a:latin typeface="Times New Roman" panose="02020603050405020304"/>
                <a:cs typeface="Courier New" panose="02070309020205020404"/>
              </a:rPr>
              <a:t>Activity 4: Think and answer the following questions</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Why did Doyle kill off the famous detective in a novel?</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___________________________________________________________</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What do you want to be when you grow up? And how do you plan to achieve your goal?</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zh-CN" altLang="zh-CN" kern="100" dirty="0">
                <a:solidFill>
                  <a:srgbClr val="FF0000"/>
                </a:solidFill>
                <a:latin typeface="Times New Roman" panose="02020603050405020304"/>
                <a:ea typeface="黑体" panose="02010609060101010101" charset="-122"/>
                <a:cs typeface="Times New Roman" panose="02020603050405020304"/>
              </a:rPr>
              <a:t>答案：</a:t>
            </a:r>
            <a:r>
              <a:rPr lang="zh-CN" altLang="zh-CN" kern="100" dirty="0">
                <a:solidFill>
                  <a:srgbClr val="000000"/>
                </a:solidFill>
                <a:latin typeface="Times New Roman" panose="02020603050405020304"/>
                <a:ea typeface="楷体_GB2312"/>
                <a:cs typeface="Times New Roman" panose="02020603050405020304"/>
              </a:rPr>
              <a:t>略</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504307" y="2923372"/>
            <a:ext cx="10554492" cy="523220"/>
          </a:xfrm>
          <a:prstGeom prst="rect">
            <a:avLst/>
          </a:prstGeom>
        </p:spPr>
        <p:txBody>
          <a:bodyPr wrap="none">
            <a:spAutoFit/>
          </a:bodyPr>
          <a:lstStyle/>
          <a:p>
            <a:r>
              <a:rPr lang="en-US" altLang="zh-CN" kern="100" dirty="0">
                <a:latin typeface="Times New Roman" panose="02020603050405020304"/>
                <a:ea typeface="宋体" panose="02010600030101010101" pitchFamily="2" charset="-122"/>
              </a:rPr>
              <a:t>Because he wanted to focus on writing his historical novels by doing so.</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202" y="1583903"/>
            <a:ext cx="2419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TextBox 31"/>
          <p:cNvSpPr txBox="1">
            <a:spLocks noChangeArrowheads="1"/>
          </p:cNvSpPr>
          <p:nvPr/>
        </p:nvSpPr>
        <p:spPr bwMode="auto">
          <a:xfrm>
            <a:off x="649288" y="69850"/>
            <a:ext cx="6410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a:solidFill>
                  <a:srgbClr val="C0472D"/>
                </a:solidFill>
                <a:latin typeface="微软雅黑" panose="020B0503020204020204" pitchFamily="34" charset="-122"/>
                <a:ea typeface="微软雅黑" panose="020B0503020204020204" pitchFamily="34" charset="-122"/>
              </a:rPr>
              <a:t>第一单元　伟大的复兴</a:t>
            </a:r>
            <a:r>
              <a:rPr lang="en-US" altLang="zh-CN" sz="1400" b="1">
                <a:solidFill>
                  <a:srgbClr val="C0472D"/>
                </a:solidFill>
                <a:latin typeface="微软雅黑" panose="020B0503020204020204" pitchFamily="34" charset="-122"/>
                <a:ea typeface="微软雅黑" panose="020B0503020204020204" pitchFamily="34" charset="-122"/>
              </a:rPr>
              <a:t>·</a:t>
            </a:r>
            <a:r>
              <a:rPr lang="zh-CN" altLang="en-US" sz="1400" b="1">
                <a:solidFill>
                  <a:srgbClr val="C0472D"/>
                </a:solidFill>
                <a:latin typeface="微软雅黑" panose="020B0503020204020204" pitchFamily="34" charset="-122"/>
                <a:ea typeface="微软雅黑" panose="020B0503020204020204" pitchFamily="34" charset="-122"/>
              </a:rPr>
              <a:t>中国革命传统作品研习</a:t>
            </a:r>
            <a:endParaRPr lang="zh-CN" altLang="en-US" sz="1400" b="1">
              <a:solidFill>
                <a:srgbClr val="C0472D"/>
              </a:solidFill>
              <a:latin typeface="微软雅黑" panose="020B0503020204020204" pitchFamily="34" charset="-122"/>
              <a:ea typeface="微软雅黑" panose="020B0503020204020204" pitchFamily="34" charset="-122"/>
            </a:endParaRPr>
          </a:p>
        </p:txBody>
      </p:sp>
      <p:sp>
        <p:nvSpPr>
          <p:cNvPr id="6" name="平行四边形 5"/>
          <p:cNvSpPr/>
          <p:nvPr/>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15364" name="标题 1"/>
          <p:cNvSpPr txBox="1">
            <a:spLocks noChangeArrowheads="1"/>
          </p:cNvSpPr>
          <p:nvPr/>
        </p:nvSpPr>
        <p:spPr bwMode="auto">
          <a:xfrm>
            <a:off x="17463" y="4175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smtClean="0">
                <a:solidFill>
                  <a:schemeClr val="bg1"/>
                </a:solidFill>
                <a:latin typeface="微软雅黑" panose="020B0503020204020204" pitchFamily="34" charset="-122"/>
                <a:ea typeface="微软雅黑" panose="020B0503020204020204" pitchFamily="34" charset="-122"/>
              </a:rPr>
              <a:t>单元概览</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a:xfrm>
            <a:off x="415037" y="2175055"/>
            <a:ext cx="10692000" cy="4182110"/>
          </a:xfrm>
        </p:spPr>
        <p:txBody>
          <a:bodyPr/>
          <a:lstStyle/>
          <a:p>
            <a:pPr algn="just">
              <a:lnSpc>
                <a:spcPct val="95000"/>
              </a:lnSpc>
              <a:spcAft>
                <a:spcPts val="0"/>
              </a:spcAft>
              <a:tabLst>
                <a:tab pos="5311140" algn="l"/>
              </a:tabLst>
            </a:pPr>
            <a:r>
              <a:rPr lang="zh-CN" altLang="en-US" kern="100" dirty="0" smtClean="0">
                <a:solidFill>
                  <a:srgbClr val="000000"/>
                </a:solidFill>
                <a:latin typeface="Times New Roman" panose="02020603050405020304"/>
                <a:cs typeface="Courier New" panose="02070309020205020404"/>
              </a:rPr>
              <a:t>　　</a:t>
            </a:r>
            <a:r>
              <a:rPr lang="en-US" altLang="zh-CN" kern="100" dirty="0" smtClean="0">
                <a:solidFill>
                  <a:srgbClr val="000000"/>
                </a:solidFill>
                <a:latin typeface="Times New Roman" panose="02020603050405020304"/>
                <a:cs typeface="Courier New" panose="02070309020205020404"/>
              </a:rPr>
              <a:t>The </a:t>
            </a:r>
            <a:r>
              <a:rPr lang="en-US" altLang="zh-CN" kern="100" dirty="0">
                <a:solidFill>
                  <a:srgbClr val="000000"/>
                </a:solidFill>
                <a:latin typeface="Times New Roman" panose="02020603050405020304"/>
                <a:cs typeface="Courier New" panose="02070309020205020404"/>
              </a:rPr>
              <a:t>theme of this unit is humans and self, whose topic is how to choose your own future. This unit introduces us to the famous American writer Ernest Hemingway, the well-known writer Arthur Conan Doyle and the celebrated American poet Robert Frost, and also talks about their individual life experiences. The famous figures chose different life journeys, and their choices had an effect on their own lives. Their stories are aimed at guiding students to make decisions when facing the future and encountering difficulties. Through the unit, students can learn to blend into society and grow into independent-minded and responsible members of society. </a:t>
            </a:r>
            <a:endParaRPr lang="zh-CN" altLang="zh-CN" sz="1050" kern="100" dirty="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endParaRPr lang="en-US" altLang="zh-CN" sz="1890" b="1" dirty="0">
              <a:solidFill>
                <a:srgbClr val="FFFF00"/>
              </a:solidFill>
              <a:latin typeface="微软雅黑" panose="020B0503020204020204" pitchFamily="34" charset="-122"/>
              <a:ea typeface="微软雅黑" panose="020B0503020204020204" pitchFamily="34" charset="-122"/>
            </a:endParaRP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endParaRPr lang="zh-CN" altLang="en-US" sz="1890" b="1" spc="331" dirty="0">
              <a:solidFill>
                <a:srgbClr val="FFFF00"/>
              </a:solidFill>
              <a:latin typeface="微软雅黑" panose="020B0503020204020204" pitchFamily="34" charset="-122"/>
              <a:ea typeface="微软雅黑" panose="020B0503020204020204" pitchFamily="34" charset="-122"/>
            </a:endParaRPr>
          </a:p>
        </p:txBody>
      </p:sp>
      <p:pic>
        <p:nvPicPr>
          <p:cNvPr id="39943" name="Picture" descr="Picture"/>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endParaRPr lang="zh-CN" altLang="en-US" sz="1200">
              <a:solidFill>
                <a:srgbClr val="7F7F7F"/>
              </a:solidFill>
              <a:latin typeface="微软雅黑" panose="020B0503020204020204" pitchFamily="34" charset="-122"/>
              <a:ea typeface="微软雅黑" panose="020B0503020204020204" pitchFamily="34" charset="-122"/>
            </a:endParaRP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endParaRPr lang="zh-CN" altLang="en-US" sz="1700" b="1" dirty="0">
                <a:solidFill>
                  <a:prstClr val="white"/>
                </a:solidFill>
                <a:latin typeface="HelveticaNeueLT Pro 67 MdCn" pitchFamily="34" charset="0"/>
                <a:ea typeface="微软雅黑" panose="020B0503020204020204" pitchFamily="34" charset="-122"/>
              </a:endParaRP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2" action="ppaction://hlinkfile"/>
          </p:cNvPr>
          <p:cNvSpPr/>
          <p:nvPr>
            <p:custDataLst>
              <p:tags r:id="rId3"/>
            </p:custDataLst>
          </p:nvPr>
        </p:nvSpPr>
        <p:spPr>
          <a:xfrm>
            <a:off x="3235325" y="4895850"/>
            <a:ext cx="5983500" cy="569387"/>
          </a:xfrm>
          <a:prstGeom prst="rect">
            <a:avLst/>
          </a:prstGeom>
          <a:noFill/>
          <a:ln w="9525">
            <a:noFill/>
          </a:ln>
        </p:spPr>
        <p:txBody>
          <a:bodyPr wrap="square">
            <a:spAutoFit/>
          </a:bodyPr>
          <a:lstStyle/>
          <a:p>
            <a:pPr defTabSz="815975" eaLnBrk="0" hangingPunct="0">
              <a:defRPr/>
            </a:pPr>
            <a:r>
              <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Unit 1</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　</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a:t>
            </a:r>
            <a:r>
              <a:rPr lang="zh-CN" altLang="en-US"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素养评价</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100" spc="331" dirty="0" smtClean="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endParaRPr lang="en-US" altLang="zh-CN" sz="310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4" action="ppaction://hlinksldjump"/>
          </p:cNvPr>
          <p:cNvSpPr/>
          <p:nvPr/>
        </p:nvSpPr>
        <p:spPr>
          <a:xfrm>
            <a:off x="3243263" y="5508339"/>
            <a:ext cx="8278812" cy="906402"/>
          </a:xfrm>
          <a:prstGeom prst="rect">
            <a:avLst/>
          </a:prstGeom>
          <a:ln>
            <a:noFill/>
          </a:ln>
        </p:spPr>
        <p:txBody>
          <a:bodyPr wrap="square">
            <a:spAutoFit/>
          </a:bodyPr>
          <a:lstStyle/>
          <a:p>
            <a:pPr defTabSz="913130" eaLnBrk="0" hangingPunct="0">
              <a:defRPr/>
            </a:pP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Section Ⅰ</a:t>
            </a:r>
            <a:r>
              <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　</a:t>
            </a:r>
            <a:r>
              <a:rPr lang="en-US" altLang="zh-CN"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2645" spc="331"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29" name="矩形 28">
            <a:hlinkClick r:id="rId5" action="ppaction://hlinkfile"/>
          </p:cNvPr>
          <p:cNvSpPr/>
          <p:nvPr/>
        </p:nvSpPr>
        <p:spPr>
          <a:xfrm>
            <a:off x="-107950" y="-3602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endParaRPr lang="zh-CN" altLang="en-US" dirty="0">
              <a:solidFill>
                <a:schemeClr val="bg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2588" y="529008"/>
            <a:ext cx="24669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288431" y="1319887"/>
          <a:ext cx="10945366" cy="4800600"/>
        </p:xfrm>
        <a:graphic>
          <a:graphicData uri="http://schemas.openxmlformats.org/drawingml/2006/table">
            <a:tbl>
              <a:tblPr/>
              <a:tblGrid>
                <a:gridCol w="1584066"/>
                <a:gridCol w="504070"/>
                <a:gridCol w="936130"/>
                <a:gridCol w="7921100"/>
              </a:tblGrid>
              <a:tr h="0">
                <a:tc>
                  <a:txBody>
                    <a:bodyPr/>
                    <a:lstStyle/>
                    <a:p>
                      <a:pPr algn="ctr">
                        <a:lnSpc>
                          <a:spcPct val="125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25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4">
                  <a:txBody>
                    <a:bodyPr/>
                    <a:lstStyle/>
                    <a:p>
                      <a:pPr algn="ctr">
                        <a:lnSpc>
                          <a:spcPct val="125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2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语言知识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2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词汇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5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能正确使用与</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未来的选择</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主题相关的单词和表达。</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理解并运用动词的时态。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5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阅读有关</a:t>
                      </a:r>
                      <a:r>
                        <a:rPr lang="en-US" sz="2800" kern="100" dirty="0">
                          <a:solidFill>
                            <a:srgbClr val="000000"/>
                          </a:solidFill>
                          <a:effectLst/>
                          <a:latin typeface="Times New Roman" panose="02020603050405020304"/>
                          <a:ea typeface="楷体_GB2312"/>
                          <a:cs typeface="Courier New" panose="02070309020205020404"/>
                          <a:sym typeface="+mn-ea"/>
                        </a:rPr>
                        <a:t>Ernest Hemingway </a:t>
                      </a:r>
                      <a:r>
                        <a:rPr lang="zh-CN" altLang="en-US" sz="2800" kern="100" dirty="0">
                          <a:solidFill>
                            <a:srgbClr val="000000"/>
                          </a:solidFill>
                          <a:effectLst/>
                          <a:latin typeface="Times New Roman" panose="02020603050405020304"/>
                          <a:ea typeface="楷体_GB2312"/>
                          <a:cs typeface="Courier New" panose="02070309020205020404"/>
                          <a:sym typeface="+mn-ea"/>
                        </a:rPr>
                        <a:t>等</a:t>
                      </a:r>
                      <a:r>
                        <a:rPr lang="zh-CN" sz="2800" kern="100" dirty="0">
                          <a:solidFill>
                            <a:srgbClr val="000000"/>
                          </a:solidFill>
                          <a:effectLst/>
                          <a:latin typeface="Times New Roman" panose="02020603050405020304"/>
                          <a:ea typeface="楷体_GB2312"/>
                          <a:cs typeface="Times New Roman" panose="02020603050405020304"/>
                        </a:rPr>
                        <a:t>杰出人物的语篇</a:t>
                      </a:r>
                      <a:r>
                        <a:rPr lang="zh-CN" altLang="en-US" sz="2800" kern="100" dirty="0">
                          <a:solidFill>
                            <a:srgbClr val="000000"/>
                          </a:solidFill>
                          <a:effectLst/>
                          <a:latin typeface="Times New Roman" panose="02020603050405020304"/>
                          <a:ea typeface="楷体_GB2312"/>
                          <a:cs typeface="Courier New" panose="02070309020205020404"/>
                        </a:rPr>
                        <a:t>，</a:t>
                      </a:r>
                      <a:r>
                        <a:rPr lang="zh-CN" sz="2800" kern="100" dirty="0" smtClean="0">
                          <a:solidFill>
                            <a:srgbClr val="000000"/>
                          </a:solidFill>
                          <a:effectLst/>
                          <a:latin typeface="Times New Roman" panose="02020603050405020304"/>
                          <a:ea typeface="楷体_GB2312"/>
                          <a:cs typeface="Times New Roman" panose="02020603050405020304"/>
                        </a:rPr>
                        <a:t>获取</a:t>
                      </a:r>
                      <a:r>
                        <a:rPr lang="zh-CN" sz="2800" kern="100" dirty="0">
                          <a:solidFill>
                            <a:srgbClr val="000000"/>
                          </a:solidFill>
                          <a:effectLst/>
                          <a:latin typeface="Times New Roman" panose="02020603050405020304"/>
                          <a:ea typeface="楷体_GB2312"/>
                          <a:cs typeface="Times New Roman" panose="02020603050405020304"/>
                        </a:rPr>
                        <a:t>关键信息；</a:t>
                      </a:r>
                      <a:endParaRPr lang="zh-CN" sz="1050" kern="100" dirty="0">
                        <a:effectLst/>
                        <a:latin typeface="宋体" panose="02010600030101010101" pitchFamily="2" charset="-122"/>
                        <a:cs typeface="Courier New" panose="02070309020205020404"/>
                      </a:endParaRPr>
                    </a:p>
                    <a:p>
                      <a:pPr algn="just">
                        <a:lnSpc>
                          <a:spcPct val="125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熟悉求职信的文体结构，了解相应的写作要点。</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5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25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了解面试时的基本用语；</a:t>
                      </a:r>
                      <a:endParaRPr lang="zh-CN" sz="1050" kern="100" dirty="0">
                        <a:effectLst/>
                        <a:latin typeface="宋体" panose="02010600030101010101" pitchFamily="2" charset="-122"/>
                        <a:cs typeface="Courier New" panose="02070309020205020404"/>
                      </a:endParaRPr>
                    </a:p>
                    <a:p>
                      <a:pPr algn="just">
                        <a:lnSpc>
                          <a:spcPct val="125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了解撰写求职信的基本规则。</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8431" y="935767"/>
          <a:ext cx="10945215" cy="4779264"/>
        </p:xfrm>
        <a:graphic>
          <a:graphicData uri="http://schemas.openxmlformats.org/drawingml/2006/table">
            <a:tbl>
              <a:tblPr/>
              <a:tblGrid>
                <a:gridCol w="1584066"/>
                <a:gridCol w="576080"/>
                <a:gridCol w="792110"/>
                <a:gridCol w="7992959"/>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3">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rowSpan="4">
                  <a:txBody>
                    <a:bodyPr/>
                    <a:lstStyle/>
                    <a:p>
                      <a:pPr algn="ctr">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语言能力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语言技能</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听</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听取细节，根据谈话内容进行推理，能判断某人获得了什么工作。</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说</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能根据不同的场合和谈话对象选择适当的用语；</a:t>
                      </a:r>
                      <a:endParaRPr lang="zh-CN" sz="1050" kern="10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2. </a:t>
                      </a:r>
                      <a:r>
                        <a:rPr lang="zh-CN" sz="2800" kern="100">
                          <a:solidFill>
                            <a:srgbClr val="000000"/>
                          </a:solidFill>
                          <a:effectLst/>
                          <a:latin typeface="Times New Roman" panose="02020603050405020304"/>
                          <a:ea typeface="楷体_GB2312"/>
                          <a:cs typeface="Times New Roman" panose="02020603050405020304"/>
                        </a:rPr>
                        <a:t>能使用恰当的面试用语。</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读</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通过阅读两篇文章，思考自己对未来人生的追求。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vMerge="1">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1. </a:t>
                      </a:r>
                      <a:r>
                        <a:rPr lang="zh-CN" sz="2800" kern="100" dirty="0">
                          <a:solidFill>
                            <a:srgbClr val="000000"/>
                          </a:solidFill>
                          <a:effectLst/>
                          <a:latin typeface="Times New Roman" panose="02020603050405020304"/>
                          <a:ea typeface="楷体_GB2312"/>
                          <a:cs typeface="Times New Roman" panose="02020603050405020304"/>
                        </a:rPr>
                        <a:t>能正确运用所学词汇；</a:t>
                      </a:r>
                      <a:endParaRPr lang="zh-CN" sz="1050" kern="100" dirty="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2. </a:t>
                      </a:r>
                      <a:r>
                        <a:rPr lang="zh-CN" sz="2800" kern="100" dirty="0">
                          <a:solidFill>
                            <a:srgbClr val="000000"/>
                          </a:solidFill>
                          <a:effectLst/>
                          <a:latin typeface="Times New Roman" panose="02020603050405020304"/>
                          <a:ea typeface="楷体_GB2312"/>
                          <a:cs typeface="Times New Roman" panose="02020603050405020304"/>
                        </a:rPr>
                        <a:t>能写一篇语言精练、结构清晰的求职信。</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8431" y="863757"/>
          <a:ext cx="10945214" cy="4779264"/>
        </p:xfrm>
        <a:graphic>
          <a:graphicData uri="http://schemas.openxmlformats.org/drawingml/2006/table">
            <a:tbl>
              <a:tblPr/>
              <a:tblGrid>
                <a:gridCol w="1757802"/>
                <a:gridCol w="9187412"/>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核心素养</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具体要求</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r>
              <a:tr h="0">
                <a:tc>
                  <a:txBody>
                    <a:bodyPr/>
                    <a:lstStyle/>
                    <a:p>
                      <a:pPr algn="ctr">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学习能力</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熟练运用本单元所学知识，围绕</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积极面对未来</a:t>
                      </a:r>
                      <a:r>
                        <a:rPr lang="en-US" sz="2800" kern="100">
                          <a:solidFill>
                            <a:srgbClr val="000000"/>
                          </a:solidFill>
                          <a:effectLst/>
                          <a:latin typeface="宋体" panose="02010600030101010101" pitchFamily="2" charset="-122"/>
                          <a:cs typeface="Times New Roman" panose="02020603050405020304"/>
                        </a:rPr>
                        <a:t>”</a:t>
                      </a:r>
                      <a:r>
                        <a:rPr lang="zh-CN" sz="2800" kern="100">
                          <a:solidFill>
                            <a:srgbClr val="000000"/>
                          </a:solidFill>
                          <a:effectLst/>
                          <a:latin typeface="Times New Roman" panose="02020603050405020304"/>
                          <a:ea typeface="楷体_GB2312"/>
                          <a:cs typeface="Times New Roman" panose="02020603050405020304"/>
                        </a:rPr>
                        <a:t>这一话题进行听、说、读、写训练，从而提升综合运用语言的能力。</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思维品质</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在生活中要勇于面对人生的选择，理性、积极地面对精彩的人生，做一个目标明确、志向高远的人。</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文化意识</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通过</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Facing the Future</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和</a:t>
                      </a:r>
                      <a:r>
                        <a:rPr lang="en-US" sz="2800" kern="100" dirty="0">
                          <a:solidFill>
                            <a:srgbClr val="000000"/>
                          </a:solidFill>
                          <a:effectLst/>
                          <a:latin typeface="宋体" panose="02010600030101010101" pitchFamily="2" charset="-122"/>
                          <a:cs typeface="Times New Roman" panose="02020603050405020304"/>
                        </a:rPr>
                        <a:t>“</a:t>
                      </a:r>
                      <a:r>
                        <a:rPr lang="en-US" sz="2800" kern="100" dirty="0">
                          <a:solidFill>
                            <a:srgbClr val="000000"/>
                          </a:solidFill>
                          <a:effectLst/>
                          <a:latin typeface="Times New Roman" panose="02020603050405020304"/>
                          <a:ea typeface="楷体_GB2312"/>
                          <a:cs typeface="Courier New" panose="02070309020205020404"/>
                        </a:rPr>
                        <a:t>The Road Not Taken</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两篇课文的学习，理解人生中作出正确选择的重要性，并确立</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有目标，有理想</a:t>
                      </a:r>
                      <a:r>
                        <a:rPr lang="en-US" sz="2800" kern="100" dirty="0">
                          <a:solidFill>
                            <a:srgbClr val="000000"/>
                          </a:solidFill>
                          <a:effectLst/>
                          <a:latin typeface="宋体" panose="02010600030101010101" pitchFamily="2" charset="-122"/>
                          <a:cs typeface="Times New Roman" panose="02020603050405020304"/>
                        </a:rPr>
                        <a:t>”</a:t>
                      </a:r>
                      <a:r>
                        <a:rPr lang="zh-CN" sz="2800" kern="100" dirty="0">
                          <a:solidFill>
                            <a:srgbClr val="000000"/>
                          </a:solidFill>
                          <a:effectLst/>
                          <a:latin typeface="Times New Roman" panose="02020603050405020304"/>
                          <a:ea typeface="楷体_GB2312"/>
                          <a:cs typeface="Times New Roman" panose="02020603050405020304"/>
                        </a:rPr>
                        <a:t>的人生态度。</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735" y="935767"/>
            <a:ext cx="24479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nvGraphicFramePr>
        <p:xfrm>
          <a:off x="288279" y="1743929"/>
          <a:ext cx="10945518" cy="3584448"/>
        </p:xfrm>
        <a:graphic>
          <a:graphicData uri="http://schemas.openxmlformats.org/drawingml/2006/table">
            <a:tbl>
              <a:tblPr/>
              <a:tblGrid>
                <a:gridCol w="1008138"/>
                <a:gridCol w="9937380"/>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必背单词</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ambition, correspondent, detective, ultimately, participation, complex, commercial, symbolize, alternative, arise, circumstance, mixture, affection, qualified, fluency, sincerely, refreshments, shift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重点表达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dirty="0">
                          <a:solidFill>
                            <a:srgbClr val="000000"/>
                          </a:solidFill>
                          <a:effectLst/>
                          <a:latin typeface="Times New Roman" panose="02020603050405020304"/>
                          <a:ea typeface="楷体_GB2312"/>
                          <a:cs typeface="Courier New" panose="02070309020205020404"/>
                        </a:rPr>
                        <a:t>have second thoughts, put off, reject... out of hand, weigh up, in the face of, come one's way, be forced to do, take a leaf out of/from one's book, insight into, on a daily basis, arise from, turn down</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288279" y="1727877"/>
          <a:ext cx="10945518" cy="2987040"/>
        </p:xfrm>
        <a:graphic>
          <a:graphicData uri="http://schemas.openxmlformats.org/drawingml/2006/table">
            <a:tbl>
              <a:tblPr/>
              <a:tblGrid>
                <a:gridCol w="1757850"/>
                <a:gridCol w="9187668"/>
              </a:tblGrid>
              <a:tr h="0">
                <a:tc>
                  <a:txBody>
                    <a:bodyPr/>
                    <a:lstStyle/>
                    <a:p>
                      <a:pPr algn="ctr">
                        <a:lnSpc>
                          <a:spcPct val="140000"/>
                        </a:lnSpc>
                        <a:spcAft>
                          <a:spcPts val="0"/>
                        </a:spcAft>
                        <a:tabLst>
                          <a:tab pos="5311140" algn="l"/>
                        </a:tabLst>
                      </a:pPr>
                      <a:r>
                        <a:rPr lang="zh-CN" sz="2800" kern="100" dirty="0">
                          <a:solidFill>
                            <a:srgbClr val="CC0000"/>
                          </a:solidFill>
                          <a:effectLst/>
                          <a:latin typeface="宋体" panose="02010600030101010101" pitchFamily="2" charset="-122"/>
                          <a:ea typeface="微软雅黑" panose="020B0503020204020204" pitchFamily="34" charset="-122"/>
                          <a:cs typeface="Times New Roman" panose="02020603050405020304"/>
                        </a:rPr>
                        <a:t>重点知识</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1. </a:t>
                      </a:r>
                      <a:r>
                        <a:rPr lang="zh-CN" sz="2800" kern="100">
                          <a:solidFill>
                            <a:srgbClr val="000000"/>
                          </a:solidFill>
                          <a:effectLst/>
                          <a:latin typeface="Times New Roman" panose="02020603050405020304"/>
                          <a:ea typeface="楷体_GB2312"/>
                          <a:cs typeface="Times New Roman" panose="02020603050405020304"/>
                        </a:rPr>
                        <a:t>独立主格结构</a:t>
                      </a:r>
                      <a:endParaRPr lang="zh-CN" sz="1050" kern="10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2. </a:t>
                      </a:r>
                      <a:r>
                        <a:rPr lang="en-US" sz="2800" kern="100">
                          <a:solidFill>
                            <a:srgbClr val="000000"/>
                          </a:solidFill>
                          <a:effectLst/>
                          <a:latin typeface="宋体" panose="02010600030101010101" pitchFamily="2" charset="-12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It</a:t>
                      </a:r>
                      <a:r>
                        <a:rPr lang="zh-CN" sz="2800" kern="100">
                          <a:solidFill>
                            <a:srgbClr val="000000"/>
                          </a:solidFill>
                          <a:effectLst/>
                          <a:latin typeface="Times New Roman" panose="02020603050405020304"/>
                          <a:ea typeface="楷体_GB231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be</a:t>
                      </a:r>
                      <a:r>
                        <a:rPr lang="zh-CN" sz="2800" kern="100">
                          <a:solidFill>
                            <a:srgbClr val="000000"/>
                          </a:solidFill>
                          <a:effectLst/>
                          <a:latin typeface="Times New Roman" panose="02020603050405020304"/>
                          <a:ea typeface="楷体_GB2312"/>
                          <a:cs typeface="Times New Roman" panose="02020603050405020304"/>
                        </a:rPr>
                        <a:t>＋</a:t>
                      </a:r>
                      <a:r>
                        <a:rPr lang="en-US" sz="2800" i="1" kern="100">
                          <a:solidFill>
                            <a:srgbClr val="000000"/>
                          </a:solidFill>
                          <a:effectLst/>
                          <a:latin typeface="Times New Roman" panose="02020603050405020304"/>
                          <a:ea typeface="楷体_GB2312"/>
                          <a:cs typeface="Courier New" panose="02070309020205020404"/>
                        </a:rPr>
                        <a:t>adj</a:t>
                      </a:r>
                      <a:r>
                        <a:rPr lang="en-US" sz="2800" kern="100">
                          <a:solidFill>
                            <a:srgbClr val="000000"/>
                          </a:solidFill>
                          <a:effectLst/>
                          <a:latin typeface="Times New Roman" panose="02020603050405020304"/>
                          <a:ea typeface="楷体_GB2312"/>
                          <a:cs typeface="Courier New" panose="02070309020205020404"/>
                        </a:rPr>
                        <a:t>.</a:t>
                      </a:r>
                      <a:r>
                        <a:rPr lang="zh-CN" sz="2800" kern="100">
                          <a:solidFill>
                            <a:srgbClr val="000000"/>
                          </a:solidFill>
                          <a:effectLst/>
                          <a:latin typeface="Times New Roman" panose="02020603050405020304"/>
                          <a:ea typeface="楷体_GB231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(for sb.) to do sth.</a:t>
                      </a:r>
                      <a:r>
                        <a:rPr lang="en-US" sz="2800" kern="100">
                          <a:solidFill>
                            <a:srgbClr val="000000"/>
                          </a:solidFill>
                          <a:effectLst/>
                          <a:latin typeface="宋体" panose="02010600030101010101" pitchFamily="2" charset="-122"/>
                          <a:cs typeface="Times New Roman" panose="02020603050405020304"/>
                        </a:rPr>
                        <a:t>”</a:t>
                      </a:r>
                      <a:r>
                        <a:rPr lang="en-US" sz="2800" kern="100">
                          <a:solidFill>
                            <a:srgbClr val="000000"/>
                          </a:solidFill>
                          <a:effectLst/>
                          <a:latin typeface="Times New Roman" panose="02020603050405020304"/>
                          <a:ea typeface="楷体_GB2312"/>
                          <a:cs typeface="Courier New" panose="02070309020205020404"/>
                        </a:rPr>
                        <a:t> </a:t>
                      </a:r>
                      <a:r>
                        <a:rPr lang="zh-CN" sz="2800" kern="100">
                          <a:solidFill>
                            <a:srgbClr val="000000"/>
                          </a:solidFill>
                          <a:effectLst/>
                          <a:latin typeface="Times New Roman" panose="02020603050405020304"/>
                          <a:ea typeface="楷体_GB2312"/>
                          <a:cs typeface="Times New Roman" panose="02020603050405020304"/>
                        </a:rPr>
                        <a:t>句型</a:t>
                      </a:r>
                      <a:endParaRPr lang="zh-CN" sz="1050" kern="100">
                        <a:effectLst/>
                        <a:latin typeface="宋体" panose="02010600030101010101" pitchFamily="2" charset="-122"/>
                        <a:cs typeface="Courier New" panose="02070309020205020404"/>
                      </a:endParaRPr>
                    </a:p>
                    <a:p>
                      <a:pPr algn="just">
                        <a:lnSpc>
                          <a:spcPct val="140000"/>
                        </a:lnSpc>
                        <a:spcAft>
                          <a:spcPts val="0"/>
                        </a:spcAft>
                        <a:tabLst>
                          <a:tab pos="5311140" algn="l"/>
                        </a:tabLst>
                      </a:pPr>
                      <a:r>
                        <a:rPr lang="en-US" sz="2800" kern="100">
                          <a:solidFill>
                            <a:srgbClr val="000000"/>
                          </a:solidFill>
                          <a:effectLst/>
                          <a:latin typeface="Times New Roman" panose="02020603050405020304"/>
                          <a:ea typeface="楷体_GB2312"/>
                          <a:cs typeface="Courier New" panose="02070309020205020404"/>
                        </a:rPr>
                        <a:t>3. </a:t>
                      </a:r>
                      <a:r>
                        <a:rPr lang="zh-CN" sz="2800" kern="100">
                          <a:solidFill>
                            <a:srgbClr val="000000"/>
                          </a:solidFill>
                          <a:effectLst/>
                          <a:latin typeface="Times New Roman" panose="02020603050405020304"/>
                          <a:ea typeface="楷体_GB2312"/>
                          <a:cs typeface="Times New Roman" panose="02020603050405020304"/>
                        </a:rPr>
                        <a:t>介词短语置于句首引起的完全倒装</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单元语法</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a:solidFill>
                            <a:srgbClr val="000000"/>
                          </a:solidFill>
                          <a:effectLst/>
                          <a:latin typeface="Times New Roman" panose="02020603050405020304"/>
                          <a:ea typeface="楷体_GB2312"/>
                          <a:cs typeface="Times New Roman" panose="02020603050405020304"/>
                        </a:rPr>
                        <a:t>复习动词时态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0000"/>
                        </a:lnSpc>
                        <a:spcAft>
                          <a:spcPts val="0"/>
                        </a:spcAft>
                        <a:tabLst>
                          <a:tab pos="5311140" algn="l"/>
                        </a:tabLst>
                      </a:pPr>
                      <a:r>
                        <a:rPr lang="zh-CN" sz="2800" kern="100">
                          <a:solidFill>
                            <a:srgbClr val="CC0000"/>
                          </a:solidFill>
                          <a:effectLst/>
                          <a:latin typeface="宋体" panose="02010600030101010101" pitchFamily="2" charset="-122"/>
                          <a:ea typeface="微软雅黑" panose="020B0503020204020204" pitchFamily="34" charset="-122"/>
                          <a:cs typeface="Times New Roman" panose="02020603050405020304"/>
                        </a:rPr>
                        <a:t>单元写作</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tabLst>
                          <a:tab pos="5311140" algn="l"/>
                        </a:tabLst>
                      </a:pPr>
                      <a:r>
                        <a:rPr lang="zh-CN" sz="2800" kern="100" dirty="0">
                          <a:solidFill>
                            <a:srgbClr val="000000"/>
                          </a:solidFill>
                          <a:effectLst/>
                          <a:latin typeface="Times New Roman" panose="02020603050405020304"/>
                          <a:ea typeface="楷体_GB2312"/>
                          <a:cs typeface="Times New Roman" panose="02020603050405020304"/>
                        </a:rPr>
                        <a:t>求职信</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1090793" y="1586194"/>
            <a:ext cx="138156" cy="172842"/>
            <a:chOff x="2931306" y="-1397262"/>
            <a:chExt cx="203200" cy="254000"/>
          </a:xfrm>
        </p:grpSpPr>
        <p:sp>
          <p:nvSpPr>
            <p:cNvPr id="48" name="任意多边形: 形状 16"/>
            <p:cNvSpPr/>
            <p:nvPr>
              <p:custDataLst>
                <p:tags r:id="rId2"/>
              </p:custDataLst>
            </p:nvPr>
          </p:nvSpPr>
          <p:spPr>
            <a:xfrm>
              <a:off x="2931306" y="-1397262"/>
              <a:ext cx="203200" cy="254000"/>
            </a:xfrm>
            <a:custGeom>
              <a:avLst/>
              <a:gdLst>
                <a:gd name="connsiteX0" fmla="*/ 114300 w 203200"/>
                <a:gd name="connsiteY0" fmla="*/ 0 h 254000"/>
                <a:gd name="connsiteX1" fmla="*/ 25400 w 203200"/>
                <a:gd name="connsiteY1" fmla="*/ 0 h 254000"/>
                <a:gd name="connsiteX2" fmla="*/ 0 w 203200"/>
                <a:gd name="connsiteY2" fmla="*/ 25400 h 254000"/>
                <a:gd name="connsiteX3" fmla="*/ 0 w 203200"/>
                <a:gd name="connsiteY3" fmla="*/ 228600 h 254000"/>
                <a:gd name="connsiteX4" fmla="*/ 25400 w 203200"/>
                <a:gd name="connsiteY4" fmla="*/ 254000 h 254000"/>
                <a:gd name="connsiteX5" fmla="*/ 177800 w 203200"/>
                <a:gd name="connsiteY5" fmla="*/ 254000 h 254000"/>
                <a:gd name="connsiteX6" fmla="*/ 203200 w 203200"/>
                <a:gd name="connsiteY6" fmla="*/ 228600 h 254000"/>
                <a:gd name="connsiteX7" fmla="*/ 203200 w 203200"/>
                <a:gd name="connsiteY7" fmla="*/ 8890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200" h="254000">
                  <a:moveTo>
                    <a:pt x="114300" y="0"/>
                  </a:moveTo>
                  <a:lnTo>
                    <a:pt x="25400" y="0"/>
                  </a:lnTo>
                  <a:cubicBezTo>
                    <a:pt x="11372" y="0"/>
                    <a:pt x="0" y="11372"/>
                    <a:pt x="0" y="25400"/>
                  </a:cubicBezTo>
                  <a:lnTo>
                    <a:pt x="0" y="228600"/>
                  </a:lnTo>
                  <a:cubicBezTo>
                    <a:pt x="0" y="242628"/>
                    <a:pt x="11372" y="254000"/>
                    <a:pt x="25400" y="254000"/>
                  </a:cubicBezTo>
                  <a:lnTo>
                    <a:pt x="177800" y="254000"/>
                  </a:lnTo>
                  <a:cubicBezTo>
                    <a:pt x="191828" y="254000"/>
                    <a:pt x="203200" y="242628"/>
                    <a:pt x="203200" y="228600"/>
                  </a:cubicBezTo>
                  <a:lnTo>
                    <a:pt x="203200" y="88900"/>
                  </a:lnTo>
                  <a:close/>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9" name="任意多边形: 形状 17"/>
            <p:cNvSpPr/>
            <p:nvPr>
              <p:custDataLst>
                <p:tags r:id="rId3"/>
              </p:custDataLst>
            </p:nvPr>
          </p:nvSpPr>
          <p:spPr>
            <a:xfrm>
              <a:off x="3045606" y="-1397262"/>
              <a:ext cx="88900" cy="88900"/>
            </a:xfrm>
            <a:custGeom>
              <a:avLst/>
              <a:gdLst>
                <a:gd name="connsiteX0" fmla="*/ 0 w 88900"/>
                <a:gd name="connsiteY0" fmla="*/ 0 h 88900"/>
                <a:gd name="connsiteX1" fmla="*/ 0 w 88900"/>
                <a:gd name="connsiteY1" fmla="*/ 88900 h 88900"/>
                <a:gd name="connsiteX2" fmla="*/ 88900 w 88900"/>
                <a:gd name="connsiteY2" fmla="*/ 88900 h 88900"/>
              </a:gdLst>
              <a:ahLst/>
              <a:cxnLst>
                <a:cxn ang="0">
                  <a:pos x="connsiteX0" y="connsiteY0"/>
                </a:cxn>
                <a:cxn ang="0">
                  <a:pos x="connsiteX1" y="connsiteY1"/>
                </a:cxn>
                <a:cxn ang="0">
                  <a:pos x="connsiteX2" y="connsiteY2"/>
                </a:cxn>
              </a:cxnLst>
              <a:rect l="l" t="t" r="r" b="b"/>
              <a:pathLst>
                <a:path w="88900" h="88900">
                  <a:moveTo>
                    <a:pt x="0" y="0"/>
                  </a:moveTo>
                  <a:lnTo>
                    <a:pt x="0" y="88900"/>
                  </a:lnTo>
                  <a:lnTo>
                    <a:pt x="88900" y="88900"/>
                  </a:lnTo>
                </a:path>
              </a:pathLst>
            </a:custGeom>
            <a:noFill/>
            <a:ln w="15875" cap="rnd">
              <a:solidFill>
                <a:schemeClr val="bg1"/>
              </a:solidFill>
              <a:prstDash val="solid"/>
              <a:round/>
            </a:ln>
          </p:spPr>
          <p:txBody>
            <a:bodyPr rtlCol="0" anchor="ctr"/>
            <a:lstStyle/>
            <a:p>
              <a:pPr defTabSz="864235" eaLnBrk="1" fontAlgn="auto" hangingPunct="1">
                <a:spcBef>
                  <a:spcPts val="0"/>
                </a:spcBef>
                <a:spcAft>
                  <a:spcPts val="0"/>
                </a:spcAft>
                <a:defRPr/>
              </a:pPr>
              <a:endParaRPr lang="en-US" sz="1700" dirty="0">
                <a:solidFill>
                  <a:srgbClr val="000000"/>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2" name="矩形 1"/>
          <p:cNvSpPr/>
          <p:nvPr/>
        </p:nvSpPr>
        <p:spPr>
          <a:xfrm>
            <a:off x="2148430" y="1834992"/>
            <a:ext cx="7225215" cy="283837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dirty="0">
              <a:solidFill>
                <a:prstClr val="white"/>
              </a:solidFill>
              <a:latin typeface="Calibri" panose="020F0502020204030204"/>
              <a:ea typeface="宋体" panose="02010600030101010101" pitchFamily="2" charset="-122"/>
            </a:endParaRPr>
          </a:p>
        </p:txBody>
      </p:sp>
      <p:sp>
        <p:nvSpPr>
          <p:cNvPr id="3" name="任意多边形 19"/>
          <p:cNvSpPr/>
          <p:nvPr/>
        </p:nvSpPr>
        <p:spPr>
          <a:xfrm>
            <a:off x="882" y="2086882"/>
            <a:ext cx="11520311" cy="2334590"/>
          </a:xfrm>
          <a:custGeom>
            <a:avLst/>
            <a:gdLst>
              <a:gd name="connsiteX0" fmla="*/ 0 w 9144000"/>
              <a:gd name="connsiteY0" fmla="*/ 0 h 2757715"/>
              <a:gd name="connsiteX1" fmla="*/ 4308857 w 9144000"/>
              <a:gd name="connsiteY1" fmla="*/ 0 h 2757715"/>
              <a:gd name="connsiteX2" fmla="*/ 4572000 w 9144000"/>
              <a:gd name="connsiteY2" fmla="*/ 319314 h 2757715"/>
              <a:gd name="connsiteX3" fmla="*/ 4835144 w 9144000"/>
              <a:gd name="connsiteY3" fmla="*/ 0 h 2757715"/>
              <a:gd name="connsiteX4" fmla="*/ 9144000 w 9144000"/>
              <a:gd name="connsiteY4" fmla="*/ 0 h 2757715"/>
              <a:gd name="connsiteX5" fmla="*/ 9144000 w 9144000"/>
              <a:gd name="connsiteY5" fmla="*/ 2757715 h 2757715"/>
              <a:gd name="connsiteX6" fmla="*/ 0 w 9144000"/>
              <a:gd name="connsiteY6" fmla="*/ 2757715 h 275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2757715">
                <a:moveTo>
                  <a:pt x="0" y="0"/>
                </a:moveTo>
                <a:lnTo>
                  <a:pt x="4308857" y="0"/>
                </a:lnTo>
                <a:lnTo>
                  <a:pt x="4572000" y="319314"/>
                </a:lnTo>
                <a:lnTo>
                  <a:pt x="4835144" y="0"/>
                </a:lnTo>
                <a:lnTo>
                  <a:pt x="9144000" y="0"/>
                </a:lnTo>
                <a:lnTo>
                  <a:pt x="9144000" y="2757715"/>
                </a:lnTo>
                <a:lnTo>
                  <a:pt x="0" y="2757715"/>
                </a:lnTo>
                <a:close/>
              </a:path>
            </a:pathLst>
          </a:custGeom>
          <a:solidFill>
            <a:schemeClr val="bg1"/>
          </a:solidFill>
          <a:ln>
            <a:noFill/>
          </a:ln>
          <a:effectLst>
            <a:outerShdw blurRad="939800" sx="95000" sy="95000" algn="ctr" rotWithShape="0">
              <a:prstClr val="black">
                <a:alpha val="5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74065" eaLnBrk="1" fontAlgn="auto" hangingPunct="1">
              <a:spcBef>
                <a:spcPts val="0"/>
              </a:spcBef>
              <a:spcAft>
                <a:spcPts val="0"/>
              </a:spcAft>
              <a:defRPr/>
            </a:pPr>
            <a:endParaRPr lang="zh-CN" altLang="en-US" sz="1525">
              <a:solidFill>
                <a:prstClr val="white"/>
              </a:solidFill>
              <a:latin typeface="Calibri" panose="020F0502020204030204"/>
              <a:ea typeface="宋体" panose="02010600030101010101" pitchFamily="2" charset="-122"/>
            </a:endParaRPr>
          </a:p>
        </p:txBody>
      </p:sp>
      <p:sp>
        <p:nvSpPr>
          <p:cNvPr id="9" name="副标题 1"/>
          <p:cNvSpPr txBox="1"/>
          <p:nvPr/>
        </p:nvSpPr>
        <p:spPr>
          <a:xfrm>
            <a:off x="1" y="2608275"/>
            <a:ext cx="11522074" cy="1323439"/>
          </a:xfrm>
          <a:prstGeom prst="rect">
            <a:avLst/>
          </a:prstGeom>
        </p:spPr>
        <p:txBody>
          <a:bodyPr wrap="square" anchor="ctr" anchorCtr="0">
            <a:spAutoFit/>
          </a:bodyPr>
          <a:lstStyle>
            <a:lvl1pPr marL="0" indent="0" algn="l" rtl="0" eaLnBrk="1" fontAlgn="auto" hangingPunct="1">
              <a:lnSpc>
                <a:spcPct val="140000"/>
              </a:lnSpc>
              <a:spcBef>
                <a:spcPts val="0"/>
              </a:spcBef>
              <a:spcAft>
                <a:spcPct val="0"/>
              </a:spcAft>
              <a:buFont typeface="Arial" panose="020B0604020202020204" pitchFamily="34" charset="0"/>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Section Ⅰ</a:t>
            </a:r>
            <a:r>
              <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　</a:t>
            </a:r>
            <a:r>
              <a:rPr lang="en-US" altLang="zh-CN"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Starting out &amp; Understanding ideas—Comprehending</a:t>
            </a:r>
            <a:endParaRPr lang="zh-CN" altLang="en-US" sz="4000" b="1" dirty="0">
              <a:solidFill>
                <a:schemeClr val="tx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619026"/>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eaLnBrk="1" hangingPunct="1">
              <a:lnSpc>
                <a:spcPct val="90000"/>
              </a:lnSpc>
            </a:pPr>
            <a:r>
              <a:rPr lang="zh-CN" altLang="en-US" sz="3600" b="1" dirty="0" smtClean="0">
                <a:solidFill>
                  <a:schemeClr val="bg1"/>
                </a:solidFill>
                <a:latin typeface="微软雅黑" panose="020B0503020204020204" pitchFamily="34" charset="-122"/>
                <a:ea typeface="微软雅黑" panose="020B0503020204020204" pitchFamily="34" charset="-122"/>
              </a:rPr>
              <a:t>学习任务目标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415037" y="2390051"/>
            <a:ext cx="10692000" cy="2434256"/>
          </a:xfrm>
        </p:spPr>
        <p:txBody>
          <a:bodyPr/>
          <a:lstStyle/>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1. Watch the video, understand the main idea and be aware that choosing different jobs can influence your future life. </a:t>
            </a:r>
            <a:endParaRPr lang="zh-CN" altLang="zh-CN" sz="1050" kern="100" dirty="0">
              <a:latin typeface="宋体" panose="02010600030101010101" pitchFamily="2" charset="-122"/>
              <a:cs typeface="Courier New" panose="02070309020205020404"/>
            </a:endParaRPr>
          </a:p>
          <a:p>
            <a:pPr algn="just">
              <a:spcAft>
                <a:spcPts val="0"/>
              </a:spcAft>
              <a:tabLst>
                <a:tab pos="5311140" algn="l"/>
              </a:tabLst>
            </a:pPr>
            <a:r>
              <a:rPr lang="en-US" altLang="zh-CN" kern="100" dirty="0">
                <a:solidFill>
                  <a:srgbClr val="000000"/>
                </a:solidFill>
                <a:latin typeface="Times New Roman" panose="02020603050405020304"/>
                <a:cs typeface="Courier New" panose="02070309020205020404"/>
              </a:rPr>
              <a:t>2. Read the text, learn about the two famous figures' life experiences and explore the meaning of the unit. </a:t>
            </a:r>
            <a:endParaRPr lang="zh-CN" altLang="zh-CN" sz="1050" kern="100" dirty="0">
              <a:latin typeface="宋体" panose="02010600030101010101" pitchFamily="2" charset="-122"/>
              <a:cs typeface="Courier New" panose="02070309020205020404"/>
            </a:endParaRPr>
          </a:p>
        </p:txBody>
      </p:sp>
    </p:spTree>
  </p:cSld>
  <p:clrMapOvr>
    <a:masterClrMapping/>
  </p:clrMapOvr>
  <p:transition spd="slow"/>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15.25,&quot;left&quot;:48.424778761061944,&quot;top&quot;:94.5,&quot;width&quot;:828.0752212389382}"/>
</p:tagLst>
</file>

<file path=ppt/tags/tag11.xml><?xml version="1.0" encoding="utf-8"?>
<p:tagLst xmlns:p="http://schemas.openxmlformats.org/presentationml/2006/main">
  <p:tag name="KSO_WM_DIAGRAM_VIRTUALLY_FRAME" val="{&quot;height&quot;:415.25,&quot;left&quot;:48.424778761061944,&quot;top&quot;:94.5,&quot;width&quot;:828.0752212389382}"/>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96"/>
  <p:tag name="KSO_WM_BEAUTIFY_FLAG" val=""/>
</p:tagLst>
</file>

<file path=ppt/tags/tag6.xml><?xml version="1.0" encoding="utf-8"?>
<p:tagLst xmlns:p="http://schemas.openxmlformats.org/presentationml/2006/main">
  <p:tag name="AS_UNIQUEID" val="97"/>
  <p:tag name="KSO_WM_BEAUTIFY_FLAG" val=""/>
</p:tagLst>
</file>

<file path=ppt/tags/tag7.xml><?xml version="1.0" encoding="utf-8"?>
<p:tagLst xmlns:p="http://schemas.openxmlformats.org/presentationml/2006/main">
  <p:tag name="AS_UNIQUEID" val="9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DIAGRAM_VIRTUALLY_FRAME" val="{&quot;height&quot;:415.25,&quot;left&quot;:48.424778761061944,&quot;top&quot;:94.5,&quot;width&quot;:828.075221238938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5193</Words>
  <Application>WPS 演示</Application>
  <PresentationFormat>自定义</PresentationFormat>
  <Paragraphs>301</Paragraphs>
  <Slides>21</Slides>
  <Notes>15</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21</vt:i4>
      </vt:variant>
    </vt:vector>
  </HeadingPairs>
  <TitlesOfParts>
    <vt:vector size="45" baseType="lpstr">
      <vt:lpstr>Arial</vt:lpstr>
      <vt:lpstr>宋体</vt:lpstr>
      <vt:lpstr>Wingdings</vt:lpstr>
      <vt:lpstr>Times New Roman</vt:lpstr>
      <vt:lpstr>微软雅黑</vt:lpstr>
      <vt:lpstr>Calibri Light</vt:lpstr>
      <vt:lpstr>Calibri</vt:lpstr>
      <vt:lpstr>等线 Light</vt:lpstr>
      <vt:lpstr>HelveticaNeueLT Pro 67 MdCn</vt:lpstr>
      <vt:lpstr>Calibri</vt:lpstr>
      <vt:lpstr>Times New Roman</vt:lpstr>
      <vt:lpstr>Courier New</vt:lpstr>
      <vt:lpstr>楷体_GB2312</vt:lpstr>
      <vt:lpstr>新宋体</vt:lpstr>
      <vt:lpstr>阿里巴巴普惠体</vt:lpstr>
      <vt:lpstr>黑体</vt:lpstr>
      <vt:lpstr>Book Antiqua</vt:lpstr>
      <vt:lpstr>Arial Unicode MS</vt:lpstr>
      <vt:lpstr>华文细黑</vt:lpstr>
      <vt:lpstr>IPAPANNEW</vt:lpstr>
      <vt:lpstr>Segoe Print</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Wendy</cp:lastModifiedBy>
  <cp:revision>1298</cp:revision>
  <dcterms:created xsi:type="dcterms:W3CDTF">2016-06-29T09:22:00Z</dcterms:created>
  <dcterms:modified xsi:type="dcterms:W3CDTF">2026-02-12T02:54:25Z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2052-12.1.0.25225</vt:lpwstr>
  </property>
</Properties>
</file>