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62" r:id="rId4"/>
  </p:sldMasterIdLst>
  <p:notesMasterIdLst>
    <p:notesMasterId r:id="rId6"/>
  </p:notesMasterIdLst>
  <p:handoutMasterIdLst>
    <p:handoutMasterId r:id="rId37"/>
  </p:handoutMasterIdLst>
  <p:sldIdLst>
    <p:sldId id="2476" r:id="rId5"/>
    <p:sldId id="3800" r:id="rId7"/>
    <p:sldId id="2478" r:id="rId8"/>
    <p:sldId id="3825" r:id="rId9"/>
    <p:sldId id="3826" r:id="rId10"/>
    <p:sldId id="3827" r:id="rId11"/>
    <p:sldId id="3828" r:id="rId12"/>
    <p:sldId id="3829" r:id="rId13"/>
    <p:sldId id="3830" r:id="rId14"/>
    <p:sldId id="3832" r:id="rId15"/>
    <p:sldId id="3664" r:id="rId16"/>
    <p:sldId id="3671" r:id="rId17"/>
    <p:sldId id="3833" r:id="rId18"/>
    <p:sldId id="3834" r:id="rId19"/>
    <p:sldId id="3837" r:id="rId20"/>
    <p:sldId id="3835" r:id="rId21"/>
    <p:sldId id="3836" r:id="rId22"/>
    <p:sldId id="3785" r:id="rId23"/>
    <p:sldId id="3786" r:id="rId24"/>
    <p:sldId id="3838" r:id="rId25"/>
    <p:sldId id="3841" r:id="rId26"/>
    <p:sldId id="3813" r:id="rId27"/>
    <p:sldId id="3842" r:id="rId28"/>
    <p:sldId id="3814" r:id="rId29"/>
    <p:sldId id="3815" r:id="rId30"/>
    <p:sldId id="3839" r:id="rId31"/>
    <p:sldId id="3840" r:id="rId32"/>
    <p:sldId id="3816" r:id="rId33"/>
    <p:sldId id="3818" r:id="rId34"/>
    <p:sldId id="3780" r:id="rId35"/>
    <p:sldId id="2276" r:id="rId36"/>
  </p:sldIdLst>
  <p:sldSz cx="11522075" cy="6480175"/>
  <p:notesSz cx="6858000" cy="9144000"/>
  <p:custDataLst>
    <p:tags r:id="rId41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614" autoAdjust="0"/>
  </p:normalViewPr>
  <p:slideViewPr>
    <p:cSldViewPr showGuides="1">
      <p:cViewPr varScale="1">
        <p:scale>
          <a:sx n="110" d="100"/>
          <a:sy n="110" d="100"/>
        </p:scale>
        <p:origin x="-978" y="-90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1" Type="http://schemas.openxmlformats.org/officeDocument/2006/relationships/tags" Target="tags/tag10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0.xml"/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0.xml"/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.xml"/><Relationship Id="rId3" Type="http://schemas.openxmlformats.org/officeDocument/2006/relationships/slide" Target="../slides/slide30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1.xml"/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1.xml"/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1.xml"/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1.xml"/><Relationship Id="rId3" Type="http://schemas.openxmlformats.org/officeDocument/2006/relationships/slide" Target="../slides/slide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7330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4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Everyday economics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11.xml"/><Relationship Id="rId5" Type="http://schemas.openxmlformats.org/officeDocument/2006/relationships/hyperlink" Target="../3.&#37197;&#22871;&#32451;&#20064;&#39064;/&#35838;&#21518;&#32032;&#20859;&#35780;&#20215;/16%20Unit%204&#12288;&#35838;&#21518;&#32032;&#20859;&#35780;&#20215;(&#21313;&#20845;)&#12288;Section%20&#8547;&#12288;Developing%20ideas,%20Presenting%20ideas%20&amp;%20Reflection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4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5"/>
          <p:cNvSpPr/>
          <p:nvPr>
            <p:custDataLst>
              <p:tags r:id="rId5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kumimoji="0" sz="3200" b="1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梯形 24"/>
          <p:cNvSpPr/>
          <p:nvPr>
            <p:custDataLst>
              <p:tags r:id="rId6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7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8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9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Everyday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economics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643712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引导主语从句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Nonetheless,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sharing economy is increasingly relevant to our daily lives as well as to the global economy.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尽管如此，毫无疑问，共享经济与我们的日常生活以及全球经济的关系日益密切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42336" y="2329793"/>
            <a:ext cx="3890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what is in no doubt is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275" y="1583903"/>
            <a:ext cx="10702925" cy="52322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1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课文理解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979947"/>
            <a:ext cx="10693400" cy="10769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文本整体理解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Activity 1: Finish the structure according to the </a:t>
            </a:r>
            <a:r>
              <a:rPr lang="en-US" altLang="zh-CN" b="1" kern="100" dirty="0" smtClean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70" y="3096071"/>
            <a:ext cx="9404733" cy="320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517121" y="3128009"/>
            <a:ext cx="696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topic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5761037" y="4604173"/>
            <a:ext cx="994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benefits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9325433" y="4572235"/>
            <a:ext cx="11368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problems</a:t>
            </a:r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5905053" y="5828309"/>
            <a:ext cx="795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 smtClean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future</a:t>
            </a:r>
            <a:endParaRPr lang="zh-CN" altLang="en-US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77139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文本细节领悟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2: Choose the best answer for each question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What's the function of Paragraph 1?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To introduce the author's experience.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To lead the topic of the text.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To introduce a scientific study.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To introduce what we can share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38881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43712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What's the main idea of Paragraph 2?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The extra meaning of sharing.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Aspects of our lives.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The success of the sharing economy.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The advantages of the sharing economy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23039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55911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What can be learned from Paragraph 3?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Sharing is beneficial to the environment.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Sharing may lead to waste.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Sharing only benefits the lender.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Sharing may harm the relationship of people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22679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62891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语言知识运用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3: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Analyse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difficult sentences and translate them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 We are using technology to reduce the money that we spend on goods and services, or to make money out of those that we don't use ourselves all of the time.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连接两个并列的不定式短语，作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状语，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 smtClean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 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26678" y="363613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目的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18512" y="42141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定语</a:t>
            </a:r>
            <a:endParaRPr lang="zh-CN" altLang="en-US" dirty="0"/>
          </a:p>
        </p:txBody>
      </p:sp>
      <p:sp>
        <p:nvSpPr>
          <p:cNvPr id="5" name="副标题 1"/>
          <p:cNvSpPr txBox="1"/>
          <p:nvPr/>
        </p:nvSpPr>
        <p:spPr bwMode="auto">
          <a:xfrm>
            <a:off x="414338" y="4737321"/>
            <a:ext cx="10693400" cy="120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                       </a:t>
            </a:r>
            <a:r>
              <a:rPr lang="zh-CN" altLang="zh-CN" kern="100" dirty="0" smtClean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我们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正在利用科技来减少我们在商品和服务上的费用，或者从那些我们自己不经常使用的东西中赚钱。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00510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 Nonetheless, what is in no doubt is that the sharing economy is increasingly relevant to our daily lives as well as to the global economy.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本句中，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Nonetheless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相当于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However/Despite this fact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，起让步、转折的作用，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 smtClean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 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82262" y="329293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主语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46564" y="329293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表语</a:t>
            </a:r>
            <a:endParaRPr lang="zh-CN" altLang="en-US" dirty="0"/>
          </a:p>
        </p:txBody>
      </p:sp>
      <p:sp>
        <p:nvSpPr>
          <p:cNvPr id="5" name="副标题 1"/>
          <p:cNvSpPr txBox="1"/>
          <p:nvPr/>
        </p:nvSpPr>
        <p:spPr bwMode="auto">
          <a:xfrm>
            <a:off x="414338" y="3744143"/>
            <a:ext cx="10693400" cy="120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                        </a:t>
            </a:r>
            <a:r>
              <a:rPr lang="zh-CN" altLang="zh-CN" kern="100" dirty="0" smtClean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尽管如此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，毫无疑问，共享经济与我们的日常生活以及全球经济的关系日益密切。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13292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思维品质培养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4: Think and answer the following questions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What's the author's attitude towards the sharing economy?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What can you learn from the text about sharing?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______________________________________________________________________________________________________________________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1"/>
          <p:cNvSpPr txBox="1"/>
          <p:nvPr/>
        </p:nvSpPr>
        <p:spPr bwMode="auto">
          <a:xfrm>
            <a:off x="414338" y="2772035"/>
            <a:ext cx="10693400" cy="62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</a:rPr>
              <a:t>Positive/Optimistic/</a:t>
            </a:r>
            <a:r>
              <a:rPr lang="en-US" altLang="zh-CN" kern="100" dirty="0" err="1">
                <a:solidFill>
                  <a:srgbClr val="FF0000"/>
                </a:solidFill>
                <a:latin typeface="Times New Roman" panose="02020603050405020304"/>
              </a:rPr>
              <a:t>Favourable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副标题 1"/>
          <p:cNvSpPr txBox="1"/>
          <p:nvPr/>
        </p:nvSpPr>
        <p:spPr bwMode="auto">
          <a:xfrm>
            <a:off x="414338" y="3927975"/>
            <a:ext cx="10693400" cy="122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Sharing is a good virtue. We can benefit a lot from sharing, so we should learn to share.(</a:t>
            </a:r>
            <a:r>
              <a:rPr lang="zh-CN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回答合理即可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941176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2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语言梳理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6582" y="1705852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sorrow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令人悲伤的事，不幸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301166"/>
            <a:ext cx="10693400" cy="2415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Parents and teachers keep reminding us to share toys, snacks, books, happy memories, and sometimes even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sorrows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with others.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父母和老师不断地提醒我们要与他人分享玩具、零食、书籍以及快乐的回忆，有些时候甚至要分享自己的伤心事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44290"/>
            <a:ext cx="10693400" cy="4256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(1)to one's sorrow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令某人伤心的是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sorrow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悲伤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express one's sorrow at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表示悲痛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remove one's sorrow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消除某人的悲伤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(2)sorrowful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悲伤的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(3)sorrowfully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伤心地，悲伤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2700027"/>
            <a:ext cx="10692000" cy="184371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Learn the main expressions and structures.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2. Read and understand the main idea of the text, and develop an in-depth understanding of emerging economic phenomena and activities. 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00510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felt ____________ (sorrow) when she heard the news of her best friend's death.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 his sorrow, his whole house was destroyed in the earthquake.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was weeping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____________(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sorrow) when leaving his home town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84673" y="2673000"/>
            <a:ext cx="1582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sorrowful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64493" y="3897136"/>
            <a:ext cx="5587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20777" y="4437196"/>
            <a:ext cx="18614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sorrowfully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读后续写之心理描写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想到母亲的责骂时，她就忍不住伤心地哭了起来。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she thought of the scolding from her mother.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读后续写之情绪描写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他感到喉咙哽咽，钦佩和悲伤的泪水顺着他的脸流了下来。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felt a lump in his throat,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 _______________.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14442" y="2464839"/>
            <a:ext cx="51026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couldn't help weeping sorrowfully</a:t>
            </a:r>
            <a:endParaRPr lang="zh-CN" altLang="en-US" dirty="0"/>
          </a:p>
        </p:txBody>
      </p:sp>
      <p:sp>
        <p:nvSpPr>
          <p:cNvPr id="4" name="副标题 1"/>
          <p:cNvSpPr txBox="1"/>
          <p:nvPr/>
        </p:nvSpPr>
        <p:spPr bwMode="auto">
          <a:xfrm>
            <a:off x="414338" y="4785586"/>
            <a:ext cx="10693400" cy="122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                                               tears </a:t>
            </a:r>
            <a:r>
              <a:rPr lang="en-US" altLang="zh-CN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of admiration and sorrow streaming down his </a:t>
            </a:r>
            <a:r>
              <a:rPr lang="en-US" altLang="zh-CN" kern="100" dirty="0" smtClean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face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223863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2. expense 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费用，花费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877944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 companies are taking unfair advantage of this situation to expand their share of the market, often at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expense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more traditional and established companies.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一些公司正在利用这种情况获取不公平的优势，扩大其市场份额，这往往以损害已有的更为传统的公司为代价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08286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(1)at the expense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以损害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为代价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 one's expense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某人负担费用；嘲弄某人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 great/huge expense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花费大笔费用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spare no expense in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不惜费用做某事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(2)expensive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昂贵的；奢华的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(3)expend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花费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11795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it should break down within the first year, we would repair it ___ our expense.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company appears to have spared no expense in ____________ (design) the new shoe store.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应用文写作之建议信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不要把你的精力全花在这无益的工作上。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Don't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such a useless job.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62803" y="1907939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91535" y="3060067"/>
            <a:ext cx="1579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designing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620577" y="5436331"/>
            <a:ext cx="3565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expend all your </a:t>
            </a:r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energy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971835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引导非限制性定语从句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544526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is often the case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all over the world with new areas of economic activity, the sharing economy is developing faster than existing regulations or ongoing supervision.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全世界的新经济活动领域通常都是如此，共享经济的发展速度过快，而现有法规和持续监管还未跟上。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本句为主从复合句，其中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引导非限制性定语从句。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引导非限制性定语从句常用于以下结构：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we all know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it is well known to all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众所周知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is said above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正如上面说的那样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is expected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正如所预料的那样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is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was reported(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正如报道的那样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is mentioned above(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正如上文提到的那样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引导非限制性定语从句时位置比较灵活，可位于句首、句中或句末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1"/>
          <p:cNvSpPr txBox="1"/>
          <p:nvPr/>
        </p:nvSpPr>
        <p:spPr bwMode="auto">
          <a:xfrm>
            <a:off x="414338" y="5400327"/>
            <a:ext cx="10693400" cy="624530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which</a:t>
            </a:r>
            <a:r>
              <a:rPr lang="zh-CN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引导非限制性定语从句时不能置于句首，只能位于主句之后。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5042838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255531"/>
            <a:ext cx="10692000" cy="364074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 is known to all, Mark Twain is a great American writer.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 is said above, we must protect our earth.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Tom was late again for school this morning, _______ made the teacher very angry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4493" y="2536847"/>
            <a:ext cx="583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4493" y="3132070"/>
            <a:ext cx="583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27820" y="3744143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which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36514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应用文写作之通知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按照计划，活动将于周六上午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点在我们学校门口举行，我们班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  <a:sym typeface="+mn-ea"/>
              </a:rPr>
              <a:t>的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所有学生都将积极参加。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________________, the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will take place at 8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00 am on Saturday at the gate of our school and all the students in our class will take an active part in it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8469" y="3292931"/>
            <a:ext cx="2435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As is scheduled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63923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应用文写作之告知信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得知我们要一起创办一本英语杂志，我真的很兴奋，这绝对是一个好主意。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I'm really excited to be informed that we are going to start an English journal together,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_________________________________.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83862" y="3616967"/>
            <a:ext cx="5354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which is definitely a wonderful idea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80530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toddler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requires close supervision and firm control at all times.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Regular exercise strengthens the heart,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thereby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reducing the risk of heart attack.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He was arrested on charges of corruption and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abuse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power.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0668" y="284404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学步的儿童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376661" y="40850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因此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64390" y="46716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滥用</a:t>
            </a:r>
            <a:endParaRPr lang="zh-CN" altLang="en-US" dirty="0"/>
          </a:p>
        </p:txBody>
      </p:sp>
      <p:sp>
        <p:nvSpPr>
          <p:cNvPr id="7" name="副标题 2"/>
          <p:cNvSpPr txBox="1"/>
          <p:nvPr/>
        </p:nvSpPr>
        <p:spPr bwMode="auto">
          <a:xfrm>
            <a:off x="414338" y="5112295"/>
            <a:ext cx="10693400" cy="122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We can </a:t>
            </a:r>
            <a:r>
              <a:rPr lang="en-US" altLang="zh-CN" b="1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hire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bikes for a day to explore the town. </a:t>
            </a:r>
            <a:r>
              <a:rPr lang="en-US" altLang="zh-CN" kern="10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__________________ 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I took a coin out of my </a:t>
            </a:r>
            <a:r>
              <a:rPr lang="en-US" altLang="zh-CN" b="1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purse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gave it to the child. </a:t>
            </a:r>
            <a:r>
              <a:rPr lang="en-US" altLang="zh-CN" kern="100" smtClean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en-US" altLang="zh-CN" sz="1050" kern="10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77261" y="5201143"/>
            <a:ext cx="3297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短期的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租用，租借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656691" y="58132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钱包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4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十六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hlinkClick r:id="rId4" action="ppaction://hlinksldjump"/>
          </p:cNvPr>
          <p:cNvSpPr/>
          <p:nvPr/>
        </p:nvSpPr>
        <p:spPr>
          <a:xfrm>
            <a:off x="3243263" y="5508339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en-US" altLang="zh-CN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575791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变形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6263" y="1322475"/>
          <a:ext cx="10369550" cy="4779264"/>
        </p:xfrm>
        <a:graphic>
          <a:graphicData uri="http://schemas.openxmlformats.org/drawingml/2006/table">
            <a:tbl>
              <a:tblPr/>
              <a:tblGrid>
                <a:gridCol w="4032646"/>
                <a:gridCol w="633690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令人悲伤的事，不幸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sorrowful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伤心的；悲伤的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懊丧，懊恼，沮丧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frustrate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使懊恼，使沮丧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frustrated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沮丧的，懊恼的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frustrating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令人沮丧的，令人懊恼的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监督；管理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supervise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监督；管理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61276" y="1979947"/>
            <a:ext cx="118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sorrow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1276" y="3456111"/>
            <a:ext cx="1680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frustration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1276" y="4939855"/>
            <a:ext cx="18389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supervision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76263" y="1822563"/>
          <a:ext cx="10369550" cy="2389632"/>
        </p:xfrm>
        <a:graphic>
          <a:graphicData uri="http://schemas.openxmlformats.org/drawingml/2006/table">
            <a:tbl>
              <a:tblPr/>
              <a:tblGrid>
                <a:gridCol w="4032646"/>
                <a:gridCol w="633690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费用，花费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expensive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昂贵的；奢华的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expend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花费；消耗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偷盗，偷窃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thief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小偷，贼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821809" y="2411995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expense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1809" y="3645573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theft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47799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rent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出租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房屋、房间、土地等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at the expense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以损害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为代价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be beneficial ___ 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对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set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建立，创立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cut down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减少，削减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be subject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受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支配；受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影响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___ is often the case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通常都是如此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take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呈现；承担；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雇用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84573" y="1367879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out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99305" y="1928596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of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92272" y="2549698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94793" y="309607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91940" y="372497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12710" y="430948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85834" y="4921963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575948" y="549993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067504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句型公式：现在分词作状语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 object of study, psychologists have published various papers stating that the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behaviour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sharing is beneficial to setting up positive emotional bonding.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心理学家将分享作为研究的对象，发表了各种各样的论文来说明分享行为有利于建立积极的情感纽带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6461" y="2303983"/>
            <a:ext cx="1852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Taking it as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223863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句型公式：独立主格结构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wealth of ways of sharing is a response to our increasing demand for quality goods and services at competitive prices,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 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我们需要价格有竞争力的优质产品和服务，这些丰富的共享方式是对这种不断增长的需求的回应，现在这些需求都可以通过一键单击来实现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80735" y="2500843"/>
            <a:ext cx="28408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all delivered at </a:t>
            </a:r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the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40457" y="3112911"/>
            <a:ext cx="2525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click of a button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11795"/>
            <a:ext cx="10693400" cy="1902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whether... or...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_________________________________, it's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win-win situation.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不管我们是出借人还是借用人，这都是一个双赢的局面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0457" y="1279524"/>
            <a:ext cx="5549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Whether we're a lender or a borrower</a:t>
            </a:r>
            <a:endParaRPr lang="zh-CN" altLang="en-US" dirty="0"/>
          </a:p>
        </p:txBody>
      </p:sp>
      <p:sp>
        <p:nvSpPr>
          <p:cNvPr id="4" name="副标题 2"/>
          <p:cNvSpPr txBox="1"/>
          <p:nvPr/>
        </p:nvSpPr>
        <p:spPr bwMode="auto">
          <a:xfrm>
            <a:off x="414338" y="2444626"/>
            <a:ext cx="10693400" cy="371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引导非限制性定语从句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 new areas of economic activity, the sharing economy is developing faster than existing regulations or ongoing supervision.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全世界的新经济活动领域通常都是如此，共享经济的发展速度过快，而现有法规和持续监管还未跟上。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457" y="3125577"/>
            <a:ext cx="6330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As is often the case all over the world with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7640</Words>
  <Application>WPS 演示</Application>
  <PresentationFormat>自定义</PresentationFormat>
  <Paragraphs>341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等线 Light</vt:lpstr>
      <vt:lpstr>HelveticaNeueLT Pro 67 MdCn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Arial Unicode MS</vt:lpstr>
      <vt:lpstr>等线</vt:lpstr>
      <vt:lpstr>华文细黑</vt:lpstr>
      <vt:lpstr>IPAPANNEW</vt:lpstr>
      <vt:lpstr>Segoe Print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1306</cp:revision>
  <dcterms:created xsi:type="dcterms:W3CDTF">2016-06-29T09:22:00Z</dcterms:created>
  <dcterms:modified xsi:type="dcterms:W3CDTF">2026-02-27T07:26:45Z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