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4"/>
  </p:notesMasterIdLst>
  <p:handoutMasterIdLst>
    <p:handoutMasterId r:id="rId30"/>
  </p:handoutMasterIdLst>
  <p:sldIdLst>
    <p:sldId id="3920" r:id="rId3"/>
    <p:sldId id="3989" r:id="rId5"/>
    <p:sldId id="3922" r:id="rId6"/>
    <p:sldId id="3935" r:id="rId7"/>
    <p:sldId id="3977" r:id="rId8"/>
    <p:sldId id="3978" r:id="rId9"/>
    <p:sldId id="3979" r:id="rId10"/>
    <p:sldId id="3980" r:id="rId11"/>
    <p:sldId id="3981" r:id="rId12"/>
    <p:sldId id="3982" r:id="rId13"/>
    <p:sldId id="3984" r:id="rId14"/>
    <p:sldId id="3939" r:id="rId15"/>
    <p:sldId id="3971" r:id="rId16"/>
    <p:sldId id="3988" r:id="rId17"/>
    <p:sldId id="3972" r:id="rId18"/>
    <p:sldId id="3973" r:id="rId19"/>
    <p:sldId id="3974" r:id="rId20"/>
    <p:sldId id="3975" r:id="rId21"/>
    <p:sldId id="3990" r:id="rId22"/>
    <p:sldId id="3976" r:id="rId23"/>
    <p:sldId id="3991" r:id="rId24"/>
    <p:sldId id="3992" r:id="rId25"/>
    <p:sldId id="3993" r:id="rId26"/>
    <p:sldId id="3994" r:id="rId27"/>
    <p:sldId id="2276" r:id="rId28"/>
    <p:sldId id="3956" r:id="rId29"/>
  </p:sldIdLst>
  <p:sldSz cx="11522075" cy="6480175"/>
  <p:notesSz cx="6858000" cy="9144000"/>
  <p:embeddedFontLst>
    <p:embeddedFont>
      <p:font typeface="微软雅黑" panose="020B0503020204020204" pitchFamily="34" charset="-122"/>
      <p:regular r:id="rId34"/>
    </p:embeddedFont>
    <p:embeddedFont>
      <p:font typeface="Calibri" panose="020F0502020204030204" pitchFamily="34" charset="0"/>
      <p:regular r:id="rId35"/>
      <p:bold r:id="rId36"/>
      <p:italic r:id="rId37"/>
      <p:boldItalic r:id="rId38"/>
    </p:embeddedFont>
    <p:embeddedFont>
      <p:font typeface="黑体" panose="02010609060101010101" charset="-122"/>
      <p:regular r:id="rId39"/>
    </p:embeddedFont>
    <p:embeddedFont>
      <p:font typeface="等线" panose="02010600030101010101" charset="-122"/>
      <p:regular r:id="rId40"/>
    </p:embeddedFont>
    <p:embeddedFont>
      <p:font typeface="楷体" panose="02010609060101010101" charset="-122"/>
      <p:regular r:id="rId41"/>
    </p:embeddedFont>
  </p:embeddedFontLst>
  <p:custDataLst>
    <p:tags r:id="rId42"/>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pos="0" userDrawn="1">
          <p15:clr>
            <a:srgbClr val="A4A3A4"/>
          </p15:clr>
        </p15:guide>
        <p15:guide id="6" pos="362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2CC"/>
    <a:srgbClr val="FFC000"/>
    <a:srgbClr val="FF0000"/>
    <a:srgbClr val="E6E6E6"/>
    <a:srgbClr val="000000"/>
    <a:srgbClr val="FF9900"/>
    <a:srgbClr val="CC6600"/>
    <a:srgbClr val="C2DBEE"/>
    <a:srgbClr val="1F487C"/>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6342" autoAdjust="0"/>
    <p:restoredTop sz="94268" autoAdjust="0"/>
  </p:normalViewPr>
  <p:slideViewPr>
    <p:cSldViewPr showGuides="1">
      <p:cViewPr>
        <p:scale>
          <a:sx n="50" d="100"/>
          <a:sy n="50" d="100"/>
        </p:scale>
        <p:origin x="-2088" y="-1380"/>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2" Type="http://schemas.openxmlformats.org/officeDocument/2006/relationships/tags" Target="tags/tag8.xml"/><Relationship Id="rId41" Type="http://schemas.openxmlformats.org/officeDocument/2006/relationships/font" Target="fonts/font8.fntdata"/><Relationship Id="rId40" Type="http://schemas.openxmlformats.org/officeDocument/2006/relationships/font" Target="fonts/font7.fntdata"/><Relationship Id="rId4" Type="http://schemas.openxmlformats.org/officeDocument/2006/relationships/notesMaster" Target="notesMasters/notesMaster1.xml"/><Relationship Id="rId39" Type="http://schemas.openxmlformats.org/officeDocument/2006/relationships/font" Target="fonts/font6.fntdata"/><Relationship Id="rId38" Type="http://schemas.openxmlformats.org/officeDocument/2006/relationships/font" Target="fonts/font5.fntdata"/><Relationship Id="rId37" Type="http://schemas.openxmlformats.org/officeDocument/2006/relationships/font" Target="fonts/font4.fntdata"/><Relationship Id="rId36" Type="http://schemas.openxmlformats.org/officeDocument/2006/relationships/font" Target="fonts/font3.fntdata"/><Relationship Id="rId35" Type="http://schemas.openxmlformats.org/officeDocument/2006/relationships/font" Target="fonts/font2.fntdata"/><Relationship Id="rId34" Type="http://schemas.openxmlformats.org/officeDocument/2006/relationships/font" Target="fonts/font1.fntdata"/><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A5216BAF-771C-4297-A34F-6DE11A8E18F0}" type="datetimeFigureOut">
              <a:rPr lang="zh-CN" altLang="en-US"/>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D8886CE6-AA26-4DD4-867B-2C2FA614D321}" type="slidenum">
              <a:rPr lang="zh-CN" altLang="en-US"/>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B6F97BF1-F8FB-4238-95BD-8BA2E96633AD}"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6E4AC5A-5349-4815-B6F6-9F51C7BB1342}"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39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839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EB71B228-470F-44B6-9BC3-00E06EFC0145}"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55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155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527E2B21-1D80-4691-A487-9B2F3CA4CC73}"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55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155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527E2B21-1D80-4691-A487-9B2F3CA4CC73}"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slide" Target="../slides/slide25.xml"/><Relationship Id="rId3" Type="http://schemas.openxmlformats.org/officeDocument/2006/relationships/slide" Target="../slides/slide12.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slide" Target="../slides/slide25.xml"/><Relationship Id="rId3" Type="http://schemas.openxmlformats.org/officeDocument/2006/relationships/slide" Target="../slides/slide12.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00">
    <p:spTree>
      <p:nvGrpSpPr>
        <p:cNvPr id="1" name=""/>
        <p:cNvGrpSpPr/>
        <p:nvPr/>
      </p:nvGrpSpPr>
      <p:grpSpPr>
        <a:xfrm>
          <a:off x="0" y="0"/>
          <a:ext cx="0" cy="0"/>
          <a:chOff x="0" y="0"/>
          <a:chExt cx="0" cy="0"/>
        </a:xfrm>
      </p:grpSpPr>
      <p:sp>
        <p:nvSpPr>
          <p:cNvPr id="6" name="平行四边形 5"/>
          <p:cNvSpPr/>
          <p:nvPr userDrawn="1"/>
        </p:nvSpPr>
        <p:spPr>
          <a:xfrm>
            <a:off x="0"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5" name="文本占位符 4"/>
          <p:cNvSpPr>
            <a:spLocks noGrp="1"/>
          </p:cNvSpPr>
          <p:nvPr>
            <p:ph type="body" sz="quarter" idx="10"/>
          </p:nvPr>
        </p:nvSpPr>
        <p:spPr>
          <a:xfrm>
            <a:off x="271037" y="1566924"/>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p:ph type="body" sz="quarter" idx="10"/>
          </p:nvPr>
        </p:nvSpPr>
        <p:spPr>
          <a:xfrm>
            <a:off x="271037" y="611795"/>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p:ph type="body" sz="quarter" idx="10"/>
          </p:nvPr>
        </p:nvSpPr>
        <p:spPr>
          <a:xfrm>
            <a:off x="271037" y="611795"/>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
        <p:nvSpPr>
          <p:cNvPr id="4" name="圆角矩形 5">
            <a:hlinkClick r:id="rId2" action="ppaction://hlinksldjump"/>
          </p:cNvPr>
          <p:cNvSpPr>
            <a:spLocks noChangeArrowheads="1"/>
          </p:cNvSpPr>
          <p:nvPr userDrawn="1"/>
        </p:nvSpPr>
        <p:spPr bwMode="auto">
          <a:xfrm>
            <a:off x="7885273" y="76063"/>
            <a:ext cx="1008000" cy="3060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6" name="圆角矩形 6">
            <a:hlinkClick r:id="rId3" action="ppaction://hlinksldjump"/>
          </p:cNvPr>
          <p:cNvSpPr>
            <a:spLocks noChangeArrowheads="1"/>
          </p:cNvSpPr>
          <p:nvPr userDrawn="1"/>
        </p:nvSpPr>
        <p:spPr bwMode="auto">
          <a:xfrm>
            <a:off x="9001422"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任务型课堂</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7" name="圆角矩形 7">
            <a:hlinkClick r:id="rId4" action="ppaction://hlinksldjump"/>
          </p:cNvPr>
          <p:cNvSpPr>
            <a:spLocks noChangeArrowheads="1"/>
          </p:cNvSpPr>
          <p:nvPr userDrawn="1"/>
        </p:nvSpPr>
        <p:spPr bwMode="auto">
          <a:xfrm>
            <a:off x="10117570"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课后素养评价</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p:ph type="body" sz="quarter" idx="10"/>
          </p:nvPr>
        </p:nvSpPr>
        <p:spPr>
          <a:xfrm>
            <a:off x="271037" y="611795"/>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
        <p:nvSpPr>
          <p:cNvPr id="4" name="圆角矩形 5">
            <a:hlinkClick r:id="rId2" action="ppaction://hlinksldjump"/>
          </p:cNvPr>
          <p:cNvSpPr>
            <a:spLocks noChangeArrowheads="1"/>
          </p:cNvSpPr>
          <p:nvPr userDrawn="1"/>
        </p:nvSpPr>
        <p:spPr bwMode="auto">
          <a:xfrm>
            <a:off x="7885273"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6" name="圆角矩形 6">
            <a:hlinkClick r:id="rId3" action="ppaction://hlinksldjump"/>
          </p:cNvPr>
          <p:cNvSpPr>
            <a:spLocks noChangeArrowheads="1"/>
          </p:cNvSpPr>
          <p:nvPr userDrawn="1"/>
        </p:nvSpPr>
        <p:spPr bwMode="auto">
          <a:xfrm>
            <a:off x="9001422" y="76063"/>
            <a:ext cx="1008000" cy="3060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任务型课堂</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7" name="圆角矩形 7">
            <a:hlinkClick r:id="rId4" action="ppaction://hlinksldjump"/>
          </p:cNvPr>
          <p:cNvSpPr>
            <a:spLocks noChangeArrowheads="1"/>
          </p:cNvSpPr>
          <p:nvPr userDrawn="1"/>
        </p:nvSpPr>
        <p:spPr bwMode="auto">
          <a:xfrm>
            <a:off x="10117570"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课后素养评价</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1.png"/><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87796"/>
            <a:ext cx="133402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l"/>
            <a:r>
              <a:rPr lang="en-US" altLang="zh-CN" sz="1400" b="1" dirty="0" smtClean="0">
                <a:solidFill>
                  <a:srgbClr val="C0472D"/>
                </a:solidFill>
                <a:latin typeface="微软雅黑" panose="020B0503020204020204" pitchFamily="34" charset="-122"/>
                <a:ea typeface="微软雅黑" panose="020B0503020204020204" pitchFamily="34" charset="-122"/>
              </a:rPr>
              <a:t>5</a:t>
            </a:r>
            <a:r>
              <a:rPr lang="zh-CN" altLang="en-US" sz="1400" b="1" dirty="0" smtClean="0">
                <a:solidFill>
                  <a:srgbClr val="C0472D"/>
                </a:solidFill>
                <a:latin typeface="微软雅黑" panose="020B0503020204020204" pitchFamily="34" charset="-122"/>
                <a:ea typeface="微软雅黑" panose="020B0503020204020204" pitchFamily="34" charset="-122"/>
              </a:rPr>
              <a:t>　雷雨</a:t>
            </a:r>
            <a:r>
              <a:rPr lang="en-US" altLang="zh-CN" sz="1400" b="1" dirty="0" smtClean="0">
                <a:solidFill>
                  <a:srgbClr val="C0472D"/>
                </a:solidFill>
                <a:latin typeface="微软雅黑" panose="020B0503020204020204" pitchFamily="34" charset="-122"/>
                <a:ea typeface="微软雅黑" panose="020B0503020204020204" pitchFamily="34" charset="-122"/>
              </a:rPr>
              <a:t>(</a:t>
            </a:r>
            <a:r>
              <a:rPr lang="zh-CN" altLang="en-US" sz="1400" b="1" dirty="0" smtClean="0">
                <a:solidFill>
                  <a:srgbClr val="C0472D"/>
                </a:solidFill>
                <a:latin typeface="微软雅黑" panose="020B0503020204020204" pitchFamily="34" charset="-122"/>
                <a:ea typeface="微软雅黑" panose="020B0503020204020204" pitchFamily="34" charset="-122"/>
              </a:rPr>
              <a:t>节选</a:t>
            </a:r>
            <a:r>
              <a:rPr lang="en-US" altLang="zh-CN" sz="1400" b="1" dirty="0" smtClean="0">
                <a:solidFill>
                  <a:srgbClr val="C0472D"/>
                </a:solidFill>
                <a:latin typeface="微软雅黑" panose="020B0503020204020204" pitchFamily="34" charset="-122"/>
                <a:ea typeface="微软雅黑" panose="020B0503020204020204" pitchFamily="34" charset="-122"/>
              </a:rPr>
              <a:t>)</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p:timing>
    <p:tnLst>
      <p:par>
        <p:cTn id="1" dur="indefinite" restart="never" nodeType="tmRoot"/>
      </p:par>
    </p:tnLst>
  </p:timing>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5.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tif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tif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tif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6.tif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3.xml"/><Relationship Id="rId4" Type="http://schemas.openxmlformats.org/officeDocument/2006/relationships/hyperlink" Target="..\3.&#37197;&#22871;&#32451;&#20064;&#39064;\01%20&#35838;&#21518;&#32032;&#20859;&#35780;&#20215;\05&#35838;&#21518;&#32032;&#20859;&#35780;&#20215;&#65288;&#20116;&#65289;.docx" TargetMode="External"/><Relationship Id="rId3" Type="http://schemas.openxmlformats.org/officeDocument/2006/relationships/tags" Target="../tags/tag7.xml"/><Relationship Id="rId2" Type="http://schemas.openxmlformats.org/officeDocument/2006/relationships/hyperlink" Target="../3.&#37197;&#22871;&#32451;&#20064;&#39064;/&#35838;&#21518;&#32032;&#20859;&#35780;&#20215;/&#35838;&#21518;&#32032;&#20859;&#35780;&#20215;(&#19968;).DOCX" TargetMode="External"/><Relationship Id="rId1"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image" Target="../media/image8.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98" y="3571"/>
            <a:ext cx="11522075" cy="3596556"/>
          </a:xfrm>
          <a:prstGeom prst="rect">
            <a:avLst/>
          </a:prstGeom>
        </p:spPr>
      </p:pic>
      <p:sp>
        <p:nvSpPr>
          <p:cNvPr id="30" name="矩形 29"/>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2" name="矩形 21"/>
          <p:cNvSpPr/>
          <p:nvPr>
            <p:custDataLst>
              <p:tags r:id="rId3"/>
            </p:custDataLst>
          </p:nvPr>
        </p:nvSpPr>
        <p:spPr>
          <a:xfrm>
            <a:off x="0" y="3458341"/>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梯形 16"/>
          <p:cNvSpPr/>
          <p:nvPr>
            <p:custDataLst>
              <p:tags r:id="rId4"/>
            </p:custDataLst>
          </p:nvPr>
        </p:nvSpPr>
        <p:spPr>
          <a:xfrm>
            <a:off x="1458559"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矩形 20"/>
          <p:cNvSpPr/>
          <p:nvPr>
            <p:custDataLst>
              <p:tags r:id="rId5"/>
            </p:custDataLst>
          </p:nvPr>
        </p:nvSpPr>
        <p:spPr>
          <a:xfrm>
            <a:off x="0" y="3628521"/>
            <a:ext cx="11532235" cy="28808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31" name="梯形 30"/>
          <p:cNvSpPr/>
          <p:nvPr>
            <p:custDataLst>
              <p:tags r:id="rId6"/>
            </p:custDataLst>
          </p:nvPr>
        </p:nvSpPr>
        <p:spPr>
          <a:xfrm flipV="1">
            <a:off x="1858010"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文本框 15"/>
          <p:cNvSpPr txBox="1"/>
          <p:nvPr>
            <p:custDataLst>
              <p:tags r:id="rId7"/>
            </p:custDataLst>
          </p:nvPr>
        </p:nvSpPr>
        <p:spPr>
          <a:xfrm>
            <a:off x="1800597" y="3205824"/>
            <a:ext cx="7920880" cy="646331"/>
          </a:xfrm>
          <a:prstGeom prst="rect">
            <a:avLst/>
          </a:prstGeom>
          <a:noFill/>
        </p:spPr>
        <p:txBody>
          <a:bodyPr wrap="square" rtlCol="0">
            <a:spAutoFit/>
          </a:bodyPr>
          <a:lstStyle/>
          <a:p>
            <a:pPr algn="ctr">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第二单元　良知与悲悯</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9" name="副标题 1"/>
          <p:cNvSpPr txBox="1"/>
          <p:nvPr/>
        </p:nvSpPr>
        <p:spPr>
          <a:xfrm>
            <a:off x="0" y="4688466"/>
            <a:ext cx="11522075" cy="783869"/>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5</a:t>
            </a: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　雷雨</a:t>
            </a: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a:t>
            </a: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节选</a:t>
            </a: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322955"/>
          </a:xfrm>
        </p:spPr>
        <p:txBody>
          <a:bodyPr/>
          <a:lstStyle/>
          <a:p>
            <a:pPr>
              <a:spcAft>
                <a:spcPts val="0"/>
              </a:spcAft>
              <a:tabLst>
                <a:tab pos="2700655" algn="l"/>
              </a:tabLst>
            </a:pPr>
            <a:r>
              <a:rPr lang="en-US" altLang="zh-CN" kern="100" dirty="0">
                <a:cs typeface="Courier New" panose="02070309020205020404"/>
              </a:rPr>
              <a:t>5</a:t>
            </a:r>
            <a:r>
              <a:rPr lang="zh-CN" altLang="zh-CN" kern="100" dirty="0">
                <a:cs typeface="Times New Roman" panose="02020603050405020304"/>
              </a:rPr>
              <a:t>．于心不忍：从心里常觉得忍不下去，多表示对受害者的同情。</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ea typeface="黑体" panose="02010609060101010101" charset="-122"/>
                <a:cs typeface="Times New Roman" panose="02020603050405020304"/>
              </a:rPr>
              <a:t>【判断正误】</a:t>
            </a:r>
            <a:r>
              <a:rPr lang="zh-CN" altLang="zh-CN" kern="100" dirty="0">
                <a:cs typeface="Times New Roman" panose="02020603050405020304"/>
              </a:rPr>
              <a:t>阿珠一看他那惶恐的神色，反倒觉得</a:t>
            </a:r>
            <a:r>
              <a:rPr lang="zh-CN" altLang="zh-CN" kern="100" dirty="0">
                <a:solidFill>
                  <a:srgbClr val="C00000"/>
                </a:solidFill>
                <a:cs typeface="Times New Roman" panose="02020603050405020304"/>
              </a:rPr>
              <a:t>于心不忍</a:t>
            </a:r>
            <a:r>
              <a:rPr lang="zh-CN" altLang="zh-CN" kern="100" dirty="0">
                <a:cs typeface="Times New Roman" panose="02020603050405020304"/>
              </a:rPr>
              <a:t>。</a:t>
            </a:r>
            <a:r>
              <a:rPr lang="en-US" altLang="zh-CN" kern="100" dirty="0">
                <a:cs typeface="Courier New" panose="02070309020205020404"/>
              </a:rPr>
              <a:t>(</a:t>
            </a:r>
            <a:r>
              <a:rPr lang="zh-CN" altLang="zh-CN" kern="100" dirty="0">
                <a:cs typeface="Times New Roman" panose="02020603050405020304"/>
              </a:rPr>
              <a:t>　　</a:t>
            </a:r>
            <a:r>
              <a:rPr lang="en-US" altLang="zh-CN" kern="100" dirty="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6</a:t>
            </a:r>
            <a:r>
              <a:rPr lang="zh-CN" altLang="zh-CN" kern="100" dirty="0">
                <a:cs typeface="Times New Roman" panose="02020603050405020304"/>
              </a:rPr>
              <a:t>．奄奄一息：形容临近死亡，也比喻事物即将消亡、湮没或毁灭。</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ea typeface="黑体" panose="02010609060101010101" charset="-122"/>
                <a:cs typeface="Times New Roman" panose="02020603050405020304"/>
              </a:rPr>
              <a:t>【判断正误】</a:t>
            </a:r>
            <a:r>
              <a:rPr lang="zh-CN" altLang="zh-CN" kern="100" dirty="0">
                <a:cs typeface="Times New Roman" panose="02020603050405020304"/>
              </a:rPr>
              <a:t>贾琏走到旁边，见凤姐</a:t>
            </a:r>
            <a:r>
              <a:rPr lang="zh-CN" altLang="zh-CN" kern="100" dirty="0">
                <a:solidFill>
                  <a:srgbClr val="C00000"/>
                </a:solidFill>
                <a:cs typeface="Times New Roman" panose="02020603050405020304"/>
              </a:rPr>
              <a:t>奄奄一息</a:t>
            </a:r>
            <a:r>
              <a:rPr lang="zh-CN" altLang="zh-CN" kern="100" dirty="0">
                <a:cs typeface="Times New Roman" panose="02020603050405020304"/>
              </a:rPr>
              <a:t>，就有多少怨言，一时也说不出来。</a:t>
            </a:r>
            <a:r>
              <a:rPr lang="en-US" altLang="zh-CN" kern="100" dirty="0">
                <a:cs typeface="Courier New" panose="02070309020205020404"/>
              </a:rPr>
              <a:t>(</a:t>
            </a:r>
            <a:r>
              <a:rPr lang="zh-CN" altLang="zh-CN" kern="100" dirty="0">
                <a:cs typeface="Times New Roman" panose="02020603050405020304"/>
              </a:rPr>
              <a:t>　　</a:t>
            </a:r>
            <a:r>
              <a:rPr lang="en-US" altLang="zh-CN" kern="100" dirty="0" smtClean="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p:txBody>
      </p:sp>
      <p:sp>
        <p:nvSpPr>
          <p:cNvPr id="158" name="矩形 157"/>
          <p:cNvSpPr/>
          <p:nvPr/>
        </p:nvSpPr>
        <p:spPr>
          <a:xfrm>
            <a:off x="10225112" y="1441085"/>
            <a:ext cx="545342" cy="523220"/>
          </a:xfrm>
          <a:prstGeom prst="rect">
            <a:avLst/>
          </a:prstGeom>
        </p:spPr>
        <p:txBody>
          <a:bodyPr wrap="none">
            <a:spAutoFit/>
          </a:bodyPr>
          <a:lstStyle/>
          <a:p>
            <a:r>
              <a:rPr lang="en-US" altLang="zh-CN" b="1" smtClean="0">
                <a:latin typeface="时态"/>
                <a:ea typeface="楷体" panose="02010609060101010101" charset="-122"/>
              </a:rPr>
              <a:t>√</a:t>
            </a:r>
            <a:endParaRPr lang="zh-CN" altLang="zh-CN" dirty="0">
              <a:latin typeface="时态"/>
              <a:ea typeface="楷体" panose="02010609060101010101" charset="-122"/>
            </a:endParaRPr>
          </a:p>
        </p:txBody>
      </p:sp>
      <p:sp>
        <p:nvSpPr>
          <p:cNvPr id="159" name="矩形 158"/>
          <p:cNvSpPr/>
          <p:nvPr/>
        </p:nvSpPr>
        <p:spPr>
          <a:xfrm>
            <a:off x="2773593" y="3391207"/>
            <a:ext cx="545342" cy="523220"/>
          </a:xfrm>
          <a:prstGeom prst="rect">
            <a:avLst/>
          </a:prstGeom>
        </p:spPr>
        <p:txBody>
          <a:bodyPr wrap="none">
            <a:spAutoFit/>
          </a:bodyPr>
          <a:lstStyle/>
          <a:p>
            <a:r>
              <a:rPr lang="en-US" altLang="zh-CN" b="1" dirty="0" smtClean="0">
                <a:latin typeface="时态"/>
                <a:ea typeface="楷体" panose="02010609060101010101" charset="-122"/>
              </a:rPr>
              <a:t>√</a:t>
            </a:r>
            <a:endParaRPr lang="zh-CN" altLang="zh-CN" dirty="0">
              <a:latin typeface="时态"/>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p:bldP spid="15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615815"/>
          </a:xfrm>
        </p:spPr>
        <p:txBody>
          <a:bodyPr/>
          <a:lstStyle/>
          <a:p>
            <a:pPr>
              <a:spcAft>
                <a:spcPts val="0"/>
              </a:spcAft>
              <a:tabLst>
                <a:tab pos="2700655" algn="l"/>
              </a:tabLst>
            </a:pPr>
            <a:r>
              <a:rPr lang="zh-CN" altLang="zh-CN" kern="100" dirty="0">
                <a:ea typeface="黑体" panose="02010609060101010101" charset="-122"/>
                <a:cs typeface="Times New Roman" panose="02020603050405020304"/>
              </a:rPr>
              <a:t>三、文学常识</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话剧是以对话和动作为主要表现手段的戏剧。话剧在中国是一种年轻的戏剧样式，最早出现在辛亥革命前夕，当时称</a:t>
            </a:r>
            <a:r>
              <a:rPr lang="en-US" altLang="zh-CN" kern="100" dirty="0">
                <a:latin typeface="宋体" panose="02010600030101010101" pitchFamily="2" charset="-122"/>
                <a:ea typeface="等线" panose="02010600030101010101" charset="-122"/>
                <a:cs typeface="Times New Roman" panose="02020603050405020304"/>
                <a:sym typeface="+mn-ea"/>
              </a:rPr>
              <a:t>“</a:t>
            </a:r>
            <a:r>
              <a:rPr lang="zh-CN" altLang="zh-CN" kern="100" dirty="0">
                <a:cs typeface="Times New Roman" panose="02020603050405020304"/>
              </a:rPr>
              <a:t>文明戏</a:t>
            </a:r>
            <a:r>
              <a:rPr lang="en-US" altLang="zh-CN" kern="100" dirty="0">
                <a:latin typeface="宋体" panose="02010600030101010101" pitchFamily="2" charset="-122"/>
                <a:ea typeface="等线" panose="02010600030101010101" charset="-122"/>
                <a:cs typeface="Times New Roman" panose="02020603050405020304"/>
                <a:sym typeface="+mn-ea"/>
              </a:rPr>
              <a:t>”</a:t>
            </a:r>
            <a:r>
              <a:rPr lang="zh-CN" altLang="zh-CN" kern="100" dirty="0">
                <a:cs typeface="Times New Roman" panose="02020603050405020304"/>
              </a:rPr>
              <a:t>。五四运动后，欧洲戏剧开始传入中国，中国现代话剧开始兴起，当时被称为</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爱美剧</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真新剧</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或</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白话剧</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a:t>
            </a:r>
            <a:r>
              <a:rPr lang="en-US" altLang="zh-CN" kern="100" dirty="0">
                <a:cs typeface="Courier New" panose="02070309020205020404"/>
              </a:rPr>
              <a:t>1928</a:t>
            </a:r>
            <a:r>
              <a:rPr lang="zh-CN" altLang="zh-CN" kern="100" dirty="0">
                <a:cs typeface="Times New Roman" panose="02020603050405020304"/>
              </a:rPr>
              <a:t>年，由戏剧家洪深提议定名为</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话剧</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。中国著名的话剧作品有《雷雨》《日出》《屈原》《蔡文姬》《茶馆》等</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bwMode="auto">
          <a:xfrm>
            <a:off x="0" y="66516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p>
            <a:pPr algn="ctr" eaLnBrk="1" hangingPunct="1">
              <a:lnSpc>
                <a:spcPct val="90000"/>
              </a:lnSpc>
            </a:pPr>
            <a:r>
              <a:rPr lang="zh-CN" altLang="en-US" sz="3600" b="1" dirty="0">
                <a:solidFill>
                  <a:schemeClr val="bg1"/>
                </a:solidFill>
                <a:ea typeface="微软雅黑" panose="020B0503020204020204" pitchFamily="34" charset="-122"/>
                <a:cs typeface="Times New Roman" panose="02020603050405020304" pitchFamily="18" charset="0"/>
              </a:rPr>
              <a:t>任务型课堂</a:t>
            </a:r>
            <a:endParaRPr lang="zh-CN" altLang="en-US" sz="3600" b="1" dirty="0">
              <a:solidFill>
                <a:schemeClr val="bg1"/>
              </a:solidFill>
              <a:ea typeface="微软雅黑" panose="020B0503020204020204" pitchFamily="34" charset="-122"/>
              <a:cs typeface="Times New Roman" panose="02020603050405020304" pitchFamily="18" charset="0"/>
            </a:endParaRPr>
          </a:p>
        </p:txBody>
      </p:sp>
      <p:sp>
        <p:nvSpPr>
          <p:cNvPr id="3" name="文本占位符 2"/>
          <p:cNvSpPr>
            <a:spLocks noGrp="1"/>
          </p:cNvSpPr>
          <p:nvPr>
            <p:ph type="body" sz="quarter" idx="10"/>
          </p:nvPr>
        </p:nvSpPr>
        <p:spPr>
          <a:xfrm>
            <a:off x="271037" y="1566924"/>
            <a:ext cx="10980000" cy="2031325"/>
          </a:xfrm>
        </p:spPr>
        <p:txBody>
          <a:bodyPr/>
          <a:lstStyle/>
          <a:p>
            <a:pPr>
              <a:spcAft>
                <a:spcPts val="0"/>
              </a:spcAft>
              <a:tabLst>
                <a:tab pos="2700655" algn="l"/>
              </a:tabLst>
            </a:pPr>
            <a:r>
              <a:rPr lang="en-US" altLang="zh-CN" kern="100" dirty="0" smtClean="0">
                <a:cs typeface="Times New Roman" panose="02020603050405020304"/>
              </a:rPr>
              <a:t>                </a:t>
            </a:r>
            <a:r>
              <a:rPr lang="zh-CN" altLang="zh-CN" kern="100" dirty="0" smtClean="0">
                <a:cs typeface="Times New Roman" panose="02020603050405020304"/>
              </a:rPr>
              <a:t>分析</a:t>
            </a:r>
            <a:r>
              <a:rPr lang="zh-CN" altLang="zh-CN" kern="100" dirty="0">
                <a:cs typeface="Times New Roman" panose="02020603050405020304"/>
              </a:rPr>
              <a:t>戏剧的人物形象</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charset="-122"/>
                <a:cs typeface="Times New Roman" panose="02020603050405020304"/>
              </a:rPr>
              <a:t>《雷雨》所展示的是一幕人生大悲剧，是命运对人残忍的捉弄。雷雨下的众生相，值得我们深入分析</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pic>
        <p:nvPicPr>
          <p:cNvPr id="5" name="图片 4" descr="E:\张\11.19\新建文件夹\任务一.tif"/>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24433" y="1744677"/>
            <a:ext cx="1330960" cy="415290"/>
          </a:xfrm>
          <a:prstGeom prst="rect">
            <a:avLst/>
          </a:prstGeom>
          <a:noFill/>
          <a:ln>
            <a:noFill/>
          </a:ln>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775960"/>
          </a:xfrm>
        </p:spPr>
        <p:txBody>
          <a:bodyPr/>
          <a:lstStyle/>
          <a:p>
            <a:pPr>
              <a:lnSpc>
                <a:spcPct val="120000"/>
              </a:lnSpc>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．鲁侍萍是一个怎样的人物形象？</a:t>
            </a:r>
            <a:endParaRPr lang="zh-CN" altLang="zh-CN" sz="105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zh-CN" altLang="zh-CN" kern="100" dirty="0">
                <a:solidFill>
                  <a:srgbClr val="FF0000"/>
                </a:solidFill>
                <a:ea typeface="黑体" panose="02010609060101010101" charset="-122"/>
                <a:cs typeface="Times New Roman" panose="02020603050405020304"/>
              </a:rPr>
              <a:t>答案：</a:t>
            </a:r>
            <a:r>
              <a:rPr lang="zh-CN" altLang="zh-CN" kern="100" dirty="0">
                <a:ea typeface="楷体" panose="02010609060101010101" charset="-122"/>
                <a:cs typeface="Times New Roman" panose="02020603050405020304"/>
              </a:rPr>
              <a:t>鲁侍萍是一个受侮辱、被损害的旧中国劳动妇女形象。她善良、正直、备受屈辱，又始终保持着自己的刚强与自尊。她尝尽了人间的辛酸。她年轻时在周家当女佣，后来与周朴园恋爱，生了两个儿子，但第二个儿子刚出生三天，她就被周家赶出了大门，后来投河遇救。为了孩子，她嫁过两次人，但都不如意。她什么事都做：讨饭，缝衣服，当老妈子，在学校里伺候人。三十年的悲惨遭遇，把她磨炼得很坚强，对现实也有了一定的认识。课文中她出现时，先是冷静地回答周朴园的提问，观察他的变化，当周朴园翻脸时，她终于看清了周朴园的本性，悲愤地诉说了自己的不幸，并当场撕毁支票，保持了自己的人格尊严</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262245"/>
          </a:xfrm>
        </p:spPr>
        <p:txBody>
          <a:bodyPr/>
          <a:lstStyle/>
          <a:p>
            <a:pPr>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．请结合文本分析周朴园的性格特点。</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FF0000"/>
                </a:solidFill>
                <a:ea typeface="黑体" panose="02010609060101010101" charset="-122"/>
                <a:cs typeface="Times New Roman" panose="02020603050405020304"/>
              </a:rPr>
              <a:t>答案：</a:t>
            </a:r>
            <a:r>
              <a:rPr lang="zh-CN" altLang="zh-CN" kern="100" dirty="0">
                <a:ea typeface="楷体" panose="02010609060101010101" charset="-122"/>
                <a:cs typeface="Times New Roman" panose="02020603050405020304"/>
              </a:rPr>
              <a:t>周朴园最突出的性格特点就是他的伪善和冷酷。</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latin typeface="宋体" panose="02010600030101010101" pitchFamily="2" charset="-122"/>
                <a:ea typeface="楷体" panose="02010609060101010101" charset="-122"/>
                <a:cs typeface="Times New Roman" panose="02020603050405020304"/>
              </a:rPr>
              <a:t>    ①</a:t>
            </a:r>
            <a:r>
              <a:rPr lang="zh-CN" altLang="zh-CN" kern="100" dirty="0">
                <a:ea typeface="楷体" panose="02010609060101010101" charset="-122"/>
                <a:cs typeface="Times New Roman" panose="02020603050405020304"/>
              </a:rPr>
              <a:t>伪善。周朴园对鲁侍萍有着深深的怀念，但在周朴园和鲁侍萍相认以后，一连串的对话表露出他的伪善。当周朴园知道面前的人就是鲁侍萍时，他马上一反之前深情怀念的语气，忽然严厉地问道：</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你来干什么？</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谁指使你来的？</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单从这两句问话便可以看出他在</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怀念</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之下的真正心态。</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好！痛痛快快的！你现在要多少钱吧？</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这几句充满铜臭气的话揭露了他的卑鄙丑恶</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615815"/>
          </a:xfrm>
        </p:spPr>
        <p:txBody>
          <a:bodyPr/>
          <a:lstStyle/>
          <a:p>
            <a:pPr>
              <a:spcAft>
                <a:spcPts val="0"/>
              </a:spcAft>
              <a:tabLst>
                <a:tab pos="2700655" algn="l"/>
              </a:tabLst>
            </a:pPr>
            <a:r>
              <a:rPr lang="en-US" altLang="zh-CN" kern="100" dirty="0">
                <a:latin typeface="宋体" panose="02010600030101010101" pitchFamily="2" charset="-122"/>
                <a:ea typeface="楷体" panose="02010609060101010101" charset="-122"/>
                <a:cs typeface="Times New Roman" panose="02020603050405020304"/>
              </a:rPr>
              <a:t>    </a:t>
            </a:r>
            <a:r>
              <a:rPr lang="zh-CN" altLang="zh-CN" kern="100" dirty="0">
                <a:latin typeface="宋体" panose="02010600030101010101" pitchFamily="2" charset="-122"/>
                <a:ea typeface="楷体" panose="02010609060101010101" charset="-122"/>
                <a:cs typeface="Times New Roman" panose="02020603050405020304"/>
              </a:rPr>
              <a:t>②</a:t>
            </a:r>
            <a:r>
              <a:rPr lang="zh-CN" altLang="zh-CN" kern="100" dirty="0">
                <a:ea typeface="楷体" panose="02010609060101010101" charset="-122"/>
                <a:cs typeface="Times New Roman" panose="02020603050405020304"/>
              </a:rPr>
              <a:t>冷酷。对多年前遗弃的亲生儿子不顾念父子之情，可见在周朴园的心里最重要的是现实利害关系。在和鲁大海的正面冲突中，开始时周朴园因为稳操胜券，对鲁大海的责骂保持着冷静，不轻易动怒，说话简洁，打击性却很强。这时他很像一位经验丰富、气度深沉的</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绅士</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。在鲁大海毫无顾忌地揭穿他犯下的见不得人的罪恶时，他恼羞成怒，不容鲁大海把话说完，厉声喝止他，并让鲁大海出去。这种表现正印证了他大赚昧心钱、丧尽天良的事实</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615815"/>
          </a:xfrm>
        </p:spPr>
        <p:txBody>
          <a:bodyPr/>
          <a:lstStyle/>
          <a:p>
            <a:pPr>
              <a:spcAft>
                <a:spcPts val="0"/>
              </a:spcAft>
              <a:tabLst>
                <a:tab pos="2700655" algn="l"/>
              </a:tabLst>
            </a:pPr>
            <a:r>
              <a:rPr lang="en-US" altLang="zh-CN" kern="100" dirty="0" smtClean="0">
                <a:cs typeface="Times New Roman" panose="02020603050405020304"/>
              </a:rPr>
              <a:t>                </a:t>
            </a:r>
            <a:r>
              <a:rPr lang="zh-CN" altLang="zh-CN" kern="100" dirty="0" smtClean="0">
                <a:cs typeface="Times New Roman" panose="02020603050405020304"/>
              </a:rPr>
              <a:t>分析</a:t>
            </a:r>
            <a:r>
              <a:rPr lang="zh-CN" altLang="zh-CN" kern="100" dirty="0">
                <a:cs typeface="Times New Roman" panose="02020603050405020304"/>
              </a:rPr>
              <a:t>戏剧的矛盾冲突</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en-US" altLang="zh-CN" kern="100" dirty="0">
                <a:latin typeface="宋体" panose="02010600030101010101" pitchFamily="2" charset="-122"/>
                <a:ea typeface="等线" panose="02010600030101010101" charset="-122"/>
                <a:cs typeface="Times New Roman" panose="02020603050405020304"/>
                <a:sym typeface="+mn-ea"/>
              </a:rPr>
              <a:t>“</a:t>
            </a:r>
            <a:r>
              <a:rPr lang="zh-CN" altLang="zh-CN" kern="100" dirty="0">
                <a:ea typeface="楷体" panose="02010609060101010101" charset="-122"/>
                <a:cs typeface="Times New Roman" panose="02020603050405020304"/>
              </a:rPr>
              <a:t>戏剧不懂得平静地过日子，它需要不断地掀起冲突的浪潮，使人物在相互冲突中撞击出性格火花。</a:t>
            </a:r>
            <a:r>
              <a:rPr lang="en-US" altLang="zh-CN" kern="100" dirty="0">
                <a:latin typeface="宋体" panose="02010600030101010101" pitchFamily="2" charset="-122"/>
                <a:ea typeface="等线" panose="02010600030101010101" charset="-122"/>
                <a:cs typeface="Times New Roman" panose="02020603050405020304"/>
                <a:sym typeface="+mn-ea"/>
              </a:rPr>
              <a:t>”</a:t>
            </a:r>
            <a:r>
              <a:rPr lang="zh-CN" altLang="zh-CN" kern="100" dirty="0">
                <a:ea typeface="楷体" panose="02010609060101010101" charset="-122"/>
                <a:cs typeface="Times New Roman" panose="02020603050405020304"/>
              </a:rPr>
              <a:t>《雷雨》中，曹禺把</a:t>
            </a:r>
            <a:r>
              <a:rPr lang="en-US" altLang="zh-CN" kern="100" dirty="0">
                <a:ea typeface="楷体" panose="02010609060101010101" charset="-122"/>
                <a:cs typeface="Courier New" panose="02070309020205020404"/>
              </a:rPr>
              <a:t>20</a:t>
            </a:r>
            <a:r>
              <a:rPr lang="zh-CN" altLang="zh-CN" kern="100" dirty="0">
                <a:ea typeface="楷体" panose="02010609060101010101" charset="-122"/>
                <a:cs typeface="Times New Roman" panose="02020603050405020304"/>
              </a:rPr>
              <a:t>世纪</a:t>
            </a:r>
            <a:r>
              <a:rPr lang="en-US" altLang="zh-CN" kern="100" dirty="0">
                <a:ea typeface="楷体" panose="02010609060101010101" charset="-122"/>
                <a:cs typeface="Courier New" panose="02070309020205020404"/>
              </a:rPr>
              <a:t>20</a:t>
            </a:r>
            <a:r>
              <a:rPr lang="zh-CN" altLang="zh-CN" kern="100" dirty="0">
                <a:ea typeface="楷体" panose="02010609060101010101" charset="-122"/>
                <a:cs typeface="Times New Roman" panose="02020603050405020304"/>
              </a:rPr>
              <a:t>年代压迫者与被压迫者之间无法调和的阶级矛盾，集中于周、鲁两家的冲突氛围内，把两家</a:t>
            </a:r>
            <a:r>
              <a:rPr lang="en-US" altLang="zh-CN" kern="100" dirty="0">
                <a:ea typeface="楷体" panose="02010609060101010101" charset="-122"/>
                <a:cs typeface="Courier New" panose="02070309020205020404"/>
              </a:rPr>
              <a:t>30</a:t>
            </a:r>
            <a:r>
              <a:rPr lang="zh-CN" altLang="zh-CN" kern="100" dirty="0">
                <a:ea typeface="楷体" panose="02010609060101010101" charset="-122"/>
                <a:cs typeface="Times New Roman" panose="02020603050405020304"/>
              </a:rPr>
              <a:t>年来错综复杂的冲突集中在一天的特定环境中。《雷雨》中充满了矛盾，隐藏了太多的</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不满</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与</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愤懑</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，学习时，要注意细细品读</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pic>
        <p:nvPicPr>
          <p:cNvPr id="4" name="图片 3" descr="E:\张\11.19\新建文件夹\任务二.tif"/>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60437" y="791815"/>
            <a:ext cx="1330960" cy="415290"/>
          </a:xfrm>
          <a:prstGeom prst="rect">
            <a:avLst/>
          </a:prstGeom>
          <a:noFill/>
          <a:ln>
            <a:noFill/>
          </a:ln>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190075"/>
          </a:xfrm>
        </p:spPr>
        <p:txBody>
          <a:bodyPr/>
          <a:lstStyle/>
          <a:p>
            <a:pPr>
              <a:spcAft>
                <a:spcPts val="0"/>
              </a:spcAft>
              <a:tabLst>
                <a:tab pos="2700655" algn="l"/>
              </a:tabLst>
            </a:pPr>
            <a:r>
              <a:rPr lang="en-US" altLang="zh-CN" kern="100" dirty="0">
                <a:cs typeface="Courier New" panose="02070309020205020404"/>
              </a:rPr>
              <a:t>3</a:t>
            </a:r>
            <a:r>
              <a:rPr lang="zh-CN" altLang="zh-CN" kern="100" dirty="0">
                <a:cs typeface="Times New Roman" panose="02020603050405020304"/>
              </a:rPr>
              <a:t>．从不同的角度概括并分析周朴园和鲁侍萍之间的冲突。</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FF0000"/>
                </a:solidFill>
                <a:ea typeface="黑体" panose="02010609060101010101" charset="-122"/>
                <a:cs typeface="Times New Roman" panose="02020603050405020304"/>
              </a:rPr>
              <a:t>答案：</a:t>
            </a:r>
            <a:r>
              <a:rPr lang="en-US" altLang="zh-CN" kern="100" dirty="0">
                <a:latin typeface="宋体" panose="02010600030101010101" pitchFamily="2" charset="-122"/>
                <a:ea typeface="楷体" panose="02010609060101010101" charset="-122"/>
                <a:cs typeface="Times New Roman" panose="02020603050405020304"/>
              </a:rPr>
              <a:t>①</a:t>
            </a:r>
            <a:r>
              <a:rPr lang="zh-CN" altLang="zh-CN" kern="100" dirty="0">
                <a:ea typeface="楷体" panose="02010609060101010101" charset="-122"/>
                <a:cs typeface="Times New Roman" panose="02020603050405020304"/>
              </a:rPr>
              <a:t>个人感情冲突：周朴园与鲁侍萍年轻时相爱、生子，后周朴园为封建家庭和利益抛弃鲁侍萍。</a:t>
            </a:r>
            <a:r>
              <a:rPr lang="zh-CN" altLang="zh-CN" kern="100" dirty="0">
                <a:latin typeface="宋体" panose="02010600030101010101" pitchFamily="2" charset="-122"/>
                <a:ea typeface="楷体" panose="02010609060101010101" charset="-122"/>
                <a:cs typeface="Times New Roman" panose="02020603050405020304"/>
              </a:rPr>
              <a:t>②</a:t>
            </a:r>
            <a:r>
              <a:rPr lang="zh-CN" altLang="zh-CN" kern="100" dirty="0">
                <a:ea typeface="楷体" panose="02010609060101010101" charset="-122"/>
                <a:cs typeface="Times New Roman" panose="02020603050405020304"/>
              </a:rPr>
              <a:t>性格冲突：周朴园自私、冷酷、伪善，只想用钱摆平事情；鲁侍萍善良、清醒、有尊严，不为金钱所动。</a:t>
            </a:r>
            <a:r>
              <a:rPr lang="zh-CN" altLang="zh-CN" kern="100" dirty="0">
                <a:latin typeface="宋体" panose="02010600030101010101" pitchFamily="2" charset="-122"/>
                <a:ea typeface="楷体" panose="02010609060101010101" charset="-122"/>
                <a:cs typeface="Times New Roman" panose="02020603050405020304"/>
              </a:rPr>
              <a:t>③</a:t>
            </a:r>
            <a:r>
              <a:rPr lang="zh-CN" altLang="zh-CN" kern="100" dirty="0">
                <a:ea typeface="楷体" panose="02010609060101010101" charset="-122"/>
                <a:cs typeface="Times New Roman" panose="02020603050405020304"/>
              </a:rPr>
              <a:t>阶级冲突：周朴园是封建贵族、资本家，鲁侍萍是仆人，二人思想观念和行为方式等都存在巨大反差。</a:t>
            </a:r>
            <a:r>
              <a:rPr lang="zh-CN" altLang="zh-CN" kern="100" dirty="0">
                <a:latin typeface="宋体" panose="02010600030101010101" pitchFamily="2" charset="-122"/>
                <a:ea typeface="楷体" panose="02010609060101010101" charset="-122"/>
                <a:cs typeface="Times New Roman" panose="02020603050405020304"/>
              </a:rPr>
              <a:t>④</a:t>
            </a:r>
            <a:r>
              <a:rPr lang="zh-CN" altLang="zh-CN" kern="100" dirty="0">
                <a:ea typeface="楷体" panose="02010609060101010101" charset="-122"/>
                <a:cs typeface="Times New Roman" panose="02020603050405020304"/>
              </a:rPr>
              <a:t>复杂的关系冲突：周朴园与鲁大海既是父子又是敌对关系，鲁侍萍与周萍是母子却无法相认；周朴园维护的是利益和体面，鲁侍萍维护的是对孩子的爱</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503783"/>
            <a:ext cx="10980000" cy="5262245"/>
          </a:xfrm>
        </p:spPr>
        <p:txBody>
          <a:bodyPr/>
          <a:lstStyle/>
          <a:p>
            <a:pPr>
              <a:spcAft>
                <a:spcPts val="0"/>
              </a:spcAft>
              <a:tabLst>
                <a:tab pos="2700655" algn="l"/>
              </a:tabLst>
            </a:pPr>
            <a:r>
              <a:rPr lang="en-US" altLang="zh-CN" kern="100" dirty="0">
                <a:cs typeface="Courier New" panose="02070309020205020404"/>
              </a:rPr>
              <a:t>4</a:t>
            </a:r>
            <a:r>
              <a:rPr lang="zh-CN" altLang="zh-CN" kern="100" dirty="0">
                <a:cs typeface="Times New Roman" panose="02020603050405020304"/>
              </a:rPr>
              <a:t>．周、鲁两家的矛盾冲突的根源是什么？</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FF0000"/>
                </a:solidFill>
                <a:ea typeface="黑体" panose="02010609060101010101" charset="-122"/>
                <a:cs typeface="Times New Roman" panose="02020603050405020304"/>
              </a:rPr>
              <a:t>答案：</a:t>
            </a:r>
            <a:r>
              <a:rPr lang="zh-CN" altLang="zh-CN" kern="100" dirty="0">
                <a:ea typeface="楷体" panose="02010609060101010101" charset="-122"/>
                <a:cs typeface="Times New Roman" panose="02020603050405020304"/>
              </a:rPr>
              <a:t>周朴园是封建资本家的代表，鲁家母子是善良的下层劳动人民的代表，他们在阶级地位和思想意识上存在着截然对立的矛盾。他们的对立冲突是必然的，这一悲剧深刻地反映了社会的阶级剥削和压迫，揭露了半殖民地半封建社会的罪恶。正是由于这一阶级根源，在错综复杂的矛盾冲突中，以周朴园为代表的资本家与以鲁侍萍、鲁大海为代表的下层劳动人民和工人之间的阶级冲突才异常激烈，形成最本质的冲突</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969385"/>
          </a:xfrm>
        </p:spPr>
        <p:txBody>
          <a:bodyPr/>
          <a:lstStyle/>
          <a:p>
            <a:pPr>
              <a:spcAft>
                <a:spcPts val="0"/>
              </a:spcAft>
              <a:tabLst>
                <a:tab pos="2700655" algn="l"/>
              </a:tabLst>
            </a:pPr>
            <a:r>
              <a:rPr lang="en-US" altLang="zh-CN" kern="100" dirty="0" smtClean="0">
                <a:cs typeface="Times New Roman" panose="02020603050405020304"/>
              </a:rPr>
              <a:t>                </a:t>
            </a:r>
            <a:r>
              <a:rPr lang="zh-CN" altLang="zh-CN" kern="100" dirty="0">
                <a:cs typeface="Times New Roman" panose="02020603050405020304"/>
              </a:rPr>
              <a:t>分析戏剧的语言</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charset="-122"/>
                <a:cs typeface="Times New Roman" panose="02020603050405020304"/>
              </a:rPr>
              <a:t>《雷雨》能够深深地吸引读者和观众的一个原因是，剧中人物个性化的语言里往往蕴含着丰富的潜台词，从中可以窥见《雷雨》中人物丰富的内心世界。赏析品味《雷雨》中弦外有音、意蕴丰富的潜台词，对了解戏剧人物语言，把握戏剧人物形象，提高艺术鉴赏力，都是大有裨益的</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pic>
        <p:nvPicPr>
          <p:cNvPr id="4" name="图片 3" descr="E:\张\11.19\新建文件夹\任务三.tif"/>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24433" y="791815"/>
            <a:ext cx="1330960" cy="415290"/>
          </a:xfrm>
          <a:prstGeom prst="rect">
            <a:avLst/>
          </a:prstGeom>
          <a:noFill/>
          <a:ln>
            <a:noFill/>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396441" y="683803"/>
          <a:ext cx="10729192" cy="3890517"/>
        </p:xfrm>
        <a:graphic>
          <a:graphicData uri="http://schemas.openxmlformats.org/drawingml/2006/table">
            <a:tbl>
              <a:tblPr/>
              <a:tblGrid>
                <a:gridCol w="10729192"/>
              </a:tblGrid>
              <a:tr h="690117">
                <a:tc>
                  <a:txBody>
                    <a:bodyPr/>
                    <a:lstStyle/>
                    <a:p>
                      <a:pPr algn="ctr">
                        <a:lnSpc>
                          <a:spcPct val="150000"/>
                        </a:lnSpc>
                        <a:spcAft>
                          <a:spcPts val="0"/>
                        </a:spcAft>
                        <a:tabLst>
                          <a:tab pos="2610485" algn="l"/>
                        </a:tabLst>
                      </a:pPr>
                      <a:r>
                        <a:rPr lang="zh-CN" sz="2800" b="1" kern="100" dirty="0">
                          <a:solidFill>
                            <a:srgbClr val="C00000"/>
                          </a:solidFill>
                          <a:effectLst/>
                          <a:latin typeface="Times New Roman" panose="02020603050405020304"/>
                          <a:ea typeface="黑体" panose="02010609060101010101" charset="-122"/>
                          <a:cs typeface="Times New Roman" panose="02020603050405020304"/>
                        </a:rPr>
                        <a:t>学习任务目标</a:t>
                      </a:r>
                      <a:endParaRPr lang="zh-CN" sz="2800" b="1" kern="100" dirty="0">
                        <a:solidFill>
                          <a:srgbClr val="C00000"/>
                        </a:solidFill>
                        <a:effectLst/>
                        <a:latin typeface="等线" panose="02010600030101010101" charset="-122"/>
                        <a:ea typeface="等线" panose="02010600030101010101" charset="-122"/>
                        <a:cs typeface="Courier New" panose="02070309020205020404"/>
                      </a:endParaRPr>
                    </a:p>
                  </a:txBody>
                  <a:tcPr marL="68580" marR="68580"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2151723">
                <a:tc>
                  <a:txBody>
                    <a:bodyPr/>
                    <a:lstStyle/>
                    <a:p>
                      <a:pPr algn="l">
                        <a:lnSpc>
                          <a:spcPct val="150000"/>
                        </a:lnSpc>
                        <a:spcAft>
                          <a:spcPts val="0"/>
                        </a:spcAft>
                        <a:tabLst>
                          <a:tab pos="2700655" algn="l"/>
                        </a:tabLst>
                      </a:pPr>
                      <a:r>
                        <a:rPr lang="en-US" sz="2800" b="1" kern="100" dirty="0">
                          <a:effectLst/>
                          <a:latin typeface="Times New Roman" panose="02020603050405020304"/>
                          <a:ea typeface="宋体" panose="02010600030101010101" pitchFamily="2" charset="-122"/>
                          <a:cs typeface="Courier New" panose="02070309020205020404"/>
                        </a:rPr>
                        <a:t>1</a:t>
                      </a:r>
                      <a:r>
                        <a:rPr lang="zh-CN" sz="2800" b="1" kern="100" dirty="0">
                          <a:effectLst/>
                          <a:latin typeface="Times New Roman" panose="02020603050405020304"/>
                          <a:ea typeface="宋体" panose="02010600030101010101" pitchFamily="2" charset="-122"/>
                          <a:cs typeface="Times New Roman" panose="02020603050405020304"/>
                          <a:sym typeface="+mn-ea"/>
                        </a:rPr>
                        <a:t>．</a:t>
                      </a:r>
                      <a:r>
                        <a:rPr lang="zh-CN" sz="2800" b="1" kern="100" dirty="0">
                          <a:effectLst/>
                          <a:latin typeface="Times New Roman" panose="02020603050405020304"/>
                          <a:ea typeface="宋体" panose="02010600030101010101" pitchFamily="2" charset="-122"/>
                          <a:cs typeface="Times New Roman" panose="02020603050405020304"/>
                        </a:rPr>
                        <a:t>了解曹禺、《雷雨》以及相关戏剧知识。</a:t>
                      </a:r>
                      <a:endParaRPr lang="zh-CN" sz="1050" kern="100" dirty="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en-US" sz="2800" b="1" kern="100" dirty="0">
                          <a:effectLst/>
                          <a:latin typeface="Times New Roman" panose="02020603050405020304"/>
                          <a:ea typeface="宋体" panose="02010600030101010101" pitchFamily="2" charset="-122"/>
                          <a:cs typeface="Courier New" panose="02070309020205020404"/>
                        </a:rPr>
                        <a:t>2</a:t>
                      </a:r>
                      <a:r>
                        <a:rPr lang="zh-CN" sz="2800" b="1" kern="100" dirty="0">
                          <a:effectLst/>
                          <a:latin typeface="Times New Roman" panose="02020603050405020304"/>
                          <a:ea typeface="宋体" panose="02010600030101010101" pitchFamily="2" charset="-122"/>
                          <a:cs typeface="Times New Roman" panose="02020603050405020304"/>
                        </a:rPr>
                        <a:t>．理解舞台说明的作用，分析戏剧中个性化的语言和人物性格。</a:t>
                      </a:r>
                      <a:endParaRPr lang="zh-CN" sz="1050" kern="100" dirty="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en-US" sz="2800" b="1" kern="100" dirty="0">
                          <a:effectLst/>
                          <a:latin typeface="Times New Roman" panose="02020603050405020304"/>
                          <a:ea typeface="宋体" panose="02010600030101010101" pitchFamily="2" charset="-122"/>
                          <a:cs typeface="Courier New" panose="02070309020205020404"/>
                        </a:rPr>
                        <a:t>3</a:t>
                      </a:r>
                      <a:r>
                        <a:rPr lang="zh-CN" sz="2800" b="1" kern="100" dirty="0">
                          <a:effectLst/>
                          <a:latin typeface="Times New Roman" panose="02020603050405020304"/>
                          <a:ea typeface="宋体" panose="02010600030101010101" pitchFamily="2" charset="-122"/>
                          <a:cs typeface="Times New Roman" panose="02020603050405020304"/>
                        </a:rPr>
                        <a:t>．分析《雷雨》的戏剧冲突和结构布局的特点。</a:t>
                      </a:r>
                      <a:endParaRPr lang="zh-CN" sz="1050" kern="100" dirty="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en-US" sz="2800" b="1" kern="100" dirty="0">
                          <a:effectLst/>
                          <a:latin typeface="Times New Roman" panose="02020603050405020304"/>
                          <a:ea typeface="宋体" panose="02010600030101010101" pitchFamily="2" charset="-122"/>
                          <a:cs typeface="Courier New" panose="02070309020205020404"/>
                        </a:rPr>
                        <a:t>4</a:t>
                      </a:r>
                      <a:r>
                        <a:rPr lang="zh-CN" sz="2800" b="1" kern="100" dirty="0">
                          <a:effectLst/>
                          <a:latin typeface="Times New Roman" panose="02020603050405020304"/>
                          <a:ea typeface="宋体" panose="02010600030101010101" pitchFamily="2" charset="-122"/>
                          <a:cs typeface="Times New Roman" panose="02020603050405020304"/>
                        </a:rPr>
                        <a:t>．认识到具有典型意义的剥削阶级家庭的罪恶历史，从而认清半殖民地半封建社会的罪恶与黑暗以及它必然灭亡的结局。</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251083"/>
          </a:xfrm>
        </p:spPr>
        <p:txBody>
          <a:bodyPr/>
          <a:lstStyle/>
          <a:p>
            <a:pPr>
              <a:spcAft>
                <a:spcPts val="0"/>
              </a:spcAft>
              <a:tabLst>
                <a:tab pos="2700655" algn="l"/>
              </a:tabLst>
            </a:pPr>
            <a:r>
              <a:rPr lang="en-US" altLang="zh-CN" kern="100" dirty="0">
                <a:cs typeface="Courier New" panose="02070309020205020404"/>
              </a:rPr>
              <a:t>5</a:t>
            </a:r>
            <a:r>
              <a:rPr lang="zh-CN" altLang="zh-CN" kern="100" dirty="0">
                <a:cs typeface="Times New Roman" panose="02020603050405020304"/>
              </a:rPr>
              <a:t>．在本剧原稿中并无</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我是你的</a:t>
            </a:r>
            <a:r>
              <a:rPr lang="en-US" altLang="zh-CN" kern="100" dirty="0">
                <a:cs typeface="Courier New" panose="02070309020205020404"/>
              </a:rPr>
              <a:t>——</a:t>
            </a:r>
            <a:r>
              <a:rPr lang="zh-CN" altLang="zh-CN" kern="100" dirty="0">
                <a:cs typeface="Times New Roman" panose="02020603050405020304"/>
              </a:rPr>
              <a:t>你打的这个人的妈</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这句话，作者在修改时为什么要加上这句话？</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FF0000"/>
                </a:solidFill>
                <a:ea typeface="黑体" panose="02010609060101010101" charset="-122"/>
                <a:cs typeface="Times New Roman" panose="02020603050405020304"/>
              </a:rPr>
              <a:t>答案：</a:t>
            </a:r>
            <a:r>
              <a:rPr lang="zh-CN" altLang="zh-CN" kern="100" dirty="0">
                <a:ea typeface="楷体" panose="02010609060101010101" charset="-122"/>
                <a:cs typeface="Times New Roman" panose="02020603050405020304"/>
              </a:rPr>
              <a:t>加上这句话可以让观众感受到一个慈母在离别了三十年的亲生儿子面前想认又不敢认的悲哀，表现出鲁侍萍爱与恨、希望与失望交织在一起的复杂心情。如果没有这句话，就减弱了情节的感染力</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322955"/>
          </a:xfrm>
        </p:spPr>
        <p:txBody>
          <a:bodyPr/>
          <a:lstStyle/>
          <a:p>
            <a:pPr>
              <a:spcAft>
                <a:spcPts val="0"/>
              </a:spcAft>
              <a:tabLst>
                <a:tab pos="2700655" algn="l"/>
              </a:tabLst>
            </a:pPr>
            <a:r>
              <a:rPr lang="en-US" altLang="zh-CN" kern="100" dirty="0">
                <a:cs typeface="Courier New" panose="02070309020205020404"/>
              </a:rPr>
              <a:t>6</a:t>
            </a:r>
            <a:r>
              <a:rPr lang="zh-CN" altLang="zh-CN" kern="100" dirty="0">
                <a:cs typeface="Times New Roman" panose="02020603050405020304"/>
              </a:rPr>
              <a:t>．</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什么？</a:t>
            </a:r>
            <a:r>
              <a:rPr lang="zh-CN" altLang="zh-CN" kern="100" dirty="0">
                <a:latin typeface="等线" panose="02010600030101010101" charset="-122"/>
                <a:ea typeface="Times New Roman" panose="02020603050405020304"/>
                <a:cs typeface="Courier New" panose="02070309020205020404"/>
              </a:rPr>
              <a:t> </a:t>
            </a:r>
            <a:r>
              <a:rPr lang="zh-CN" altLang="zh-CN" kern="100" dirty="0">
                <a:cs typeface="Times New Roman" panose="02020603050405020304"/>
              </a:rPr>
              <a:t>鲁大海？</a:t>
            </a:r>
            <a:r>
              <a:rPr lang="zh-CN" altLang="zh-CN" kern="100" dirty="0">
                <a:latin typeface="等线" panose="02010600030101010101" charset="-122"/>
                <a:ea typeface="Times New Roman" panose="02020603050405020304"/>
                <a:cs typeface="Courier New" panose="02070309020205020404"/>
              </a:rPr>
              <a:t> </a:t>
            </a:r>
            <a:r>
              <a:rPr lang="zh-CN" altLang="zh-CN" kern="100" dirty="0">
                <a:cs typeface="Times New Roman" panose="02020603050405020304"/>
              </a:rPr>
              <a:t>他！</a:t>
            </a:r>
            <a:r>
              <a:rPr lang="zh-CN" altLang="zh-CN" kern="100" dirty="0">
                <a:latin typeface="等线" panose="02010600030101010101" charset="-122"/>
                <a:ea typeface="Times New Roman" panose="02020603050405020304"/>
                <a:cs typeface="Courier New" panose="02070309020205020404"/>
              </a:rPr>
              <a:t> </a:t>
            </a:r>
            <a:r>
              <a:rPr lang="zh-CN" altLang="zh-CN" kern="100" dirty="0">
                <a:cs typeface="Times New Roman" panose="02020603050405020304"/>
              </a:rPr>
              <a:t>我的儿子？</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这四个短句，有怎样的表达效果？</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FF0000"/>
                </a:solidFill>
                <a:ea typeface="黑体" panose="02010609060101010101" charset="-122"/>
                <a:cs typeface="Times New Roman" panose="02020603050405020304"/>
              </a:rPr>
              <a:t>答案：</a:t>
            </a:r>
            <a:r>
              <a:rPr lang="zh-CN" altLang="zh-CN" kern="100" dirty="0">
                <a:ea typeface="楷体" panose="02010609060101010101" charset="-122"/>
                <a:cs typeface="Times New Roman" panose="02020603050405020304"/>
              </a:rPr>
              <a:t>用四个短句，形成急促的语气，表现了周朴园的极度吃惊和恼怒；连续上升的语调，又使他在吃惊、恼怒中带上了几分惶惑，真实地再现了他当时的感受</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1320256"/>
            <a:ext cx="10980000" cy="3322955"/>
          </a:xfrm>
        </p:spPr>
        <p:txBody>
          <a:bodyPr/>
          <a:lstStyle/>
          <a:p>
            <a:pPr algn="ctr">
              <a:spcAft>
                <a:spcPts val="0"/>
              </a:spcAft>
              <a:tabLst>
                <a:tab pos="2700655" algn="l"/>
              </a:tabLst>
            </a:pPr>
            <a:r>
              <a:rPr lang="zh-CN" altLang="zh-CN" kern="100" dirty="0">
                <a:ea typeface="黑体" panose="02010609060101010101" charset="-122"/>
                <a:cs typeface="Times New Roman" panose="02020603050405020304"/>
              </a:rPr>
              <a:t>戏剧的潜台词</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潜台词即言中有言，意中有意，弦外有音。它实际上是语言的多意现象。</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潜</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，是隐藏的意思，即语言的表层意思之内还含有别的意思。通过简练而有味的潜台词，我们可以窥见人物丰富的内心世界</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pic>
        <p:nvPicPr>
          <p:cNvPr id="4" name="图片 3" descr="E:\张\11.19\新建文件夹\技法链接.tif"/>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52425" y="827819"/>
            <a:ext cx="1760220" cy="348615"/>
          </a:xfrm>
          <a:prstGeom prst="rect">
            <a:avLst/>
          </a:prstGeom>
          <a:noFill/>
          <a:ln>
            <a:noFill/>
          </a:ln>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251083"/>
          </a:xfrm>
        </p:spPr>
        <p:txBody>
          <a:bodyPr/>
          <a:lstStyle/>
          <a:p>
            <a:pPr indent="713740" fontAlgn="ctr">
              <a:spcAft>
                <a:spcPts val="0"/>
              </a:spcAft>
              <a:tabLst>
                <a:tab pos="2700655" algn="l"/>
              </a:tabLst>
            </a:pPr>
            <a:r>
              <a:rPr lang="zh-CN" altLang="zh-CN" kern="100" dirty="0">
                <a:cs typeface="Times New Roman" panose="02020603050405020304"/>
              </a:rPr>
              <a:t>下面的人物语言有潜台词，情形是当事人不便说。</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cs typeface="Times New Roman" panose="02020603050405020304"/>
              </a:rPr>
              <a:t>周朴园　</a:t>
            </a:r>
            <a:r>
              <a:rPr lang="en-US" altLang="zh-CN" kern="100" dirty="0">
                <a:ea typeface="楷体" panose="02010609060101010101" charset="-122"/>
                <a:cs typeface="Courier New" panose="02070309020205020404"/>
              </a:rPr>
              <a:t>(</a:t>
            </a:r>
            <a:r>
              <a:rPr lang="zh-CN" altLang="zh-CN" kern="100" dirty="0">
                <a:ea typeface="楷体" panose="02010609060101010101" charset="-122"/>
                <a:cs typeface="Times New Roman" panose="02020603050405020304"/>
              </a:rPr>
              <a:t>汗涔涔地</a:t>
            </a:r>
            <a:r>
              <a:rPr lang="en-US" altLang="zh-CN" kern="100" dirty="0">
                <a:ea typeface="楷体" panose="02010609060101010101" charset="-122"/>
                <a:cs typeface="Courier New" panose="02070309020205020404"/>
              </a:rPr>
              <a:t>)</a:t>
            </a:r>
            <a:r>
              <a:rPr lang="zh-CN" altLang="zh-CN" kern="100" dirty="0">
                <a:ea typeface="楷体" panose="02010609060101010101" charset="-122"/>
                <a:cs typeface="Times New Roman" panose="02020603050405020304"/>
              </a:rPr>
              <a:t>哦。</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cs typeface="Times New Roman" panose="02020603050405020304"/>
              </a:rPr>
              <a:t>鲁侍萍</a:t>
            </a:r>
            <a:r>
              <a:rPr lang="en-US" altLang="zh-CN" kern="100" dirty="0">
                <a:cs typeface="Courier New" panose="02070309020205020404"/>
              </a:rPr>
              <a:t>    </a:t>
            </a:r>
            <a:r>
              <a:rPr lang="zh-CN" altLang="zh-CN" kern="100" dirty="0">
                <a:ea typeface="楷体" panose="02010609060101010101" charset="-122"/>
                <a:cs typeface="Times New Roman" panose="02020603050405020304"/>
              </a:rPr>
              <a:t>她不是小姐，她是无锡周公馆梅妈的女儿，她叫侍萍。</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cs typeface="Times New Roman" panose="02020603050405020304"/>
              </a:rPr>
              <a:t>周朴园</a:t>
            </a:r>
            <a:r>
              <a:rPr lang="en-US" altLang="zh-CN" kern="100" dirty="0">
                <a:cs typeface="Courier New" panose="02070309020205020404"/>
              </a:rPr>
              <a:t>    </a:t>
            </a:r>
            <a:r>
              <a:rPr lang="en-US" altLang="zh-CN" kern="100" dirty="0">
                <a:ea typeface="楷体" panose="02010609060101010101" charset="-122"/>
                <a:cs typeface="Courier New" panose="02070309020205020404"/>
              </a:rPr>
              <a:t>(</a:t>
            </a:r>
            <a:r>
              <a:rPr lang="zh-CN" altLang="zh-CN" kern="100" dirty="0">
                <a:ea typeface="楷体" panose="02010609060101010101" charset="-122"/>
                <a:cs typeface="Times New Roman" panose="02020603050405020304"/>
              </a:rPr>
              <a:t>抬起头来</a:t>
            </a:r>
            <a:r>
              <a:rPr lang="en-US" altLang="zh-CN" kern="100" dirty="0">
                <a:ea typeface="楷体" panose="02010609060101010101" charset="-122"/>
                <a:cs typeface="Courier New" panose="02070309020205020404"/>
              </a:rPr>
              <a:t>)</a:t>
            </a:r>
            <a:r>
              <a:rPr lang="zh-CN" altLang="zh-CN" kern="100" dirty="0">
                <a:ea typeface="楷体" panose="02010609060101010101" charset="-122"/>
                <a:cs typeface="Times New Roman" panose="02020603050405020304"/>
              </a:rPr>
              <a:t>你姓什么？</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cs typeface="Times New Roman" panose="02020603050405020304"/>
              </a:rPr>
              <a:t>鲁侍萍</a:t>
            </a:r>
            <a:r>
              <a:rPr lang="en-US" altLang="zh-CN" kern="100" dirty="0">
                <a:cs typeface="Courier New" panose="02070309020205020404"/>
              </a:rPr>
              <a:t>    </a:t>
            </a:r>
            <a:r>
              <a:rPr lang="zh-CN" altLang="zh-CN" kern="100" dirty="0">
                <a:ea typeface="楷体" panose="02010609060101010101" charset="-122"/>
                <a:cs typeface="Times New Roman" panose="02020603050405020304"/>
              </a:rPr>
              <a:t>我姓鲁，老爷</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322955"/>
          </a:xfrm>
        </p:spPr>
        <p:txBody>
          <a:bodyPr/>
          <a:lstStyle/>
          <a:p>
            <a:pPr indent="713740" fontAlgn="ctr">
              <a:spcAft>
                <a:spcPts val="0"/>
              </a:spcAft>
              <a:tabLst>
                <a:tab pos="2700655" algn="l"/>
              </a:tabLst>
            </a:pP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你姓什么？</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的言外之意就是：你怎么知道的这么多？</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潜台词之所以与戏剧特别有缘，是由戏剧的特点所决定的。欧洲古典戏剧的</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三一律</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可以为之注脚：时间一律、地点</a:t>
            </a:r>
            <a:r>
              <a:rPr lang="en-US" altLang="zh-CN" kern="100" dirty="0">
                <a:cs typeface="Courier New" panose="02070309020205020404"/>
              </a:rPr>
              <a:t>(</a:t>
            </a:r>
            <a:r>
              <a:rPr lang="zh-CN" altLang="zh-CN" kern="100" dirty="0">
                <a:cs typeface="Times New Roman" panose="02020603050405020304"/>
              </a:rPr>
              <a:t>场景</a:t>
            </a:r>
            <a:r>
              <a:rPr lang="en-US" altLang="zh-CN" kern="100" dirty="0">
                <a:cs typeface="Courier New" panose="02070309020205020404"/>
              </a:rPr>
              <a:t>)</a:t>
            </a:r>
            <a:r>
              <a:rPr lang="zh-CN" altLang="zh-CN" kern="100" dirty="0">
                <a:cs typeface="Times New Roman" panose="02020603050405020304"/>
              </a:rPr>
              <a:t>一律、情节一律。高度集中的戏剧在语言上不能拖沓冗长，不能什么都交代得很清明白，要有一定的取舍，这样才能吸引人</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平行四边形 35"/>
          <p:cNvSpPr/>
          <p:nvPr/>
        </p:nvSpPr>
        <p:spPr>
          <a:xfrm>
            <a:off x="0" y="4498975"/>
            <a:ext cx="11522075" cy="1981199"/>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1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endParaRPr lang="en-US" altLang="zh-CN" sz="1890" b="1" dirty="0">
              <a:solidFill>
                <a:srgbClr val="FFFF00"/>
              </a:solidFill>
              <a:latin typeface="微软雅黑" panose="020B0503020204020204" pitchFamily="34" charset="-122"/>
              <a:ea typeface="微软雅黑" panose="020B0503020204020204" pitchFamily="34" charset="-122"/>
            </a:endParaRPr>
          </a:p>
        </p:txBody>
      </p:sp>
      <p:sp>
        <p:nvSpPr>
          <p:cNvPr id="11" name="矩形 10"/>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endParaRPr lang="zh-CN" altLang="en-US" sz="1890" b="1" spc="331" dirty="0">
              <a:solidFill>
                <a:srgbClr val="FFFF00"/>
              </a:solidFill>
              <a:latin typeface="微软雅黑" panose="020B0503020204020204" pitchFamily="34" charset="-122"/>
              <a:ea typeface="微软雅黑" panose="020B0503020204020204" pitchFamily="34" charset="-122"/>
            </a:endParaRPr>
          </a:p>
        </p:txBody>
      </p:sp>
      <p:pic>
        <p:nvPicPr>
          <p:cNvPr id="14" name="Picture" descr="Picture"/>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燕尾形 14"/>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16"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endParaRPr lang="zh-CN" altLang="en-US" sz="1200">
              <a:solidFill>
                <a:srgbClr val="7F7F7F"/>
              </a:solidFill>
              <a:latin typeface="微软雅黑" panose="020B0503020204020204" pitchFamily="34" charset="-122"/>
              <a:ea typeface="微软雅黑" panose="020B0503020204020204" pitchFamily="34" charset="-122"/>
            </a:endParaRPr>
          </a:p>
        </p:txBody>
      </p:sp>
      <p:sp>
        <p:nvSpPr>
          <p:cNvPr id="17"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18" name="组合 41"/>
          <p:cNvGrpSpPr/>
          <p:nvPr/>
        </p:nvGrpSpPr>
        <p:grpSpPr bwMode="auto">
          <a:xfrm>
            <a:off x="3829050" y="1195388"/>
            <a:ext cx="4102100" cy="1787525"/>
            <a:chOff x="3785732" y="617328"/>
            <a:chExt cx="4799076" cy="2091592"/>
          </a:xfrm>
        </p:grpSpPr>
        <p:sp>
          <p:nvSpPr>
            <p:cNvPr id="19" name="椭圆 18"/>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20" name="椭圆 19"/>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endParaRPr lang="zh-CN" altLang="en-US" sz="1700" b="1" dirty="0">
                <a:solidFill>
                  <a:prstClr val="white"/>
                </a:solidFill>
                <a:latin typeface="HelveticaNeueLT Pro 67 MdCn" pitchFamily="34" charset="0"/>
                <a:ea typeface="微软雅黑" panose="020B0503020204020204" pitchFamily="34" charset="-122"/>
              </a:endParaRPr>
            </a:p>
          </p:txBody>
        </p:sp>
        <p:cxnSp>
          <p:nvCxnSpPr>
            <p:cNvPr id="21" name="直接连接符 20"/>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2" name="组合 49"/>
            <p:cNvGrpSpPr/>
            <p:nvPr/>
          </p:nvGrpSpPr>
          <p:grpSpPr bwMode="auto">
            <a:xfrm>
              <a:off x="5137389" y="617328"/>
              <a:ext cx="2091594" cy="2091592"/>
              <a:chOff x="5049409" y="1518109"/>
              <a:chExt cx="2091594" cy="2091592"/>
            </a:xfrm>
          </p:grpSpPr>
          <p:sp>
            <p:nvSpPr>
              <p:cNvPr id="24" name="椭圆 23"/>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25"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23"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endParaRPr lang="zh-CN" altLang="en-US" sz="1890" b="1" dirty="0">
                <a:solidFill>
                  <a:prstClr val="white"/>
                </a:solidFill>
                <a:latin typeface="微软雅黑" panose="020B0503020204020204" pitchFamily="34" charset="-122"/>
                <a:ea typeface="微软雅黑" panose="020B0503020204020204" pitchFamily="34" charset="-122"/>
              </a:endParaRPr>
            </a:p>
          </p:txBody>
        </p:sp>
      </p:grpSp>
      <p:cxnSp>
        <p:nvCxnSpPr>
          <p:cNvPr id="26" name="直接连接符 25"/>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32" name="燕尾形 31"/>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3" name="矩形 32">
            <a:hlinkClick r:id="rId2" action="ppaction://hlinkfile"/>
          </p:cNvPr>
          <p:cNvSpPr/>
          <p:nvPr>
            <p:custDataLst>
              <p:tags r:id="rId3"/>
            </p:custDataLst>
          </p:nvPr>
        </p:nvSpPr>
        <p:spPr>
          <a:xfrm>
            <a:off x="3235325" y="5148263"/>
            <a:ext cx="5586413" cy="673100"/>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五</a:t>
            </a:r>
            <a:r>
              <a:rPr lang="en-US" altLang="zh-CN" sz="378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endPar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4" name="矩形 33">
            <a:hlinkClick r:id="rId4" tooltip="" action="ppaction://hlinkfile"/>
          </p:cNvPr>
          <p:cNvSpPr/>
          <p:nvPr/>
        </p:nvSpPr>
        <p:spPr>
          <a:xfrm>
            <a:off x="-107950" y="-126207"/>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15"/>
                                        </p:tgtEl>
                                      </p:cBhvr>
                                    </p:animEffect>
                                    <p:animScale>
                                      <p:cBhvr>
                                        <p:cTn id="7" dur="1000" autoRev="1" fill="hold"/>
                                        <p:tgtEl>
                                          <p:spTgt spid="15"/>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1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图片 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587"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3175" y="0"/>
            <a:ext cx="11522075" cy="354488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endParaRPr lang="zh-CN" altLang="en-US" dirty="0">
              <a:solidFill>
                <a:schemeClr val="bg1"/>
              </a:solidFill>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bwMode="auto">
          <a:xfrm>
            <a:off x="0" y="66516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p>
            <a:pPr algn="ctr" eaLnBrk="1" hangingPunct="1">
              <a:lnSpc>
                <a:spcPct val="90000"/>
              </a:lnSpc>
            </a:pPr>
            <a:r>
              <a:rPr lang="zh-CN" altLang="en-US" sz="3600" b="1" dirty="0">
                <a:solidFill>
                  <a:schemeClr val="bg1"/>
                </a:solidFill>
                <a:ea typeface="微软雅黑" panose="020B0503020204020204" pitchFamily="34" charset="-122"/>
                <a:cs typeface="Times New Roman" panose="02020603050405020304" pitchFamily="18" charset="0"/>
              </a:rPr>
              <a:t>自主式预习</a:t>
            </a:r>
            <a:endParaRPr lang="zh-CN" altLang="en-US" sz="3600" b="1" dirty="0">
              <a:solidFill>
                <a:schemeClr val="bg1"/>
              </a:solidFill>
              <a:ea typeface="微软雅黑" panose="020B0503020204020204" pitchFamily="34" charset="-122"/>
              <a:cs typeface="Times New Roman" panose="02020603050405020304" pitchFamily="18" charset="0"/>
            </a:endParaRPr>
          </a:p>
        </p:txBody>
      </p:sp>
      <p:sp>
        <p:nvSpPr>
          <p:cNvPr id="5" name="文本占位符 4"/>
          <p:cNvSpPr>
            <a:spLocks noGrp="1"/>
          </p:cNvSpPr>
          <p:nvPr>
            <p:ph type="body" sz="quarter" idx="10"/>
          </p:nvPr>
        </p:nvSpPr>
        <p:spPr>
          <a:xfrm>
            <a:off x="271037" y="1742895"/>
            <a:ext cx="10980000" cy="4407535"/>
          </a:xfrm>
        </p:spPr>
        <p:txBody>
          <a:bodyPr/>
          <a:lstStyle/>
          <a:p>
            <a:pPr algn="ctr">
              <a:lnSpc>
                <a:spcPct val="130000"/>
              </a:lnSpc>
              <a:spcAft>
                <a:spcPts val="0"/>
              </a:spcAft>
              <a:tabLst>
                <a:tab pos="2700655" algn="l"/>
              </a:tabLst>
            </a:pPr>
            <a:r>
              <a:rPr lang="zh-CN" altLang="zh-CN" sz="2400" kern="100" dirty="0">
                <a:cs typeface="Times New Roman" panose="02020603050405020304"/>
              </a:rPr>
              <a:t>【课文助读】</a:t>
            </a:r>
            <a:endParaRPr lang="zh-CN" altLang="zh-CN" sz="1000" kern="100" dirty="0">
              <a:latin typeface="等线" panose="02010600030101010101" charset="-122"/>
              <a:ea typeface="等线" panose="02010600030101010101" charset="-122"/>
              <a:cs typeface="Courier New" panose="02070309020205020404"/>
            </a:endParaRPr>
          </a:p>
          <a:p>
            <a:pPr>
              <a:lnSpc>
                <a:spcPct val="130000"/>
              </a:lnSpc>
              <a:spcAft>
                <a:spcPts val="0"/>
              </a:spcAft>
              <a:tabLst>
                <a:tab pos="2700655" algn="l"/>
              </a:tabLst>
            </a:pPr>
            <a:r>
              <a:rPr lang="zh-CN" altLang="zh-CN" sz="2400" kern="100" dirty="0">
                <a:ea typeface="黑体" panose="02010609060101010101" charset="-122"/>
                <a:cs typeface="Times New Roman" panose="02020603050405020304"/>
              </a:rPr>
              <a:t>一、作者简介</a:t>
            </a:r>
            <a:endParaRPr lang="zh-CN" altLang="zh-CN" sz="1000" kern="100" dirty="0">
              <a:latin typeface="等线" panose="02010600030101010101" charset="-122"/>
              <a:ea typeface="等线" panose="02010600030101010101" charset="-122"/>
              <a:cs typeface="Courier New" panose="02070309020205020404"/>
            </a:endParaRPr>
          </a:p>
          <a:p>
            <a:pPr indent="713740" fontAlgn="ctr">
              <a:lnSpc>
                <a:spcPct val="130000"/>
              </a:lnSpc>
              <a:spcAft>
                <a:spcPts val="0"/>
              </a:spcAft>
              <a:tabLst>
                <a:tab pos="2700655" algn="l"/>
              </a:tabLst>
            </a:pPr>
            <a:r>
              <a:rPr lang="zh-CN" altLang="zh-CN" sz="2400" kern="100" dirty="0">
                <a:cs typeface="Times New Roman" panose="02020603050405020304"/>
              </a:rPr>
              <a:t>曹禺</a:t>
            </a:r>
            <a:r>
              <a:rPr lang="en-US" altLang="zh-CN" sz="2400" kern="100" dirty="0">
                <a:cs typeface="Courier New" panose="02070309020205020404"/>
              </a:rPr>
              <a:t>(1910—1996)</a:t>
            </a:r>
            <a:r>
              <a:rPr lang="zh-CN" altLang="zh-CN" sz="2400" kern="100" dirty="0">
                <a:cs typeface="Times New Roman" panose="02020603050405020304"/>
              </a:rPr>
              <a:t>，原名万家宝，字小石，祖籍湖北潜江，生于天津，剧作家。曹禺的话剧首作</a:t>
            </a:r>
            <a:r>
              <a:rPr lang="en-US" altLang="zh-CN" sz="2400" kern="100" dirty="0">
                <a:cs typeface="Courier New" panose="02070309020205020404"/>
              </a:rPr>
              <a:t>——</a:t>
            </a:r>
            <a:r>
              <a:rPr lang="zh-CN" altLang="zh-CN" sz="2400" kern="100" dirty="0">
                <a:cs typeface="Times New Roman" panose="02020603050405020304"/>
              </a:rPr>
              <a:t>《雷雨》，以高度的艺术成就和现实主义的艺术力量震动了当时的戏剧界，标志着中国话剧艺术开始走向成熟。此后又接连创作了《日出》《原野》，从而奠定了他在中国戏剧界的大师地位。</a:t>
            </a:r>
            <a:r>
              <a:rPr lang="en-US" altLang="zh-CN" sz="2400" kern="100" dirty="0">
                <a:cs typeface="Courier New" panose="02070309020205020404"/>
              </a:rPr>
              <a:t>1940</a:t>
            </a:r>
            <a:r>
              <a:rPr lang="zh-CN" altLang="zh-CN" sz="2400" kern="100" dirty="0">
                <a:cs typeface="Times New Roman" panose="02020603050405020304"/>
              </a:rPr>
              <a:t>年创作了《北京人》，</a:t>
            </a:r>
            <a:r>
              <a:rPr lang="en-US" altLang="zh-CN" sz="2400" kern="100" dirty="0">
                <a:cs typeface="Times New Roman" panose="02020603050405020304"/>
              </a:rPr>
              <a:t>1942</a:t>
            </a:r>
            <a:r>
              <a:rPr lang="zh-CN" altLang="en-US" sz="2400" kern="100" dirty="0">
                <a:cs typeface="Times New Roman" panose="02020603050405020304"/>
              </a:rPr>
              <a:t>年</a:t>
            </a:r>
            <a:r>
              <a:rPr lang="zh-CN" altLang="zh-CN" sz="2400" kern="100" dirty="0">
                <a:cs typeface="Times New Roman" panose="02020603050405020304"/>
              </a:rPr>
              <a:t>把巴金的小说《家》成功地改编成同名话剧，从而达到了创作生涯的又一高峰。</a:t>
            </a:r>
            <a:r>
              <a:rPr lang="en-US" altLang="zh-CN" sz="2400" kern="100" dirty="0">
                <a:cs typeface="Courier New" panose="02070309020205020404"/>
              </a:rPr>
              <a:t>1952</a:t>
            </a:r>
            <a:r>
              <a:rPr lang="zh-CN" altLang="zh-CN" sz="2400" kern="100" dirty="0">
                <a:cs typeface="Times New Roman" panose="02020603050405020304"/>
              </a:rPr>
              <a:t>年以后，长期担任北京人民艺术剧院院长，这一时期主要创作了历史剧《胆剑篇》和《王昭君》</a:t>
            </a:r>
            <a:r>
              <a:rPr lang="zh-CN" altLang="zh-CN" sz="2400" kern="100" dirty="0" smtClean="0">
                <a:cs typeface="Times New Roman" panose="02020603050405020304"/>
              </a:rPr>
              <a:t>。</a:t>
            </a:r>
            <a:endParaRPr lang="zh-CN" altLang="zh-CN" sz="100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271037" y="611795"/>
            <a:ext cx="10980000" cy="5259070"/>
          </a:xfrm>
        </p:spPr>
        <p:txBody>
          <a:bodyPr/>
          <a:lstStyle/>
          <a:p>
            <a:pPr>
              <a:lnSpc>
                <a:spcPct val="120000"/>
              </a:lnSpc>
              <a:spcAft>
                <a:spcPts val="0"/>
              </a:spcAft>
              <a:tabLst>
                <a:tab pos="2700655" algn="l"/>
              </a:tabLst>
            </a:pPr>
            <a:r>
              <a:rPr lang="zh-CN" altLang="zh-CN" kern="100" dirty="0">
                <a:ea typeface="黑体" panose="02010609060101010101" charset="-122"/>
                <a:cs typeface="Times New Roman" panose="02020603050405020304"/>
              </a:rPr>
              <a:t>二、写作背景</a:t>
            </a:r>
            <a:endParaRPr lang="zh-CN" altLang="zh-CN" sz="1050" kern="100" dirty="0">
              <a:latin typeface="等线" panose="02010600030101010101" charset="-122"/>
              <a:ea typeface="等线" panose="02010600030101010101" charset="-122"/>
              <a:cs typeface="Courier New" panose="02070309020205020404"/>
            </a:endParaRPr>
          </a:p>
          <a:p>
            <a:pPr indent="713740">
              <a:lnSpc>
                <a:spcPct val="120000"/>
              </a:lnSpc>
              <a:spcAft>
                <a:spcPts val="0"/>
              </a:spcAft>
              <a:tabLst>
                <a:tab pos="2700655" algn="l"/>
              </a:tabLst>
            </a:pPr>
            <a:r>
              <a:rPr lang="zh-CN" altLang="zh-CN" kern="100" dirty="0">
                <a:cs typeface="Times New Roman" panose="02020603050405020304"/>
              </a:rPr>
              <a:t>曹禺出生于一个没落的封建家庭，自少年时代起就目睹了中国半殖民地半封建社会的黑暗现实，产生了强烈的反抗情绪。他经过几年的酝酿、构思，于</a:t>
            </a:r>
            <a:r>
              <a:rPr lang="en-US" altLang="zh-CN" kern="100" dirty="0">
                <a:cs typeface="Courier New" panose="02070309020205020404"/>
              </a:rPr>
              <a:t>1933</a:t>
            </a:r>
            <a:r>
              <a:rPr lang="zh-CN" altLang="zh-CN" kern="100" dirty="0">
                <a:cs typeface="Times New Roman" panose="02020603050405020304"/>
              </a:rPr>
              <a:t>年在清华大学读四年级时，完成了话剧首作《雷雨》。在谈到写作意图时，曹禺说，《雷雨》是</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在没有太阳的日子里的产物</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那个时候，我是想反抗的。因陷于旧社会的昏暗、腐恶，我不甘模棱地活下去，所以我才拿起笔。《雷雨》是我的第一声呻吟，或许是一声呼喊</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，又说</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写《雷雨》是一种情感的迫切的需要</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仿佛有一种情感的汹涌的流来推动我，我在发泄着被压抑的愤懑，毁谤着中国的家庭和社会</a:t>
            </a:r>
            <a:r>
              <a:rPr lang="zh-CN" altLang="zh-CN" kern="100" dirty="0">
                <a:latin typeface="等线" panose="02010600030101010101" charset="-122"/>
                <a:cs typeface="Times New Roman" panose="02020603050405020304"/>
              </a:rPr>
              <a:t>”</a:t>
            </a:r>
            <a:r>
              <a:rPr lang="en-US" altLang="zh-CN" kern="100" dirty="0">
                <a:cs typeface="Courier New" panose="02070309020205020404"/>
              </a:rPr>
              <a:t>(</a:t>
            </a:r>
            <a:r>
              <a:rPr lang="zh-CN" altLang="zh-CN" kern="100" dirty="0">
                <a:cs typeface="Times New Roman" panose="02020603050405020304"/>
              </a:rPr>
              <a:t>《曹禺选集·后记》</a:t>
            </a:r>
            <a:r>
              <a:rPr lang="en-US" altLang="zh-CN" kern="100" dirty="0">
                <a:cs typeface="Courier New" panose="02070309020205020404"/>
              </a:rPr>
              <a:t>)</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969385"/>
          </a:xfrm>
        </p:spPr>
        <p:txBody>
          <a:bodyPr/>
          <a:lstStyle/>
          <a:p>
            <a:pPr algn="ctr">
              <a:spcAft>
                <a:spcPts val="0"/>
              </a:spcAft>
              <a:tabLst>
                <a:tab pos="2700655" algn="l"/>
              </a:tabLst>
            </a:pPr>
            <a:r>
              <a:rPr lang="zh-CN" altLang="zh-CN" kern="100" dirty="0">
                <a:cs typeface="Times New Roman" panose="02020603050405020304"/>
              </a:rPr>
              <a:t>【语基积累】</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ea typeface="黑体" panose="02010609060101010101" charset="-122"/>
                <a:cs typeface="Times New Roman" panose="02020603050405020304"/>
              </a:rPr>
              <a:t>一、词义辨析</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．指使</a:t>
            </a:r>
            <a:r>
              <a:rPr lang="en-US" altLang="zh-CN" kern="100" dirty="0">
                <a:cs typeface="Courier New" panose="02070309020205020404"/>
              </a:rPr>
              <a:t>·</a:t>
            </a:r>
            <a:r>
              <a:rPr lang="zh-CN" altLang="zh-CN" kern="100" dirty="0">
                <a:cs typeface="Times New Roman" panose="02020603050405020304"/>
              </a:rPr>
              <a:t>指示</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ea typeface="黑体" panose="02010609060101010101" charset="-122"/>
                <a:cs typeface="Times New Roman" panose="02020603050405020304"/>
              </a:rPr>
              <a:t>【应用】</a:t>
            </a:r>
            <a:r>
              <a:rPr lang="en-US" altLang="zh-CN" kern="100" dirty="0">
                <a:latin typeface="宋体" panose="02010600030101010101" pitchFamily="2" charset="-122"/>
                <a:ea typeface="等线" panose="02010600030101010101" charset="-122"/>
                <a:cs typeface="Times New Roman" panose="02020603050405020304"/>
              </a:rPr>
              <a:t>①</a:t>
            </a:r>
            <a:r>
              <a:rPr lang="zh-CN" altLang="zh-CN" kern="100" dirty="0">
                <a:cs typeface="Times New Roman" panose="02020603050405020304"/>
              </a:rPr>
              <a:t>因该塔塔身倾斜严重，旅游局</a:t>
            </a:r>
            <a:r>
              <a:rPr lang="en-US" altLang="zh-CN" kern="100" dirty="0">
                <a:solidFill>
                  <a:srgbClr val="000000"/>
                </a:solidFill>
                <a:ea typeface="楷体" panose="02010609060101010101" charset="-122"/>
                <a:cs typeface="Courier New" panose="02070309020205020404"/>
              </a:rPr>
              <a:t>________</a:t>
            </a:r>
            <a:r>
              <a:rPr lang="zh-CN" altLang="zh-CN" kern="100" dirty="0">
                <a:cs typeface="Times New Roman" panose="02020603050405020304"/>
              </a:rPr>
              <a:t>要寻找有资质的单位进行整体修缮，方案被专家评估通过之后，就将拨款实施维修。</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latin typeface="宋体" panose="02010600030101010101" pitchFamily="2" charset="-122"/>
                <a:ea typeface="等线" panose="02010600030101010101" charset="-122"/>
                <a:cs typeface="Times New Roman" panose="02020603050405020304"/>
              </a:rPr>
              <a:t>②</a:t>
            </a:r>
            <a:r>
              <a:rPr lang="zh-CN" altLang="zh-CN" kern="100" dirty="0">
                <a:cs typeface="Times New Roman" panose="02020603050405020304"/>
              </a:rPr>
              <a:t>他</a:t>
            </a:r>
            <a:r>
              <a:rPr lang="en-US" altLang="zh-CN" kern="100" dirty="0">
                <a:solidFill>
                  <a:srgbClr val="000000"/>
                </a:solidFill>
                <a:ea typeface="楷体" panose="02010609060101010101" charset="-122"/>
                <a:cs typeface="Courier New" panose="02070309020205020404"/>
              </a:rPr>
              <a:t>________</a:t>
            </a:r>
            <a:r>
              <a:rPr lang="zh-CN" altLang="zh-CN" kern="100" dirty="0">
                <a:cs typeface="Times New Roman" panose="02020603050405020304"/>
              </a:rPr>
              <a:t>手下去执行任务，但是出了差错</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
        <p:nvSpPr>
          <p:cNvPr id="150" name="矩形 149"/>
          <p:cNvSpPr/>
          <p:nvPr/>
        </p:nvSpPr>
        <p:spPr>
          <a:xfrm>
            <a:off x="7017170" y="2644859"/>
            <a:ext cx="906017" cy="523220"/>
          </a:xfrm>
          <a:prstGeom prst="rect">
            <a:avLst/>
          </a:prstGeom>
        </p:spPr>
        <p:txBody>
          <a:bodyPr wrap="none">
            <a:spAutoFit/>
          </a:bodyPr>
          <a:lstStyle/>
          <a:p>
            <a:r>
              <a:rPr lang="zh-CN" altLang="zh-CN" b="1" dirty="0" smtClean="0">
                <a:latin typeface="+mn-lt"/>
                <a:ea typeface="楷体" panose="02010609060101010101" charset="-122"/>
              </a:rPr>
              <a:t>指示</a:t>
            </a:r>
            <a:endParaRPr lang="zh-CN" altLang="zh-CN" dirty="0">
              <a:latin typeface="+mn-lt"/>
              <a:ea typeface="楷体" panose="02010609060101010101" charset="-122"/>
            </a:endParaRPr>
          </a:p>
        </p:txBody>
      </p:sp>
      <p:sp>
        <p:nvSpPr>
          <p:cNvPr id="151" name="矩形 150"/>
          <p:cNvSpPr/>
          <p:nvPr/>
        </p:nvSpPr>
        <p:spPr>
          <a:xfrm>
            <a:off x="1428579" y="3967271"/>
            <a:ext cx="906017" cy="523220"/>
          </a:xfrm>
          <a:prstGeom prst="rect">
            <a:avLst/>
          </a:prstGeom>
        </p:spPr>
        <p:txBody>
          <a:bodyPr wrap="none">
            <a:spAutoFit/>
          </a:bodyPr>
          <a:lstStyle/>
          <a:p>
            <a:r>
              <a:rPr lang="zh-CN" altLang="zh-CN" b="1" dirty="0" smtClean="0">
                <a:latin typeface="+mn-lt"/>
                <a:ea typeface="楷体" panose="02010609060101010101" charset="-122"/>
              </a:rPr>
              <a:t>指使</a:t>
            </a:r>
            <a:endParaRPr lang="zh-CN" altLang="zh-CN" dirty="0">
              <a:latin typeface="+mn-lt"/>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 grpId="0"/>
      <p:bldP spid="15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2676525"/>
          </a:xfrm>
        </p:spPr>
        <p:txBody>
          <a:bodyPr/>
          <a:lstStyle/>
          <a:p>
            <a:pPr>
              <a:spcAft>
                <a:spcPts val="0"/>
              </a:spcAft>
              <a:tabLst>
                <a:tab pos="2700655" algn="l"/>
              </a:tabLst>
            </a:pPr>
            <a:r>
              <a:rPr lang="zh-CN" altLang="zh-CN" kern="100" dirty="0">
                <a:solidFill>
                  <a:srgbClr val="0000FF"/>
                </a:solidFill>
                <a:ea typeface="黑体" panose="02010609060101010101" charset="-122"/>
                <a:cs typeface="Times New Roman" panose="02020603050405020304"/>
              </a:rPr>
              <a:t>【辨析】</a:t>
            </a:r>
            <a:r>
              <a:rPr lang="zh-CN" altLang="zh-CN" kern="100" dirty="0">
                <a:ea typeface="楷体" panose="02010609060101010101" charset="-122"/>
                <a:cs typeface="Times New Roman" panose="02020603050405020304"/>
              </a:rPr>
              <a:t>两者都有</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安排别人去做某事</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的意思，但感情色彩不同。</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指使</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指出主意叫别人去做某事，多指暗中进行的非正义或不正当的活动，含贬义。</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指示</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指上级对下级或长辈对晚辈说明处理某个问题的原则和方法</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642507"/>
          </a:xfrm>
        </p:spPr>
        <p:txBody>
          <a:bodyPr/>
          <a:lstStyle/>
          <a:p>
            <a:pPr>
              <a:lnSpc>
                <a:spcPct val="130000"/>
              </a:lnSpc>
              <a:spcAft>
                <a:spcPts val="0"/>
              </a:spcAft>
              <a:tabLst>
                <a:tab pos="2700655" algn="l"/>
              </a:tabLst>
            </a:pPr>
            <a:r>
              <a:rPr lang="en-US" altLang="zh-CN" kern="100" dirty="0">
                <a:cs typeface="Courier New" panose="02070309020205020404"/>
              </a:rPr>
              <a:t>2</a:t>
            </a:r>
            <a:r>
              <a:rPr lang="zh-CN" altLang="zh-CN" kern="100" dirty="0">
                <a:ea typeface="楷体" panose="02010609060101010101" charset="-122"/>
                <a:cs typeface="Times New Roman" panose="02020603050405020304"/>
              </a:rPr>
              <a:t>．</a:t>
            </a:r>
            <a:r>
              <a:rPr lang="zh-CN" altLang="zh-CN" kern="100" dirty="0">
                <a:cs typeface="Times New Roman" panose="02020603050405020304"/>
              </a:rPr>
              <a:t>固执·顽固</a:t>
            </a:r>
            <a:endParaRPr lang="zh-CN" altLang="zh-CN" sz="1050" kern="100" dirty="0">
              <a:latin typeface="等线" panose="02010600030101010101" charset="-122"/>
              <a:ea typeface="等线" panose="02010600030101010101" charset="-122"/>
              <a:cs typeface="Courier New" panose="02070309020205020404"/>
            </a:endParaRPr>
          </a:p>
          <a:p>
            <a:pPr>
              <a:lnSpc>
                <a:spcPct val="130000"/>
              </a:lnSpc>
              <a:spcAft>
                <a:spcPts val="0"/>
              </a:spcAft>
              <a:tabLst>
                <a:tab pos="2700655" algn="l"/>
              </a:tabLst>
            </a:pPr>
            <a:r>
              <a:rPr lang="zh-CN" altLang="zh-CN" kern="100" dirty="0">
                <a:ea typeface="黑体" panose="02010609060101010101" charset="-122"/>
                <a:cs typeface="Times New Roman" panose="02020603050405020304"/>
              </a:rPr>
              <a:t>【应用】</a:t>
            </a:r>
            <a:r>
              <a:rPr lang="en-US" altLang="zh-CN" kern="100" dirty="0">
                <a:latin typeface="宋体" panose="02010600030101010101" pitchFamily="2" charset="-122"/>
                <a:ea typeface="等线" panose="02010600030101010101" charset="-122"/>
                <a:cs typeface="Times New Roman" panose="02020603050405020304"/>
              </a:rPr>
              <a:t>①</a:t>
            </a:r>
            <a:r>
              <a:rPr lang="zh-CN" altLang="zh-CN" kern="100" dirty="0">
                <a:cs typeface="Times New Roman" panose="02020603050405020304"/>
              </a:rPr>
              <a:t>明年该地通货膨胀仍将</a:t>
            </a:r>
            <a:r>
              <a:rPr lang="en-US" altLang="zh-CN" kern="100" dirty="0">
                <a:latin typeface="宋体" panose="02010600030101010101" pitchFamily="2" charset="-122"/>
                <a:ea typeface="等线" panose="02010600030101010101" charset="-122"/>
                <a:cs typeface="Times New Roman" panose="02020603050405020304"/>
              </a:rPr>
              <a:t>“</a:t>
            </a:r>
            <a:r>
              <a:rPr lang="en-US" altLang="zh-CN" kern="100" dirty="0">
                <a:solidFill>
                  <a:srgbClr val="000000"/>
                </a:solidFill>
                <a:ea typeface="楷体" panose="02010609060101010101" charset="-122"/>
                <a:cs typeface="Courier New" panose="02070309020205020404"/>
              </a:rPr>
              <a:t>________</a:t>
            </a:r>
            <a:r>
              <a:rPr lang="zh-CN" altLang="zh-CN" kern="100" dirty="0">
                <a:cs typeface="Times New Roman" panose="02020603050405020304"/>
              </a:rPr>
              <a:t>地居高不下</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，这可能导致当地出现债务危机。</a:t>
            </a:r>
            <a:endParaRPr lang="zh-CN" altLang="zh-CN" sz="1050" kern="100" dirty="0">
              <a:latin typeface="等线" panose="02010600030101010101" charset="-122"/>
              <a:ea typeface="等线" panose="02010600030101010101" charset="-122"/>
              <a:cs typeface="Courier New" panose="02070309020205020404"/>
            </a:endParaRPr>
          </a:p>
          <a:p>
            <a:pPr>
              <a:lnSpc>
                <a:spcPct val="130000"/>
              </a:lnSpc>
              <a:spcAft>
                <a:spcPts val="0"/>
              </a:spcAft>
              <a:tabLst>
                <a:tab pos="2700655" algn="l"/>
              </a:tabLst>
            </a:pPr>
            <a:r>
              <a:rPr lang="en-US" altLang="zh-CN" kern="100" dirty="0">
                <a:latin typeface="宋体" panose="02010600030101010101" pitchFamily="2" charset="-122"/>
                <a:ea typeface="等线" panose="02010600030101010101" charset="-122"/>
                <a:cs typeface="Times New Roman" panose="02020603050405020304"/>
              </a:rPr>
              <a:t>②</a:t>
            </a:r>
            <a:r>
              <a:rPr lang="zh-CN" altLang="zh-CN" kern="100" dirty="0">
                <a:cs typeface="Times New Roman" panose="02020603050405020304"/>
              </a:rPr>
              <a:t>但愿这两天的工作没白做，让</a:t>
            </a:r>
            <a:r>
              <a:rPr lang="en-US" altLang="zh-CN" kern="100" dirty="0">
                <a:solidFill>
                  <a:srgbClr val="000000"/>
                </a:solidFill>
                <a:ea typeface="楷体" panose="02010609060101010101" charset="-122"/>
                <a:cs typeface="Courier New" panose="02070309020205020404"/>
              </a:rPr>
              <a:t>________</a:t>
            </a:r>
            <a:r>
              <a:rPr lang="zh-CN" altLang="zh-CN" kern="100" dirty="0">
                <a:cs typeface="Times New Roman" panose="02020603050405020304"/>
              </a:rPr>
              <a:t>的老父亲转变想法，真正享受清闲的晚年生活。</a:t>
            </a:r>
            <a:endParaRPr lang="zh-CN" altLang="zh-CN" sz="1050" kern="100" dirty="0">
              <a:latin typeface="等线" panose="02010600030101010101" charset="-122"/>
              <a:ea typeface="等线" panose="02010600030101010101" charset="-122"/>
              <a:cs typeface="Courier New" panose="02070309020205020404"/>
            </a:endParaRPr>
          </a:p>
          <a:p>
            <a:pPr>
              <a:lnSpc>
                <a:spcPct val="130000"/>
              </a:lnSpc>
              <a:spcAft>
                <a:spcPts val="0"/>
              </a:spcAft>
              <a:tabLst>
                <a:tab pos="2700655" algn="l"/>
              </a:tabLst>
            </a:pPr>
            <a:r>
              <a:rPr lang="zh-CN" altLang="zh-CN" kern="100" dirty="0">
                <a:solidFill>
                  <a:srgbClr val="0000FF"/>
                </a:solidFill>
                <a:ea typeface="黑体" panose="02010609060101010101" charset="-122"/>
                <a:cs typeface="Times New Roman" panose="02020603050405020304"/>
              </a:rPr>
              <a:t>【辨析】</a:t>
            </a:r>
            <a:r>
              <a:rPr lang="zh-CN" altLang="zh-CN" kern="100" dirty="0">
                <a:ea typeface="楷体" panose="02010609060101010101" charset="-122"/>
                <a:cs typeface="Times New Roman" panose="02020603050405020304"/>
              </a:rPr>
              <a:t>两者都是形容词，且都是贬义词，多用于形容</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坚持不肯改变</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。但两者的搭配对象不同：</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固执</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形容</a:t>
            </a:r>
            <a:r>
              <a:rPr lang="en-US" altLang="zh-CN" kern="100" dirty="0">
                <a:ea typeface="楷体" panose="02010609060101010101" charset="-122"/>
                <a:cs typeface="Courier New" panose="02070309020205020404"/>
              </a:rPr>
              <a:t>(</a:t>
            </a:r>
            <a:r>
              <a:rPr lang="zh-CN" altLang="zh-CN" kern="100" dirty="0">
                <a:ea typeface="楷体" panose="02010609060101010101" charset="-122"/>
                <a:cs typeface="Times New Roman" panose="02020603050405020304"/>
              </a:rPr>
              <a:t>性情或态度</a:t>
            </a:r>
            <a:r>
              <a:rPr lang="en-US" altLang="zh-CN" kern="100" dirty="0">
                <a:ea typeface="楷体" panose="02010609060101010101" charset="-122"/>
                <a:cs typeface="Courier New" panose="02070309020205020404"/>
              </a:rPr>
              <a:t>)</a:t>
            </a:r>
            <a:r>
              <a:rPr lang="zh-CN" altLang="zh-CN" kern="100" dirty="0">
                <a:ea typeface="楷体" panose="02010609060101010101" charset="-122"/>
                <a:cs typeface="Times New Roman" panose="02020603050405020304"/>
              </a:rPr>
              <a:t>古板执着，不肯变通；</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顽固</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则形容思想保守，不愿意接受新鲜事物，或指在思想观点或政治立场上坚持错误，不肯改变。从程度轻重上讲，</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固执</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程度较轻，</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顽固</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则程度较重。</a:t>
            </a:r>
            <a:endParaRPr lang="zh-CN" altLang="zh-CN" sz="1050" kern="100" dirty="0">
              <a:effectLst/>
              <a:latin typeface="等线" panose="02010600030101010101" charset="-122"/>
              <a:ea typeface="等线" panose="02010600030101010101" charset="-122"/>
              <a:cs typeface="Courier New" panose="02070309020205020404"/>
            </a:endParaRPr>
          </a:p>
        </p:txBody>
      </p:sp>
      <p:sp>
        <p:nvSpPr>
          <p:cNvPr id="152" name="矩形 151"/>
          <p:cNvSpPr/>
          <p:nvPr/>
        </p:nvSpPr>
        <p:spPr>
          <a:xfrm>
            <a:off x="6316153" y="1187859"/>
            <a:ext cx="906017" cy="523220"/>
          </a:xfrm>
          <a:prstGeom prst="rect">
            <a:avLst/>
          </a:prstGeom>
        </p:spPr>
        <p:txBody>
          <a:bodyPr wrap="none">
            <a:spAutoFit/>
          </a:bodyPr>
          <a:lstStyle/>
          <a:p>
            <a:r>
              <a:rPr lang="zh-CN" altLang="zh-CN" b="1" dirty="0" smtClean="0">
                <a:latin typeface="+mn-lt"/>
                <a:ea typeface="楷体" panose="02010609060101010101" charset="-122"/>
              </a:rPr>
              <a:t>顽固</a:t>
            </a:r>
            <a:endParaRPr lang="zh-CN" altLang="zh-CN" dirty="0">
              <a:latin typeface="+mn-lt"/>
              <a:ea typeface="楷体" panose="02010609060101010101" charset="-122"/>
            </a:endParaRPr>
          </a:p>
        </p:txBody>
      </p:sp>
      <p:sp>
        <p:nvSpPr>
          <p:cNvPr id="153" name="矩形 152"/>
          <p:cNvSpPr/>
          <p:nvPr/>
        </p:nvSpPr>
        <p:spPr>
          <a:xfrm>
            <a:off x="5759450" y="2320823"/>
            <a:ext cx="906017" cy="523220"/>
          </a:xfrm>
          <a:prstGeom prst="rect">
            <a:avLst/>
          </a:prstGeom>
        </p:spPr>
        <p:txBody>
          <a:bodyPr wrap="none">
            <a:spAutoFit/>
          </a:bodyPr>
          <a:lstStyle/>
          <a:p>
            <a:r>
              <a:rPr lang="zh-CN" altLang="zh-CN" b="1" dirty="0" smtClean="0">
                <a:latin typeface="+mn-lt"/>
                <a:ea typeface="楷体" panose="02010609060101010101" charset="-122"/>
              </a:rPr>
              <a:t>固执</a:t>
            </a:r>
            <a:endParaRPr lang="zh-CN" altLang="zh-CN" dirty="0">
              <a:latin typeface="+mn-lt"/>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 grpId="0"/>
      <p:bldP spid="15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615815"/>
          </a:xfrm>
        </p:spPr>
        <p:txBody>
          <a:bodyPr/>
          <a:lstStyle/>
          <a:p>
            <a:pPr>
              <a:spcAft>
                <a:spcPts val="0"/>
              </a:spcAft>
              <a:tabLst>
                <a:tab pos="2700655" algn="l"/>
              </a:tabLst>
            </a:pPr>
            <a:r>
              <a:rPr lang="zh-CN" altLang="zh-CN" kern="100" dirty="0">
                <a:ea typeface="黑体" panose="02010609060101010101" charset="-122"/>
                <a:cs typeface="Times New Roman" panose="02020603050405020304"/>
              </a:rPr>
              <a:t>二、成语积累</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．错综复杂：形容头绪繁多，情况复杂。</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ea typeface="黑体" panose="02010609060101010101" charset="-122"/>
                <a:cs typeface="Times New Roman" panose="02020603050405020304"/>
              </a:rPr>
              <a:t>【判断正误】</a:t>
            </a:r>
            <a:r>
              <a:rPr lang="zh-CN" altLang="zh-CN" kern="100" dirty="0">
                <a:cs typeface="Times New Roman" panose="02020603050405020304"/>
              </a:rPr>
              <a:t>不管形式上怎样</a:t>
            </a:r>
            <a:r>
              <a:rPr lang="zh-CN" altLang="zh-CN" kern="100" dirty="0">
                <a:solidFill>
                  <a:srgbClr val="C00000"/>
                </a:solidFill>
                <a:cs typeface="Times New Roman" panose="02020603050405020304"/>
              </a:rPr>
              <a:t>错综复杂</a:t>
            </a:r>
            <a:r>
              <a:rPr lang="zh-CN" altLang="zh-CN" kern="100" dirty="0">
                <a:cs typeface="Times New Roman" panose="02020603050405020304"/>
              </a:rPr>
              <a:t>，变化诡奇，实际上总有一个基本的道理贯串其间。</a:t>
            </a:r>
            <a:r>
              <a:rPr lang="en-US" altLang="zh-CN" kern="100" dirty="0">
                <a:cs typeface="Courier New" panose="02070309020205020404"/>
              </a:rPr>
              <a:t>(</a:t>
            </a:r>
            <a:r>
              <a:rPr lang="zh-CN" altLang="zh-CN" kern="100" dirty="0">
                <a:cs typeface="Times New Roman" panose="02020603050405020304"/>
              </a:rPr>
              <a:t>　　</a:t>
            </a:r>
            <a:r>
              <a:rPr lang="en-US" altLang="zh-CN" kern="100" dirty="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．呼天抢地：大声叫天，用头撞地，形容极度悲痛。</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ea typeface="黑体" panose="02010609060101010101" charset="-122"/>
                <a:cs typeface="Times New Roman" panose="02020603050405020304"/>
              </a:rPr>
              <a:t>【判断正误】</a:t>
            </a:r>
            <a:r>
              <a:rPr lang="zh-CN" altLang="zh-CN" kern="100" dirty="0">
                <a:cs typeface="Times New Roman" panose="02020603050405020304"/>
              </a:rPr>
              <a:t>听到儿子意外去世的消息，她</a:t>
            </a:r>
            <a:r>
              <a:rPr lang="zh-CN" altLang="zh-CN" kern="100" dirty="0">
                <a:solidFill>
                  <a:srgbClr val="C00000"/>
                </a:solidFill>
                <a:cs typeface="Times New Roman" panose="02020603050405020304"/>
              </a:rPr>
              <a:t>呼天抢地</a:t>
            </a:r>
            <a:r>
              <a:rPr lang="zh-CN" altLang="zh-CN" kern="100" dirty="0">
                <a:cs typeface="Times New Roman" panose="02020603050405020304"/>
              </a:rPr>
              <a:t>，悲痛欲绝。</a:t>
            </a:r>
            <a:r>
              <a:rPr lang="en-US" altLang="zh-CN" kern="100" dirty="0">
                <a:cs typeface="Courier New" panose="02070309020205020404"/>
              </a:rPr>
              <a:t>(</a:t>
            </a:r>
            <a:r>
              <a:rPr lang="zh-CN" altLang="zh-CN" kern="100" dirty="0">
                <a:cs typeface="Times New Roman" panose="02020603050405020304"/>
              </a:rPr>
              <a:t>　　</a:t>
            </a:r>
            <a:r>
              <a:rPr lang="en-US" altLang="zh-CN" kern="100" dirty="0">
                <a:cs typeface="Courier New" panose="02070309020205020404"/>
              </a:rPr>
              <a:t>)</a:t>
            </a:r>
            <a:endParaRPr lang="zh-CN" altLang="zh-CN" sz="1050" kern="100" dirty="0">
              <a:effectLst/>
              <a:latin typeface="等线" panose="02010600030101010101" charset="-122"/>
              <a:ea typeface="等线" panose="02010600030101010101" charset="-122"/>
              <a:cs typeface="Courier New" panose="02070309020205020404"/>
            </a:endParaRPr>
          </a:p>
        </p:txBody>
      </p:sp>
      <p:sp>
        <p:nvSpPr>
          <p:cNvPr id="154" name="矩形 153"/>
          <p:cNvSpPr/>
          <p:nvPr/>
        </p:nvSpPr>
        <p:spPr>
          <a:xfrm>
            <a:off x="4140857" y="2664023"/>
            <a:ext cx="545342" cy="523220"/>
          </a:xfrm>
          <a:prstGeom prst="rect">
            <a:avLst/>
          </a:prstGeom>
        </p:spPr>
        <p:txBody>
          <a:bodyPr wrap="none">
            <a:spAutoFit/>
          </a:bodyPr>
          <a:lstStyle/>
          <a:p>
            <a:r>
              <a:rPr lang="en-US" altLang="zh-CN" b="1" dirty="0" smtClean="0">
                <a:latin typeface="时态"/>
                <a:ea typeface="楷体" panose="02010609060101010101" charset="-122"/>
              </a:rPr>
              <a:t>√</a:t>
            </a:r>
            <a:endParaRPr lang="zh-CN" altLang="zh-CN" dirty="0">
              <a:latin typeface="时态"/>
              <a:ea typeface="楷体" panose="02010609060101010101" charset="-122"/>
            </a:endParaRPr>
          </a:p>
        </p:txBody>
      </p:sp>
      <p:sp>
        <p:nvSpPr>
          <p:cNvPr id="155" name="矩形 154"/>
          <p:cNvSpPr/>
          <p:nvPr/>
        </p:nvSpPr>
        <p:spPr>
          <a:xfrm>
            <a:off x="239395" y="4644390"/>
            <a:ext cx="448310" cy="551180"/>
          </a:xfrm>
          <a:prstGeom prst="rect">
            <a:avLst/>
          </a:prstGeom>
        </p:spPr>
        <p:txBody>
          <a:bodyPr wrap="none">
            <a:noAutofit/>
          </a:bodyPr>
          <a:lstStyle/>
          <a:p>
            <a:pPr algn="l"/>
            <a:r>
              <a:rPr lang="en-US" altLang="zh-CN" b="1" dirty="0" smtClean="0">
                <a:latin typeface="时态"/>
                <a:ea typeface="楷体" panose="02010609060101010101" charset="-122"/>
                <a:sym typeface="+mn-ea"/>
              </a:rPr>
              <a:t>√</a:t>
            </a:r>
            <a:endParaRPr lang="zh-CN" altLang="zh-CN" dirty="0">
              <a:latin typeface="时态"/>
              <a:ea typeface="楷体" panose="02010609060101010101" charset="-122"/>
            </a:endParaRPr>
          </a:p>
          <a:p>
            <a:endParaRPr lang="zh-CN" altLang="zh-CN" dirty="0">
              <a:latin typeface="+mn-lt"/>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 grpId="0"/>
      <p:bldP spid="15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543744"/>
          </a:xfrm>
        </p:spPr>
        <p:txBody>
          <a:bodyPr/>
          <a:lstStyle/>
          <a:p>
            <a:pPr>
              <a:spcAft>
                <a:spcPts val="0"/>
              </a:spcAft>
              <a:tabLst>
                <a:tab pos="2700655" algn="l"/>
              </a:tabLst>
            </a:pPr>
            <a:r>
              <a:rPr lang="en-US" altLang="zh-CN" kern="100" dirty="0">
                <a:cs typeface="Courier New" panose="02070309020205020404"/>
              </a:rPr>
              <a:t>3</a:t>
            </a:r>
            <a:r>
              <a:rPr lang="zh-CN" altLang="zh-CN" kern="100" dirty="0">
                <a:cs typeface="Times New Roman" panose="02020603050405020304"/>
              </a:rPr>
              <a:t>．走投无路：无路可走，无处投奔，比喻找不到解决问题的办法，形容处境极端困难。</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ea typeface="黑体" panose="02010609060101010101" charset="-122"/>
                <a:cs typeface="Times New Roman" panose="02020603050405020304"/>
              </a:rPr>
              <a:t>【判断正误】</a:t>
            </a:r>
            <a:r>
              <a:rPr lang="zh-CN" altLang="zh-CN" kern="100" dirty="0">
                <a:cs typeface="Times New Roman" panose="02020603050405020304"/>
              </a:rPr>
              <a:t>专家证实，美洲豹除非被逼得</a:t>
            </a:r>
            <a:r>
              <a:rPr lang="zh-CN" altLang="zh-CN" kern="100" dirty="0">
                <a:solidFill>
                  <a:srgbClr val="C00000"/>
                </a:solidFill>
                <a:cs typeface="Times New Roman" panose="02020603050405020304"/>
              </a:rPr>
              <a:t>走投无路</a:t>
            </a:r>
            <a:r>
              <a:rPr lang="zh-CN" altLang="zh-CN" kern="100" dirty="0">
                <a:cs typeface="Times New Roman" panose="02020603050405020304"/>
              </a:rPr>
              <a:t>，否则是不会伤人的。</a:t>
            </a:r>
            <a:r>
              <a:rPr lang="en-US" altLang="zh-CN" kern="100" dirty="0">
                <a:cs typeface="Courier New" panose="02070309020205020404"/>
              </a:rPr>
              <a:t>(</a:t>
            </a:r>
            <a:r>
              <a:rPr lang="zh-CN" altLang="zh-CN" kern="100" dirty="0">
                <a:cs typeface="Times New Roman" panose="02020603050405020304"/>
              </a:rPr>
              <a:t>　　</a:t>
            </a:r>
            <a:r>
              <a:rPr lang="en-US" altLang="zh-CN" kern="100" dirty="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4</a:t>
            </a:r>
            <a:r>
              <a:rPr lang="zh-CN" altLang="zh-CN" kern="100" dirty="0">
                <a:cs typeface="Times New Roman" panose="02020603050405020304"/>
              </a:rPr>
              <a:t>．一帆风顺：形容非常顺利，毫无波折或挫折。</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ea typeface="黑体" panose="02010609060101010101" charset="-122"/>
                <a:cs typeface="Times New Roman" panose="02020603050405020304"/>
              </a:rPr>
              <a:t>【判断正误】</a:t>
            </a:r>
            <a:r>
              <a:rPr lang="zh-CN" altLang="zh-CN" kern="100" dirty="0">
                <a:cs typeface="Times New Roman" panose="02020603050405020304"/>
              </a:rPr>
              <a:t>他真是幸运，无论做什么事都那么</a:t>
            </a:r>
            <a:r>
              <a:rPr lang="zh-CN" altLang="zh-CN" kern="100" dirty="0">
                <a:solidFill>
                  <a:srgbClr val="C00000"/>
                </a:solidFill>
                <a:cs typeface="Times New Roman" panose="02020603050405020304"/>
              </a:rPr>
              <a:t>一帆风顺</a:t>
            </a:r>
            <a:r>
              <a:rPr lang="zh-CN" altLang="zh-CN" kern="100" dirty="0">
                <a:cs typeface="Times New Roman" panose="02020603050405020304"/>
              </a:rPr>
              <a:t>，令人羡慕不已。</a:t>
            </a:r>
            <a:r>
              <a:rPr lang="en-US" altLang="zh-CN" kern="100" dirty="0">
                <a:cs typeface="Courier New" panose="02070309020205020404"/>
              </a:rPr>
              <a:t>(</a:t>
            </a:r>
            <a:r>
              <a:rPr lang="zh-CN" altLang="zh-CN" kern="100" dirty="0">
                <a:cs typeface="Times New Roman" panose="02020603050405020304"/>
              </a:rPr>
              <a:t>　　</a:t>
            </a:r>
            <a:r>
              <a:rPr lang="en-US" altLang="zh-CN" kern="100" dirty="0" smtClean="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p:txBody>
      </p:sp>
      <p:sp>
        <p:nvSpPr>
          <p:cNvPr id="156" name="矩形 155"/>
          <p:cNvSpPr/>
          <p:nvPr/>
        </p:nvSpPr>
        <p:spPr>
          <a:xfrm>
            <a:off x="1656999" y="2716867"/>
            <a:ext cx="545342" cy="523220"/>
          </a:xfrm>
          <a:prstGeom prst="rect">
            <a:avLst/>
          </a:prstGeom>
        </p:spPr>
        <p:txBody>
          <a:bodyPr wrap="none">
            <a:spAutoFit/>
          </a:bodyPr>
          <a:lstStyle/>
          <a:p>
            <a:r>
              <a:rPr lang="en-US" altLang="zh-CN" b="1" dirty="0" smtClean="0">
                <a:latin typeface="时态"/>
                <a:ea typeface="楷体" panose="02010609060101010101" charset="-122"/>
              </a:rPr>
              <a:t>√</a:t>
            </a:r>
            <a:endParaRPr lang="zh-CN" altLang="zh-CN" dirty="0">
              <a:latin typeface="时态"/>
              <a:ea typeface="楷体" panose="02010609060101010101" charset="-122"/>
            </a:endParaRPr>
          </a:p>
        </p:txBody>
      </p:sp>
      <p:sp>
        <p:nvSpPr>
          <p:cNvPr id="157" name="矩形 156"/>
          <p:cNvSpPr/>
          <p:nvPr/>
        </p:nvSpPr>
        <p:spPr>
          <a:xfrm>
            <a:off x="1656581" y="4625079"/>
            <a:ext cx="545342" cy="523220"/>
          </a:xfrm>
          <a:prstGeom prst="rect">
            <a:avLst/>
          </a:prstGeom>
        </p:spPr>
        <p:txBody>
          <a:bodyPr wrap="none">
            <a:spAutoFit/>
          </a:bodyPr>
          <a:lstStyle/>
          <a:p>
            <a:r>
              <a:rPr lang="en-US" altLang="zh-CN" b="1" smtClean="0">
                <a:latin typeface="时态"/>
                <a:ea typeface="楷体" panose="02010609060101010101" charset="-122"/>
              </a:rPr>
              <a:t>√</a:t>
            </a:r>
            <a:endParaRPr lang="zh-CN" altLang="zh-CN" dirty="0">
              <a:latin typeface="时态"/>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p:bldP spid="157" grpId="0"/>
    </p:bldLst>
  </p:timing>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AS_UNIQUEID" val="96"/>
  <p:tag name="KSO_WM_BEAUTIFY_FLAG" val=""/>
</p:tagLst>
</file>

<file path=ppt/tags/tag4.xml><?xml version="1.0" encoding="utf-8"?>
<p:tagLst xmlns:p="http://schemas.openxmlformats.org/presentationml/2006/main">
  <p:tag name="AS_UNIQUEID" val="97"/>
  <p:tag name="KSO_WM_BEAUTIFY_FLAG" val=""/>
</p:tagLst>
</file>

<file path=ppt/tags/tag5.xml><?xml version="1.0" encoding="utf-8"?>
<p:tagLst xmlns:p="http://schemas.openxmlformats.org/presentationml/2006/main">
  <p:tag name="AS_UNIQUEID" val="98"/>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3">
      <a:majorFont>
        <a:latin typeface="Arial"/>
        <a:ea typeface="微软雅黑"/>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3921</Words>
  <Application>WPS 演示</Application>
  <PresentationFormat>自定义</PresentationFormat>
  <Paragraphs>138</Paragraphs>
  <Slides>26</Slides>
  <Notes>3</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26</vt:i4>
      </vt:variant>
    </vt:vector>
  </HeadingPairs>
  <TitlesOfParts>
    <vt:vector size="44" baseType="lpstr">
      <vt:lpstr>Arial</vt:lpstr>
      <vt:lpstr>宋体</vt:lpstr>
      <vt:lpstr>Wingdings</vt:lpstr>
      <vt:lpstr>Times New Roman</vt:lpstr>
      <vt:lpstr>微软雅黑</vt:lpstr>
      <vt:lpstr>Calibri Light</vt:lpstr>
      <vt:lpstr>HelveticaNeueLT Pro 67 MdCn</vt:lpstr>
      <vt:lpstr>Calibri</vt:lpstr>
      <vt:lpstr>Calibri</vt:lpstr>
      <vt:lpstr>Times New Roman</vt:lpstr>
      <vt:lpstr>黑体</vt:lpstr>
      <vt:lpstr>等线</vt:lpstr>
      <vt:lpstr>Courier New</vt:lpstr>
      <vt:lpstr>楷体</vt:lpstr>
      <vt:lpstr>时态</vt:lpstr>
      <vt:lpstr>Segoe Print</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芹泥</cp:lastModifiedBy>
  <cp:revision>1354</cp:revision>
  <dcterms:created xsi:type="dcterms:W3CDTF">2016-06-29T09:22:00Z</dcterms:created>
  <dcterms:modified xsi:type="dcterms:W3CDTF">2026-03-02T08:52:31Z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D2B98DF95DFB473197AB9A81205314D2_13</vt:lpwstr>
  </property>
  <property fmtid="{D5CDD505-2E9C-101B-9397-08002B2CF9AE}" pid="3" name="KSOProductBuildVer">
    <vt:lpwstr>2052-12.1.0.24657</vt:lpwstr>
  </property>
</Properties>
</file>