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8"/>
  </p:handoutMasterIdLst>
  <p:sldIdLst>
    <p:sldId id="3920" r:id="rId3"/>
    <p:sldId id="3989" r:id="rId5"/>
    <p:sldId id="3922" r:id="rId6"/>
    <p:sldId id="3935" r:id="rId7"/>
    <p:sldId id="3977" r:id="rId8"/>
    <p:sldId id="3978" r:id="rId9"/>
    <p:sldId id="3979" r:id="rId10"/>
    <p:sldId id="3980" r:id="rId11"/>
    <p:sldId id="3981" r:id="rId12"/>
    <p:sldId id="3982" r:id="rId13"/>
    <p:sldId id="3984" r:id="rId14"/>
    <p:sldId id="3985" r:id="rId15"/>
    <p:sldId id="3939" r:id="rId16"/>
    <p:sldId id="3971" r:id="rId17"/>
    <p:sldId id="3988" r:id="rId18"/>
    <p:sldId id="3972" r:id="rId19"/>
    <p:sldId id="3973" r:id="rId20"/>
    <p:sldId id="3990" r:id="rId21"/>
    <p:sldId id="3991" r:id="rId22"/>
    <p:sldId id="3992" r:id="rId23"/>
    <p:sldId id="3993" r:id="rId24"/>
    <p:sldId id="3994" r:id="rId25"/>
    <p:sldId id="2276" r:id="rId26"/>
    <p:sldId id="3956" r:id="rId27"/>
  </p:sldIdLst>
  <p:sldSz cx="11522075" cy="6480175"/>
  <p:notesSz cx="6858000" cy="9144000"/>
  <p:embeddedFontLst>
    <p:embeddedFont>
      <p:font typeface="微软雅黑" panose="020B0503020204020204" pitchFamily="34" charset="-122"/>
      <p:regular r:id="rId32"/>
    </p:embeddedFont>
    <p:embeddedFont>
      <p:font typeface="Calibri" panose="020F0502020204030204" pitchFamily="34" charset="0"/>
      <p:regular r:id="rId33"/>
      <p:bold r:id="rId34"/>
      <p:italic r:id="rId35"/>
      <p:boldItalic r:id="rId36"/>
    </p:embeddedFont>
    <p:embeddedFont>
      <p:font typeface="黑体" panose="02010609060101010101" charset="-122"/>
      <p:regular r:id="rId37"/>
    </p:embeddedFont>
    <p:embeddedFont>
      <p:font typeface="等线" panose="02010600030101010101" charset="-122"/>
      <p:regular r:id="rId38"/>
    </p:embeddedFont>
    <p:embeddedFont>
      <p:font typeface="楷体" panose="02010609060101010101" charset="-122"/>
      <p:regular r:id="rId39"/>
    </p:embeddedFont>
  </p:embeddedFontLst>
  <p:custDataLst>
    <p:tags r:id="rId4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56"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56"/>
        <p:guide orient="horz" pos="462"/>
        <p:guide orient="horz" pos="2212"/>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36"/>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10.xml"/><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3457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13</a:t>
            </a:r>
            <a:r>
              <a:rPr lang="zh-CN" altLang="en-US" sz="1400" b="1" dirty="0" smtClean="0">
                <a:solidFill>
                  <a:srgbClr val="C0472D"/>
                </a:solidFill>
                <a:latin typeface="微软雅黑" panose="020B0503020204020204" pitchFamily="34" charset="-122"/>
                <a:ea typeface="微软雅黑" panose="020B0503020204020204" pitchFamily="34" charset="-122"/>
              </a:rPr>
              <a:t>　林教头风雪山神庙　装在套子里的人</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5.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hyperlink" Target="..\3.&#37197;&#22871;&#32451;&#20064;&#39064;\01%20&#35838;&#21518;&#32032;&#20859;&#35780;&#20215;\13&#35838;&#21518;&#32032;&#20859;&#35780;&#20215;&#65288;&#21313;&#19977;&#65289;.docx" TargetMode="External"/><Relationship Id="rId3" Type="http://schemas.openxmlformats.org/officeDocument/2006/relationships/tags" Target="../tags/tag9.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第六单元　观察与批判</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86614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林教头风雪山神庙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装在套子里的人</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59070"/>
          </a:xfrm>
        </p:spPr>
        <p:txBody>
          <a:bodyPr/>
          <a:lstStyle/>
          <a:p>
            <a:pPr>
              <a:lnSpc>
                <a:spcPct val="120000"/>
              </a:lnSpc>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．素不相识：向来不认识。</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他们俩</a:t>
            </a:r>
            <a:r>
              <a:rPr lang="zh-CN" altLang="zh-CN" kern="100" dirty="0">
                <a:solidFill>
                  <a:srgbClr val="C00000"/>
                </a:solidFill>
                <a:cs typeface="Times New Roman" panose="02020603050405020304"/>
              </a:rPr>
              <a:t>素不相识</a:t>
            </a:r>
            <a:r>
              <a:rPr lang="zh-CN" altLang="zh-CN" kern="100" dirty="0">
                <a:cs typeface="Times New Roman" panose="02020603050405020304"/>
              </a:rPr>
              <a:t>，对此问题的看法竟然不谋而合，可见英雄所见略同。</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．战战兢兢：形容因害怕而微微发抖的样子，也形容小心谨慎的样子。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她</a:t>
            </a:r>
            <a:r>
              <a:rPr lang="zh-CN" altLang="zh-CN" kern="100" dirty="0">
                <a:solidFill>
                  <a:srgbClr val="C00000"/>
                </a:solidFill>
                <a:cs typeface="Times New Roman" panose="02020603050405020304"/>
              </a:rPr>
              <a:t>战战兢兢</a:t>
            </a:r>
            <a:r>
              <a:rPr lang="zh-CN" altLang="zh-CN" kern="100" dirty="0">
                <a:cs typeface="Times New Roman" panose="02020603050405020304"/>
              </a:rPr>
              <a:t>地跨过了那条看似平静的河流，心中却掀起了滔天巨浪。</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．大快人心：指坏人受到惩罚或打击，使大家非常痛快。</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这场比赛的胜利来得太是时候了，真是一场</a:t>
            </a:r>
            <a:r>
              <a:rPr lang="zh-CN" altLang="zh-CN" kern="100" dirty="0">
                <a:solidFill>
                  <a:srgbClr val="C00000"/>
                </a:solidFill>
                <a:cs typeface="Times New Roman" panose="02020603050405020304"/>
              </a:rPr>
              <a:t>大快人心</a:t>
            </a:r>
            <a:r>
              <a:rPr lang="zh-CN" altLang="zh-CN" kern="100" dirty="0">
                <a:cs typeface="Times New Roman" panose="02020603050405020304"/>
              </a:rPr>
              <a:t>的胜利。</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105" name="矩形 104"/>
          <p:cNvSpPr/>
          <p:nvPr/>
        </p:nvSpPr>
        <p:spPr>
          <a:xfrm>
            <a:off x="3096741" y="1672751"/>
            <a:ext cx="935508" cy="523220"/>
          </a:xfrm>
          <a:prstGeom prst="rect">
            <a:avLst/>
          </a:prstGeom>
        </p:spPr>
        <p:txBody>
          <a:bodyPr wrap="square">
            <a:spAutoFit/>
          </a:bodyPr>
          <a:lstStyle/>
          <a:p>
            <a:r>
              <a:rPr lang="en-US" altLang="zh-CN" b="1" dirty="0" smtClean="0">
                <a:latin typeface="+mn-ea"/>
                <a:ea typeface="+mn-ea"/>
              </a:rPr>
              <a:t>√</a:t>
            </a:r>
            <a:endParaRPr lang="zh-CN" altLang="zh-CN" b="1" dirty="0">
              <a:latin typeface="+mn-ea"/>
              <a:ea typeface="+mn-ea"/>
            </a:endParaRPr>
          </a:p>
        </p:txBody>
      </p:sp>
      <p:sp>
        <p:nvSpPr>
          <p:cNvPr id="106" name="矩形 105"/>
          <p:cNvSpPr/>
          <p:nvPr/>
        </p:nvSpPr>
        <p:spPr>
          <a:xfrm>
            <a:off x="2736701" y="3708139"/>
            <a:ext cx="935508" cy="523220"/>
          </a:xfrm>
          <a:prstGeom prst="rect">
            <a:avLst/>
          </a:prstGeom>
        </p:spPr>
        <p:txBody>
          <a:bodyPr wrap="square">
            <a:spAutoFit/>
          </a:bodyPr>
          <a:lstStyle/>
          <a:p>
            <a:r>
              <a:rPr lang="en-US" altLang="zh-CN" b="1" dirty="0" smtClean="0">
                <a:latin typeface="+mn-ea"/>
                <a:ea typeface="+mn-ea"/>
              </a:rPr>
              <a:t>√</a:t>
            </a:r>
            <a:endParaRPr lang="zh-CN" altLang="zh-CN" b="1" dirty="0">
              <a:latin typeface="+mn-ea"/>
              <a:ea typeface="+mn-ea"/>
            </a:endParaRPr>
          </a:p>
        </p:txBody>
      </p:sp>
      <p:sp>
        <p:nvSpPr>
          <p:cNvPr id="107" name="矩形 106"/>
          <p:cNvSpPr/>
          <p:nvPr/>
        </p:nvSpPr>
        <p:spPr>
          <a:xfrm>
            <a:off x="1620279" y="5273151"/>
            <a:ext cx="935508" cy="523220"/>
          </a:xfrm>
          <a:prstGeom prst="rect">
            <a:avLst/>
          </a:prstGeom>
        </p:spPr>
        <p:txBody>
          <a:bodyPr wrap="square">
            <a:spAutoFit/>
          </a:bodyPr>
          <a:lstStyle/>
          <a:p>
            <a:r>
              <a:rPr lang="en-US" altLang="zh-CN" b="1" dirty="0" smtClean="0">
                <a:latin typeface="+mn-ea"/>
                <a:ea typeface="+mn-ea"/>
              </a:rPr>
              <a:t>×</a:t>
            </a:r>
            <a:endParaRPr lang="zh-CN" altLang="zh-CN" b="1" dirty="0">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fontAlgn="ctr">
              <a:spcAft>
                <a:spcPts val="0"/>
              </a:spcAft>
              <a:tabLst>
                <a:tab pos="2700655" algn="l"/>
              </a:tabLst>
            </a:pPr>
            <a:r>
              <a:rPr lang="zh-CN" altLang="zh-CN" kern="100" dirty="0">
                <a:ea typeface="黑体" panose="02010609060101010101" charset="-122"/>
                <a:cs typeface="Times New Roman" panose="02020603050405020304"/>
              </a:rPr>
              <a:t>三、文学常识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章回小说是我国古典长篇小说的主要形式，它是由宋元讲史话本发展而来的。讲史时，说话人不可能把一段历史有头有尾地一两次说完，必须连续讲若干次，每讲一次，就等于后来所说的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一回</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。在每次讲说前，要用题目向听众提示主要内容，这就是章回小说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回目</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cs typeface="Times New Roman" panose="02020603050405020304"/>
              </a:rPr>
              <a:t>的起源</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indent="713740" fontAlgn="ctr">
              <a:spcAft>
                <a:spcPts val="0"/>
              </a:spcAft>
              <a:tabLst>
                <a:tab pos="2700655" algn="l"/>
              </a:tabLst>
            </a:pPr>
            <a:r>
              <a:rPr lang="zh-CN" altLang="zh-CN" kern="100" dirty="0">
                <a:cs typeface="Times New Roman" panose="02020603050405020304"/>
              </a:rPr>
              <a:t>经过宋、元两代的长期孕育，元末明初出现了一批章回小说，如《三国志通俗演义》《水浒传》等。这些小说都是在民间长期流传的基础上，经说书人和戏曲艺人补充内容，逐渐丰富，最后由作家加工改写而成的。到了明中叶后，章回小说的发展更加成熟，出现了《西游记》等作品。由于社会生活日益丰富，这些章回小说的故事情节更趋复杂，描写也更为细腻，它们在内容上和</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讲史</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已没有一定联系，只是在体裁上保持着</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讲史</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的痕迹。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章回小说在思想、艺术上都有很高的成就，它的出现，标志着中国小说从此进入了一个新的历史时期</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2677656"/>
          </a:xfrm>
        </p:spPr>
        <p:txBody>
          <a:bodyPr/>
          <a:lstStyle/>
          <a:p>
            <a:pPr indent="1524000">
              <a:spcAft>
                <a:spcPts val="0"/>
              </a:spcAft>
              <a:tabLst>
                <a:tab pos="2700655" algn="l"/>
              </a:tabLst>
            </a:pPr>
            <a:r>
              <a:rPr lang="zh-CN" altLang="zh-CN" kern="100" dirty="0">
                <a:cs typeface="Times New Roman" panose="02020603050405020304"/>
              </a:rPr>
              <a:t>分析环境描写</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《林教头风雪山神庙》运用自然环境描写，恰到好处地与情节的发展相呼应；《装在套子里的人》则主要着眼于社会环境的描写，交代人物性格的成因</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433" y="1799927"/>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．在《林教头风雪山神庙》中，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风雪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是怎样推动小说情节一步步发展的？请简要分析说明。</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林冲到草料场时正值风雪交加，他想喝酒驱寒才会到市井沽酒，也因此得遇山神庙。</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下雪致使林冲住的草屋塌了，这使林冲想起离这半里路上有个古庙，可以安身。</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正由于风大雪紧，为了挡风雪，林冲才用大石头靠住门，致使陆虞候等三人没能直接闯进山神庙来。</a:t>
            </a:r>
            <a:r>
              <a:rPr lang="zh-CN" altLang="zh-CN" kern="100" dirty="0">
                <a:latin typeface="宋体" panose="02010600030101010101" pitchFamily="2" charset="-122"/>
                <a:ea typeface="楷体" panose="02010609060101010101" charset="-122"/>
                <a:cs typeface="Times New Roman" panose="02020603050405020304"/>
              </a:rPr>
              <a:t>④</a:t>
            </a:r>
            <a:r>
              <a:rPr lang="zh-CN" altLang="zh-CN" kern="100" dirty="0">
                <a:ea typeface="楷体" panose="02010609060101010101" charset="-122"/>
                <a:cs typeface="Times New Roman" panose="02020603050405020304"/>
              </a:rPr>
              <a:t>正因为风大雪紧，陆虞候一伙人放完火，才直奔庙里，紧贴庙门说出放火始末，使林冲知道了事情的真相</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．别里科夫生活在怎样的社会环境里？请找出描写社会环境的句子，并简要分析这些环境描写的作用。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描写社会环境的句子：</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在别里科夫这类人的影响下，全城的人战战兢兢地生活了十年到十五年，什么事都怕。他们不敢大声说话，不敢写信，不敢交朋友，不敢看书，不敢周济穷人，不敢教人念书写字</a:t>
            </a:r>
            <a:r>
              <a:rPr lang="zh-CN" altLang="zh-CN" kern="100" dirty="0">
                <a:latin typeface="等线" panose="02010600030101010101" charset="-122"/>
                <a:cs typeface="Times New Roman" panose="02020603050405020304"/>
              </a:rPr>
              <a:t>……</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可是一个礼拜还没有过完，生活又恢复旧样子，跟先前一样郁闷、无聊、乱糟糟了。局面并没有好一点。</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可是这种装在套子里的人，却还有许多，将来也还不知道有多少呢</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88965"/>
          </a:xfrm>
        </p:spPr>
        <p:txBody>
          <a:bodyPr/>
          <a:lstStyle/>
          <a:p>
            <a:pPr>
              <a:lnSpc>
                <a:spcPct val="130000"/>
              </a:lnSpc>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作用：</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营造了一种恐怖、沉闷、紧张、压抑的氛围，整个社会被高压笼罩，新生力量还很微弱。</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别里科夫死了，但束缚、压抑的社会环境没有改变，这是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套中人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生长的社会土壤，为人物荒唐的言谈举止、心理行动提供了依据。</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暗示主题。沉闷、压抑、恐怖的局面并没有因为别里科夫的去世而改变，这是一种强大的社会力量。言外之意是，只要俄国沙皇专制制度还没有被推翻，就会在这块土壤中不断滋生出新的</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别里科夫</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，生活就还是老样子。作者是在启迪人们，俄国沙皇专制统治不推翻，腐朽的思想不铲除，就永远存在着别里科夫这样的人。要想让社会有新气象，就必须变革社会，革新思想</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6525"/>
          </a:xfrm>
        </p:spPr>
        <p:txBody>
          <a:bodyPr/>
          <a:lstStyle/>
          <a:p>
            <a:pPr indent="1071245">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赏析</a:t>
            </a:r>
            <a:r>
              <a:rPr lang="zh-CN" altLang="zh-CN" kern="100" dirty="0">
                <a:cs typeface="Times New Roman" panose="02020603050405020304"/>
              </a:rPr>
              <a:t>人物形象</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《林教头风雪山神庙》《装在套子里的人》分别出自中外不同作家的作品，时代背景不同，作品风格不同，但并不妨碍林冲与别里科夫同为世界文学画廊中的经典人物形象</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0437" y="827819"/>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35589" y="1281038"/>
          <a:ext cx="10850896" cy="5019389"/>
        </p:xfrm>
        <a:graphic>
          <a:graphicData uri="http://schemas.openxmlformats.org/drawingml/2006/table">
            <a:tbl>
              <a:tblPr/>
              <a:tblGrid>
                <a:gridCol w="1791518"/>
                <a:gridCol w="2165675"/>
                <a:gridCol w="4698414"/>
                <a:gridCol w="2195289"/>
              </a:tblGrid>
              <a:tr h="356394">
                <a:tc>
                  <a:txBody>
                    <a:bodyPr/>
                    <a:lstStyle/>
                    <a:p>
                      <a:pPr algn="ctr">
                        <a:lnSpc>
                          <a:spcPct val="12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情节</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7731" marR="477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表现手法</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7731" marR="477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400" b="1" kern="100">
                          <a:solidFill>
                            <a:srgbClr val="C00000"/>
                          </a:solidFill>
                          <a:effectLst/>
                          <a:latin typeface="Times New Roman" panose="02020603050405020304"/>
                          <a:ea typeface="黑体" panose="02010609060101010101" charset="-122"/>
                          <a:cs typeface="Times New Roman" panose="02020603050405020304"/>
                        </a:rPr>
                        <a:t>性格特点</a:t>
                      </a:r>
                      <a:endParaRPr lang="zh-CN" sz="2400" kern="100">
                        <a:solidFill>
                          <a:srgbClr val="C00000"/>
                        </a:solidFill>
                        <a:effectLst/>
                        <a:latin typeface="等线" panose="02010600030101010101" charset="-122"/>
                        <a:ea typeface="等线" panose="02010600030101010101" charset="-122"/>
                        <a:cs typeface="Courier New" panose="02070309020205020404"/>
                      </a:endParaRPr>
                    </a:p>
                  </a:txBody>
                  <a:tcPr marL="47731" marR="477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charset="-122"/>
                          <a:cs typeface="Times New Roman" panose="02020603050405020304"/>
                        </a:rPr>
                        <a:t>总体特点</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47731" marR="477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069181">
                <a:tc>
                  <a:txBody>
                    <a:bodyPr/>
                    <a:lstStyle/>
                    <a:p>
                      <a:pPr algn="l">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林冲沧州遇旧知</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altLang="en-US" sz="2400" b="1" kern="100" dirty="0">
                          <a:solidFill>
                            <a:srgbClr val="000000"/>
                          </a:solidFill>
                          <a:effectLst/>
                          <a:latin typeface="Times New Roman" panose="02020603050405020304"/>
                          <a:ea typeface="楷体" panose="02010609060101010101" charset="-122"/>
                          <a:cs typeface="Courier New" panose="02070309020205020404"/>
                        </a:rPr>
                        <a:t>①</a:t>
                      </a:r>
                      <a:r>
                        <a:rPr lang="en-US" sz="2400" b="1" kern="100" dirty="0">
                          <a:solidFill>
                            <a:srgbClr val="000000"/>
                          </a:solidFill>
                          <a:effectLst/>
                          <a:latin typeface="Times New Roman" panose="02020603050405020304"/>
                          <a:ea typeface="楷体" panose="02010609060101010101" charset="-122"/>
                          <a:cs typeface="Courier New" panose="02070309020205020404"/>
                        </a:rPr>
                        <a:t>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正直善良，扶危济困；忍辱求安，委曲求全；软弱动摇，不思反抗</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l">
                        <a:lnSpc>
                          <a:spcPct val="120000"/>
                        </a:lnSpc>
                        <a:spcAft>
                          <a:spcPts val="0"/>
                        </a:spcAft>
                        <a:tabLst>
                          <a:tab pos="2700655" algn="l"/>
                        </a:tabLst>
                      </a:pPr>
                      <a:r>
                        <a:rPr lang="zh-CN" altLang="en-US" sz="2400" b="1" kern="100" dirty="0">
                          <a:solidFill>
                            <a:srgbClr val="000000"/>
                          </a:solidFill>
                          <a:effectLst/>
                          <a:latin typeface="Times New Roman" panose="02020603050405020304"/>
                          <a:ea typeface="楷体" panose="02010609060101010101" charset="-122"/>
                          <a:cs typeface="Courier New" panose="02070309020205020404"/>
                        </a:rPr>
                        <a:t>⑧</a:t>
                      </a:r>
                      <a:r>
                        <a:rPr lang="en-US" sz="2400" b="1" kern="100" dirty="0">
                          <a:solidFill>
                            <a:srgbClr val="000000"/>
                          </a:solidFill>
                          <a:effectLst/>
                          <a:latin typeface="Times New Roman" panose="02020603050405020304"/>
                          <a:ea typeface="楷体" panose="02010609060101010101" charset="-122"/>
                          <a:cs typeface="Courier New" panose="02070309020205020404"/>
                        </a:rPr>
                        <a:t>______________________________________________________________________________</a:t>
                      </a:r>
                      <a:r>
                        <a:rPr lang="en-US" sz="2400" b="1" kern="100" dirty="0">
                          <a:solidFill>
                            <a:srgbClr val="000000"/>
                          </a:solidFill>
                          <a:effectLst/>
                          <a:latin typeface="Times New Roman" panose="02020603050405020304"/>
                          <a:ea typeface="楷体" panose="02010609060101010101" charset="-122"/>
                          <a:cs typeface="Courier New" panose="02070309020205020404"/>
                          <a:sym typeface="+mn-ea"/>
                        </a:rPr>
                        <a:t>__</a:t>
                      </a:r>
                      <a:r>
                        <a:rPr lang="en-US" sz="2400" b="1" kern="100" dirty="0">
                          <a:solidFill>
                            <a:srgbClr val="000000"/>
                          </a:solidFill>
                          <a:effectLst/>
                          <a:latin typeface="Times New Roman" panose="02020603050405020304"/>
                          <a:ea typeface="楷体" panose="02010609060101010101" charset="-122"/>
                          <a:cs typeface="Courier New" panose="02070309020205020404"/>
                        </a:rPr>
                        <a:t>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787">
                <a:tc>
                  <a:txBody>
                    <a:bodyPr/>
                    <a:lstStyle/>
                    <a:p>
                      <a:pPr algn="l">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买刀寻敌</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语言描写、</a:t>
                      </a:r>
                      <a:endParaRPr lang="zh-CN" sz="2400" kern="100" dirty="0">
                        <a:effectLst/>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动作描写</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zh-CN" altLang="en-US" sz="2400" b="1" kern="100" dirty="0" smtClean="0">
                          <a:solidFill>
                            <a:srgbClr val="000000"/>
                          </a:solidFill>
                          <a:effectLst/>
                          <a:latin typeface="Times New Roman" panose="02020603050405020304"/>
                          <a:ea typeface="楷体" panose="02010609060101010101" charset="-122"/>
                          <a:cs typeface="Courier New" panose="02070309020205020404"/>
                        </a:rPr>
                        <a:t>②</a:t>
                      </a:r>
                      <a:r>
                        <a:rPr lang="en-US" sz="2400" b="1" kern="100" dirty="0" smtClean="0">
                          <a:solidFill>
                            <a:srgbClr val="000000"/>
                          </a:solidFill>
                          <a:effectLst/>
                          <a:latin typeface="Times New Roman" panose="02020603050405020304"/>
                          <a:ea typeface="楷体" panose="02010609060101010101" charset="-122"/>
                          <a:cs typeface="Courier New" panose="02070309020205020404"/>
                        </a:rPr>
                        <a:t>____________________ </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712787">
                <a:tc>
                  <a:txBody>
                    <a:bodyPr/>
                    <a:lstStyle/>
                    <a:p>
                      <a:pPr algn="l">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接管草料场</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altLang="en-US" sz="2400" b="1" kern="100">
                          <a:solidFill>
                            <a:srgbClr val="000000"/>
                          </a:solidFill>
                          <a:effectLst/>
                          <a:latin typeface="Times New Roman" panose="02020603050405020304"/>
                          <a:ea typeface="楷体" panose="02010609060101010101" charset="-122"/>
                          <a:cs typeface="Courier New" panose="02070309020205020404"/>
                        </a:rPr>
                        <a:t>③</a:t>
                      </a:r>
                      <a:r>
                        <a:rPr lang="en-US" sz="24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zh-CN" altLang="en-US" sz="2400" b="1" kern="100">
                          <a:solidFill>
                            <a:srgbClr val="000000"/>
                          </a:solidFill>
                          <a:effectLst/>
                          <a:latin typeface="Times New Roman" panose="02020603050405020304"/>
                          <a:ea typeface="楷体" panose="02010609060101010101" charset="-122"/>
                          <a:cs typeface="Courier New" panose="02070309020205020404"/>
                        </a:rPr>
                        <a:t>④</a:t>
                      </a:r>
                      <a:r>
                        <a:rPr lang="en-US" sz="24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712787">
                <a:tc>
                  <a:txBody>
                    <a:bodyPr/>
                    <a:lstStyle/>
                    <a:p>
                      <a:pPr algn="l">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夜宿山神庙</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动作描写、</a:t>
                      </a:r>
                      <a:endParaRPr lang="zh-CN" sz="2400" kern="100">
                        <a:effectLst/>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心理描写</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zh-CN" altLang="en-US" sz="2400" b="1" kern="100">
                          <a:solidFill>
                            <a:srgbClr val="000000"/>
                          </a:solidFill>
                          <a:effectLst/>
                          <a:latin typeface="Times New Roman" panose="02020603050405020304"/>
                          <a:ea typeface="楷体" panose="02010609060101010101" charset="-122"/>
                          <a:cs typeface="Courier New" panose="02070309020205020404"/>
                        </a:rPr>
                        <a:t>⑤</a:t>
                      </a:r>
                      <a:r>
                        <a:rPr lang="en-US" sz="2400" b="1" kern="100">
                          <a:solidFill>
                            <a:srgbClr val="000000"/>
                          </a:solidFill>
                          <a:effectLst/>
                          <a:latin typeface="Times New Roman" panose="02020603050405020304"/>
                          <a:ea typeface="楷体" panose="02010609060101010101" charset="-122"/>
                          <a:cs typeface="Courier New" panose="02070309020205020404"/>
                        </a:rPr>
                        <a:t>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712787">
                <a:tc>
                  <a:txBody>
                    <a:bodyPr/>
                    <a:lstStyle/>
                    <a:p>
                      <a:pPr algn="l">
                        <a:lnSpc>
                          <a:spcPct val="12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雪夜复仇</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altLang="en-US" sz="2400" b="1" kern="100">
                          <a:solidFill>
                            <a:srgbClr val="000000"/>
                          </a:solidFill>
                          <a:effectLst/>
                          <a:latin typeface="Times New Roman" panose="02020603050405020304"/>
                          <a:ea typeface="楷体" panose="02010609060101010101" charset="-122"/>
                          <a:cs typeface="Courier New" panose="02070309020205020404"/>
                        </a:rPr>
                        <a:t>⑥</a:t>
                      </a:r>
                      <a:r>
                        <a:rPr lang="en-US" sz="2400" b="1" kern="100">
                          <a:solidFill>
                            <a:srgbClr val="000000"/>
                          </a:solidFill>
                          <a:effectLst/>
                          <a:latin typeface="Times New Roman" panose="02020603050405020304"/>
                          <a:ea typeface="楷体" panose="02010609060101010101" charset="-122"/>
                          <a:cs typeface="Courier New" panose="02070309020205020404"/>
                        </a:rPr>
                        <a:t>______________________</a:t>
                      </a:r>
                      <a:endParaRPr lang="zh-CN" sz="24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zh-CN" altLang="en-US" sz="2400" b="1" kern="100" dirty="0">
                          <a:solidFill>
                            <a:srgbClr val="000000"/>
                          </a:solidFill>
                          <a:effectLst/>
                          <a:latin typeface="Times New Roman" panose="02020603050405020304"/>
                          <a:ea typeface="楷体" panose="02010609060101010101" charset="-122"/>
                          <a:cs typeface="Courier New" panose="02070309020205020404"/>
                        </a:rPr>
                        <a:t>⑦</a:t>
                      </a:r>
                      <a:r>
                        <a:rPr lang="en-US" sz="2400" b="1" kern="100" dirty="0">
                          <a:solidFill>
                            <a:srgbClr val="000000"/>
                          </a:solidFill>
                          <a:effectLst/>
                          <a:latin typeface="Times New Roman" panose="02020603050405020304"/>
                          <a:ea typeface="楷体" panose="02010609060101010101" charset="-122"/>
                          <a:cs typeface="Courier New" panose="02070309020205020404"/>
                        </a:rPr>
                        <a:t>____________________</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
        <p:nvSpPr>
          <p:cNvPr id="4" name="文本占位符 1"/>
          <p:cNvSpPr>
            <a:spLocks noGrp="1"/>
          </p:cNvSpPr>
          <p:nvPr>
            <p:ph type="body" sz="quarter" idx="10"/>
          </p:nvPr>
        </p:nvSpPr>
        <p:spPr>
          <a:xfrm>
            <a:off x="271037" y="467779"/>
            <a:ext cx="10980000" cy="830997"/>
          </a:xfrm>
        </p:spPr>
        <p:txBody>
          <a:bodyPr/>
          <a:lstStyle/>
          <a:p>
            <a:pPr>
              <a:lnSpc>
                <a:spcPct val="100000"/>
              </a:lnSpc>
            </a:pPr>
            <a:r>
              <a:rPr lang="en-US" altLang="zh-CN" sz="2400" dirty="0"/>
              <a:t>3</a:t>
            </a:r>
            <a:r>
              <a:rPr lang="zh-CN" altLang="zh-CN" sz="2400" dirty="0">
                <a:cs typeface="Times New Roman" panose="02020603050405020304"/>
              </a:rPr>
              <a:t>．阅读课文《林教头风雪山神庙》，根据课文情节，填写下面表格，分析林冲的形象特点。</a:t>
            </a:r>
            <a:endParaRPr lang="zh-CN" altLang="en-US" sz="2400" dirty="0"/>
          </a:p>
        </p:txBody>
      </p:sp>
      <p:sp>
        <p:nvSpPr>
          <p:cNvPr id="104" name="矩形 103"/>
          <p:cNvSpPr/>
          <p:nvPr/>
        </p:nvSpPr>
        <p:spPr>
          <a:xfrm>
            <a:off x="2564926" y="1985890"/>
            <a:ext cx="1588627" cy="461665"/>
          </a:xfrm>
          <a:prstGeom prst="rect">
            <a:avLst/>
          </a:prstGeom>
        </p:spPr>
        <p:txBody>
          <a:bodyPr wrap="square">
            <a:spAutoFit/>
          </a:bodyPr>
          <a:lstStyle/>
          <a:p>
            <a:r>
              <a:rPr lang="zh-CN" altLang="zh-CN" sz="2400" b="1" dirty="0">
                <a:latin typeface="楷体" panose="02010609060101010101" charset="-122"/>
                <a:ea typeface="楷体" panose="02010609060101010101" charset="-122"/>
              </a:rPr>
              <a:t>语言</a:t>
            </a:r>
            <a:r>
              <a:rPr lang="zh-CN" altLang="zh-CN" sz="2400" b="1" dirty="0" smtClean="0">
                <a:latin typeface="楷体" panose="02010609060101010101" charset="-122"/>
                <a:ea typeface="楷体" panose="02010609060101010101" charset="-122"/>
              </a:rPr>
              <a:t>描写</a:t>
            </a:r>
            <a:endParaRPr lang="zh-CN" altLang="zh-CN" sz="2400" dirty="0">
              <a:latin typeface="楷体" panose="02010609060101010101" charset="-122"/>
              <a:ea typeface="楷体" panose="02010609060101010101" charset="-122"/>
            </a:endParaRPr>
          </a:p>
        </p:txBody>
      </p:sp>
      <p:sp>
        <p:nvSpPr>
          <p:cNvPr id="105" name="矩形 104"/>
          <p:cNvSpPr/>
          <p:nvPr/>
        </p:nvSpPr>
        <p:spPr>
          <a:xfrm>
            <a:off x="4628454" y="2916495"/>
            <a:ext cx="5759450" cy="534035"/>
          </a:xfrm>
          <a:prstGeom prst="rect">
            <a:avLst/>
          </a:prstGeom>
        </p:spPr>
        <p:txBody>
          <a:bodyPr>
            <a:spAutoFit/>
          </a:bodyPr>
          <a:lstStyle/>
          <a:p>
            <a:pPr marL="0" indent="0" eaLnBrk="1" latinLnBrk="0" hangingPunct="1">
              <a:lnSpc>
                <a:spcPct val="120000"/>
              </a:lnSpc>
            </a:pPr>
            <a:r>
              <a:rPr lang="zh-CN" altLang="zh-CN" sz="2400" b="1" dirty="0">
                <a:latin typeface="楷体" panose="02010609060101010101" charset="-122"/>
                <a:ea typeface="楷体" panose="02010609060101010101" charset="-122"/>
              </a:rPr>
              <a:t>急躁刚烈、</a:t>
            </a:r>
            <a:r>
              <a:rPr lang="zh-CN" altLang="zh-CN" sz="2400" b="1" dirty="0" smtClean="0">
                <a:latin typeface="楷体" panose="02010609060101010101" charset="-122"/>
                <a:ea typeface="楷体" panose="02010609060101010101" charset="-122"/>
              </a:rPr>
              <a:t>疾恶如仇</a:t>
            </a:r>
            <a:endParaRPr lang="zh-CN" altLang="zh-CN" sz="2400" dirty="0">
              <a:latin typeface="楷体" panose="02010609060101010101" charset="-122"/>
              <a:ea typeface="楷体" panose="02010609060101010101" charset="-122"/>
            </a:endParaRPr>
          </a:p>
        </p:txBody>
      </p:sp>
      <p:sp>
        <p:nvSpPr>
          <p:cNvPr id="106" name="矩形 105"/>
          <p:cNvSpPr/>
          <p:nvPr/>
        </p:nvSpPr>
        <p:spPr>
          <a:xfrm>
            <a:off x="2515550" y="3600571"/>
            <a:ext cx="1733319" cy="977265"/>
          </a:xfrm>
          <a:prstGeom prst="rect">
            <a:avLst/>
          </a:prstGeom>
        </p:spPr>
        <p:txBody>
          <a:bodyPr wrap="square">
            <a:spAutoFit/>
          </a:bodyPr>
          <a:lstStyle/>
          <a:p>
            <a:pPr marL="0" indent="0" eaLnBrk="1" latinLnBrk="0" hangingPunct="1">
              <a:lnSpc>
                <a:spcPct val="120000"/>
              </a:lnSpc>
            </a:pPr>
            <a:r>
              <a:rPr lang="zh-CN" altLang="zh-CN" sz="2400" b="1" dirty="0" smtClean="0">
                <a:latin typeface="楷体" panose="02010609060101010101" charset="-122"/>
                <a:ea typeface="楷体" panose="02010609060101010101" charset="-122"/>
              </a:rPr>
              <a:t>心理</a:t>
            </a:r>
            <a:r>
              <a:rPr lang="zh-CN" altLang="zh-CN" sz="2400" b="1" dirty="0">
                <a:latin typeface="楷体" panose="02010609060101010101" charset="-122"/>
                <a:ea typeface="楷体" panose="02010609060101010101" charset="-122"/>
              </a:rPr>
              <a:t>描写、语言</a:t>
            </a:r>
            <a:r>
              <a:rPr lang="zh-CN" altLang="zh-CN" sz="2400" b="1" dirty="0" smtClean="0">
                <a:latin typeface="楷体" panose="02010609060101010101" charset="-122"/>
                <a:ea typeface="楷体" panose="02010609060101010101" charset="-122"/>
              </a:rPr>
              <a:t>描写</a:t>
            </a:r>
            <a:endParaRPr lang="zh-CN" altLang="zh-CN" sz="2400" dirty="0">
              <a:latin typeface="楷体" panose="02010609060101010101" charset="-122"/>
              <a:ea typeface="楷体" panose="02010609060101010101" charset="-122"/>
            </a:endParaRPr>
          </a:p>
        </p:txBody>
      </p:sp>
      <p:sp>
        <p:nvSpPr>
          <p:cNvPr id="107" name="矩形 106"/>
          <p:cNvSpPr/>
          <p:nvPr/>
        </p:nvSpPr>
        <p:spPr>
          <a:xfrm>
            <a:off x="4676921" y="3851711"/>
            <a:ext cx="5759450" cy="461665"/>
          </a:xfrm>
          <a:prstGeom prst="rect">
            <a:avLst/>
          </a:prstGeom>
        </p:spPr>
        <p:txBody>
          <a:bodyPr>
            <a:spAutoFit/>
          </a:bodyPr>
          <a:lstStyle/>
          <a:p>
            <a:r>
              <a:rPr lang="zh-CN" altLang="zh-CN" sz="2400" b="1" dirty="0" smtClean="0">
                <a:latin typeface="楷体" panose="02010609060101010101" charset="-122"/>
                <a:ea typeface="楷体" panose="02010609060101010101" charset="-122"/>
              </a:rPr>
              <a:t>不</a:t>
            </a:r>
            <a:r>
              <a:rPr lang="zh-CN" altLang="zh-CN" sz="2400" b="1" dirty="0">
                <a:latin typeface="楷体" panose="02010609060101010101" charset="-122"/>
                <a:ea typeface="楷体" panose="02010609060101010101" charset="-122"/>
              </a:rPr>
              <a:t>思反抗，</a:t>
            </a:r>
            <a:r>
              <a:rPr lang="zh-CN" altLang="zh-CN" sz="2400" b="1" dirty="0" smtClean="0">
                <a:latin typeface="楷体" panose="02010609060101010101" charset="-122"/>
                <a:ea typeface="楷体" panose="02010609060101010101" charset="-122"/>
              </a:rPr>
              <a:t>随遇而安</a:t>
            </a:r>
            <a:endParaRPr lang="zh-CN" altLang="zh-CN" sz="2400" dirty="0">
              <a:latin typeface="楷体" panose="02010609060101010101" charset="-122"/>
              <a:ea typeface="楷体" panose="02010609060101010101" charset="-122"/>
            </a:endParaRPr>
          </a:p>
        </p:txBody>
      </p:sp>
      <p:sp>
        <p:nvSpPr>
          <p:cNvPr id="108" name="矩形 107"/>
          <p:cNvSpPr/>
          <p:nvPr/>
        </p:nvSpPr>
        <p:spPr>
          <a:xfrm>
            <a:off x="4722436" y="4715807"/>
            <a:ext cx="5759450" cy="461665"/>
          </a:xfrm>
          <a:prstGeom prst="rect">
            <a:avLst/>
          </a:prstGeom>
        </p:spPr>
        <p:txBody>
          <a:bodyPr>
            <a:spAutoFit/>
          </a:bodyPr>
          <a:lstStyle/>
          <a:p>
            <a:r>
              <a:rPr lang="zh-CN" altLang="zh-CN" sz="2400" b="1" dirty="0" smtClean="0">
                <a:latin typeface="楷体" panose="02010609060101010101" charset="-122"/>
                <a:ea typeface="楷体" panose="02010609060101010101" charset="-122"/>
              </a:rPr>
              <a:t>细心</a:t>
            </a:r>
            <a:r>
              <a:rPr lang="zh-CN" altLang="zh-CN" sz="2400" b="1" dirty="0">
                <a:latin typeface="楷体" panose="02010609060101010101" charset="-122"/>
                <a:ea typeface="楷体" panose="02010609060101010101" charset="-122"/>
              </a:rPr>
              <a:t>谨慎，</a:t>
            </a:r>
            <a:r>
              <a:rPr lang="zh-CN" altLang="zh-CN" sz="2400" b="1" dirty="0" smtClean="0">
                <a:latin typeface="楷体" panose="02010609060101010101" charset="-122"/>
                <a:ea typeface="楷体" panose="02010609060101010101" charset="-122"/>
              </a:rPr>
              <a:t>随遇而安</a:t>
            </a:r>
            <a:endParaRPr lang="zh-CN" altLang="zh-CN" sz="2400" dirty="0">
              <a:latin typeface="楷体" panose="02010609060101010101" charset="-122"/>
              <a:ea typeface="楷体" panose="02010609060101010101" charset="-122"/>
            </a:endParaRPr>
          </a:p>
        </p:txBody>
      </p:sp>
      <p:sp>
        <p:nvSpPr>
          <p:cNvPr id="109" name="矩形 108"/>
          <p:cNvSpPr/>
          <p:nvPr/>
        </p:nvSpPr>
        <p:spPr>
          <a:xfrm>
            <a:off x="2466850" y="5344821"/>
            <a:ext cx="1890031" cy="919867"/>
          </a:xfrm>
          <a:prstGeom prst="rect">
            <a:avLst/>
          </a:prstGeom>
        </p:spPr>
        <p:txBody>
          <a:bodyPr wrap="square">
            <a:spAutoFit/>
          </a:bodyPr>
          <a:lstStyle/>
          <a:p>
            <a:pPr>
              <a:lnSpc>
                <a:spcPct val="120000"/>
              </a:lnSpc>
            </a:pPr>
            <a:r>
              <a:rPr lang="zh-CN" altLang="zh-CN" sz="2400" b="1" dirty="0" smtClean="0">
                <a:latin typeface="楷体" panose="02010609060101010101" charset="-122"/>
                <a:ea typeface="楷体" panose="02010609060101010101" charset="-122"/>
              </a:rPr>
              <a:t>动作</a:t>
            </a:r>
            <a:r>
              <a:rPr lang="zh-CN" altLang="zh-CN" sz="2400" b="1" dirty="0">
                <a:latin typeface="楷体" panose="02010609060101010101" charset="-122"/>
                <a:ea typeface="楷体" panose="02010609060101010101" charset="-122"/>
              </a:rPr>
              <a:t>描写、语言</a:t>
            </a:r>
            <a:r>
              <a:rPr lang="zh-CN" altLang="zh-CN" sz="2400" b="1" dirty="0" smtClean="0">
                <a:latin typeface="楷体" panose="02010609060101010101" charset="-122"/>
                <a:ea typeface="楷体" panose="02010609060101010101" charset="-122"/>
              </a:rPr>
              <a:t>描写</a:t>
            </a:r>
            <a:endParaRPr lang="zh-CN" altLang="zh-CN" sz="2400" dirty="0">
              <a:latin typeface="楷体" panose="02010609060101010101" charset="-122"/>
              <a:ea typeface="楷体" panose="02010609060101010101" charset="-122"/>
            </a:endParaRPr>
          </a:p>
        </p:txBody>
      </p:sp>
      <p:sp>
        <p:nvSpPr>
          <p:cNvPr id="110" name="矩形 109"/>
          <p:cNvSpPr/>
          <p:nvPr/>
        </p:nvSpPr>
        <p:spPr>
          <a:xfrm>
            <a:off x="4668043" y="5557953"/>
            <a:ext cx="3141226" cy="461665"/>
          </a:xfrm>
          <a:prstGeom prst="rect">
            <a:avLst/>
          </a:prstGeom>
        </p:spPr>
        <p:txBody>
          <a:bodyPr wrap="square">
            <a:spAutoFit/>
          </a:bodyPr>
          <a:lstStyle/>
          <a:p>
            <a:r>
              <a:rPr lang="zh-CN" altLang="zh-CN" sz="2400" b="1" dirty="0" smtClean="0">
                <a:latin typeface="楷体" panose="02010609060101010101" charset="-122"/>
                <a:ea typeface="楷体" panose="02010609060101010101" charset="-122"/>
              </a:rPr>
              <a:t>英勇</a:t>
            </a:r>
            <a:r>
              <a:rPr lang="zh-CN" altLang="zh-CN" sz="2400" b="1" dirty="0">
                <a:latin typeface="楷体" panose="02010609060101010101" charset="-122"/>
                <a:ea typeface="楷体" panose="02010609060101010101" charset="-122"/>
              </a:rPr>
              <a:t>果敢，愤而</a:t>
            </a:r>
            <a:r>
              <a:rPr lang="zh-CN" altLang="zh-CN" sz="2400" b="1" dirty="0" smtClean="0">
                <a:latin typeface="楷体" panose="02010609060101010101" charset="-122"/>
                <a:ea typeface="楷体" panose="02010609060101010101" charset="-122"/>
              </a:rPr>
              <a:t>抗争</a:t>
            </a:r>
            <a:endParaRPr lang="zh-CN" altLang="zh-CN" sz="2400" dirty="0">
              <a:latin typeface="楷体" panose="02010609060101010101" charset="-122"/>
              <a:ea typeface="楷体" panose="02010609060101010101" charset="-122"/>
            </a:endParaRPr>
          </a:p>
        </p:txBody>
      </p:sp>
      <p:sp>
        <p:nvSpPr>
          <p:cNvPr id="111" name="矩形 110"/>
          <p:cNvSpPr/>
          <p:nvPr/>
        </p:nvSpPr>
        <p:spPr>
          <a:xfrm>
            <a:off x="9034780" y="2376170"/>
            <a:ext cx="2411730" cy="3192780"/>
          </a:xfrm>
          <a:prstGeom prst="rect">
            <a:avLst/>
          </a:prstGeom>
        </p:spPr>
        <p:txBody>
          <a:bodyPr wrap="square">
            <a:spAutoFit/>
          </a:bodyPr>
          <a:lstStyle/>
          <a:p>
            <a:pPr>
              <a:lnSpc>
                <a:spcPct val="120000"/>
              </a:lnSpc>
            </a:pPr>
            <a:r>
              <a:rPr lang="en-US" altLang="zh-CN" sz="2400" b="1" dirty="0" smtClean="0">
                <a:latin typeface="楷体" panose="02010609060101010101" charset="-122"/>
                <a:ea typeface="楷体" panose="02010609060101010101" charset="-122"/>
              </a:rPr>
              <a:t>   </a:t>
            </a:r>
            <a:r>
              <a:rPr lang="zh-CN" altLang="zh-CN" sz="2400" b="1" dirty="0" smtClean="0">
                <a:latin typeface="楷体" panose="02010609060101010101" charset="-122"/>
                <a:ea typeface="楷体" panose="02010609060101010101" charset="-122"/>
              </a:rPr>
              <a:t>善良</a:t>
            </a:r>
            <a:r>
              <a:rPr lang="zh-CN" altLang="zh-CN" sz="2400" b="1" dirty="0">
                <a:latin typeface="楷体" panose="02010609060101010101" charset="-122"/>
                <a:ea typeface="楷体" panose="02010609060101010101" charset="-122"/>
              </a:rPr>
              <a:t>细心，</a:t>
            </a:r>
            <a:endParaRPr lang="zh-CN" altLang="zh-CN" sz="2400" b="1" dirty="0">
              <a:latin typeface="楷体" panose="02010609060101010101" charset="-122"/>
              <a:ea typeface="楷体" panose="02010609060101010101" charset="-122"/>
            </a:endParaRPr>
          </a:p>
          <a:p>
            <a:pPr>
              <a:lnSpc>
                <a:spcPct val="120000"/>
              </a:lnSpc>
            </a:pPr>
            <a:r>
              <a:rPr lang="zh-CN" altLang="zh-CN" sz="2400" b="1" dirty="0">
                <a:latin typeface="楷体" panose="02010609060101010101" charset="-122"/>
                <a:ea typeface="楷体" panose="02010609060101010101" charset="-122"/>
              </a:rPr>
              <a:t>侠义济困，忍</a:t>
            </a:r>
            <a:endParaRPr lang="zh-CN" altLang="zh-CN" sz="2400" b="1" dirty="0">
              <a:latin typeface="楷体" panose="02010609060101010101" charset="-122"/>
              <a:ea typeface="楷体" panose="02010609060101010101" charset="-122"/>
            </a:endParaRPr>
          </a:p>
          <a:p>
            <a:pPr>
              <a:lnSpc>
                <a:spcPct val="120000"/>
              </a:lnSpc>
            </a:pPr>
            <a:r>
              <a:rPr lang="zh-CN" altLang="zh-CN" sz="2400" b="1" dirty="0">
                <a:latin typeface="楷体" panose="02010609060101010101" charset="-122"/>
                <a:ea typeface="楷体" panose="02010609060101010101" charset="-122"/>
              </a:rPr>
              <a:t>辱求安，委曲</a:t>
            </a:r>
            <a:endParaRPr lang="zh-CN" altLang="zh-CN" sz="2400" b="1" dirty="0">
              <a:latin typeface="楷体" panose="02010609060101010101" charset="-122"/>
              <a:ea typeface="楷体" panose="02010609060101010101" charset="-122"/>
            </a:endParaRPr>
          </a:p>
          <a:p>
            <a:pPr>
              <a:lnSpc>
                <a:spcPct val="120000"/>
              </a:lnSpc>
            </a:pPr>
            <a:r>
              <a:rPr lang="zh-CN" altLang="zh-CN" sz="2400" b="1" dirty="0">
                <a:latin typeface="楷体" panose="02010609060101010101" charset="-122"/>
                <a:ea typeface="楷体" panose="02010609060101010101" charset="-122"/>
              </a:rPr>
              <a:t>求全，急躁刚</a:t>
            </a:r>
            <a:endParaRPr lang="zh-CN" altLang="zh-CN" sz="2400" b="1" dirty="0">
              <a:latin typeface="楷体" panose="02010609060101010101" charset="-122"/>
              <a:ea typeface="楷体" panose="02010609060101010101" charset="-122"/>
            </a:endParaRPr>
          </a:p>
          <a:p>
            <a:pPr>
              <a:lnSpc>
                <a:spcPct val="120000"/>
              </a:lnSpc>
            </a:pPr>
            <a:r>
              <a:rPr lang="zh-CN" altLang="zh-CN" sz="2400" b="1" dirty="0">
                <a:latin typeface="楷体" panose="02010609060101010101" charset="-122"/>
                <a:ea typeface="楷体" panose="02010609060101010101" charset="-122"/>
              </a:rPr>
              <a:t>烈，随遇而安，英勇果敢，愤</a:t>
            </a:r>
            <a:endParaRPr lang="zh-CN" altLang="zh-CN" sz="2400" b="1" dirty="0">
              <a:latin typeface="楷体" panose="02010609060101010101" charset="-122"/>
              <a:ea typeface="楷体" panose="02010609060101010101" charset="-122"/>
            </a:endParaRPr>
          </a:p>
          <a:p>
            <a:pPr>
              <a:lnSpc>
                <a:spcPct val="120000"/>
              </a:lnSpc>
            </a:pPr>
            <a:r>
              <a:rPr lang="zh-CN" altLang="zh-CN" sz="2400" b="1" dirty="0">
                <a:latin typeface="楷体" panose="02010609060101010101" charset="-122"/>
                <a:ea typeface="楷体" panose="02010609060101010101" charset="-122"/>
              </a:rPr>
              <a:t>而抗争</a:t>
            </a:r>
            <a:endParaRPr lang="zh-CN" altLang="zh-CN" sz="2400"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P spid="110" grpId="0"/>
      <p:bldP spid="1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华连卡姐弟俩是怎样的人物形象？在文中有何作用？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柯瓦连科和华连卡是作为与别里科夫相对立的形象出现的，他们是有民主自由思想的进步力量，有正常的人类情感的人，敢于和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装在套子里的人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作斗争的人的代表。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柯瓦连科和别里科夫的冲突，不但鲜明地展示了两个人物水火不容的性格和他们所代表的新旧思想的斗争，而且淋漓尽致地暴露了别里科夫</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套子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思想的虚伪、腐朽和反动，表达了作者鞭挞丑恶的旧事物、支持积极进步力量的立场</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025" y="611715"/>
          <a:ext cx="11000025" cy="5760720"/>
        </p:xfrm>
        <a:graphic>
          <a:graphicData uri="http://schemas.openxmlformats.org/drawingml/2006/table">
            <a:tbl>
              <a:tblPr/>
              <a:tblGrid>
                <a:gridCol w="11000025"/>
              </a:tblGrid>
              <a:tr h="485512">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学习任务目标</a:t>
                      </a:r>
                      <a:endParaRPr lang="zh-CN" sz="1000" kern="100" dirty="0">
                        <a:solidFill>
                          <a:srgbClr val="C00000"/>
                        </a:solidFill>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49052">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了解环境描写和细节描写的作用。</a:t>
                      </a:r>
                      <a:endParaRPr lang="zh-CN" sz="10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．赏析《林教头风雪山神庙》一文中对</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风雪</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的描写，分析林冲思想性格的发展变化及其社会意义。</a:t>
                      </a:r>
                      <a:endParaRPr lang="zh-CN" sz="10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．学习领会《装在套子里的人》中幽默讽刺的手法和细节描写的作用。</a:t>
                      </a:r>
                      <a:endParaRPr lang="zh-CN" sz="10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．学习文章通过语言、行为、心理描写来塑造人物性格的写法。</a:t>
                      </a:r>
                      <a:endParaRPr lang="zh-CN" sz="10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5</a:t>
                      </a:r>
                      <a:r>
                        <a:rPr lang="zh-CN" sz="2800" b="1" kern="100" dirty="0">
                          <a:effectLst/>
                          <a:latin typeface="Times New Roman" panose="02020603050405020304"/>
                          <a:ea typeface="宋体" panose="02010600030101010101" pitchFamily="2" charset="-122"/>
                          <a:cs typeface="Times New Roman" panose="02020603050405020304"/>
                        </a:rPr>
                        <a:t>．认识封建社会里被压迫者走上反抗道路的必然性。</a:t>
                      </a:r>
                      <a:endParaRPr lang="zh-CN" sz="100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6</a:t>
                      </a:r>
                      <a:r>
                        <a:rPr lang="zh-CN" sz="2800" b="1" kern="100" dirty="0">
                          <a:effectLst/>
                          <a:latin typeface="Times New Roman" panose="02020603050405020304"/>
                          <a:ea typeface="宋体" panose="02010600030101010101" pitchFamily="2" charset="-122"/>
                          <a:cs typeface="Times New Roman" panose="02020603050405020304"/>
                        </a:rPr>
                        <a:t>．正确认识别里科夫的人物形象及其时代意义，体会俄国沙皇专制统治的反动与黑暗。</a:t>
                      </a:r>
                      <a:endParaRPr lang="zh-CN" sz="10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把握</a:t>
            </a:r>
            <a:r>
              <a:rPr lang="zh-CN" altLang="zh-CN" kern="100" dirty="0">
                <a:cs typeface="Times New Roman" panose="02020603050405020304"/>
              </a:rPr>
              <a:t>小说主旨</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小说的主旨是小说的灵魂，一般是通过人物形象或故事揭示人生哲理、社会问题、价值观念等，是作者的写作目的之所在，也是作品的价值意义之所在。主旨的深浅往往决定着作品价值的高低，因此，赏析小说必须理解小说的主旨</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4433" y="755811"/>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．林冲本是一个善良、循规蹈矩、有着光明前途的人，却在没犯任何错误的情况下，最终被逼上梁山、家破人亡。这一巨大悲剧有何意义？</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凸显出社会黑暗、官逼民反的社会现象。在专制统治下，底层百姓求诉无门，只能做顺民，有时连顺民都无法做，只得变成暴民，变成打家劫舍的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好汉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r>
              <a:rPr lang="en-US" altLang="zh-CN" kern="100" dirty="0">
                <a:latin typeface="宋体" panose="02010600030101010101" pitchFamily="2" charset="-122"/>
                <a:ea typeface="楷体" panose="02010609060101010101" charset="-122"/>
                <a:cs typeface="Times New Roman" panose="02020603050405020304"/>
                <a:sym typeface="+mn-ea"/>
              </a:rPr>
              <a:t>②</a:t>
            </a:r>
            <a:r>
              <a:rPr lang="zh-CN" altLang="zh-CN" kern="100" dirty="0">
                <a:ea typeface="楷体" panose="02010609060101010101" charset="-122"/>
                <a:cs typeface="Times New Roman" panose="02020603050405020304"/>
              </a:rPr>
              <a:t>启人深思：为什么那个社会会让好人变坏，善人变恶</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．别里科夫不过是中学里的一位普通的希腊文教师，为什么能辖制全城十年到十五年呢？别里科夫死了，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可是一个礼拜还没有过完，生活又恢复旧样子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，这个结局反映了怎样的社会现实？</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charset="-122"/>
                <a:cs typeface="Times New Roman" panose="02020603050405020304"/>
              </a:rPr>
              <a:t>别里科夫能辖制全城的原因：</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他代表的保守思想是当时社会的普遍心态。</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人们对旧势力妥协退让，缺乏反抗。</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Times New Roman" panose="02020603050405020304"/>
              </a:rPr>
              <a:t>        </a:t>
            </a:r>
            <a:r>
              <a:rPr lang="zh-CN" altLang="zh-CN" kern="100" dirty="0">
                <a:ea typeface="楷体" panose="02010609060101010101" charset="-122"/>
                <a:cs typeface="Times New Roman" panose="02020603050405020304"/>
              </a:rPr>
              <a:t>结局反映的社会现实：</a:t>
            </a:r>
            <a:r>
              <a:rPr lang="zh-CN"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保守势力强大，旧秩序根深蒂固。</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社会改革艰难，旧思想、旧制度未因个别保守者消失而改变</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十三</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566924"/>
            <a:ext cx="10980000" cy="4615815"/>
          </a:xfrm>
        </p:spPr>
        <p:txBody>
          <a:bodyPr/>
          <a:lstStyle/>
          <a:p>
            <a:pPr algn="ctr">
              <a:spcAft>
                <a:spcPts val="0"/>
              </a:spcAft>
              <a:tabLst>
                <a:tab pos="2700655" algn="l"/>
              </a:tabLst>
            </a:pPr>
            <a:r>
              <a:rPr lang="zh-CN" altLang="zh-CN" kern="100" dirty="0">
                <a:cs typeface="Times New Roman" panose="02020603050405020304"/>
              </a:rPr>
              <a:t>【课文助读】</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一、作者简介</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．施耐庵</a:t>
            </a:r>
            <a:r>
              <a:rPr lang="en-US" altLang="zh-CN" kern="100" dirty="0">
                <a:cs typeface="Courier New" panose="02070309020205020404"/>
              </a:rPr>
              <a:t>(</a:t>
            </a:r>
            <a:r>
              <a:rPr lang="zh-CN" altLang="zh-CN" kern="100" dirty="0">
                <a:cs typeface="Times New Roman" panose="02020603050405020304"/>
              </a:rPr>
              <a:t>约</a:t>
            </a:r>
            <a:r>
              <a:rPr lang="en-US" altLang="zh-CN" kern="100" dirty="0">
                <a:cs typeface="Courier New" panose="02070309020205020404"/>
              </a:rPr>
              <a:t>1296—</a:t>
            </a:r>
            <a:r>
              <a:rPr lang="zh-CN" altLang="zh-CN" kern="100" dirty="0">
                <a:cs typeface="Times New Roman" panose="02020603050405020304"/>
              </a:rPr>
              <a:t>约</a:t>
            </a:r>
            <a:r>
              <a:rPr lang="en-US" altLang="zh-CN" kern="100" dirty="0">
                <a:cs typeface="Courier New" panose="02070309020205020404"/>
              </a:rPr>
              <a:t>1370)</a:t>
            </a:r>
            <a:r>
              <a:rPr lang="zh-CN" altLang="zh-CN" kern="100" dirty="0">
                <a:cs typeface="Times New Roman" panose="02020603050405020304"/>
              </a:rPr>
              <a:t>，元末明初杰出小说家。元至顺年间，他考中进士，在钱塘</a:t>
            </a:r>
            <a:r>
              <a:rPr lang="en-US" altLang="zh-CN" kern="100" dirty="0">
                <a:cs typeface="Courier New" panose="02070309020205020404"/>
              </a:rPr>
              <a:t>(</a:t>
            </a:r>
            <a:r>
              <a:rPr lang="zh-CN" altLang="zh-CN" kern="100" dirty="0">
                <a:cs typeface="Times New Roman" panose="02020603050405020304"/>
              </a:rPr>
              <a:t>今浙江杭州</a:t>
            </a:r>
            <a:r>
              <a:rPr lang="en-US" altLang="zh-CN" kern="100" dirty="0">
                <a:cs typeface="Courier New" panose="02070309020205020404"/>
              </a:rPr>
              <a:t>)</a:t>
            </a:r>
            <a:r>
              <a:rPr lang="zh-CN" altLang="zh-CN" kern="100" dirty="0">
                <a:cs typeface="Times New Roman" panose="02020603050405020304"/>
              </a:rPr>
              <a:t>做过两年官，因为看不惯官场的黑暗，不愿对当道权贵逢迎拍马，因此弃官回乡，开馆教书。传说他曾参加过元朝末年的张士诚起义军，后与张士诚分道扬镳，避乱隐居著书</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．契诃夫</a:t>
            </a:r>
            <a:r>
              <a:rPr lang="en-US" altLang="zh-CN" kern="100" dirty="0">
                <a:cs typeface="Courier New" panose="02070309020205020404"/>
              </a:rPr>
              <a:t>(1860—1904)</a:t>
            </a:r>
            <a:r>
              <a:rPr lang="zh-CN" altLang="zh-CN" kern="100" dirty="0">
                <a:cs typeface="Times New Roman" panose="02020603050405020304"/>
              </a:rPr>
              <a:t>，俄国</a:t>
            </a:r>
            <a:r>
              <a:rPr lang="en-US" altLang="zh-CN" kern="100" dirty="0">
                <a:cs typeface="Courier New" panose="02070309020205020404"/>
              </a:rPr>
              <a:t>19</a:t>
            </a:r>
            <a:r>
              <a:rPr lang="zh-CN" altLang="zh-CN" kern="100" dirty="0">
                <a:cs typeface="Times New Roman" panose="02020603050405020304"/>
              </a:rPr>
              <a:t>世纪末期批判现实主义作家，以短篇小说和戏剧著称于世。他的作品揭露了沙皇政府对人民的残酷压榨和剥削，讽刺庸俗腐朽的市侩习气，同情被侮辱与被损害的</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小人物</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。他与欧·亨利、莫泊桑并称为世界三大短篇小说家。代表作品有中篇小说《第六病室》，短篇小说《小公务员之死》《变色龙》《带阁楼的房子》《装在套子里的人》，剧本《万尼亚舅舅》《樱桃园》等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．北宋末年，封建统治者昏聩淫逸，边境屡遭进犯，加之连年自然灾害，民不聊生，阶级矛盾尖锐，大大小小的农民起义接连爆发。长篇小说《水浒传》反映的就是这一时期的社会状况和农民起义运动</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．《装在套子里的人》发表于</a:t>
            </a:r>
            <a:r>
              <a:rPr lang="en-US" altLang="zh-CN" kern="100" dirty="0">
                <a:cs typeface="Courier New" panose="02070309020205020404"/>
              </a:rPr>
              <a:t>1898</a:t>
            </a:r>
            <a:r>
              <a:rPr lang="zh-CN" altLang="zh-CN" kern="100" dirty="0">
                <a:cs typeface="Times New Roman" panose="02020603050405020304"/>
              </a:rPr>
              <a:t>年，通过别里科夫反映了</a:t>
            </a:r>
            <a:r>
              <a:rPr lang="en-US" altLang="zh-CN" kern="100" dirty="0">
                <a:cs typeface="Courier New" panose="02070309020205020404"/>
              </a:rPr>
              <a:t>19</a:t>
            </a:r>
            <a:r>
              <a:rPr lang="zh-CN" altLang="zh-CN" kern="100" dirty="0">
                <a:cs typeface="Times New Roman" panose="02020603050405020304"/>
              </a:rPr>
              <a:t>世纪末期俄国的社会生活。当时俄国正值无产阶级革命的前夜，工人运动逐渐展开，马克思主义已在全国传播，工人阶级的政党正在形成，一场革命风暴即将到来。沙皇政府面临着日益高涨的革命运动形势，极力加强反动统治，疯狂镇压人民，在全国造成了阴沉压抑的气氛。沙皇政府的忠实卫道者也极力维护沙皇的反动统治，他们死守着旧有的阵地，仇视和反对一切新鲜事物</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908040"/>
          </a:xfrm>
        </p:spPr>
        <p:txBody>
          <a:bodyPr/>
          <a:lstStyle/>
          <a:p>
            <a:pPr algn="ctr">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一、词义辨析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．尴尬</a:t>
            </a:r>
            <a:r>
              <a:rPr lang="en-US" altLang="zh-CN" kern="100" dirty="0">
                <a:cs typeface="Courier New" panose="02070309020205020404"/>
              </a:rPr>
              <a:t>·</a:t>
            </a:r>
            <a:r>
              <a:rPr lang="zh-CN" altLang="zh-CN" kern="100" dirty="0">
                <a:cs typeface="Times New Roman" panose="02020603050405020304"/>
              </a:rPr>
              <a:t>难堪</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某歌手的演唱会因宣传不力，票价降到</a:t>
            </a:r>
            <a:r>
              <a:rPr lang="en-US" altLang="zh-CN" kern="100" dirty="0">
                <a:cs typeface="Courier New" panose="02070309020205020404"/>
              </a:rPr>
              <a:t>10</a:t>
            </a:r>
            <a:r>
              <a:rPr lang="zh-CN" altLang="zh-CN" kern="100" dirty="0">
                <a:cs typeface="Times New Roman" panose="02020603050405020304"/>
              </a:rPr>
              <a:t>块都没人买，门票收入都不够场地费，可谓史上最</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演唱会。</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有教养的人，会在出门时悄悄关门，不吵醒你；会在手机响时跑到外面接听，不打扰你。他们不会让别人</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难为情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不自然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尴尬</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还指处境困难，不好处理；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难堪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还有难以忍受的意思</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78" name="矩形 77"/>
          <p:cNvSpPr/>
          <p:nvPr/>
        </p:nvSpPr>
        <p:spPr>
          <a:xfrm>
            <a:off x="5941057" y="3204083"/>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尴尬</a:t>
            </a:r>
            <a:endParaRPr lang="zh-CN" altLang="zh-CN" dirty="0">
              <a:latin typeface="楷体" panose="02010609060101010101" charset="-122"/>
              <a:ea typeface="楷体" panose="02010609060101010101" charset="-122"/>
            </a:endParaRPr>
          </a:p>
        </p:txBody>
      </p:sp>
      <p:sp>
        <p:nvSpPr>
          <p:cNvPr id="79" name="矩形 78"/>
          <p:cNvSpPr/>
          <p:nvPr/>
        </p:nvSpPr>
        <p:spPr>
          <a:xfrm>
            <a:off x="6608191" y="4517067"/>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难堪</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孤独</a:t>
            </a:r>
            <a:r>
              <a:rPr lang="en-US" altLang="zh-CN" kern="100" dirty="0">
                <a:cs typeface="Courier New" panose="02070309020205020404"/>
              </a:rPr>
              <a:t>·</a:t>
            </a:r>
            <a:r>
              <a:rPr lang="zh-CN" altLang="zh-CN" kern="100" dirty="0">
                <a:cs typeface="Times New Roman" panose="02020603050405020304"/>
              </a:rPr>
              <a:t>孤僻</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被贬后的柳宗元创作了《江雪》，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千山鸟飞绝，万径人踪灭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两句写尽了柳宗元内心的</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一个人如果总是沉默寡言，不愿意与别人交流，时间久了就会变得非常</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孤单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孤僻</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多用于形容</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性格</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怪僻，不合群，属于一种性格特征。</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孤独</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指独自一个，孤单，往往有</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渴望与人交往</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的意思</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80" name="矩形 79"/>
          <p:cNvSpPr/>
          <p:nvPr/>
        </p:nvSpPr>
        <p:spPr>
          <a:xfrm>
            <a:off x="5617021" y="1960783"/>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孤独</a:t>
            </a:r>
            <a:endParaRPr lang="zh-CN" altLang="zh-CN" dirty="0">
              <a:latin typeface="楷体" panose="02010609060101010101" charset="-122"/>
              <a:ea typeface="楷体" panose="02010609060101010101" charset="-122"/>
            </a:endParaRPr>
          </a:p>
        </p:txBody>
      </p:sp>
      <p:sp>
        <p:nvSpPr>
          <p:cNvPr id="81" name="矩形 80"/>
          <p:cNvSpPr/>
          <p:nvPr/>
        </p:nvSpPr>
        <p:spPr>
          <a:xfrm>
            <a:off x="1434417" y="3292931"/>
            <a:ext cx="906017" cy="523220"/>
          </a:xfrm>
          <a:prstGeom prst="rect">
            <a:avLst/>
          </a:prstGeom>
        </p:spPr>
        <p:txBody>
          <a:bodyPr wrap="none">
            <a:spAutoFit/>
          </a:bodyPr>
          <a:lstStyle/>
          <a:p>
            <a:r>
              <a:rPr lang="zh-CN" altLang="zh-CN" b="1" smtClean="0">
                <a:latin typeface="楷体" panose="02010609060101010101" charset="-122"/>
                <a:ea typeface="楷体" panose="02010609060101010101" charset="-122"/>
              </a:rPr>
              <a:t>孤僻</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zh-CN" altLang="zh-CN" kern="100" dirty="0">
                <a:ea typeface="黑体" panose="02010609060101010101"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．纷纷扬扬：</a:t>
            </a:r>
            <a:r>
              <a:rPr lang="en-US" altLang="zh-CN" kern="100" dirty="0">
                <a:cs typeface="Courier New" panose="02070309020205020404"/>
              </a:rPr>
              <a:t>(</a:t>
            </a:r>
            <a:r>
              <a:rPr lang="zh-CN" altLang="zh-CN" kern="100" dirty="0">
                <a:cs typeface="Times New Roman" panose="02020603050405020304"/>
              </a:rPr>
              <a:t>雪、花、叶等</a:t>
            </a:r>
            <a:r>
              <a:rPr lang="en-US" altLang="zh-CN" kern="100" dirty="0">
                <a:cs typeface="Courier New" panose="02070309020205020404"/>
              </a:rPr>
              <a:t>)</a:t>
            </a:r>
            <a:r>
              <a:rPr lang="zh-CN" altLang="zh-CN" kern="100" dirty="0">
                <a:cs typeface="Times New Roman" panose="02020603050405020304"/>
              </a:rPr>
              <a:t>飘洒得多而杂乱。</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就在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如何定罪</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问题讨论得</a:t>
            </a:r>
            <a:r>
              <a:rPr lang="zh-CN" altLang="zh-CN" kern="100" dirty="0">
                <a:solidFill>
                  <a:srgbClr val="C00000"/>
                </a:solidFill>
                <a:cs typeface="Times New Roman" panose="02020603050405020304"/>
              </a:rPr>
              <a:t>纷纷扬</a:t>
            </a:r>
            <a:r>
              <a:rPr lang="zh-CN" altLang="zh-CN" kern="100" dirty="0">
                <a:cs typeface="Times New Roman" panose="02020603050405020304"/>
              </a:rPr>
              <a:t>扬之际，也有一部分微弱的声音表达着</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无罪推定</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观念，认为他的行为不构成犯罪。</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．唉声叹气：因伤感、烦闷或痛苦而发出叹息的声音。</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【判断正误】</a:t>
            </a:r>
            <a:r>
              <a:rPr lang="zh-CN" altLang="zh-CN" kern="100" dirty="0">
                <a:cs typeface="Times New Roman" panose="02020603050405020304"/>
              </a:rPr>
              <a:t>不要整日</a:t>
            </a:r>
            <a:r>
              <a:rPr lang="zh-CN" altLang="zh-CN" kern="100" dirty="0">
                <a:solidFill>
                  <a:srgbClr val="C00000"/>
                </a:solidFill>
                <a:cs typeface="Times New Roman" panose="02020603050405020304"/>
              </a:rPr>
              <a:t>唉声叹气</a:t>
            </a:r>
            <a:r>
              <a:rPr lang="zh-CN" altLang="zh-CN" kern="100" dirty="0">
                <a:cs typeface="Times New Roman" panose="02020603050405020304"/>
              </a:rPr>
              <a:t>，因为不止于事无补，还会把坏情绪传染给他人。</a:t>
            </a:r>
            <a:r>
              <a:rPr lang="en-US" altLang="zh-CN" kern="100" dirty="0">
                <a:cs typeface="Courier New" panose="02070309020205020404"/>
              </a:rPr>
              <a:t>(</a:t>
            </a:r>
            <a:r>
              <a:rPr lang="zh-CN" altLang="zh-CN" kern="100" dirty="0">
                <a:cs typeface="Times New Roman" panose="02020603050405020304"/>
              </a:rPr>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custDataLst>
              <p:tags r:id="rId1"/>
            </p:custDataLst>
          </p:nvPr>
        </p:nvSpPr>
        <p:spPr>
          <a:xfrm>
            <a:off x="504453" y="3328935"/>
            <a:ext cx="935508" cy="523220"/>
          </a:xfrm>
          <a:prstGeom prst="rect">
            <a:avLst/>
          </a:prstGeom>
        </p:spPr>
        <p:txBody>
          <a:bodyPr wrap="square">
            <a:spAutoFit/>
          </a:bodyPr>
          <a:lstStyle/>
          <a:p>
            <a:r>
              <a:rPr lang="en-US" altLang="zh-CN" b="1" dirty="0" smtClean="0">
                <a:latin typeface="+mn-ea"/>
                <a:ea typeface="+mn-ea"/>
              </a:rPr>
              <a:t>×</a:t>
            </a:r>
            <a:endParaRPr lang="zh-CN" altLang="zh-CN" b="1" dirty="0">
              <a:latin typeface="+mn-ea"/>
              <a:ea typeface="+mn-ea"/>
            </a:endParaRPr>
          </a:p>
        </p:txBody>
      </p:sp>
      <p:sp>
        <p:nvSpPr>
          <p:cNvPr id="4" name="矩形 3"/>
          <p:cNvSpPr/>
          <p:nvPr>
            <p:custDataLst>
              <p:tags r:id="rId2"/>
            </p:custDataLst>
          </p:nvPr>
        </p:nvSpPr>
        <p:spPr>
          <a:xfrm>
            <a:off x="2698052" y="5328138"/>
            <a:ext cx="935508" cy="521970"/>
          </a:xfrm>
          <a:prstGeom prst="rect">
            <a:avLst/>
          </a:prstGeom>
        </p:spPr>
        <p:txBody>
          <a:bodyPr wrap="square">
            <a:spAutoFit/>
          </a:bodyPr>
          <a:lstStyle/>
          <a:p>
            <a:r>
              <a:rPr lang="en-US" altLang="zh-CN" b="1" dirty="0">
                <a:latin typeface="+mn-ea"/>
                <a:ea typeface="+mn-ea"/>
              </a:rPr>
              <a:t>√</a:t>
            </a:r>
            <a:endParaRPr lang="en-US" altLang="zh-CN" b="1" dirty="0">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198.61598425196857,&quot;left&quot;:39.720708661417326,&quot;top&quot;:262.1208661417323,&quot;width&quot;:841.936377952756}"/>
</p:tagLst>
</file>

<file path=ppt/tags/tag8.xml><?xml version="1.0" encoding="utf-8"?>
<p:tagLst xmlns:p="http://schemas.openxmlformats.org/presentationml/2006/main">
  <p:tag name="KSO_WM_DIAGRAM_VIRTUALLY_FRAME" val="{&quot;height&quot;:198.61598425196857,&quot;left&quot;:39.720708661417326,&quot;top&quot;:262.1208661417323,&quot;width&quot;:841.936377952756}"/>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4419</Words>
  <Application>WPS 演示</Application>
  <PresentationFormat>自定义</PresentationFormat>
  <Paragraphs>199</Paragraphs>
  <Slides>24</Slides>
  <Notes>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黑体</vt:lpstr>
      <vt:lpstr>等线</vt:lpstr>
      <vt:lpstr>Courier New</vt:lpstr>
      <vt:lpstr>楷体</vt:lpstr>
      <vt:lpstr>Arial Unicode MS</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1366</cp:revision>
  <dcterms:created xsi:type="dcterms:W3CDTF">2016-06-29T09:22:00Z</dcterms:created>
  <dcterms:modified xsi:type="dcterms:W3CDTF">2026-03-02T09:03:28Z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1348A40E8C6C4BBBBDA4D933FE7B25CD_13</vt:lpwstr>
  </property>
  <property fmtid="{D5CDD505-2E9C-101B-9397-08002B2CF9AE}" pid="3" name="KSOProductBuildVer">
    <vt:lpwstr>2052-12.1.0.24657</vt:lpwstr>
  </property>
</Properties>
</file>