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57"/>
  </p:handoutMasterIdLst>
  <p:sldIdLst>
    <p:sldId id="3920" r:id="rId3"/>
    <p:sldId id="3961" r:id="rId5"/>
    <p:sldId id="3962" r:id="rId6"/>
    <p:sldId id="3925" r:id="rId7"/>
    <p:sldId id="3989" r:id="rId8"/>
    <p:sldId id="3926" r:id="rId9"/>
    <p:sldId id="3963" r:id="rId10"/>
    <p:sldId id="3964" r:id="rId11"/>
    <p:sldId id="3931" r:id="rId12"/>
    <p:sldId id="3930" r:id="rId13"/>
    <p:sldId id="3965" r:id="rId14"/>
    <p:sldId id="2478" r:id="rId15"/>
    <p:sldId id="3922" r:id="rId16"/>
    <p:sldId id="3935" r:id="rId17"/>
    <p:sldId id="3977" r:id="rId18"/>
    <p:sldId id="3978" r:id="rId19"/>
    <p:sldId id="3979" r:id="rId20"/>
    <p:sldId id="3980" r:id="rId21"/>
    <p:sldId id="3981" r:id="rId22"/>
    <p:sldId id="3982" r:id="rId23"/>
    <p:sldId id="3987" r:id="rId24"/>
    <p:sldId id="3990" r:id="rId25"/>
    <p:sldId id="3993" r:id="rId26"/>
    <p:sldId id="3991" r:id="rId27"/>
    <p:sldId id="3992" r:id="rId28"/>
    <p:sldId id="3983" r:id="rId29"/>
    <p:sldId id="3994" r:id="rId30"/>
    <p:sldId id="3995" r:id="rId31"/>
    <p:sldId id="3996" r:id="rId32"/>
    <p:sldId id="3997" r:id="rId33"/>
    <p:sldId id="3998" r:id="rId34"/>
    <p:sldId id="4000" r:id="rId35"/>
    <p:sldId id="3999" r:id="rId36"/>
    <p:sldId id="4001" r:id="rId37"/>
    <p:sldId id="4003" r:id="rId38"/>
    <p:sldId id="4004" r:id="rId39"/>
    <p:sldId id="4007" r:id="rId40"/>
    <p:sldId id="4008" r:id="rId41"/>
    <p:sldId id="4009" r:id="rId42"/>
    <p:sldId id="4010" r:id="rId43"/>
    <p:sldId id="4011" r:id="rId44"/>
    <p:sldId id="4012" r:id="rId45"/>
    <p:sldId id="4013" r:id="rId46"/>
    <p:sldId id="3939" r:id="rId47"/>
    <p:sldId id="3927" r:id="rId48"/>
    <p:sldId id="3971" r:id="rId49"/>
    <p:sldId id="3988" r:id="rId50"/>
    <p:sldId id="3972" r:id="rId51"/>
    <p:sldId id="3973" r:id="rId52"/>
    <p:sldId id="3974" r:id="rId53"/>
    <p:sldId id="3975" r:id="rId54"/>
    <p:sldId id="2276" r:id="rId55"/>
    <p:sldId id="3956" r:id="rId56"/>
  </p:sldIdLst>
  <p:sldSz cx="11522075" cy="6480175"/>
  <p:notesSz cx="6858000" cy="9144000"/>
  <p:embeddedFontLst>
    <p:embeddedFont>
      <p:font typeface="微软雅黑" panose="020B0503020204020204" pitchFamily="34" charset="-122"/>
      <p:regular r:id="rId61"/>
    </p:embeddedFont>
    <p:embeddedFont>
      <p:font typeface="Calibri" panose="020F0502020204030204" pitchFamily="34" charset="0"/>
      <p:regular r:id="rId62"/>
      <p:bold r:id="rId63"/>
      <p:italic r:id="rId64"/>
      <p:boldItalic r:id="rId65"/>
    </p:embeddedFont>
    <p:embeddedFont>
      <p:font typeface="等线" panose="02010600030101010101" charset="-122"/>
      <p:regular r:id="rId66"/>
    </p:embeddedFont>
    <p:embeddedFont>
      <p:font typeface="黑体" panose="02010609060101010101" pitchFamily="49" charset="-122"/>
      <p:regular r:id="rId67"/>
    </p:embeddedFont>
    <p:embeddedFont>
      <p:font typeface="楷体" panose="02010609060101010101" pitchFamily="49" charset="-122"/>
      <p:regular r:id="rId68"/>
    </p:embeddedFont>
    <p:embeddedFont>
      <p:font typeface="Numbers &amp; Pinyin"/>
      <p:regular r:id="rId69"/>
    </p:embeddedFont>
    <p:embeddedFont>
      <p:font typeface="Cambria Math" panose="02040503050406030204"/>
      <p:regular r:id="rId70"/>
    </p:embeddedFont>
  </p:embeddedFontLst>
  <p:custDataLst>
    <p:tags r:id="rId71"/>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174" userDrawn="1">
          <p15:clr>
            <a:srgbClr val="A4A3A4"/>
          </p15:clr>
        </p15:guide>
        <p15:guide id="4" pos="1678" userDrawn="1">
          <p15:clr>
            <a:srgbClr val="A4A3A4"/>
          </p15:clr>
        </p15:guide>
        <p15:guide id="5" pos="0" userDrawn="1">
          <p15:clr>
            <a:srgbClr val="A4A3A4"/>
          </p15:clr>
        </p15:guide>
        <p15:guide id="6" pos="36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C000"/>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6342" autoAdjust="0"/>
    <p:restoredTop sz="94268" autoAdjust="0"/>
  </p:normalViewPr>
  <p:slideViewPr>
    <p:cSldViewPr showGuides="1">
      <p:cViewPr>
        <p:scale>
          <a:sx n="66" d="100"/>
          <a:sy n="66" d="100"/>
        </p:scale>
        <p:origin x="-1518" y="-1062"/>
      </p:cViewPr>
      <p:guideLst>
        <p:guide orient="horz" pos="562"/>
        <p:guide orient="horz" pos="462"/>
        <p:guide orient="horz" pos="2174"/>
        <p:guide pos="1678"/>
        <p:guide/>
        <p:guide pos="3628"/>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905"/>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1" Type="http://schemas.openxmlformats.org/officeDocument/2006/relationships/tags" Target="tags/tag16.xml"/><Relationship Id="rId70" Type="http://schemas.openxmlformats.org/officeDocument/2006/relationships/font" Target="fonts/font10.fntdata"/><Relationship Id="rId7" Type="http://schemas.openxmlformats.org/officeDocument/2006/relationships/slide" Target="slides/slide4.xml"/><Relationship Id="rId69" Type="http://schemas.openxmlformats.org/officeDocument/2006/relationships/font" Target="fonts/font9.fntdata"/><Relationship Id="rId68" Type="http://schemas.openxmlformats.org/officeDocument/2006/relationships/font" Target="fonts/font8.fntdata"/><Relationship Id="rId67" Type="http://schemas.openxmlformats.org/officeDocument/2006/relationships/font" Target="fonts/font7.fntdata"/><Relationship Id="rId66" Type="http://schemas.openxmlformats.org/officeDocument/2006/relationships/font" Target="fonts/font6.fntdata"/><Relationship Id="rId65" Type="http://schemas.openxmlformats.org/officeDocument/2006/relationships/font" Target="fonts/font5.fntdata"/><Relationship Id="rId64" Type="http://schemas.openxmlformats.org/officeDocument/2006/relationships/font" Target="fonts/font4.fntdata"/><Relationship Id="rId63" Type="http://schemas.openxmlformats.org/officeDocument/2006/relationships/font" Target="fonts/font3.fntdata"/><Relationship Id="rId62" Type="http://schemas.openxmlformats.org/officeDocument/2006/relationships/font" Target="fonts/font2.fntdata"/><Relationship Id="rId61" Type="http://schemas.openxmlformats.org/officeDocument/2006/relationships/font" Target="fonts/font1.fntdata"/><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52.xml"/><Relationship Id="rId3" Type="http://schemas.openxmlformats.org/officeDocument/2006/relationships/slide" Target="../slides/slide44.xml"/><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slide" Target="../slides/slide52.xml"/><Relationship Id="rId3" Type="http://schemas.openxmlformats.org/officeDocument/2006/relationships/slide" Target="../slides/slide44.xml"/><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00">
    <p:spTree>
      <p:nvGrpSpPr>
        <p:cNvPr id="1" name=""/>
        <p:cNvGrpSpPr/>
        <p:nvPr/>
      </p:nvGrpSpPr>
      <p:grpSpPr>
        <a:xfrm>
          <a:off x="0" y="0"/>
          <a:ext cx="0" cy="0"/>
          <a:chOff x="0" y="0"/>
          <a:chExt cx="0" cy="0"/>
        </a:xfrm>
      </p:grpSpPr>
      <p:sp>
        <p:nvSpPr>
          <p:cNvPr id="6" name="平行四边形 5"/>
          <p:cNvSpPr/>
          <p:nvPr userDrawn="1"/>
        </p:nvSpPr>
        <p:spPr>
          <a:xfrm>
            <a:off x="0"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5" name="文本占位符 4"/>
          <p:cNvSpPr>
            <a:spLocks noGrp="1"/>
          </p:cNvSpPr>
          <p:nvPr>
            <p:ph type="body" sz="quarter" idx="10"/>
          </p:nvPr>
        </p:nvSpPr>
        <p:spPr>
          <a:xfrm>
            <a:off x="271037" y="1566924"/>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3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TextBox 31"/>
          <p:cNvSpPr txBox="1">
            <a:spLocks noChangeArrowheads="1"/>
          </p:cNvSpPr>
          <p:nvPr userDrawn="1"/>
        </p:nvSpPr>
        <p:spPr bwMode="auto">
          <a:xfrm>
            <a:off x="539750" y="87796"/>
            <a:ext cx="21595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zh-CN" altLang="en-US" sz="1400" b="1" dirty="0">
                <a:solidFill>
                  <a:srgbClr val="C0472D"/>
                </a:solidFill>
                <a:latin typeface="微软雅黑" panose="020B0503020204020204" pitchFamily="34" charset="-122"/>
                <a:ea typeface="微软雅黑" panose="020B0503020204020204" pitchFamily="34" charset="-122"/>
              </a:rPr>
              <a:t>第一单元　</a:t>
            </a:r>
            <a:r>
              <a:rPr lang="zh-CN" altLang="en-US" sz="1400" b="1" dirty="0" smtClean="0">
                <a:solidFill>
                  <a:srgbClr val="C0472D"/>
                </a:solidFill>
                <a:latin typeface="微软雅黑" panose="020B0503020204020204" pitchFamily="34" charset="-122"/>
                <a:ea typeface="微软雅黑" panose="020B0503020204020204" pitchFamily="34" charset="-122"/>
              </a:rPr>
              <a:t>中华文明之光</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6"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endParaRPr lang="zh-CN" altLang="en-US" dirty="0"/>
          </a:p>
        </p:txBody>
      </p:sp>
      <p:sp>
        <p:nvSpPr>
          <p:cNvPr id="4" name="圆角矩形 5">
            <a:hlinkClick r:id="rId2" action="ppaction://hlinksldjump"/>
          </p:cNvPr>
          <p:cNvSpPr>
            <a:spLocks noChangeArrowheads="1"/>
          </p:cNvSpPr>
          <p:nvPr userDrawn="1"/>
        </p:nvSpPr>
        <p:spPr bwMode="auto">
          <a:xfrm>
            <a:off x="7885273"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9001422"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4" action="ppaction://hlinksldjump"/>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课后素养评价</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87796"/>
            <a:ext cx="51427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l"/>
            <a:r>
              <a:rPr lang="en-US" altLang="zh-CN" sz="1400" b="1" dirty="0" smtClean="0">
                <a:solidFill>
                  <a:srgbClr val="C0472D"/>
                </a:solidFill>
                <a:latin typeface="微软雅黑" panose="020B0503020204020204" pitchFamily="34" charset="-122"/>
                <a:ea typeface="微软雅黑" panose="020B0503020204020204" pitchFamily="34" charset="-122"/>
              </a:rPr>
              <a:t>1</a:t>
            </a:r>
            <a:r>
              <a:rPr lang="zh-CN" altLang="en-US" sz="1400" b="1" dirty="0" smtClean="0">
                <a:solidFill>
                  <a:srgbClr val="C0472D"/>
                </a:solidFill>
                <a:latin typeface="微软雅黑" panose="020B0503020204020204" pitchFamily="34" charset="-122"/>
                <a:ea typeface="微软雅黑" panose="020B0503020204020204" pitchFamily="34" charset="-122"/>
              </a:rPr>
              <a:t>　子路、曾皙、冉有、公西华侍坐　齐桓晋文之事　庖丁解牛</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6.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tif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0.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4.xml"/><Relationship Id="rId4" Type="http://schemas.openxmlformats.org/officeDocument/2006/relationships/hyperlink" Target="..\3.&#37197;&#22871;&#32451;&#20064;&#39064;\01%20&#35838;&#21518;&#32032;&#20859;&#35780;&#20215;\01&#35838;&#21518;&#32032;&#20859;&#35780;&#20215;&#65288;&#19968;&#65289;&#12288;.docx" TargetMode="External"/><Relationship Id="rId3" Type="http://schemas.openxmlformats.org/officeDocument/2006/relationships/tags" Target="../tags/tag15.xml"/><Relationship Id="rId2" Type="http://schemas.openxmlformats.org/officeDocument/2006/relationships/hyperlink" Target="../3.&#37197;&#22871;&#32451;&#20064;&#39064;/&#35838;&#21518;&#32032;&#20859;&#35780;&#20215;/&#35838;&#21518;&#32032;&#20859;&#35780;&#20215;(&#19968;).DOCX" TargetMode="External"/><Relationship Id="rId1" Type="http://schemas.openxmlformats.org/officeDocument/2006/relationships/image" Target="../media/image11.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 y="3571"/>
            <a:ext cx="11522075" cy="3596556"/>
          </a:xfrm>
          <a:prstGeom prst="rect">
            <a:avLst/>
          </a:prstGeom>
        </p:spPr>
      </p:pic>
      <p:sp>
        <p:nvSpPr>
          <p:cNvPr id="30" name="矩形 29"/>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custDataLst>
              <p:tags r:id="rId3"/>
            </p:custDataLst>
          </p:nvPr>
        </p:nvSpPr>
        <p:spPr>
          <a:xfrm>
            <a:off x="0" y="3458341"/>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梯形 16"/>
          <p:cNvSpPr/>
          <p:nvPr>
            <p:custDataLst>
              <p:tags r:id="rId4"/>
            </p:custDataLst>
          </p:nvPr>
        </p:nvSpPr>
        <p:spPr>
          <a:xfrm>
            <a:off x="1458559"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矩形 20"/>
          <p:cNvSpPr/>
          <p:nvPr>
            <p:custDataLst>
              <p:tags r:id="rId5"/>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梯形 30"/>
          <p:cNvSpPr/>
          <p:nvPr>
            <p:custDataLst>
              <p:tags r:id="rId6"/>
            </p:custDataLst>
          </p:nvPr>
        </p:nvSpPr>
        <p:spPr>
          <a:xfrm flipV="1">
            <a:off x="1858010"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5"/>
          <p:cNvSpPr txBox="1"/>
          <p:nvPr>
            <p:custDataLst>
              <p:tags r:id="rId7"/>
            </p:custDataLst>
          </p:nvPr>
        </p:nvSpPr>
        <p:spPr>
          <a:xfrm>
            <a:off x="1800597" y="3205824"/>
            <a:ext cx="7920880" cy="646331"/>
          </a:xfrm>
          <a:prstGeom prst="rect">
            <a:avLst/>
          </a:prstGeom>
          <a:noFill/>
        </p:spPr>
        <p:txBody>
          <a:bodyPr wrap="square" rtlCol="0">
            <a:sp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第一单元　中华文明之光</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50725" y="611795"/>
          <a:ext cx="10620624" cy="5799804"/>
        </p:xfrm>
        <a:graphic>
          <a:graphicData uri="http://schemas.openxmlformats.org/drawingml/2006/table">
            <a:tbl>
              <a:tblPr/>
              <a:tblGrid>
                <a:gridCol w="1565896"/>
                <a:gridCol w="7555420"/>
                <a:gridCol w="507371"/>
                <a:gridCol w="484566"/>
                <a:gridCol w="507371"/>
              </a:tblGrid>
              <a:tr h="431022">
                <a:tc rowSpan="2">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A</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B</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C</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审美鉴赏与创造</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欣赏先秦散文的艺术特色，如《子路、曾皙、冉有、公西华侍坐》中对话的简洁生动，《齐桓晋文之事》的气势磅礴，《庖丁解牛》的行文流畅，体会其文学美感和独特韵味；感受古人的人格魅力和精神境界，如孔子的循循善诱、孟子的浩然正气，获得审美熏陶和精神启迪</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l">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文化传承与理解</a:t>
                      </a:r>
                      <a:endParaRPr lang="zh-CN" sz="10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传承先秦时期的儒家、道家等传统文化思想，了解其产生的时代背景和历史意义；增进对中国古代文化中理想社会、人生价值等方面的理念的理解，增强文化自信和民族自豪感</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dirty="0">
                          <a:effectLst/>
                          <a:latin typeface="Times New Roman" panose="02020603050405020304"/>
                          <a:ea typeface="宋体" panose="02010600030101010101" pitchFamily="2" charset="-122"/>
                          <a:cs typeface="Courier New" panose="02070309020205020404"/>
                        </a:rPr>
                        <a:t> </a:t>
                      </a:r>
                      <a:endParaRPr lang="zh-CN" sz="24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4"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6" name="副标题 1"/>
          <p:cNvSpPr txBox="1"/>
          <p:nvPr/>
        </p:nvSpPr>
        <p:spPr>
          <a:xfrm>
            <a:off x="0" y="2556011"/>
            <a:ext cx="11522075" cy="1559466"/>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子路、曾皙、冉有、公西华侍坐　</a:t>
            </a:r>
            <a:endParaRPr lang="en-US" altLang="zh-CN" sz="3600" b="1" dirty="0" smtClean="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smtClean="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齐桓晋文之事　庖丁解牛</a:t>
            </a:r>
            <a:endPar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nvGraphicFramePr>
        <p:xfrm>
          <a:off x="396441" y="1007839"/>
          <a:ext cx="10729192" cy="4530597"/>
        </p:xfrm>
        <a:graphic>
          <a:graphicData uri="http://schemas.openxmlformats.org/drawingml/2006/table">
            <a:tbl>
              <a:tblPr/>
              <a:tblGrid>
                <a:gridCol w="10729192"/>
              </a:tblGrid>
              <a:tr h="690117">
                <a:tc>
                  <a:txBody>
                    <a:bodyPr/>
                    <a:lstStyle/>
                    <a:p>
                      <a:pPr algn="ctr">
                        <a:lnSpc>
                          <a:spcPct val="150000"/>
                        </a:lnSpc>
                        <a:spcAft>
                          <a:spcPts val="0"/>
                        </a:spcAft>
                        <a:tabLst>
                          <a:tab pos="261048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学习任务目标</a:t>
                      </a:r>
                      <a:endParaRPr lang="zh-CN" sz="2800" b="1"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151723">
                <a:tc>
                  <a:txBody>
                    <a:bodyPr/>
                    <a:lstStyle/>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1</a:t>
                      </a:r>
                      <a:r>
                        <a:rPr lang="zh-CN" sz="2800" b="1" kern="100" dirty="0">
                          <a:effectLst/>
                          <a:latin typeface="Times New Roman" panose="02020603050405020304"/>
                          <a:ea typeface="宋体" panose="02010600030101010101" pitchFamily="2" charset="-122"/>
                          <a:cs typeface="Times New Roman" panose="02020603050405020304"/>
                          <a:sym typeface="+mn-ea"/>
                        </a:rPr>
                        <a:t>．</a:t>
                      </a:r>
                      <a:r>
                        <a:rPr lang="zh-CN" sz="2800" b="1" kern="100" dirty="0">
                          <a:effectLst/>
                          <a:latin typeface="Times New Roman" panose="02020603050405020304"/>
                          <a:ea typeface="宋体" panose="02010600030101010101" pitchFamily="2" charset="-122"/>
                          <a:cs typeface="Times New Roman" panose="02020603050405020304"/>
                        </a:rPr>
                        <a:t>掌握重点文言词语，理解文言句式，翻译重点语句。</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2</a:t>
                      </a:r>
                      <a:r>
                        <a:rPr lang="zh-CN" sz="2800" b="1" kern="100" dirty="0">
                          <a:effectLst/>
                          <a:latin typeface="Times New Roman" panose="02020603050405020304"/>
                          <a:ea typeface="宋体" panose="02010600030101010101" pitchFamily="2" charset="-122"/>
                          <a:cs typeface="Times New Roman" panose="02020603050405020304"/>
                        </a:rPr>
                        <a:t>．比较孔子、孟子、庄子思想的成因及异同，并对其进行恰当的评价。</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3</a:t>
                      </a:r>
                      <a:r>
                        <a:rPr lang="zh-CN" sz="2800" b="1" kern="100" dirty="0">
                          <a:effectLst/>
                          <a:latin typeface="Times New Roman" panose="02020603050405020304"/>
                          <a:ea typeface="宋体" panose="02010600030101010101" pitchFamily="2" charset="-122"/>
                          <a:cs typeface="Times New Roman" panose="02020603050405020304"/>
                        </a:rPr>
                        <a:t>．学习运用对话、场面和神态描写来刻画人物形象的方法。</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en-US" sz="2800" b="1" kern="100" dirty="0">
                          <a:effectLst/>
                          <a:latin typeface="Times New Roman" panose="02020603050405020304"/>
                          <a:ea typeface="宋体" panose="02010600030101010101" pitchFamily="2" charset="-122"/>
                          <a:cs typeface="Courier New" panose="02070309020205020404"/>
                        </a:rPr>
                        <a:t>4</a:t>
                      </a:r>
                      <a:r>
                        <a:rPr lang="zh-CN" sz="2800" b="1" kern="100" dirty="0">
                          <a:effectLst/>
                          <a:latin typeface="Times New Roman" panose="02020603050405020304"/>
                          <a:ea typeface="宋体" panose="02010600030101010101" pitchFamily="2" charset="-122"/>
                          <a:cs typeface="Times New Roman" panose="02020603050405020304"/>
                        </a:rPr>
                        <a:t>．领会孔子</a:t>
                      </a:r>
                      <a:r>
                        <a:rPr lang="zh-CN" sz="2800" b="1" kern="100" dirty="0">
                          <a:effectLst/>
                          <a:latin typeface="等线" panose="02010600030101010101" charset="-122"/>
                          <a:ea typeface="宋体" panose="02010600030101010101" pitchFamily="2"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因材施教</a:t>
                      </a:r>
                      <a:r>
                        <a:rPr lang="zh-CN" sz="2800" b="1" kern="100" dirty="0">
                          <a:effectLst/>
                          <a:latin typeface="等线" panose="02010600030101010101" charset="-122"/>
                          <a:ea typeface="宋体" panose="02010600030101010101" pitchFamily="2"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的教学原则和方法、孟子的仁政思想、庄子的人生哲学，探究其现实意义。</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自主式预习</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5" name="文本占位符 4"/>
          <p:cNvSpPr>
            <a:spLocks noGrp="1"/>
          </p:cNvSpPr>
          <p:nvPr>
            <p:ph type="body" sz="quarter" idx="10"/>
          </p:nvPr>
        </p:nvSpPr>
        <p:spPr>
          <a:xfrm>
            <a:off x="271037" y="1704104"/>
            <a:ext cx="10980000" cy="4521835"/>
          </a:xfrm>
        </p:spPr>
        <p:txBody>
          <a:bodyPr/>
          <a:lstStyle/>
          <a:p>
            <a:pPr algn="ctr">
              <a:lnSpc>
                <a:spcPct val="120000"/>
              </a:lnSpc>
              <a:spcAft>
                <a:spcPts val="0"/>
              </a:spcAft>
              <a:tabLst>
                <a:tab pos="2700655" algn="l"/>
              </a:tabLst>
            </a:pPr>
            <a:r>
              <a:rPr lang="zh-CN" altLang="zh-CN" sz="2400" kern="100" dirty="0">
                <a:cs typeface="Times New Roman" panose="02020603050405020304"/>
              </a:rPr>
              <a:t>【课文助读】</a:t>
            </a:r>
            <a:endParaRPr lang="zh-CN" altLang="zh-CN" sz="100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sz="2400" kern="100" dirty="0">
                <a:ea typeface="黑体" panose="02010609060101010101" pitchFamily="49" charset="-122"/>
                <a:cs typeface="Times New Roman" panose="02020603050405020304"/>
              </a:rPr>
              <a:t>一、作者简介</a:t>
            </a:r>
            <a:endParaRPr lang="zh-CN" altLang="zh-CN" sz="1000" kern="100" dirty="0">
              <a:latin typeface="等线" panose="02010600030101010101" charset="-122"/>
              <a:ea typeface="等线" panose="02010600030101010101" charset="-122"/>
              <a:cs typeface="Courier New" panose="02070309020205020404"/>
            </a:endParaRPr>
          </a:p>
          <a:p>
            <a:pPr indent="713740" fontAlgn="ctr">
              <a:lnSpc>
                <a:spcPct val="120000"/>
              </a:lnSpc>
              <a:spcAft>
                <a:spcPts val="0"/>
              </a:spcAft>
              <a:tabLst>
                <a:tab pos="2700655" algn="l"/>
              </a:tabLst>
            </a:pPr>
            <a:r>
              <a:rPr lang="en-US" altLang="zh-CN" sz="2400" kern="100" dirty="0">
                <a:cs typeface="Courier New" panose="02070309020205020404"/>
              </a:rPr>
              <a:t>1</a:t>
            </a:r>
            <a:r>
              <a:rPr lang="zh-CN" altLang="zh-CN" sz="2400" kern="100" dirty="0">
                <a:cs typeface="Times New Roman" panose="02020603050405020304"/>
              </a:rPr>
              <a:t>．孔子</a:t>
            </a:r>
            <a:r>
              <a:rPr lang="en-US" altLang="zh-CN" sz="2400" kern="100" dirty="0">
                <a:cs typeface="Courier New" panose="02070309020205020404"/>
              </a:rPr>
              <a:t>(</a:t>
            </a:r>
            <a:r>
              <a:rPr lang="zh-CN" altLang="zh-CN" sz="2400" kern="100" dirty="0">
                <a:cs typeface="Times New Roman" panose="02020603050405020304"/>
              </a:rPr>
              <a:t>前</a:t>
            </a:r>
            <a:r>
              <a:rPr lang="en-US" altLang="zh-CN" sz="2400" kern="100" dirty="0">
                <a:cs typeface="Courier New" panose="02070309020205020404"/>
              </a:rPr>
              <a:t>551—</a:t>
            </a:r>
            <a:r>
              <a:rPr lang="zh-CN" altLang="zh-CN" sz="2400" kern="100" dirty="0">
                <a:cs typeface="Times New Roman" panose="02020603050405020304"/>
              </a:rPr>
              <a:t>前</a:t>
            </a:r>
            <a:r>
              <a:rPr lang="en-US" altLang="zh-CN" sz="2400" kern="100" dirty="0">
                <a:cs typeface="Courier New" panose="02070309020205020404"/>
              </a:rPr>
              <a:t>479)</a:t>
            </a:r>
            <a:r>
              <a:rPr lang="zh-CN" altLang="zh-CN" sz="2400" kern="100" dirty="0">
                <a:cs typeface="Times New Roman" panose="02020603050405020304"/>
              </a:rPr>
              <a:t>，名丘，字仲尼，春秋末期鲁国（今山东曲阜）人，儒家学派的创始人。曾担任鲁国的司寇，积极推行自己的政治主张，后因与当政者政见不合而弃官去鲁，偕弟子周游列国，宣传自己的政治主张和思想学说，终未见用。晚年回到鲁国，致力教育事业，整理《诗》《书》，删修《春秋》，以传述</a:t>
            </a:r>
            <a:r>
              <a:rPr lang="zh-CN" altLang="zh-CN" sz="2400" kern="100" dirty="0">
                <a:latin typeface="等线" panose="02010600030101010101" charset="-122"/>
                <a:cs typeface="Times New Roman" panose="02020603050405020304"/>
                <a:sym typeface="+mn-ea"/>
              </a:rPr>
              <a:t>“</a:t>
            </a:r>
            <a:r>
              <a:rPr lang="zh-CN" altLang="zh-CN" sz="2400" kern="100" dirty="0">
                <a:cs typeface="Times New Roman" panose="02020603050405020304"/>
              </a:rPr>
              <a:t>六艺</a:t>
            </a:r>
            <a:r>
              <a:rPr lang="zh-CN" altLang="zh-CN" sz="2400" kern="100" dirty="0">
                <a:latin typeface="等线" panose="02010600030101010101" charset="-122"/>
                <a:cs typeface="Times New Roman" panose="02020603050405020304"/>
                <a:sym typeface="+mn-ea"/>
              </a:rPr>
              <a:t>”</a:t>
            </a:r>
            <a:r>
              <a:rPr lang="zh-CN" altLang="zh-CN" sz="2400" kern="100" dirty="0">
                <a:cs typeface="Times New Roman" panose="02020603050405020304"/>
              </a:rPr>
              <a:t>为终身事业。自汉代以后，儒家学说成为我国两千余年封建社会的正统思想，影响极大。孔子是著名的教育家，</a:t>
            </a:r>
            <a:r>
              <a:rPr lang="zh-CN" altLang="zh-CN" sz="2400" kern="100" dirty="0">
                <a:cs typeface="Times New Roman" panose="02020603050405020304"/>
                <a:sym typeface="+mn-ea"/>
              </a:rPr>
              <a:t>被尊称为</a:t>
            </a:r>
            <a:r>
              <a:rPr lang="zh-CN" altLang="zh-CN" sz="2400" kern="100" dirty="0">
                <a:latin typeface="等线" panose="02010600030101010101" charset="-122"/>
                <a:cs typeface="Times New Roman" panose="02020603050405020304"/>
                <a:sym typeface="+mn-ea"/>
              </a:rPr>
              <a:t>“</a:t>
            </a:r>
            <a:r>
              <a:rPr lang="zh-CN" altLang="zh-CN" sz="2400" kern="100" dirty="0">
                <a:cs typeface="Times New Roman" panose="02020603050405020304"/>
                <a:sym typeface="+mn-ea"/>
              </a:rPr>
              <a:t>至圣先师</a:t>
            </a:r>
            <a:r>
              <a:rPr lang="zh-CN" altLang="zh-CN" sz="2400" kern="100" dirty="0">
                <a:latin typeface="等线" panose="02010600030101010101" charset="-122"/>
                <a:cs typeface="Times New Roman" panose="02020603050405020304"/>
                <a:sym typeface="+mn-ea"/>
              </a:rPr>
              <a:t>”“</a:t>
            </a:r>
            <a:r>
              <a:rPr lang="zh-CN" altLang="zh-CN" sz="2400" kern="100" dirty="0">
                <a:cs typeface="Times New Roman" panose="02020603050405020304"/>
                <a:sym typeface="+mn-ea"/>
              </a:rPr>
              <a:t>万世师表</a:t>
            </a:r>
            <a:r>
              <a:rPr lang="zh-CN" altLang="zh-CN" sz="2400" kern="100" dirty="0">
                <a:latin typeface="等线" panose="02010600030101010101" charset="-122"/>
                <a:cs typeface="Times New Roman" panose="02020603050405020304"/>
                <a:sym typeface="+mn-ea"/>
              </a:rPr>
              <a:t>”，其</a:t>
            </a:r>
            <a:r>
              <a:rPr lang="zh-CN" altLang="zh-CN" sz="2400" kern="100" dirty="0">
                <a:cs typeface="Times New Roman" panose="02020603050405020304"/>
              </a:rPr>
              <a:t>教育思想影响深远。孔子的言行思想主要载于语录体散文集《论语》及《史记·孔子世家》中</a:t>
            </a:r>
            <a:r>
              <a:rPr lang="zh-CN" altLang="zh-CN" sz="2400" kern="100" dirty="0" smtClean="0">
                <a:cs typeface="Times New Roman" panose="02020603050405020304"/>
              </a:rPr>
              <a:t>。</a:t>
            </a:r>
            <a:endParaRPr lang="zh-CN" altLang="zh-CN" sz="100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611795"/>
            <a:ext cx="10980000" cy="3323987"/>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．孟子</a:t>
            </a:r>
            <a:r>
              <a:rPr lang="en-US" altLang="zh-CN" kern="100" dirty="0">
                <a:cs typeface="Courier New" panose="02070309020205020404"/>
              </a:rPr>
              <a:t>(</a:t>
            </a:r>
            <a:r>
              <a:rPr lang="zh-CN" altLang="zh-CN" kern="100" dirty="0">
                <a:cs typeface="Times New Roman" panose="02020603050405020304"/>
              </a:rPr>
              <a:t>约前</a:t>
            </a:r>
            <a:r>
              <a:rPr lang="en-US" altLang="zh-CN" kern="100" dirty="0">
                <a:cs typeface="Courier New" panose="02070309020205020404"/>
              </a:rPr>
              <a:t>372—</a:t>
            </a:r>
            <a:r>
              <a:rPr lang="zh-CN" altLang="zh-CN" kern="100" dirty="0">
                <a:cs typeface="Times New Roman" panose="02020603050405020304"/>
              </a:rPr>
              <a:t>前</a:t>
            </a:r>
            <a:r>
              <a:rPr lang="en-US" altLang="zh-CN" kern="100" dirty="0">
                <a:cs typeface="Courier New" panose="02070309020205020404"/>
              </a:rPr>
              <a:t>289)</a:t>
            </a:r>
            <a:r>
              <a:rPr lang="zh-CN" altLang="zh-CN" kern="100" dirty="0">
                <a:cs typeface="Times New Roman" panose="02020603050405020304"/>
              </a:rPr>
              <a:t>，名轲，字子舆，战国时期邹国</a:t>
            </a:r>
            <a:r>
              <a:rPr lang="en-US" altLang="zh-CN" kern="100" dirty="0">
                <a:cs typeface="Courier New" panose="02070309020205020404"/>
              </a:rPr>
              <a:t>(</a:t>
            </a:r>
            <a:r>
              <a:rPr lang="zh-CN" altLang="zh-CN" kern="100" dirty="0">
                <a:cs typeface="Times New Roman" panose="02020603050405020304"/>
              </a:rPr>
              <a:t>今山东邹城东南</a:t>
            </a:r>
            <a:r>
              <a:rPr lang="en-US" altLang="zh-CN" kern="100" dirty="0">
                <a:cs typeface="Courier New" panose="02070309020205020404"/>
              </a:rPr>
              <a:t>)</a:t>
            </a:r>
            <a:r>
              <a:rPr lang="zh-CN" altLang="zh-CN" kern="100" dirty="0">
                <a:cs typeface="Times New Roman" panose="02020603050405020304"/>
              </a:rPr>
              <a:t>人，著名的思想家、政治家和教育家。早年周游列国，晚年返回家乡，讲学著书。他继承并发展了孔子的学说，主张</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民贵君轻</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，宣传仁政，抨击暴政，提出了一套比较完整的儒家政治思想。后世将孟子尊称为</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亚圣</a:t>
            </a:r>
            <a:r>
              <a:rPr lang="zh-CN" altLang="zh-CN" kern="100" dirty="0">
                <a:latin typeface="等线" panose="02010600030101010101" charset="-122"/>
                <a:cs typeface="Times New Roman" panose="02020603050405020304"/>
              </a:rPr>
              <a:t>”</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970318"/>
          </a:xfrm>
        </p:spPr>
        <p:txBody>
          <a:bodyPr/>
          <a:lstStyle/>
          <a:p>
            <a:pPr indent="713740" fontAlgn="ctr">
              <a:spcAft>
                <a:spcPts val="0"/>
              </a:spcAft>
              <a:tabLst>
                <a:tab pos="2348230" algn="l"/>
              </a:tabLst>
            </a:pPr>
            <a:r>
              <a:rPr lang="en-US" altLang="zh-CN" kern="100" dirty="0">
                <a:cs typeface="Courier New" panose="02070309020205020404"/>
              </a:rPr>
              <a:t>3</a:t>
            </a:r>
            <a:r>
              <a:rPr lang="zh-CN" altLang="zh-CN" kern="100" dirty="0">
                <a:cs typeface="Times New Roman" panose="02020603050405020304"/>
              </a:rPr>
              <a:t>．庄子</a:t>
            </a:r>
            <a:r>
              <a:rPr lang="en-US" altLang="zh-CN" kern="100" dirty="0">
                <a:cs typeface="Courier New" panose="02070309020205020404"/>
              </a:rPr>
              <a:t>(</a:t>
            </a:r>
            <a:r>
              <a:rPr lang="zh-CN" altLang="zh-CN" kern="100" dirty="0">
                <a:cs typeface="Times New Roman" panose="02020603050405020304"/>
              </a:rPr>
              <a:t>约前</a:t>
            </a:r>
            <a:r>
              <a:rPr lang="en-US" altLang="zh-CN" kern="100" dirty="0">
                <a:cs typeface="Courier New" panose="02070309020205020404"/>
              </a:rPr>
              <a:t>369—</a:t>
            </a:r>
            <a:r>
              <a:rPr lang="zh-CN" altLang="zh-CN" kern="100" dirty="0">
                <a:cs typeface="Times New Roman" panose="02020603050405020304"/>
              </a:rPr>
              <a:t>前</a:t>
            </a:r>
            <a:r>
              <a:rPr lang="en-US" altLang="zh-CN" kern="100" dirty="0">
                <a:cs typeface="Courier New" panose="02070309020205020404"/>
              </a:rPr>
              <a:t>286)</a:t>
            </a:r>
            <a:r>
              <a:rPr lang="zh-CN" altLang="zh-CN" kern="100" dirty="0">
                <a:cs typeface="Times New Roman" panose="02020603050405020304"/>
              </a:rPr>
              <a:t>，名周，字子休，宋国蒙</a:t>
            </a:r>
            <a:r>
              <a:rPr lang="en-US" altLang="zh-CN" kern="100" dirty="0">
                <a:cs typeface="Courier New" panose="02070309020205020404"/>
              </a:rPr>
              <a:t>(</a:t>
            </a:r>
            <a:r>
              <a:rPr lang="zh-CN" altLang="zh-CN" kern="100" dirty="0">
                <a:cs typeface="Times New Roman" panose="02020603050405020304"/>
              </a:rPr>
              <a:t>今河南商丘东北</a:t>
            </a:r>
            <a:r>
              <a:rPr lang="en-US" altLang="zh-CN" kern="100" dirty="0">
                <a:cs typeface="Courier New" panose="02070309020205020404"/>
              </a:rPr>
              <a:t>)</a:t>
            </a:r>
            <a:r>
              <a:rPr lang="zh-CN" altLang="zh-CN" kern="100" dirty="0">
                <a:cs typeface="Times New Roman" panose="02020603050405020304"/>
              </a:rPr>
              <a:t>人。战国时道家学派的代表人物之一，与老子并称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老庄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。政治上，他对当时统治者攻城略地的做法深恶痛绝，对儒家积极参与政事的做法给予了尖锐的批评，主张无为而治。生活上，他的态度是一切顺应自然，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安时而处顺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知其不可奈何而安之若命</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。庄子的哲学思想对后世影响很大</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688965"/>
          </a:xfrm>
        </p:spPr>
        <p:txBody>
          <a:bodyPr/>
          <a:lstStyle/>
          <a:p>
            <a:pPr>
              <a:lnSpc>
                <a:spcPct val="130000"/>
              </a:lnSpc>
              <a:spcAft>
                <a:spcPts val="0"/>
              </a:spcAft>
              <a:tabLst>
                <a:tab pos="2700655" algn="l"/>
              </a:tabLst>
            </a:pPr>
            <a:r>
              <a:rPr lang="zh-CN" altLang="zh-CN" kern="100" dirty="0">
                <a:ea typeface="黑体" panose="02010609060101010101" pitchFamily="49" charset="-122"/>
                <a:cs typeface="Times New Roman" panose="02020603050405020304"/>
              </a:rPr>
              <a:t>二、写作背景</a:t>
            </a:r>
            <a:endParaRPr lang="zh-CN" altLang="zh-CN" sz="1050" kern="100" dirty="0">
              <a:latin typeface="等线" panose="02010600030101010101" charset="-122"/>
              <a:ea typeface="等线" panose="02010600030101010101" charset="-122"/>
              <a:cs typeface="Courier New" panose="02070309020205020404"/>
            </a:endParaRPr>
          </a:p>
          <a:p>
            <a:pPr indent="713740" fontAlgn="ctr">
              <a:lnSpc>
                <a:spcPct val="130000"/>
              </a:lnSpc>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．孔子提倡</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有教无类</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，创办私学，广招学生，把受教育的范围扩大到平民，顺应了当时社会发展的趋势。孔子主张</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学而优则仕</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，他的教育目的是培养从政的君子，而君子必须具有较高的道德品质修养，所以孔子强调学校教育必须将道德教育放在首要地位。</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学而知之</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是孔子教学思想的主导。在主张不耻下问、虚心好学的同时，他强调学习与思考相结合，同时还必须</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学以致用</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，将学到的知识运用于社会实践。孔子在教学方法上要求老师</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因材施教</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，注重</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启发式</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教学。他在实践基础上提出的教育学说，为中国古代教育奠定了理论基础</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5909310"/>
          </a:xfrm>
        </p:spPr>
        <p:txBody>
          <a:bodyPr/>
          <a:lstStyle/>
          <a:p>
            <a:pPr indent="713740" fontAlgn="ct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．战国时期，列强纷争，以征伐为能事，各诸侯国国君都野心勃勃地追求</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莅中国而抚四夷</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的霸主地位。对外连年征战，对内盘剥人民，于是就出现了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争地以战，杀人盈野；争城以战，杀人盈城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的惨烈局面，致使广大人民</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仰不足以事父母，俯不足以畜妻子，乐岁终身苦，凶年不免于死亡</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过着苦难的生活。而齐国在东方诸侯国中又号称强国，齐宣王子承父业，野心勃勃，在稷下扩置学宫，招揽学士，让孟子讲学议论。孟子便在齐宣王问有关齐桓晋文称霸之事的时候，针对当时的社会现实，阐发了他的发政施仁、改革政治、实行王道的主张</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indent="713740" fontAlgn="ct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a:t>
            </a:r>
            <a:r>
              <a:rPr lang="zh-CN" altLang="zh-CN" kern="100" dirty="0">
                <a:latin typeface="等线" panose="02010600030101010101" charset="-122"/>
                <a:cs typeface="Times New Roman" panose="02020603050405020304"/>
                <a:sym typeface="+mn-ea"/>
              </a:rPr>
              <a:t>“</a:t>
            </a:r>
            <a:r>
              <a:rPr lang="zh-CN" altLang="zh-CN" kern="100" dirty="0">
                <a:cs typeface="Times New Roman" panose="02020603050405020304"/>
              </a:rPr>
              <a:t>庖丁解牛</a:t>
            </a:r>
            <a:r>
              <a:rPr lang="zh-CN" altLang="zh-CN" kern="100" dirty="0">
                <a:latin typeface="等线" panose="02010600030101010101" charset="-122"/>
                <a:cs typeface="Times New Roman" panose="02020603050405020304"/>
                <a:sym typeface="+mn-ea"/>
              </a:rPr>
              <a:t>”</a:t>
            </a:r>
            <a:r>
              <a:rPr lang="zh-CN" altLang="zh-CN" kern="100" dirty="0">
                <a:cs typeface="Times New Roman" panose="02020603050405020304"/>
              </a:rPr>
              <a:t>是《庄子·养生主》里的一则寓言。</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养生主</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指养生的主要、关键。庄子生活在社会大动荡的时代，他认为，人类社会充满着错综复杂的矛盾，要避开矛盾，寻求解脱，就必须像庖丁解牛那样，找到规律，游刃有余，不受损伤，以求保身、全生、养亲、尽年</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62979"/>
          </a:xfrm>
        </p:spPr>
        <p:txBody>
          <a:bodyPr/>
          <a:lstStyle/>
          <a:p>
            <a:pPr algn="ctr">
              <a:spcAft>
                <a:spcPts val="0"/>
              </a:spcAft>
              <a:tabLst>
                <a:tab pos="4122420" algn="l"/>
              </a:tabLst>
            </a:pPr>
            <a:r>
              <a:rPr lang="zh-CN" altLang="zh-CN" kern="100" dirty="0">
                <a:cs typeface="Times New Roman" panose="02020603050405020304"/>
              </a:rPr>
              <a:t>【语基积累】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4122420" algn="l"/>
              </a:tabLst>
            </a:pPr>
            <a:r>
              <a:rPr lang="zh-CN" altLang="zh-CN" kern="100" dirty="0">
                <a:ea typeface="黑体" panose="02010609060101010101" pitchFamily="49" charset="-122"/>
                <a:cs typeface="Times New Roman" panose="02020603050405020304"/>
              </a:rPr>
              <a:t>一、读准字音</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4122420" algn="l"/>
              </a:tabLst>
            </a:pPr>
            <a:r>
              <a:rPr lang="zh-CN" altLang="zh-CN" kern="100" dirty="0">
                <a:cs typeface="Times New Roman" panose="02020603050405020304"/>
              </a:rPr>
              <a:t>曾</a:t>
            </a:r>
            <a:r>
              <a:rPr lang="zh-CN" altLang="zh-CN" kern="100" dirty="0">
                <a:solidFill>
                  <a:srgbClr val="C00000"/>
                </a:solidFill>
                <a:cs typeface="Times New Roman" panose="02020603050405020304"/>
              </a:rPr>
              <a:t>皙</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r>
              <a:rPr lang="zh-CN" altLang="zh-CN" kern="100" dirty="0">
                <a:cs typeface="Times New Roman" panose="02020603050405020304"/>
              </a:rPr>
              <a:t>　　　</a:t>
            </a:r>
            <a:r>
              <a:rPr lang="en-US" altLang="zh-CN" kern="100" dirty="0" smtClean="0">
                <a:cs typeface="Times New Roman" panose="02020603050405020304"/>
              </a:rPr>
              <a:t>	</a:t>
            </a:r>
            <a:r>
              <a:rPr lang="zh-CN" altLang="zh-CN" kern="100" dirty="0" smtClean="0">
                <a:solidFill>
                  <a:srgbClr val="C00000"/>
                </a:solidFill>
                <a:cs typeface="Times New Roman" panose="02020603050405020304"/>
              </a:rPr>
              <a:t>哂</a:t>
            </a:r>
            <a:r>
              <a:rPr lang="zh-CN" altLang="zh-CN" kern="100" dirty="0">
                <a:cs typeface="Times New Roman" panose="02020603050405020304"/>
              </a:rPr>
              <a:t>之</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r>
              <a:rPr lang="zh-CN" altLang="zh-CN" kern="100" dirty="0">
                <a:cs typeface="Times New Roman" panose="02020603050405020304"/>
              </a:rPr>
              <a:t>　　</a:t>
            </a:r>
            <a:r>
              <a:rPr lang="zh-CN" altLang="zh-CN" kern="100" dirty="0">
                <a:latin typeface="等线" panose="02010600030101010101" charset="-122"/>
                <a:ea typeface="Times New Roman" panose="02020603050405020304"/>
                <a:cs typeface="Courier New" panose="02070309020205020404"/>
              </a:rPr>
              <a:t> </a:t>
            </a:r>
            <a:r>
              <a:rPr lang="en-US" altLang="zh-CN" kern="100" dirty="0" smtClean="0">
                <a:latin typeface="等线" panose="02010600030101010101" charset="-122"/>
                <a:ea typeface="Times New Roman" panose="02020603050405020304"/>
                <a:cs typeface="Courier New" panose="02070309020205020404"/>
              </a:rPr>
              <a:t>	</a:t>
            </a:r>
            <a:r>
              <a:rPr lang="zh-CN" altLang="zh-CN" kern="100" dirty="0" smtClean="0">
                <a:solidFill>
                  <a:srgbClr val="C00000"/>
                </a:solidFill>
                <a:cs typeface="Times New Roman" panose="02020603050405020304"/>
              </a:rPr>
              <a:t>喟</a:t>
            </a:r>
            <a:r>
              <a:rPr lang="zh-CN" altLang="zh-CN" kern="100" dirty="0" smtClean="0">
                <a:cs typeface="Times New Roman" panose="02020603050405020304"/>
              </a:rPr>
              <a:t>然</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4122420" algn="l"/>
              </a:tabLst>
            </a:pPr>
            <a:r>
              <a:rPr lang="zh-CN" altLang="zh-CN" kern="100" dirty="0">
                <a:cs typeface="Times New Roman" panose="02020603050405020304"/>
              </a:rPr>
              <a:t>舞</a:t>
            </a:r>
            <a:r>
              <a:rPr lang="zh-CN" altLang="zh-CN" kern="100" dirty="0">
                <a:solidFill>
                  <a:srgbClr val="C00000"/>
                </a:solidFill>
                <a:cs typeface="Times New Roman" panose="02020603050405020304"/>
              </a:rPr>
              <a:t>雩</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铿</a:t>
            </a:r>
            <a:r>
              <a:rPr lang="zh-CN" altLang="zh-CN" kern="100" dirty="0">
                <a:cs typeface="Times New Roman" panose="02020603050405020304"/>
              </a:rPr>
              <a:t>尔</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莫</a:t>
            </a:r>
            <a:r>
              <a:rPr lang="zh-CN" altLang="zh-CN" kern="100" dirty="0" smtClean="0">
                <a:cs typeface="Times New Roman" panose="02020603050405020304"/>
              </a:rPr>
              <a:t>春</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4122420" algn="l"/>
              </a:tabLst>
            </a:pPr>
            <a:r>
              <a:rPr lang="zh-CN" altLang="zh-CN" kern="100" dirty="0">
                <a:cs typeface="Times New Roman" panose="02020603050405020304"/>
              </a:rPr>
              <a:t>饥</a:t>
            </a:r>
            <a:r>
              <a:rPr lang="zh-CN" altLang="zh-CN" kern="100" dirty="0">
                <a:solidFill>
                  <a:srgbClr val="C00000"/>
                </a:solidFill>
                <a:cs typeface="Times New Roman" panose="02020603050405020304"/>
              </a:rPr>
              <a:t>馑</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俟</a:t>
            </a:r>
            <a:r>
              <a:rPr lang="zh-CN" altLang="zh-CN" kern="100" dirty="0">
                <a:cs typeface="Times New Roman" panose="02020603050405020304"/>
              </a:rPr>
              <a:t>君子</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cs typeface="Times New Roman" panose="02020603050405020304"/>
              </a:rPr>
              <a:t>胡</a:t>
            </a:r>
            <a:r>
              <a:rPr lang="zh-CN" altLang="zh-CN" kern="100" dirty="0">
                <a:solidFill>
                  <a:srgbClr val="C00000"/>
                </a:solidFill>
                <a:cs typeface="Times New Roman" panose="02020603050405020304"/>
              </a:rPr>
              <a:t>龁</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4122420" algn="l"/>
              </a:tabLst>
            </a:pPr>
            <a:r>
              <a:rPr lang="zh-CN" altLang="zh-CN" kern="100" dirty="0">
                <a:solidFill>
                  <a:srgbClr val="C00000"/>
                </a:solidFill>
                <a:cs typeface="Times New Roman" panose="02020603050405020304"/>
              </a:rPr>
              <a:t>觳觫</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衅</a:t>
            </a:r>
            <a:r>
              <a:rPr lang="zh-CN" altLang="zh-CN" kern="100" dirty="0">
                <a:cs typeface="Times New Roman" panose="02020603050405020304"/>
              </a:rPr>
              <a:t>钟</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褊</a:t>
            </a:r>
            <a:r>
              <a:rPr lang="zh-CN" altLang="zh-CN" kern="100" dirty="0">
                <a:cs typeface="Times New Roman" panose="02020603050405020304"/>
              </a:rPr>
              <a:t>小</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4122420" algn="l"/>
              </a:tabLst>
            </a:pPr>
            <a:r>
              <a:rPr lang="zh-CN" altLang="zh-CN" kern="100" dirty="0">
                <a:solidFill>
                  <a:srgbClr val="C00000"/>
                </a:solidFill>
                <a:cs typeface="Times New Roman" panose="02020603050405020304"/>
              </a:rPr>
              <a:t>忖</a:t>
            </a:r>
            <a:r>
              <a:rPr lang="zh-CN" altLang="zh-CN" kern="100" dirty="0">
                <a:cs typeface="Times New Roman" panose="02020603050405020304"/>
              </a:rPr>
              <a:t>度</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舆</a:t>
            </a:r>
            <a:r>
              <a:rPr lang="zh-CN" altLang="zh-CN" kern="100" dirty="0">
                <a:cs typeface="Times New Roman" panose="02020603050405020304"/>
              </a:rPr>
              <a:t>薪</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挟</a:t>
            </a:r>
            <a:r>
              <a:rPr lang="zh-CN" altLang="zh-CN" kern="100" dirty="0">
                <a:cs typeface="Times New Roman" panose="02020603050405020304"/>
              </a:rPr>
              <a:t>太山</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4122420" algn="l"/>
              </a:tabLst>
            </a:pPr>
            <a:r>
              <a:rPr lang="zh-CN" altLang="zh-CN" kern="100" dirty="0">
                <a:solidFill>
                  <a:srgbClr val="C00000"/>
                </a:solidFill>
                <a:cs typeface="Times New Roman" panose="02020603050405020304"/>
              </a:rPr>
              <a:t>便嬖</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cs typeface="Times New Roman" panose="02020603050405020304"/>
              </a:rPr>
              <a:t>商</a:t>
            </a:r>
            <a:r>
              <a:rPr lang="zh-CN" altLang="zh-CN" kern="100" dirty="0" smtClean="0">
                <a:solidFill>
                  <a:srgbClr val="C00000"/>
                </a:solidFill>
                <a:cs typeface="Times New Roman" panose="02020603050405020304"/>
              </a:rPr>
              <a:t>贾</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惛</a:t>
            </a:r>
            <a:r>
              <a:rPr lang="zh-CN" altLang="zh-CN" kern="100" dirty="0">
                <a:cs typeface="Times New Roman" panose="02020603050405020304"/>
              </a:rPr>
              <a:t>然</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sp>
        <p:nvSpPr>
          <p:cNvPr id="3" name="矩形 2"/>
          <p:cNvSpPr/>
          <p:nvPr/>
        </p:nvSpPr>
        <p:spPr>
          <a:xfrm>
            <a:off x="1506363" y="2051955"/>
            <a:ext cx="463588" cy="523220"/>
          </a:xfrm>
          <a:prstGeom prst="rect">
            <a:avLst/>
          </a:prstGeom>
        </p:spPr>
        <p:txBody>
          <a:bodyPr wrap="none">
            <a:spAutoFit/>
          </a:bodyPr>
          <a:lstStyle/>
          <a:p>
            <a:r>
              <a:rPr lang="en-US" altLang="zh-CN" b="1" smtClean="0">
                <a:latin typeface="+mn-lt"/>
                <a:ea typeface="楷体" panose="02010609060101010101" pitchFamily="49" charset="-122"/>
              </a:rPr>
              <a:t>xī</a:t>
            </a:r>
            <a:endParaRPr lang="zh-CN" altLang="zh-CN" b="1" dirty="0">
              <a:latin typeface="+mn-lt"/>
              <a:ea typeface="楷体" panose="02010609060101010101" pitchFamily="49" charset="-122"/>
            </a:endParaRPr>
          </a:p>
        </p:txBody>
      </p:sp>
      <p:sp>
        <p:nvSpPr>
          <p:cNvPr id="4" name="矩形 3"/>
          <p:cNvSpPr/>
          <p:nvPr/>
        </p:nvSpPr>
        <p:spPr>
          <a:xfrm>
            <a:off x="5430742" y="2051955"/>
            <a:ext cx="883575" cy="523220"/>
          </a:xfrm>
          <a:prstGeom prst="rect">
            <a:avLst/>
          </a:prstGeom>
        </p:spPr>
        <p:txBody>
          <a:bodyPr wrap="none">
            <a:spAutoFit/>
          </a:bodyPr>
          <a:lstStyle/>
          <a:p>
            <a:r>
              <a:rPr lang="en-US" altLang="zh-CN" b="1" dirty="0" err="1" smtClean="0">
                <a:latin typeface="+mn-lt"/>
                <a:ea typeface="楷体" panose="02010609060101010101" pitchFamily="49" charset="-122"/>
              </a:rPr>
              <a:t>shěn</a:t>
            </a:r>
            <a:endParaRPr lang="zh-CN" altLang="zh-CN" b="1" dirty="0">
              <a:latin typeface="+mn-lt"/>
              <a:ea typeface="楷体" panose="02010609060101010101" pitchFamily="49" charset="-122"/>
            </a:endParaRPr>
          </a:p>
        </p:txBody>
      </p:sp>
      <p:sp>
        <p:nvSpPr>
          <p:cNvPr id="5" name="矩形 4"/>
          <p:cNvSpPr/>
          <p:nvPr/>
        </p:nvSpPr>
        <p:spPr>
          <a:xfrm>
            <a:off x="8785136" y="2051955"/>
            <a:ext cx="684803" cy="523220"/>
          </a:xfrm>
          <a:prstGeom prst="rect">
            <a:avLst/>
          </a:prstGeom>
        </p:spPr>
        <p:txBody>
          <a:bodyPr wrap="none">
            <a:spAutoFit/>
          </a:bodyPr>
          <a:lstStyle/>
          <a:p>
            <a:r>
              <a:rPr lang="en-US" altLang="zh-CN" b="1" dirty="0" err="1" smtClean="0">
                <a:latin typeface="+mn-lt"/>
                <a:ea typeface="楷体" panose="02010609060101010101" pitchFamily="49" charset="-122"/>
              </a:rPr>
              <a:t>kuì</a:t>
            </a:r>
            <a:endParaRPr lang="zh-CN" altLang="zh-CN" b="1" dirty="0">
              <a:latin typeface="+mn-lt"/>
              <a:ea typeface="楷体" panose="02010609060101010101" pitchFamily="49" charset="-122"/>
            </a:endParaRPr>
          </a:p>
        </p:txBody>
      </p:sp>
      <p:sp>
        <p:nvSpPr>
          <p:cNvPr id="6" name="矩形 5"/>
          <p:cNvSpPr/>
          <p:nvPr/>
        </p:nvSpPr>
        <p:spPr>
          <a:xfrm>
            <a:off x="1385335" y="2716867"/>
            <a:ext cx="564578" cy="523220"/>
          </a:xfrm>
          <a:prstGeom prst="rect">
            <a:avLst/>
          </a:prstGeom>
        </p:spPr>
        <p:txBody>
          <a:bodyPr wrap="none">
            <a:spAutoFit/>
          </a:bodyPr>
          <a:lstStyle/>
          <a:p>
            <a:r>
              <a:rPr lang="en-US" altLang="zh-CN" b="1" dirty="0" err="1" smtClean="0">
                <a:latin typeface="+mn-lt"/>
                <a:ea typeface="楷体" panose="02010609060101010101" pitchFamily="49" charset="-122"/>
              </a:rPr>
              <a:t>yú</a:t>
            </a:r>
            <a:endParaRPr lang="zh-CN" altLang="zh-CN" b="1" dirty="0">
              <a:latin typeface="+mn-lt"/>
              <a:ea typeface="楷体" panose="02010609060101010101" pitchFamily="49" charset="-122"/>
            </a:endParaRPr>
          </a:p>
        </p:txBody>
      </p:sp>
      <p:sp>
        <p:nvSpPr>
          <p:cNvPr id="7" name="矩形 6"/>
          <p:cNvSpPr/>
          <p:nvPr/>
        </p:nvSpPr>
        <p:spPr>
          <a:xfrm>
            <a:off x="5370383" y="2659373"/>
            <a:ext cx="941283" cy="523220"/>
          </a:xfrm>
          <a:prstGeom prst="rect">
            <a:avLst/>
          </a:prstGeom>
        </p:spPr>
        <p:txBody>
          <a:bodyPr wrap="none">
            <a:spAutoFit/>
          </a:bodyPr>
          <a:lstStyle/>
          <a:p>
            <a:r>
              <a:rPr lang="en-US" altLang="zh-CN" b="1" dirty="0" err="1" smtClean="0">
                <a:latin typeface="+mn-lt"/>
                <a:ea typeface="楷体" panose="02010609060101010101" pitchFamily="49" charset="-122"/>
              </a:rPr>
              <a:t>kēnɡ</a:t>
            </a:r>
            <a:endParaRPr lang="zh-CN" altLang="zh-CN" b="1" dirty="0">
              <a:latin typeface="+mn-lt"/>
              <a:ea typeface="楷体" panose="02010609060101010101" pitchFamily="49" charset="-122"/>
            </a:endParaRPr>
          </a:p>
        </p:txBody>
      </p:sp>
      <p:sp>
        <p:nvSpPr>
          <p:cNvPr id="8" name="矩形 7"/>
          <p:cNvSpPr/>
          <p:nvPr/>
        </p:nvSpPr>
        <p:spPr>
          <a:xfrm>
            <a:off x="8785006" y="2736299"/>
            <a:ext cx="684803" cy="523220"/>
          </a:xfrm>
          <a:prstGeom prst="rect">
            <a:avLst/>
          </a:prstGeom>
        </p:spPr>
        <p:txBody>
          <a:bodyPr wrap="none">
            <a:spAutoFit/>
          </a:bodyPr>
          <a:lstStyle/>
          <a:p>
            <a:r>
              <a:rPr lang="en-US" altLang="zh-CN" b="1" dirty="0" err="1" smtClean="0">
                <a:latin typeface="+mn-lt"/>
                <a:ea typeface="楷体" panose="02010609060101010101" pitchFamily="49" charset="-122"/>
              </a:rPr>
              <a:t>mù</a:t>
            </a:r>
            <a:endParaRPr lang="zh-CN" altLang="zh-CN" b="1" dirty="0">
              <a:latin typeface="+mn-lt"/>
              <a:ea typeface="楷体" panose="02010609060101010101" pitchFamily="49" charset="-122"/>
            </a:endParaRPr>
          </a:p>
        </p:txBody>
      </p:sp>
      <p:sp>
        <p:nvSpPr>
          <p:cNvPr id="9" name="矩形 8"/>
          <p:cNvSpPr/>
          <p:nvPr/>
        </p:nvSpPr>
        <p:spPr>
          <a:xfrm>
            <a:off x="1365298" y="3312095"/>
            <a:ext cx="604653" cy="523220"/>
          </a:xfrm>
          <a:prstGeom prst="rect">
            <a:avLst/>
          </a:prstGeom>
        </p:spPr>
        <p:txBody>
          <a:bodyPr wrap="none">
            <a:spAutoFit/>
          </a:bodyPr>
          <a:lstStyle/>
          <a:p>
            <a:r>
              <a:rPr lang="en-US" altLang="zh-CN" b="1" dirty="0" err="1" smtClean="0">
                <a:latin typeface="+mn-lt"/>
                <a:ea typeface="楷体" panose="02010609060101010101" pitchFamily="49" charset="-122"/>
              </a:rPr>
              <a:t>jǐn</a:t>
            </a:r>
            <a:endParaRPr lang="zh-CN" altLang="zh-CN" b="1" dirty="0">
              <a:latin typeface="+mn-lt"/>
              <a:ea typeface="楷体" panose="02010609060101010101" pitchFamily="49" charset="-122"/>
            </a:endParaRPr>
          </a:p>
        </p:txBody>
      </p:sp>
      <p:sp>
        <p:nvSpPr>
          <p:cNvPr id="10" name="矩形 9"/>
          <p:cNvSpPr/>
          <p:nvPr/>
        </p:nvSpPr>
        <p:spPr>
          <a:xfrm>
            <a:off x="5969842" y="3312099"/>
            <a:ext cx="423514" cy="523220"/>
          </a:xfrm>
          <a:prstGeom prst="rect">
            <a:avLst/>
          </a:prstGeom>
        </p:spPr>
        <p:txBody>
          <a:bodyPr wrap="none">
            <a:spAutoFit/>
          </a:bodyPr>
          <a:lstStyle/>
          <a:p>
            <a:r>
              <a:rPr lang="en-US" altLang="zh-CN" b="1" dirty="0" err="1" smtClean="0">
                <a:latin typeface="+mn-lt"/>
                <a:ea typeface="楷体" panose="02010609060101010101" pitchFamily="49" charset="-122"/>
              </a:rPr>
              <a:t>sì</a:t>
            </a:r>
            <a:endParaRPr lang="zh-CN" altLang="zh-CN" b="1" dirty="0">
              <a:latin typeface="+mn-lt"/>
              <a:ea typeface="楷体" panose="02010609060101010101" pitchFamily="49" charset="-122"/>
            </a:endParaRPr>
          </a:p>
        </p:txBody>
      </p:sp>
      <p:sp>
        <p:nvSpPr>
          <p:cNvPr id="11" name="矩形 10"/>
          <p:cNvSpPr/>
          <p:nvPr/>
        </p:nvSpPr>
        <p:spPr>
          <a:xfrm>
            <a:off x="8785357" y="3383850"/>
            <a:ext cx="543739" cy="523220"/>
          </a:xfrm>
          <a:prstGeom prst="rect">
            <a:avLst/>
          </a:prstGeom>
        </p:spPr>
        <p:txBody>
          <a:bodyPr wrap="none">
            <a:spAutoFit/>
          </a:bodyPr>
          <a:lstStyle/>
          <a:p>
            <a:r>
              <a:rPr lang="en-US" altLang="zh-CN" b="1" dirty="0" err="1" smtClean="0">
                <a:latin typeface="+mn-lt"/>
                <a:ea typeface="楷体" panose="02010609060101010101" pitchFamily="49" charset="-122"/>
              </a:rPr>
              <a:t>hé</a:t>
            </a:r>
            <a:endParaRPr lang="zh-CN" altLang="zh-CN" b="1" dirty="0">
              <a:latin typeface="+mn-lt"/>
              <a:ea typeface="楷体" panose="02010609060101010101" pitchFamily="49" charset="-122"/>
            </a:endParaRPr>
          </a:p>
        </p:txBody>
      </p:sp>
      <p:sp>
        <p:nvSpPr>
          <p:cNvPr id="12" name="矩形 11"/>
          <p:cNvSpPr/>
          <p:nvPr/>
        </p:nvSpPr>
        <p:spPr>
          <a:xfrm>
            <a:off x="1271388" y="3941003"/>
            <a:ext cx="925253" cy="523220"/>
          </a:xfrm>
          <a:prstGeom prst="rect">
            <a:avLst/>
          </a:prstGeom>
        </p:spPr>
        <p:txBody>
          <a:bodyPr wrap="none">
            <a:spAutoFit/>
          </a:bodyPr>
          <a:lstStyle/>
          <a:p>
            <a:r>
              <a:rPr lang="en-US" altLang="zh-CN" b="1" dirty="0" err="1" smtClean="0">
                <a:latin typeface="+mn-lt"/>
                <a:ea typeface="楷体" panose="02010609060101010101" pitchFamily="49" charset="-122"/>
              </a:rPr>
              <a:t>húsù</a:t>
            </a:r>
            <a:endParaRPr lang="zh-CN" altLang="zh-CN" b="1" dirty="0">
              <a:latin typeface="+mn-lt"/>
              <a:ea typeface="楷体" panose="02010609060101010101" pitchFamily="49" charset="-122"/>
            </a:endParaRPr>
          </a:p>
        </p:txBody>
      </p:sp>
      <p:sp>
        <p:nvSpPr>
          <p:cNvPr id="13" name="矩形 12"/>
          <p:cNvSpPr/>
          <p:nvPr/>
        </p:nvSpPr>
        <p:spPr>
          <a:xfrm>
            <a:off x="5509043" y="3941003"/>
            <a:ext cx="663964" cy="523220"/>
          </a:xfrm>
          <a:prstGeom prst="rect">
            <a:avLst/>
          </a:prstGeom>
        </p:spPr>
        <p:txBody>
          <a:bodyPr wrap="none">
            <a:spAutoFit/>
          </a:bodyPr>
          <a:lstStyle/>
          <a:p>
            <a:r>
              <a:rPr lang="en-US" altLang="zh-CN" b="1" dirty="0" err="1" smtClean="0">
                <a:latin typeface="+mn-lt"/>
                <a:ea typeface="楷体" panose="02010609060101010101" pitchFamily="49" charset="-122"/>
              </a:rPr>
              <a:t>xìn</a:t>
            </a:r>
            <a:endParaRPr lang="zh-CN" altLang="zh-CN" b="1" dirty="0">
              <a:latin typeface="+mn-lt"/>
              <a:ea typeface="楷体" panose="02010609060101010101" pitchFamily="49" charset="-122"/>
            </a:endParaRPr>
          </a:p>
        </p:txBody>
      </p:sp>
      <p:sp>
        <p:nvSpPr>
          <p:cNvPr id="14" name="矩形 13"/>
          <p:cNvSpPr/>
          <p:nvPr/>
        </p:nvSpPr>
        <p:spPr>
          <a:xfrm>
            <a:off x="8640603" y="4031808"/>
            <a:ext cx="864339" cy="523220"/>
          </a:xfrm>
          <a:prstGeom prst="rect">
            <a:avLst/>
          </a:prstGeom>
        </p:spPr>
        <p:txBody>
          <a:bodyPr wrap="none">
            <a:spAutoFit/>
          </a:bodyPr>
          <a:lstStyle/>
          <a:p>
            <a:r>
              <a:rPr lang="en-US" altLang="zh-CN" b="1" dirty="0" err="1" smtClean="0">
                <a:latin typeface="+mn-lt"/>
                <a:ea typeface="楷体" panose="02010609060101010101" pitchFamily="49" charset="-122"/>
              </a:rPr>
              <a:t>biǎn</a:t>
            </a:r>
            <a:endParaRPr lang="zh-CN" altLang="zh-CN" b="1" dirty="0">
              <a:latin typeface="+mn-lt"/>
              <a:ea typeface="楷体" panose="02010609060101010101" pitchFamily="49" charset="-122"/>
            </a:endParaRPr>
          </a:p>
        </p:txBody>
      </p:sp>
      <p:sp>
        <p:nvSpPr>
          <p:cNvPr id="15" name="矩形 14"/>
          <p:cNvSpPr/>
          <p:nvPr/>
        </p:nvSpPr>
        <p:spPr>
          <a:xfrm>
            <a:off x="1329476" y="4682577"/>
            <a:ext cx="744114" cy="523220"/>
          </a:xfrm>
          <a:prstGeom prst="rect">
            <a:avLst/>
          </a:prstGeom>
        </p:spPr>
        <p:txBody>
          <a:bodyPr wrap="none">
            <a:spAutoFit/>
          </a:bodyPr>
          <a:lstStyle/>
          <a:p>
            <a:r>
              <a:rPr lang="en-US" altLang="zh-CN" b="1" smtClean="0">
                <a:latin typeface="+mn-lt"/>
                <a:ea typeface="楷体" panose="02010609060101010101" pitchFamily="49" charset="-122"/>
              </a:rPr>
              <a:t>cǔn</a:t>
            </a:r>
            <a:endParaRPr lang="zh-CN" altLang="zh-CN" b="1" dirty="0">
              <a:latin typeface="+mn-lt"/>
              <a:ea typeface="楷体" panose="02010609060101010101" pitchFamily="49" charset="-122"/>
            </a:endParaRPr>
          </a:p>
        </p:txBody>
      </p:sp>
      <p:sp>
        <p:nvSpPr>
          <p:cNvPr id="16" name="矩形 15"/>
          <p:cNvSpPr/>
          <p:nvPr/>
        </p:nvSpPr>
        <p:spPr>
          <a:xfrm>
            <a:off x="5545013" y="4589079"/>
            <a:ext cx="564578" cy="523220"/>
          </a:xfrm>
          <a:prstGeom prst="rect">
            <a:avLst/>
          </a:prstGeom>
        </p:spPr>
        <p:txBody>
          <a:bodyPr wrap="none">
            <a:spAutoFit/>
          </a:bodyPr>
          <a:lstStyle/>
          <a:p>
            <a:r>
              <a:rPr lang="en-US" altLang="zh-CN" b="1" dirty="0" err="1" smtClean="0">
                <a:latin typeface="+mn-lt"/>
                <a:ea typeface="楷体" panose="02010609060101010101" pitchFamily="49" charset="-122"/>
              </a:rPr>
              <a:t>yú</a:t>
            </a:r>
            <a:endParaRPr lang="zh-CN" altLang="zh-CN" b="1" dirty="0">
              <a:latin typeface="+mn-lt"/>
              <a:ea typeface="楷体" panose="02010609060101010101" pitchFamily="49" charset="-122"/>
            </a:endParaRPr>
          </a:p>
        </p:txBody>
      </p:sp>
      <p:sp>
        <p:nvSpPr>
          <p:cNvPr id="17" name="矩形 16"/>
          <p:cNvSpPr/>
          <p:nvPr/>
        </p:nvSpPr>
        <p:spPr>
          <a:xfrm>
            <a:off x="9109136" y="4608125"/>
            <a:ext cx="622286" cy="523220"/>
          </a:xfrm>
          <a:prstGeom prst="rect">
            <a:avLst/>
          </a:prstGeom>
        </p:spPr>
        <p:txBody>
          <a:bodyPr wrap="none">
            <a:spAutoFit/>
          </a:bodyPr>
          <a:lstStyle/>
          <a:p>
            <a:r>
              <a:rPr lang="en-US" altLang="zh-CN" b="1" dirty="0" err="1" smtClean="0">
                <a:latin typeface="+mn-lt"/>
                <a:ea typeface="楷体" panose="02010609060101010101" pitchFamily="49" charset="-122"/>
              </a:rPr>
              <a:t>xié</a:t>
            </a:r>
            <a:endParaRPr lang="zh-CN" altLang="zh-CN" b="1" dirty="0">
              <a:latin typeface="+mn-lt"/>
              <a:ea typeface="楷体" panose="02010609060101010101" pitchFamily="49" charset="-122"/>
            </a:endParaRPr>
          </a:p>
        </p:txBody>
      </p:sp>
      <p:sp>
        <p:nvSpPr>
          <p:cNvPr id="18" name="矩形 17"/>
          <p:cNvSpPr/>
          <p:nvPr/>
        </p:nvSpPr>
        <p:spPr>
          <a:xfrm>
            <a:off x="1332545" y="5220307"/>
            <a:ext cx="1164101" cy="523220"/>
          </a:xfrm>
          <a:prstGeom prst="rect">
            <a:avLst/>
          </a:prstGeom>
        </p:spPr>
        <p:txBody>
          <a:bodyPr wrap="none">
            <a:spAutoFit/>
          </a:bodyPr>
          <a:lstStyle/>
          <a:p>
            <a:r>
              <a:rPr lang="en-US" altLang="zh-CN" b="1" dirty="0" err="1" smtClean="0">
                <a:latin typeface="+mn-lt"/>
                <a:ea typeface="楷体" panose="02010609060101010101" pitchFamily="49" charset="-122"/>
              </a:rPr>
              <a:t>piánbì</a:t>
            </a:r>
            <a:endParaRPr lang="zh-CN" altLang="zh-CN" b="1" dirty="0">
              <a:latin typeface="+mn-lt"/>
              <a:ea typeface="楷体" panose="02010609060101010101" pitchFamily="49" charset="-122"/>
            </a:endParaRPr>
          </a:p>
        </p:txBody>
      </p:sp>
      <p:sp>
        <p:nvSpPr>
          <p:cNvPr id="19" name="矩形 18"/>
          <p:cNvSpPr/>
          <p:nvPr/>
        </p:nvSpPr>
        <p:spPr>
          <a:xfrm>
            <a:off x="5617021" y="5220307"/>
            <a:ext cx="564578" cy="523220"/>
          </a:xfrm>
          <a:prstGeom prst="rect">
            <a:avLst/>
          </a:prstGeom>
        </p:spPr>
        <p:txBody>
          <a:bodyPr wrap="none">
            <a:spAutoFit/>
          </a:bodyPr>
          <a:lstStyle/>
          <a:p>
            <a:r>
              <a:rPr lang="en-US" altLang="zh-CN" b="1" dirty="0" err="1" smtClean="0">
                <a:latin typeface="+mn-lt"/>
                <a:ea typeface="楷体" panose="02010609060101010101" pitchFamily="49" charset="-122"/>
              </a:rPr>
              <a:t>gǔ</a:t>
            </a:r>
            <a:endParaRPr lang="zh-CN" altLang="zh-CN" b="1" dirty="0">
              <a:latin typeface="+mn-lt"/>
              <a:ea typeface="楷体" panose="02010609060101010101" pitchFamily="49" charset="-122"/>
            </a:endParaRPr>
          </a:p>
        </p:txBody>
      </p:sp>
      <p:sp>
        <p:nvSpPr>
          <p:cNvPr id="20" name="矩形 19"/>
          <p:cNvSpPr/>
          <p:nvPr/>
        </p:nvSpPr>
        <p:spPr>
          <a:xfrm>
            <a:off x="8604641" y="5292062"/>
            <a:ext cx="785793" cy="523220"/>
          </a:xfrm>
          <a:prstGeom prst="rect">
            <a:avLst/>
          </a:prstGeom>
        </p:spPr>
        <p:txBody>
          <a:bodyPr wrap="none">
            <a:spAutoFit/>
          </a:bodyPr>
          <a:lstStyle/>
          <a:p>
            <a:r>
              <a:rPr lang="en-US" altLang="zh-CN" b="1" dirty="0" err="1" smtClean="0">
                <a:latin typeface="+mn-lt"/>
                <a:ea typeface="楷体" panose="02010609060101010101" pitchFamily="49" charset="-122"/>
              </a:rPr>
              <a:t>hūn</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noChangeArrowheads="1"/>
          </p:cNvSpPr>
          <p:nvPr/>
        </p:nvSpPr>
        <p:spPr bwMode="auto">
          <a:xfrm>
            <a:off x="0"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占位符 5"/>
          <p:cNvSpPr>
            <a:spLocks noGrp="1"/>
          </p:cNvSpPr>
          <p:nvPr>
            <p:ph type="body" sz="quarter" idx="10"/>
          </p:nvPr>
        </p:nvSpPr>
        <p:spPr>
          <a:xfrm>
            <a:off x="271037" y="2231975"/>
            <a:ext cx="10980000" cy="4228850"/>
          </a:xfrm>
        </p:spPr>
        <p:txBody>
          <a:bodyPr/>
          <a:lstStyle/>
          <a:p>
            <a:pPr indent="713740" fontAlgn="ctr">
              <a:lnSpc>
                <a:spcPct val="120000"/>
              </a:lnSpc>
              <a:spcAft>
                <a:spcPts val="0"/>
              </a:spcAft>
              <a:tabLst>
                <a:tab pos="2700655" algn="l"/>
              </a:tabLst>
            </a:pPr>
            <a:r>
              <a:rPr lang="zh-CN" altLang="zh-CN" kern="100" dirty="0">
                <a:cs typeface="Times New Roman" panose="02020603050405020304"/>
              </a:rPr>
              <a:t>以古为镜，可以知今昔。诸子百家的学说如同璀璨的星辰，古代史籍则如同深邃的海洋，共同构成了我们宝贵的文化遗产</a:t>
            </a:r>
            <a:r>
              <a:rPr lang="zh-CN" altLang="zh-CN" kern="100" dirty="0" smtClean="0">
                <a:cs typeface="Times New Roman" panose="02020603050405020304"/>
              </a:rPr>
              <a:t>。</a:t>
            </a:r>
            <a:endParaRPr lang="zh-CN" altLang="zh-CN" kern="100" dirty="0" smtClean="0">
              <a:cs typeface="Times New Roman" panose="02020603050405020304"/>
            </a:endParaRPr>
          </a:p>
          <a:p>
            <a:pPr indent="713740" fontAlgn="ctr">
              <a:lnSpc>
                <a:spcPct val="120000"/>
              </a:lnSpc>
              <a:spcAft>
                <a:spcPts val="0"/>
              </a:spcAft>
              <a:tabLst>
                <a:tab pos="2700655" algn="l"/>
              </a:tabLst>
            </a:pPr>
            <a:r>
              <a:rPr lang="zh-CN" altLang="zh-CN" kern="100" dirty="0" smtClean="0">
                <a:cs typeface="Times New Roman" panose="02020603050405020304"/>
              </a:rPr>
              <a:t>本单元属于必修课程</a:t>
            </a:r>
            <a:r>
              <a:rPr lang="en-US" altLang="zh-CN" kern="100" dirty="0" smtClean="0">
                <a:latin typeface="宋体" panose="02010600030101010101" pitchFamily="2" charset="-122"/>
                <a:ea typeface="等线" panose="02010600030101010101" charset="-122"/>
                <a:cs typeface="Times New Roman" panose="02020603050405020304"/>
              </a:rPr>
              <a:t>“</a:t>
            </a:r>
            <a:r>
              <a:rPr lang="zh-CN" altLang="zh-CN" kern="100" dirty="0" smtClean="0">
                <a:cs typeface="Times New Roman" panose="02020603050405020304"/>
              </a:rPr>
              <a:t>思辨性阅读与表达</a:t>
            </a:r>
            <a:r>
              <a:rPr lang="en-US" altLang="zh-CN" kern="100" dirty="0" smtClean="0">
                <a:latin typeface="宋体" panose="02010600030101010101" pitchFamily="2" charset="-122"/>
                <a:ea typeface="等线" panose="02010600030101010101" charset="-122"/>
                <a:cs typeface="Times New Roman" panose="02020603050405020304"/>
              </a:rPr>
              <a:t>”</a:t>
            </a:r>
            <a:r>
              <a:rPr lang="zh-CN" altLang="zh-CN" kern="100" dirty="0" smtClean="0">
                <a:cs typeface="Times New Roman" panose="02020603050405020304"/>
              </a:rPr>
              <a:t>学习任务群。通过深入学习本单元这些经典篇章和精彩片段，我们将得以窥见《论语》中儒家的社会理想、《孟子》中的政治主张、《庄子》中道家的养生之道，以及《左传》中沧桑的历史和《史记》中恢宏壮丽的画面。这些阅读经历将启迪我们的思想，引导我们感悟其中的人文精神，深化我们对中国传统文化的理解，激发我们的文化自信。</a:t>
            </a:r>
            <a:endParaRPr lang="zh-CN" altLang="zh-CN" sz="1050" kern="100" dirty="0">
              <a:latin typeface="等线" panose="02010600030101010101" charset="-122"/>
              <a:ea typeface="等线" panose="02010600030101010101" charset="-122"/>
              <a:cs typeface="Courier New" panose="02070309020205020404"/>
            </a:endParaRPr>
          </a:p>
        </p:txBody>
      </p:sp>
      <p:pic>
        <p:nvPicPr>
          <p:cNvPr id="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441" y="1691915"/>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3987"/>
          </a:xfrm>
        </p:spPr>
        <p:txBody>
          <a:bodyPr/>
          <a:lstStyle/>
          <a:p>
            <a:pPr>
              <a:spcAft>
                <a:spcPts val="0"/>
              </a:spcAft>
              <a:tabLst>
                <a:tab pos="3773170" algn="l"/>
                <a:tab pos="7808595" algn="l"/>
              </a:tabLst>
            </a:pPr>
            <a:r>
              <a:rPr lang="zh-CN" altLang="zh-CN" kern="100" dirty="0" smtClean="0">
                <a:solidFill>
                  <a:srgbClr val="C00000"/>
                </a:solidFill>
                <a:cs typeface="Times New Roman" panose="02020603050405020304"/>
              </a:rPr>
              <a:t>赡</a:t>
            </a:r>
            <a:r>
              <a:rPr lang="zh-CN" altLang="zh-CN" kern="100" dirty="0" smtClean="0">
                <a:cs typeface="Times New Roman" panose="02020603050405020304"/>
              </a:rPr>
              <a:t>养</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彘</a:t>
            </a:r>
            <a:r>
              <a:rPr lang="zh-CN" altLang="zh-CN" kern="100" dirty="0">
                <a:cs typeface="Times New Roman" panose="02020603050405020304"/>
              </a:rPr>
              <a:t>肩</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莅</a:t>
            </a:r>
            <a:r>
              <a:rPr lang="zh-CN" altLang="zh-CN" kern="100" dirty="0">
                <a:cs typeface="Times New Roman" panose="02020603050405020304"/>
              </a:rPr>
              <a:t>中国</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en-US" altLang="zh-CN" kern="100" dirty="0" smtClean="0">
              <a:cs typeface="Courier New" panose="02070309020205020404"/>
            </a:endParaRPr>
          </a:p>
          <a:p>
            <a:pPr>
              <a:spcAft>
                <a:spcPts val="0"/>
              </a:spcAft>
              <a:tabLst>
                <a:tab pos="3773170" algn="l"/>
                <a:tab pos="7808595" algn="l"/>
              </a:tabLst>
            </a:pPr>
            <a:r>
              <a:rPr lang="zh-CN" altLang="zh-CN" kern="100" dirty="0">
                <a:solidFill>
                  <a:srgbClr val="C00000"/>
                </a:solidFill>
                <a:cs typeface="Times New Roman" panose="02020603050405020304"/>
              </a:rPr>
              <a:t>庠</a:t>
            </a:r>
            <a:r>
              <a:rPr lang="zh-CN" altLang="zh-CN" kern="100" dirty="0">
                <a:cs typeface="Times New Roman" panose="02020603050405020304"/>
              </a:rPr>
              <a:t>序</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cs typeface="Times New Roman" panose="02020603050405020304"/>
              </a:rPr>
              <a:t>孝</a:t>
            </a:r>
            <a:r>
              <a:rPr lang="zh-CN" altLang="zh-CN" kern="100" dirty="0">
                <a:solidFill>
                  <a:srgbClr val="C00000"/>
                </a:solidFill>
                <a:cs typeface="Times New Roman" panose="02020603050405020304"/>
              </a:rPr>
              <a:t>悌</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庖</a:t>
            </a:r>
            <a:r>
              <a:rPr lang="zh-CN" altLang="zh-CN" kern="100" dirty="0" smtClean="0">
                <a:cs typeface="Times New Roman" panose="02020603050405020304"/>
              </a:rPr>
              <a:t>丁</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3773170" algn="l"/>
                <a:tab pos="7808595" algn="l"/>
              </a:tabLst>
            </a:pPr>
            <a:r>
              <a:rPr lang="zh-CN" altLang="zh-CN" kern="100" dirty="0">
                <a:cs typeface="Times New Roman" panose="02020603050405020304"/>
              </a:rPr>
              <a:t>膝之所</a:t>
            </a:r>
            <a:r>
              <a:rPr lang="zh-CN" altLang="zh-CN" kern="100" dirty="0">
                <a:solidFill>
                  <a:srgbClr val="C00000"/>
                </a:solidFill>
                <a:cs typeface="Times New Roman" panose="02020603050405020304"/>
              </a:rPr>
              <a:t>踦</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cs typeface="Times New Roman" panose="02020603050405020304"/>
              </a:rPr>
              <a:t>然</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solidFill>
                  <a:srgbClr val="C00000"/>
                </a:solidFill>
                <a:cs typeface="Times New Roman" panose="02020603050405020304"/>
              </a:rPr>
              <a:t>中</a:t>
            </a:r>
            <a:r>
              <a:rPr lang="zh-CN" altLang="zh-CN" kern="100" dirty="0" smtClean="0">
                <a:cs typeface="Times New Roman" panose="02020603050405020304"/>
              </a:rPr>
              <a:t>音</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3773170" algn="l"/>
                <a:tab pos="7808595" algn="l"/>
              </a:tabLst>
            </a:pPr>
            <a:r>
              <a:rPr lang="zh-CN" altLang="zh-CN" kern="100" dirty="0">
                <a:cs typeface="Times New Roman" panose="02020603050405020304"/>
              </a:rPr>
              <a:t>大</a:t>
            </a:r>
            <a:r>
              <a:rPr lang="zh-CN" altLang="zh-CN" kern="100" dirty="0">
                <a:solidFill>
                  <a:srgbClr val="C00000"/>
                </a:solidFill>
                <a:cs typeface="Times New Roman" panose="02020603050405020304"/>
              </a:rPr>
              <a:t>窾</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cs typeface="Times New Roman" panose="02020603050405020304"/>
              </a:rPr>
              <a:t>肯</a:t>
            </a:r>
            <a:r>
              <a:rPr lang="zh-CN" altLang="zh-CN" kern="100" dirty="0" smtClean="0">
                <a:solidFill>
                  <a:srgbClr val="C00000"/>
                </a:solidFill>
                <a:cs typeface="Times New Roman" panose="02020603050405020304"/>
              </a:rPr>
              <a:t>綮</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    	</a:t>
            </a:r>
            <a:r>
              <a:rPr lang="zh-CN" altLang="zh-CN" kern="100" dirty="0" smtClean="0">
                <a:cs typeface="Times New Roman" panose="02020603050405020304"/>
              </a:rPr>
              <a:t>发</a:t>
            </a:r>
            <a:r>
              <a:rPr lang="zh-CN" altLang="zh-CN" kern="100" dirty="0">
                <a:cs typeface="Times New Roman" panose="02020603050405020304"/>
              </a:rPr>
              <a:t>于</a:t>
            </a:r>
            <a:r>
              <a:rPr lang="zh-CN" altLang="zh-CN" kern="100" dirty="0">
                <a:solidFill>
                  <a:srgbClr val="C00000"/>
                </a:solidFill>
                <a:cs typeface="Times New Roman" panose="02020603050405020304"/>
              </a:rPr>
              <a:t>硎</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3773170" algn="l"/>
                <a:tab pos="7808595" algn="l"/>
              </a:tabLst>
            </a:pPr>
            <a:r>
              <a:rPr lang="zh-CN" altLang="zh-CN" kern="100" dirty="0">
                <a:solidFill>
                  <a:srgbClr val="C00000"/>
                </a:solidFill>
                <a:cs typeface="Times New Roman" panose="02020603050405020304"/>
              </a:rPr>
              <a:t>怵</a:t>
            </a:r>
            <a:r>
              <a:rPr lang="zh-CN" altLang="zh-CN" kern="100" dirty="0">
                <a:cs typeface="Times New Roman" panose="02020603050405020304"/>
              </a:rPr>
              <a:t>然</a:t>
            </a:r>
            <a:r>
              <a:rPr lang="en-US" altLang="zh-CN" kern="100" dirty="0" smtClean="0">
                <a:cs typeface="Courier New" panose="02070309020205020404"/>
              </a:rPr>
              <a:t>(</a:t>
            </a:r>
            <a:r>
              <a:rPr lang="zh-CN" altLang="zh-CN" dirty="0"/>
              <a:t>　　　</a:t>
            </a:r>
            <a:r>
              <a:rPr lang="en-US" altLang="zh-CN" kern="100" dirty="0" smtClean="0">
                <a:cs typeface="Courier New" panose="020703090202050204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1026" name="Picture 2" descr="騞"/>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126185" y="2145295"/>
            <a:ext cx="2667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1332545" y="719811"/>
            <a:ext cx="904415" cy="523220"/>
          </a:xfrm>
          <a:prstGeom prst="rect">
            <a:avLst/>
          </a:prstGeom>
        </p:spPr>
        <p:txBody>
          <a:bodyPr wrap="none">
            <a:spAutoFit/>
          </a:bodyPr>
          <a:lstStyle/>
          <a:p>
            <a:r>
              <a:rPr lang="en-US" altLang="zh-CN" b="1" dirty="0" err="1" smtClean="0">
                <a:latin typeface="+mn-lt"/>
                <a:ea typeface="楷体" panose="02010609060101010101" pitchFamily="49" charset="-122"/>
              </a:rPr>
              <a:t>shàn</a:t>
            </a:r>
            <a:endParaRPr lang="zh-CN" altLang="zh-CN" b="1" dirty="0">
              <a:latin typeface="+mn-lt"/>
              <a:ea typeface="楷体" panose="02010609060101010101" pitchFamily="49" charset="-122"/>
            </a:endParaRPr>
          </a:p>
        </p:txBody>
      </p:sp>
      <p:sp>
        <p:nvSpPr>
          <p:cNvPr id="24" name="矩形 23"/>
          <p:cNvSpPr/>
          <p:nvPr/>
        </p:nvSpPr>
        <p:spPr>
          <a:xfrm>
            <a:off x="5221294" y="719811"/>
            <a:ext cx="643125" cy="523220"/>
          </a:xfrm>
          <a:prstGeom prst="rect">
            <a:avLst/>
          </a:prstGeom>
        </p:spPr>
        <p:txBody>
          <a:bodyPr wrap="none">
            <a:spAutoFit/>
          </a:bodyPr>
          <a:lstStyle/>
          <a:p>
            <a:r>
              <a:rPr lang="en-US" altLang="zh-CN" b="1" dirty="0" err="1" smtClean="0">
                <a:latin typeface="+mn-lt"/>
                <a:ea typeface="楷体" panose="02010609060101010101" pitchFamily="49" charset="-122"/>
              </a:rPr>
              <a:t>zhì</a:t>
            </a:r>
            <a:endParaRPr lang="zh-CN" altLang="zh-CN" b="1" dirty="0">
              <a:latin typeface="+mn-lt"/>
              <a:ea typeface="楷体" panose="02010609060101010101" pitchFamily="49" charset="-122"/>
            </a:endParaRPr>
          </a:p>
        </p:txBody>
      </p:sp>
      <p:sp>
        <p:nvSpPr>
          <p:cNvPr id="25" name="矩形 24"/>
          <p:cNvSpPr/>
          <p:nvPr/>
        </p:nvSpPr>
        <p:spPr>
          <a:xfrm>
            <a:off x="9689356" y="719807"/>
            <a:ext cx="383438" cy="523220"/>
          </a:xfrm>
          <a:prstGeom prst="rect">
            <a:avLst/>
          </a:prstGeom>
        </p:spPr>
        <p:txBody>
          <a:bodyPr wrap="none">
            <a:spAutoFit/>
          </a:bodyPr>
          <a:lstStyle/>
          <a:p>
            <a:r>
              <a:rPr lang="en-US" altLang="zh-CN" b="1" dirty="0" err="1" smtClean="0">
                <a:latin typeface="+mn-lt"/>
                <a:ea typeface="楷体" panose="02010609060101010101" pitchFamily="49" charset="-122"/>
              </a:rPr>
              <a:t>lì</a:t>
            </a:r>
            <a:endParaRPr lang="zh-CN" altLang="zh-CN" b="1" dirty="0">
              <a:latin typeface="+mn-lt"/>
              <a:ea typeface="楷体" panose="02010609060101010101" pitchFamily="49" charset="-122"/>
            </a:endParaRPr>
          </a:p>
        </p:txBody>
      </p:sp>
      <p:sp>
        <p:nvSpPr>
          <p:cNvPr id="26" name="矩形 25"/>
          <p:cNvSpPr/>
          <p:nvPr/>
        </p:nvSpPr>
        <p:spPr>
          <a:xfrm>
            <a:off x="1396023" y="1396911"/>
            <a:ext cx="1023037" cy="523220"/>
          </a:xfrm>
          <a:prstGeom prst="rect">
            <a:avLst/>
          </a:prstGeom>
        </p:spPr>
        <p:txBody>
          <a:bodyPr wrap="none">
            <a:spAutoFit/>
          </a:bodyPr>
          <a:lstStyle/>
          <a:p>
            <a:r>
              <a:rPr lang="en-US" altLang="zh-CN" b="1" dirty="0" err="1" smtClean="0">
                <a:latin typeface="+mn-lt"/>
                <a:ea typeface="楷体" panose="02010609060101010101" pitchFamily="49" charset="-122"/>
              </a:rPr>
              <a:t>xiáng</a:t>
            </a:r>
            <a:endParaRPr lang="zh-CN" altLang="zh-CN" b="1" dirty="0">
              <a:latin typeface="+mn-lt"/>
              <a:ea typeface="楷体" panose="02010609060101010101" pitchFamily="49" charset="-122"/>
            </a:endParaRPr>
          </a:p>
        </p:txBody>
      </p:sp>
      <p:sp>
        <p:nvSpPr>
          <p:cNvPr id="27" name="矩形 26"/>
          <p:cNvSpPr/>
          <p:nvPr/>
        </p:nvSpPr>
        <p:spPr>
          <a:xfrm>
            <a:off x="5279804" y="1382393"/>
            <a:ext cx="404278" cy="523220"/>
          </a:xfrm>
          <a:prstGeom prst="rect">
            <a:avLst/>
          </a:prstGeom>
        </p:spPr>
        <p:txBody>
          <a:bodyPr wrap="none">
            <a:spAutoFit/>
          </a:bodyPr>
          <a:lstStyle/>
          <a:p>
            <a:r>
              <a:rPr lang="en-US" altLang="zh-CN" b="1" smtClean="0">
                <a:latin typeface="+mn-lt"/>
                <a:ea typeface="楷体" panose="02010609060101010101" pitchFamily="49" charset="-122"/>
              </a:rPr>
              <a:t>tì</a:t>
            </a:r>
            <a:endParaRPr lang="zh-CN" altLang="zh-CN" b="1" dirty="0">
              <a:latin typeface="+mn-lt"/>
              <a:ea typeface="楷体" panose="02010609060101010101" pitchFamily="49" charset="-122"/>
            </a:endParaRPr>
          </a:p>
        </p:txBody>
      </p:sp>
      <p:sp>
        <p:nvSpPr>
          <p:cNvPr id="28" name="矩形 27"/>
          <p:cNvSpPr/>
          <p:nvPr/>
        </p:nvSpPr>
        <p:spPr>
          <a:xfrm>
            <a:off x="9214352" y="1367879"/>
            <a:ext cx="744114" cy="523220"/>
          </a:xfrm>
          <a:prstGeom prst="rect">
            <a:avLst/>
          </a:prstGeom>
        </p:spPr>
        <p:txBody>
          <a:bodyPr wrap="none">
            <a:spAutoFit/>
          </a:bodyPr>
          <a:lstStyle/>
          <a:p>
            <a:r>
              <a:rPr lang="en-US" altLang="zh-CN" b="1" dirty="0" err="1" smtClean="0">
                <a:latin typeface="+mn-lt"/>
                <a:ea typeface="楷体" panose="02010609060101010101" pitchFamily="49" charset="-122"/>
              </a:rPr>
              <a:t>páo</a:t>
            </a:r>
            <a:endParaRPr lang="zh-CN" altLang="zh-CN" b="1" dirty="0">
              <a:latin typeface="+mn-lt"/>
              <a:ea typeface="楷体" panose="02010609060101010101" pitchFamily="49" charset="-122"/>
            </a:endParaRPr>
          </a:p>
        </p:txBody>
      </p:sp>
      <p:sp>
        <p:nvSpPr>
          <p:cNvPr id="29" name="矩形 28"/>
          <p:cNvSpPr/>
          <p:nvPr/>
        </p:nvSpPr>
        <p:spPr>
          <a:xfrm>
            <a:off x="2187266" y="2017035"/>
            <a:ext cx="463588" cy="523220"/>
          </a:xfrm>
          <a:prstGeom prst="rect">
            <a:avLst/>
          </a:prstGeom>
        </p:spPr>
        <p:txBody>
          <a:bodyPr wrap="none">
            <a:spAutoFit/>
          </a:bodyPr>
          <a:lstStyle/>
          <a:p>
            <a:r>
              <a:rPr lang="en-US" altLang="zh-CN" b="1" dirty="0" err="1" smtClean="0">
                <a:latin typeface="+mn-lt"/>
                <a:ea typeface="楷体" panose="02010609060101010101" pitchFamily="49" charset="-122"/>
              </a:rPr>
              <a:t>yǐ</a:t>
            </a:r>
            <a:endParaRPr lang="zh-CN" altLang="zh-CN" b="1" dirty="0">
              <a:latin typeface="+mn-lt"/>
              <a:ea typeface="楷体" panose="02010609060101010101" pitchFamily="49" charset="-122"/>
            </a:endParaRPr>
          </a:p>
        </p:txBody>
      </p:sp>
      <p:sp>
        <p:nvSpPr>
          <p:cNvPr id="30" name="矩形 29"/>
          <p:cNvSpPr/>
          <p:nvPr/>
        </p:nvSpPr>
        <p:spPr>
          <a:xfrm>
            <a:off x="5099466" y="2031549"/>
            <a:ext cx="764953" cy="523220"/>
          </a:xfrm>
          <a:prstGeom prst="rect">
            <a:avLst/>
          </a:prstGeom>
        </p:spPr>
        <p:txBody>
          <a:bodyPr wrap="none">
            <a:spAutoFit/>
          </a:bodyPr>
          <a:lstStyle/>
          <a:p>
            <a:r>
              <a:rPr lang="en-US" altLang="zh-CN" b="1" dirty="0" err="1" smtClean="0">
                <a:latin typeface="+mn-lt"/>
                <a:ea typeface="楷体" panose="02010609060101010101" pitchFamily="49" charset="-122"/>
              </a:rPr>
              <a:t>huō</a:t>
            </a:r>
            <a:endParaRPr lang="zh-CN" altLang="zh-CN" b="1" dirty="0">
              <a:latin typeface="+mn-lt"/>
              <a:ea typeface="楷体" panose="02010609060101010101" pitchFamily="49" charset="-122"/>
            </a:endParaRPr>
          </a:p>
        </p:txBody>
      </p:sp>
      <p:sp>
        <p:nvSpPr>
          <p:cNvPr id="31" name="矩形 30"/>
          <p:cNvSpPr/>
          <p:nvPr/>
        </p:nvSpPr>
        <p:spPr>
          <a:xfrm>
            <a:off x="9217421" y="2017035"/>
            <a:ext cx="1120820" cy="523220"/>
          </a:xfrm>
          <a:prstGeom prst="rect">
            <a:avLst/>
          </a:prstGeom>
        </p:spPr>
        <p:txBody>
          <a:bodyPr wrap="none">
            <a:spAutoFit/>
          </a:bodyPr>
          <a:lstStyle/>
          <a:p>
            <a:r>
              <a:rPr lang="en-US" altLang="zh-CN" b="1" dirty="0" err="1" smtClean="0">
                <a:latin typeface="+mn-lt"/>
                <a:ea typeface="楷体" panose="02010609060101010101" pitchFamily="49" charset="-122"/>
              </a:rPr>
              <a:t>zhònɡ</a:t>
            </a:r>
            <a:endParaRPr lang="zh-CN" altLang="zh-CN" b="1" dirty="0">
              <a:latin typeface="+mn-lt"/>
              <a:ea typeface="楷体" panose="02010609060101010101" pitchFamily="49" charset="-122"/>
            </a:endParaRPr>
          </a:p>
        </p:txBody>
      </p:sp>
      <p:sp>
        <p:nvSpPr>
          <p:cNvPr id="32" name="矩形 31"/>
          <p:cNvSpPr/>
          <p:nvPr/>
        </p:nvSpPr>
        <p:spPr>
          <a:xfrm>
            <a:off x="1221937" y="2664023"/>
            <a:ext cx="965329" cy="523220"/>
          </a:xfrm>
          <a:prstGeom prst="rect">
            <a:avLst/>
          </a:prstGeom>
        </p:spPr>
        <p:txBody>
          <a:bodyPr wrap="none">
            <a:spAutoFit/>
          </a:bodyPr>
          <a:lstStyle/>
          <a:p>
            <a:r>
              <a:rPr lang="en-US" altLang="zh-CN" b="1" dirty="0" err="1" smtClean="0">
                <a:latin typeface="+mn-lt"/>
                <a:ea typeface="楷体" panose="02010609060101010101" pitchFamily="49" charset="-122"/>
              </a:rPr>
              <a:t>kuǎn</a:t>
            </a:r>
            <a:endParaRPr lang="zh-CN" altLang="zh-CN" b="1" dirty="0">
              <a:latin typeface="+mn-lt"/>
              <a:ea typeface="楷体" panose="02010609060101010101" pitchFamily="49" charset="-122"/>
            </a:endParaRPr>
          </a:p>
        </p:txBody>
      </p:sp>
      <p:sp>
        <p:nvSpPr>
          <p:cNvPr id="33" name="矩形 32"/>
          <p:cNvSpPr/>
          <p:nvPr/>
        </p:nvSpPr>
        <p:spPr>
          <a:xfrm>
            <a:off x="5040957" y="2680863"/>
            <a:ext cx="881973" cy="523220"/>
          </a:xfrm>
          <a:prstGeom prst="rect">
            <a:avLst/>
          </a:prstGeom>
        </p:spPr>
        <p:txBody>
          <a:bodyPr wrap="none">
            <a:spAutoFit/>
          </a:bodyPr>
          <a:lstStyle/>
          <a:p>
            <a:r>
              <a:rPr lang="en-US" altLang="zh-CN" b="1" dirty="0" err="1" smtClean="0">
                <a:latin typeface="+mn-lt"/>
                <a:ea typeface="楷体" panose="02010609060101010101" pitchFamily="49" charset="-122"/>
              </a:rPr>
              <a:t>qìnɡ</a:t>
            </a:r>
            <a:endParaRPr lang="zh-CN" altLang="zh-CN" b="1" dirty="0">
              <a:latin typeface="+mn-lt"/>
              <a:ea typeface="楷体" panose="02010609060101010101" pitchFamily="49" charset="-122"/>
            </a:endParaRPr>
          </a:p>
        </p:txBody>
      </p:sp>
      <p:sp>
        <p:nvSpPr>
          <p:cNvPr id="34" name="矩形 33"/>
          <p:cNvSpPr/>
          <p:nvPr/>
        </p:nvSpPr>
        <p:spPr>
          <a:xfrm>
            <a:off x="9685473" y="2664023"/>
            <a:ext cx="861133" cy="523220"/>
          </a:xfrm>
          <a:prstGeom prst="rect">
            <a:avLst/>
          </a:prstGeom>
        </p:spPr>
        <p:txBody>
          <a:bodyPr wrap="none">
            <a:spAutoFit/>
          </a:bodyPr>
          <a:lstStyle/>
          <a:p>
            <a:r>
              <a:rPr lang="en-US" altLang="zh-CN" b="1" dirty="0" err="1" smtClean="0">
                <a:latin typeface="+mn-lt"/>
                <a:ea typeface="楷体" panose="02010609060101010101" pitchFamily="49" charset="-122"/>
              </a:rPr>
              <a:t>xínɡ</a:t>
            </a:r>
            <a:endParaRPr lang="zh-CN" altLang="zh-CN" b="1" dirty="0">
              <a:latin typeface="+mn-lt"/>
              <a:ea typeface="楷体" panose="02010609060101010101" pitchFamily="49" charset="-122"/>
            </a:endParaRPr>
          </a:p>
        </p:txBody>
      </p:sp>
      <p:sp>
        <p:nvSpPr>
          <p:cNvPr id="35" name="矩形 34"/>
          <p:cNvSpPr/>
          <p:nvPr/>
        </p:nvSpPr>
        <p:spPr>
          <a:xfrm>
            <a:off x="1332545" y="3328935"/>
            <a:ext cx="744114" cy="523220"/>
          </a:xfrm>
          <a:prstGeom prst="rect">
            <a:avLst/>
          </a:prstGeom>
        </p:spPr>
        <p:txBody>
          <a:bodyPr wrap="none">
            <a:spAutoFit/>
          </a:bodyPr>
          <a:lstStyle/>
          <a:p>
            <a:r>
              <a:rPr lang="en-US" altLang="zh-CN" b="1" dirty="0" err="1" smtClean="0">
                <a:latin typeface="+mn-lt"/>
                <a:ea typeface="楷体" panose="02010609060101010101" pitchFamily="49" charset="-122"/>
              </a:rPr>
              <a:t>chù</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1303177"/>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二、文言知识</a:t>
            </a:r>
            <a:endParaRPr lang="zh-CN" altLang="zh-CN" sz="1050" kern="100" dirty="0">
              <a:latin typeface="等线" panose="02010600030101010101" charset="-122"/>
              <a:ea typeface="等线" panose="02010600030101010101" charset="-122"/>
              <a:cs typeface="Courier New" panose="02070309020205020404"/>
            </a:endParaRPr>
          </a:p>
          <a:p>
            <a:r>
              <a:rPr lang="en-US" altLang="zh-CN" dirty="0"/>
              <a:t>1</a:t>
            </a:r>
            <a:r>
              <a:rPr lang="zh-CN" altLang="zh-CN" dirty="0">
                <a:cs typeface="Times New Roman" panose="02020603050405020304"/>
              </a:rPr>
              <a:t>．通假字</a:t>
            </a:r>
            <a:endParaRPr lang="zh-CN" altLang="en-US" dirty="0"/>
          </a:p>
        </p:txBody>
      </p:sp>
      <p:graphicFrame>
        <p:nvGraphicFramePr>
          <p:cNvPr id="3" name="表格 2"/>
          <p:cNvGraphicFramePr>
            <a:graphicFrameLocks noGrp="1"/>
          </p:cNvGraphicFramePr>
          <p:nvPr/>
        </p:nvGraphicFramePr>
        <p:xfrm>
          <a:off x="540258" y="1850757"/>
          <a:ext cx="10441558" cy="4480560"/>
        </p:xfrm>
        <a:graphic>
          <a:graphicData uri="http://schemas.openxmlformats.org/drawingml/2006/table">
            <a:tbl>
              <a:tblPr/>
              <a:tblGrid>
                <a:gridCol w="4656934"/>
                <a:gridCol w="5784624"/>
              </a:tblGrid>
              <a:tr h="149168">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指出通假字并释义</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096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①</a:t>
                      </a:r>
                      <a:r>
                        <a:rPr lang="zh-CN" sz="2800" b="1" kern="100">
                          <a:effectLst/>
                          <a:latin typeface="Times New Roman" panose="02020603050405020304"/>
                          <a:ea typeface="宋体" panose="02010600030101010101" pitchFamily="2" charset="-122"/>
                          <a:cs typeface="Times New Roman" panose="02020603050405020304"/>
                        </a:rPr>
                        <a:t>毋吾以也</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a:t>
                      </a:r>
                      <a:endParaRPr lang="zh-CN" sz="1050" kern="100" dirty="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96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②</a:t>
                      </a:r>
                      <a:r>
                        <a:rPr lang="zh-CN" sz="2800" b="1" kern="100">
                          <a:effectLst/>
                          <a:latin typeface="Times New Roman" panose="02020603050405020304"/>
                          <a:ea typeface="宋体" panose="02010600030101010101" pitchFamily="2" charset="-122"/>
                          <a:cs typeface="Times New Roman" panose="02020603050405020304"/>
                        </a:rPr>
                        <a:t>鼓瑟希</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96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③</a:t>
                      </a:r>
                      <a:r>
                        <a:rPr lang="zh-CN" sz="2800" b="1" kern="100">
                          <a:effectLst/>
                          <a:latin typeface="Times New Roman" panose="02020603050405020304"/>
                          <a:ea typeface="宋体" panose="02010600030101010101" pitchFamily="2" charset="-122"/>
                          <a:cs typeface="Times New Roman" panose="02020603050405020304"/>
                        </a:rPr>
                        <a:t>莫春者</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192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④</a:t>
                      </a:r>
                      <a:r>
                        <a:rPr lang="zh-CN" sz="2800" b="1" kern="100">
                          <a:effectLst/>
                          <a:latin typeface="Times New Roman" panose="02020603050405020304"/>
                          <a:ea typeface="宋体" panose="02010600030101010101" pitchFamily="2" charset="-122"/>
                          <a:cs typeface="Times New Roman" panose="02020603050405020304"/>
                        </a:rPr>
                        <a:t>王说，曰：</a:t>
                      </a:r>
                      <a:r>
                        <a:rPr lang="en-US" sz="2800" b="1" kern="100">
                          <a:effectLst/>
                          <a:latin typeface="宋体" panose="02010600030101010101" pitchFamily="2" charset="-122"/>
                          <a:ea typeface="等线" panose="02010600030101010101" charset="-122"/>
                          <a:cs typeface="Times New Roman" panose="02020603050405020304"/>
                        </a:rPr>
                        <a:t>“</a:t>
                      </a:r>
                      <a:r>
                        <a:rPr lang="zh-CN" sz="2800" b="1" kern="100">
                          <a:effectLst/>
                          <a:latin typeface="Times New Roman" panose="02020603050405020304"/>
                          <a:ea typeface="宋体" panose="02010600030101010101" pitchFamily="2" charset="-122"/>
                          <a:cs typeface="Times New Roman" panose="02020603050405020304"/>
                        </a:rPr>
                        <a:t>《诗》云</a:t>
                      </a:r>
                      <a:r>
                        <a:rPr lang="en-US" sz="2800" b="1" kern="100">
                          <a:effectLst/>
                          <a:latin typeface="宋体" panose="02010600030101010101" pitchFamily="2" charset="-122"/>
                          <a:ea typeface="等线" panose="02010600030101010101" charset="-122"/>
                          <a:cs typeface="Times New Roman" panose="02020603050405020304"/>
                        </a:rPr>
                        <a:t>……”</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96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⑤</a:t>
                      </a:r>
                      <a:r>
                        <a:rPr lang="zh-CN" sz="2800" b="1" kern="100">
                          <a:effectLst/>
                          <a:latin typeface="Times New Roman" panose="02020603050405020304"/>
                          <a:ea typeface="宋体" panose="02010600030101010101" pitchFamily="2" charset="-122"/>
                          <a:cs typeface="Times New Roman" panose="02020603050405020304"/>
                        </a:rPr>
                        <a:t>为长者折枝</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dirty="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5" name="矩形 34"/>
          <p:cNvSpPr/>
          <p:nvPr/>
        </p:nvSpPr>
        <p:spPr>
          <a:xfrm>
            <a:off x="5437001" y="2556011"/>
            <a:ext cx="3400425" cy="521970"/>
          </a:xfrm>
          <a:prstGeom prst="rect">
            <a:avLst/>
          </a:prstGeom>
        </p:spPr>
        <p:txBody>
          <a:bodyPr wrap="none">
            <a:spAutoFit/>
          </a:bodyPr>
          <a:lstStyle/>
          <a:p>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以</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已</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止</a:t>
            </a:r>
            <a:endParaRPr lang="zh-CN" altLang="zh-CN" b="1" dirty="0">
              <a:latin typeface="+mn-lt"/>
              <a:ea typeface="楷体" panose="02010609060101010101" pitchFamily="49" charset="-122"/>
            </a:endParaRPr>
          </a:p>
        </p:txBody>
      </p:sp>
      <p:sp>
        <p:nvSpPr>
          <p:cNvPr id="36" name="矩形 35"/>
          <p:cNvSpPr/>
          <p:nvPr/>
        </p:nvSpPr>
        <p:spPr>
          <a:xfrm>
            <a:off x="5437001" y="3148915"/>
            <a:ext cx="3757930" cy="521970"/>
          </a:xfrm>
          <a:prstGeom prst="rect">
            <a:avLst/>
          </a:prstGeom>
        </p:spPr>
        <p:txBody>
          <a:bodyPr wrap="none">
            <a:spAutoFit/>
          </a:bodyPr>
          <a:lstStyle/>
          <a:p>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稀</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稀疏</a:t>
            </a:r>
            <a:endParaRPr lang="zh-CN" altLang="zh-CN" b="1" dirty="0">
              <a:latin typeface="+mn-lt"/>
              <a:ea typeface="楷体" panose="02010609060101010101" pitchFamily="49" charset="-122"/>
            </a:endParaRPr>
          </a:p>
        </p:txBody>
      </p:sp>
      <p:sp>
        <p:nvSpPr>
          <p:cNvPr id="37" name="矩形 36"/>
          <p:cNvSpPr/>
          <p:nvPr/>
        </p:nvSpPr>
        <p:spPr>
          <a:xfrm>
            <a:off x="5437001" y="3780147"/>
            <a:ext cx="4115435" cy="521970"/>
          </a:xfrm>
          <a:prstGeom prst="rect">
            <a:avLst/>
          </a:prstGeom>
        </p:spPr>
        <p:txBody>
          <a:bodyPr wrap="none">
            <a:spAutoFit/>
          </a:bodyPr>
          <a:lstStyle/>
          <a:p>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莫</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暮</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，迟，</a:t>
            </a:r>
            <a:r>
              <a:rPr lang="zh-CN" altLang="zh-CN" b="1" dirty="0" smtClean="0">
                <a:latin typeface="+mn-lt"/>
                <a:ea typeface="楷体" panose="02010609060101010101" pitchFamily="49" charset="-122"/>
              </a:rPr>
              <a:t>晚</a:t>
            </a:r>
            <a:endParaRPr lang="zh-CN" altLang="zh-CN" b="1" dirty="0">
              <a:latin typeface="+mn-lt"/>
              <a:ea typeface="楷体" panose="02010609060101010101" pitchFamily="49" charset="-122"/>
            </a:endParaRPr>
          </a:p>
        </p:txBody>
      </p:sp>
      <p:sp>
        <p:nvSpPr>
          <p:cNvPr id="38" name="矩形 37"/>
          <p:cNvSpPr/>
          <p:nvPr/>
        </p:nvSpPr>
        <p:spPr>
          <a:xfrm>
            <a:off x="5437001" y="4716251"/>
            <a:ext cx="3757930" cy="521970"/>
          </a:xfrm>
          <a:prstGeom prst="rect">
            <a:avLst/>
          </a:prstGeom>
        </p:spPr>
        <p:txBody>
          <a:bodyPr wrap="none">
            <a:spAutoFit/>
          </a:bodyPr>
          <a:lstStyle/>
          <a:p>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说</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悦</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高兴</a:t>
            </a:r>
            <a:endParaRPr lang="zh-CN" altLang="zh-CN" b="1" dirty="0">
              <a:latin typeface="+mn-lt"/>
              <a:ea typeface="楷体" panose="02010609060101010101" pitchFamily="49" charset="-122"/>
            </a:endParaRPr>
          </a:p>
        </p:txBody>
      </p:sp>
      <p:sp>
        <p:nvSpPr>
          <p:cNvPr id="39" name="矩形 38"/>
          <p:cNvSpPr/>
          <p:nvPr/>
        </p:nvSpPr>
        <p:spPr>
          <a:xfrm>
            <a:off x="5292985" y="5705199"/>
            <a:ext cx="3757930" cy="521970"/>
          </a:xfrm>
          <a:prstGeom prst="rect">
            <a:avLst/>
          </a:prstGeom>
        </p:spPr>
        <p:txBody>
          <a:bodyPr wrap="none">
            <a:spAutoFit/>
          </a:bodyPr>
          <a:lstStyle/>
          <a:p>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枝</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肢</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肢体</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04453" y="611795"/>
          <a:ext cx="10875010" cy="5062855"/>
        </p:xfrm>
        <a:graphic>
          <a:graphicData uri="http://schemas.openxmlformats.org/drawingml/2006/table">
            <a:tbl>
              <a:tblPr/>
              <a:tblGrid>
                <a:gridCol w="4656934"/>
                <a:gridCol w="6217920"/>
              </a:tblGrid>
              <a:tr h="149168">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指出通假字并释义</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0961">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⑥</a:t>
                      </a:r>
                      <a:r>
                        <a:rPr lang="zh-CN" sz="2800" b="1" kern="100" dirty="0">
                          <a:effectLst/>
                          <a:latin typeface="Times New Roman" panose="02020603050405020304"/>
                          <a:ea typeface="宋体" panose="02010600030101010101" pitchFamily="2" charset="-122"/>
                          <a:cs typeface="Times New Roman" panose="02020603050405020304"/>
                        </a:rPr>
                        <a:t>刑于寡妻，至于兄弟</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__________________________________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96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⑦</a:t>
                      </a:r>
                      <a:r>
                        <a:rPr lang="zh-CN" sz="2800" b="1" kern="100">
                          <a:effectLst/>
                          <a:latin typeface="Times New Roman" panose="02020603050405020304"/>
                          <a:ea typeface="宋体" panose="02010600030101010101" pitchFamily="2" charset="-122"/>
                          <a:cs typeface="Times New Roman" panose="02020603050405020304"/>
                        </a:rPr>
                        <a:t>抑为采色不足视于目与</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96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⑧</a:t>
                      </a:r>
                      <a:r>
                        <a:rPr lang="zh-CN" sz="2800" b="1" kern="100">
                          <a:effectLst/>
                          <a:latin typeface="Times New Roman" panose="02020603050405020304"/>
                          <a:ea typeface="宋体" panose="02010600030101010101" pitchFamily="2" charset="-122"/>
                          <a:cs typeface="Times New Roman" panose="02020603050405020304"/>
                        </a:rPr>
                        <a:t>盖亦反其本矣</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192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⑨</a:t>
                      </a:r>
                      <a:r>
                        <a:rPr lang="zh-CN" sz="2800" b="1" kern="100">
                          <a:effectLst/>
                          <a:latin typeface="Times New Roman" panose="02020603050405020304"/>
                          <a:ea typeface="宋体" panose="02010600030101010101" pitchFamily="2" charset="-122"/>
                          <a:cs typeface="Times New Roman" panose="02020603050405020304"/>
                        </a:rPr>
                        <a:t>行旅皆欲出于王之涂</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961">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⑩</a:t>
                      </a:r>
                      <a:r>
                        <a:rPr lang="zh-CN" sz="2800" b="1" kern="100">
                          <a:effectLst/>
                          <a:latin typeface="Times New Roman" panose="02020603050405020304"/>
                          <a:ea typeface="宋体" panose="02010600030101010101" pitchFamily="2" charset="-122"/>
                          <a:cs typeface="Times New Roman" panose="02020603050405020304"/>
                        </a:rPr>
                        <a:t>是罔民也</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sym typeface="+mn-ea"/>
                        </a:rPr>
                        <a:t>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smtClean="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smtClean="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smtClean="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smtClean="0">
                          <a:solidFill>
                            <a:srgbClr val="000000"/>
                          </a:solidFill>
                          <a:effectLst/>
                          <a:latin typeface="Times New Roman" panose="02020603050405020304"/>
                          <a:ea typeface="楷体" panose="02010609060101010101" pitchFamily="49" charset="-122"/>
                          <a:cs typeface="Courier New" panose="02070309020205020404"/>
                        </a:rPr>
                        <a:t>_______________</a:t>
                      </a:r>
                      <a:r>
                        <a:rPr lang="en-US" sz="2800" b="1" kern="100" dirty="0" smtClean="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0" name="矩形 39"/>
          <p:cNvSpPr/>
          <p:nvPr/>
        </p:nvSpPr>
        <p:spPr>
          <a:xfrm>
            <a:off x="5220977" y="1151855"/>
            <a:ext cx="5724636" cy="1383665"/>
          </a:xfrm>
          <a:prstGeom prst="rect">
            <a:avLst/>
          </a:prstGeom>
        </p:spPr>
        <p:txBody>
          <a:bodyPr wrap="square">
            <a:spAutoFit/>
          </a:bodyPr>
          <a:lstStyle/>
          <a:p>
            <a:pPr>
              <a:lnSpc>
                <a:spcPct val="150000"/>
              </a:lnSpc>
            </a:pP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刑</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型</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，典范、榜样，这里用作动词，做</a:t>
            </a:r>
            <a:r>
              <a:rPr lang="zh-CN" altLang="zh-CN" b="1" dirty="0" smtClean="0">
                <a:latin typeface="+mn-lt"/>
                <a:ea typeface="楷体" panose="02010609060101010101" pitchFamily="49" charset="-122"/>
              </a:rPr>
              <a:t>榜样</a:t>
            </a:r>
            <a:endParaRPr lang="zh-CN" altLang="zh-CN" b="1" dirty="0">
              <a:latin typeface="+mn-lt"/>
              <a:ea typeface="楷体" panose="02010609060101010101" pitchFamily="49" charset="-122"/>
            </a:endParaRPr>
          </a:p>
        </p:txBody>
      </p:sp>
      <p:sp>
        <p:nvSpPr>
          <p:cNvPr id="41" name="矩形 40"/>
          <p:cNvSpPr/>
          <p:nvPr/>
        </p:nvSpPr>
        <p:spPr>
          <a:xfrm>
            <a:off x="5328988" y="2556011"/>
            <a:ext cx="3757930" cy="521970"/>
          </a:xfrm>
          <a:prstGeom prst="rect">
            <a:avLst/>
          </a:prstGeom>
        </p:spPr>
        <p:txBody>
          <a:bodyPr wrap="none">
            <a:spAutoFit/>
          </a:bodyPr>
          <a:lstStyle/>
          <a:p>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采</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彩</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绚丽</a:t>
            </a:r>
            <a:endParaRPr lang="zh-CN" altLang="zh-CN" b="1" dirty="0">
              <a:latin typeface="+mn-lt"/>
              <a:ea typeface="楷体" panose="02010609060101010101" pitchFamily="49" charset="-122"/>
            </a:endParaRPr>
          </a:p>
        </p:txBody>
      </p:sp>
      <p:sp>
        <p:nvSpPr>
          <p:cNvPr id="42" name="矩形 41"/>
          <p:cNvSpPr/>
          <p:nvPr/>
        </p:nvSpPr>
        <p:spPr>
          <a:xfrm>
            <a:off x="5328989" y="3184919"/>
            <a:ext cx="3757930" cy="521970"/>
          </a:xfrm>
          <a:prstGeom prst="rect">
            <a:avLst/>
          </a:prstGeom>
        </p:spPr>
        <p:txBody>
          <a:bodyPr wrap="none">
            <a:spAutoFit/>
          </a:bodyPr>
          <a:lstStyle/>
          <a:p>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盖</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盍</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何不</a:t>
            </a:r>
            <a:endParaRPr lang="zh-CN" altLang="zh-CN" b="1" dirty="0">
              <a:latin typeface="+mn-lt"/>
              <a:ea typeface="楷体" panose="02010609060101010101" pitchFamily="49" charset="-122"/>
            </a:endParaRPr>
          </a:p>
        </p:txBody>
      </p:sp>
      <p:sp>
        <p:nvSpPr>
          <p:cNvPr id="43" name="矩形 42"/>
          <p:cNvSpPr/>
          <p:nvPr/>
        </p:nvSpPr>
        <p:spPr>
          <a:xfrm>
            <a:off x="5328989" y="4157027"/>
            <a:ext cx="3757930" cy="521970"/>
          </a:xfrm>
          <a:prstGeom prst="rect">
            <a:avLst/>
          </a:prstGeom>
        </p:spPr>
        <p:txBody>
          <a:bodyPr wrap="none">
            <a:spAutoFit/>
          </a:bodyPr>
          <a:lstStyle/>
          <a:p>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涂</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途”，</a:t>
            </a:r>
            <a:r>
              <a:rPr lang="zh-CN" altLang="zh-CN" b="1" dirty="0" smtClean="0">
                <a:latin typeface="+mn-lt"/>
                <a:ea typeface="楷体" panose="02010609060101010101" pitchFamily="49" charset="-122"/>
              </a:rPr>
              <a:t>道路</a:t>
            </a:r>
            <a:endParaRPr lang="zh-CN" altLang="zh-CN" b="1" dirty="0">
              <a:latin typeface="+mn-lt"/>
              <a:ea typeface="楷体" panose="02010609060101010101" pitchFamily="49" charset="-122"/>
            </a:endParaRPr>
          </a:p>
        </p:txBody>
      </p:sp>
      <p:sp>
        <p:nvSpPr>
          <p:cNvPr id="44" name="矩形 43"/>
          <p:cNvSpPr/>
          <p:nvPr/>
        </p:nvSpPr>
        <p:spPr>
          <a:xfrm>
            <a:off x="5078293" y="5040731"/>
            <a:ext cx="6260465" cy="521970"/>
          </a:xfrm>
          <a:prstGeom prst="rect">
            <a:avLst/>
          </a:prstGeom>
        </p:spPr>
        <p:txBody>
          <a:bodyPr wrap="none">
            <a:spAutoFit/>
          </a:bodyPr>
          <a:lstStyle/>
          <a:p>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罔</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网</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，张网捕捉，比喻</a:t>
            </a:r>
            <a:r>
              <a:rPr lang="zh-CN" altLang="zh-CN" b="1" dirty="0" smtClean="0">
                <a:latin typeface="+mn-lt"/>
                <a:ea typeface="楷体" panose="02010609060101010101" pitchFamily="49" charset="-122"/>
              </a:rPr>
              <a:t>陷害</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04453" y="611795"/>
          <a:ext cx="10441558" cy="2560320"/>
        </p:xfrm>
        <a:graphic>
          <a:graphicData uri="http://schemas.openxmlformats.org/drawingml/2006/table">
            <a:tbl>
              <a:tblPr/>
              <a:tblGrid>
                <a:gridCol w="4212468"/>
                <a:gridCol w="6229090"/>
              </a:tblGrid>
              <a:tr h="149168">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指出通假字并释义</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0961">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a:t>
                      </a:r>
                      <a:r>
                        <a:rPr lang="zh-CN" sz="2800" b="1" kern="100">
                          <a:effectLst/>
                          <a:latin typeface="Times New Roman" panose="02020603050405020304"/>
                          <a:ea typeface="宋体" panose="02010600030101010101" pitchFamily="2" charset="-122"/>
                          <a:cs typeface="Times New Roman" panose="02020603050405020304"/>
                        </a:rPr>
                        <a:t>颁白者不负戴于道路矣</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961">
                <a:tc>
                  <a:txBody>
                    <a:bodyPr/>
                    <a:lstStyle/>
                    <a:p>
                      <a:pPr algn="l">
                        <a:lnSpc>
                          <a:spcPct val="15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a:t>
                      </a:r>
                      <a:r>
                        <a:rPr lang="zh-CN" sz="2800" b="1" kern="100" dirty="0">
                          <a:effectLst/>
                          <a:latin typeface="Times New Roman" panose="02020603050405020304"/>
                          <a:ea typeface="宋体" panose="02010600030101010101" pitchFamily="2" charset="-122"/>
                          <a:cs typeface="Times New Roman" panose="02020603050405020304"/>
                        </a:rPr>
                        <a:t>砉然向然</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961">
                <a:tc>
                  <a:txBody>
                    <a:bodyPr/>
                    <a:lstStyle/>
                    <a:p>
                      <a:pPr algn="l">
                        <a:lnSpc>
                          <a:spcPct val="15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a:t>
                      </a:r>
                      <a:r>
                        <a:rPr lang="zh-CN" sz="2800" b="1" kern="100" dirty="0">
                          <a:effectLst/>
                          <a:latin typeface="Times New Roman" panose="02020603050405020304"/>
                          <a:ea typeface="宋体" panose="02010600030101010101" pitchFamily="2" charset="-122"/>
                          <a:cs typeface="Times New Roman" panose="02020603050405020304"/>
                        </a:rPr>
                        <a:t>批大郤</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5" name="矩形 44"/>
          <p:cNvSpPr/>
          <p:nvPr/>
        </p:nvSpPr>
        <p:spPr>
          <a:xfrm>
            <a:off x="4779225" y="1276707"/>
            <a:ext cx="4472940" cy="521970"/>
          </a:xfrm>
          <a:prstGeom prst="rect">
            <a:avLst/>
          </a:prstGeom>
        </p:spPr>
        <p:txBody>
          <a:bodyPr wrap="none">
            <a:spAutoFit/>
          </a:bodyPr>
          <a:lstStyle/>
          <a:p>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颁</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斑</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，头发</a:t>
            </a:r>
            <a:r>
              <a:rPr lang="zh-CN" altLang="zh-CN" b="1" dirty="0" smtClean="0">
                <a:latin typeface="+mn-lt"/>
                <a:ea typeface="楷体" panose="02010609060101010101" pitchFamily="49" charset="-122"/>
              </a:rPr>
              <a:t>花白</a:t>
            </a:r>
            <a:endParaRPr lang="zh-CN" altLang="zh-CN" b="1" dirty="0">
              <a:latin typeface="+mn-lt"/>
              <a:ea typeface="楷体" panose="02010609060101010101" pitchFamily="49" charset="-122"/>
            </a:endParaRPr>
          </a:p>
        </p:txBody>
      </p:sp>
      <p:sp>
        <p:nvSpPr>
          <p:cNvPr id="46" name="矩形 45"/>
          <p:cNvSpPr/>
          <p:nvPr/>
        </p:nvSpPr>
        <p:spPr>
          <a:xfrm>
            <a:off x="4779225" y="1871935"/>
            <a:ext cx="5545455" cy="521970"/>
          </a:xfrm>
          <a:prstGeom prst="rect">
            <a:avLst/>
          </a:prstGeom>
        </p:spPr>
        <p:txBody>
          <a:bodyPr wrap="none">
            <a:spAutoFit/>
          </a:bodyPr>
          <a:lstStyle/>
          <a:p>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向</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同</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响</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，声音，发出</a:t>
            </a:r>
            <a:r>
              <a:rPr lang="zh-CN" altLang="zh-CN" b="1" dirty="0" smtClean="0">
                <a:latin typeface="+mn-lt"/>
                <a:ea typeface="楷体" panose="02010609060101010101" pitchFamily="49" charset="-122"/>
              </a:rPr>
              <a:t>声音</a:t>
            </a:r>
            <a:endParaRPr lang="zh-CN" altLang="zh-CN" b="1" dirty="0">
              <a:latin typeface="+mn-lt"/>
              <a:ea typeface="楷体" panose="02010609060101010101" pitchFamily="49" charset="-122"/>
            </a:endParaRPr>
          </a:p>
        </p:txBody>
      </p:sp>
      <p:sp>
        <p:nvSpPr>
          <p:cNvPr id="47" name="矩形 46"/>
          <p:cNvSpPr/>
          <p:nvPr/>
        </p:nvSpPr>
        <p:spPr>
          <a:xfrm>
            <a:off x="4813930" y="2556011"/>
            <a:ext cx="3791423" cy="523220"/>
          </a:xfrm>
          <a:prstGeom prst="rect">
            <a:avLst/>
          </a:prstGeom>
        </p:spPr>
        <p:txBody>
          <a:bodyPr wrap="none">
            <a:spAutoFit/>
          </a:bodyPr>
          <a:lstStyle/>
          <a:p>
            <a:r>
              <a:rPr lang="zh-TW" altLang="en-US" b="1" dirty="0">
                <a:latin typeface="+mn-lt"/>
                <a:ea typeface="楷体" panose="02010609060101010101" pitchFamily="49" charset="-122"/>
              </a:rPr>
              <a:t>“郤”同“隙”，空隙</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656846"/>
          </a:xfrm>
        </p:spPr>
        <p:txBody>
          <a:bodyPr/>
          <a:lstStyle/>
          <a:p>
            <a:r>
              <a:rPr lang="en-US" altLang="zh-CN" dirty="0"/>
              <a:t>2.</a:t>
            </a:r>
            <a:r>
              <a:rPr lang="zh-CN" altLang="zh-CN" dirty="0">
                <a:cs typeface="Times New Roman" panose="02020603050405020304"/>
              </a:rPr>
              <a:t>古今异义词</a:t>
            </a:r>
            <a:endParaRPr lang="zh-CN" altLang="en-US" dirty="0"/>
          </a:p>
        </p:txBody>
      </p:sp>
      <p:graphicFrame>
        <p:nvGraphicFramePr>
          <p:cNvPr id="3" name="表格 2"/>
          <p:cNvGraphicFramePr>
            <a:graphicFrameLocks noGrp="1"/>
          </p:cNvGraphicFramePr>
          <p:nvPr/>
        </p:nvGraphicFramePr>
        <p:xfrm>
          <a:off x="406067" y="1489393"/>
          <a:ext cx="10709941" cy="4480560"/>
        </p:xfrm>
        <a:graphic>
          <a:graphicData uri="http://schemas.openxmlformats.org/drawingml/2006/table">
            <a:tbl>
              <a:tblPr/>
              <a:tblGrid>
                <a:gridCol w="1353737"/>
                <a:gridCol w="2739603"/>
                <a:gridCol w="6616601"/>
              </a:tblGrid>
              <a:tr h="610961">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221921">
                <a:tc>
                  <a:txBody>
                    <a:bodyPr/>
                    <a:lstStyle/>
                    <a:p>
                      <a:pPr algn="ctr">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①</a:t>
                      </a:r>
                      <a:r>
                        <a:rPr lang="zh-CN" sz="2800" b="1" kern="100">
                          <a:effectLst/>
                          <a:latin typeface="Times New Roman" panose="02020603050405020304"/>
                          <a:ea typeface="宋体" panose="02010600030101010101" pitchFamily="2" charset="-122"/>
                          <a:cs typeface="Times New Roman" panose="02020603050405020304"/>
                        </a:rPr>
                        <a:t>童子</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童子六七人</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古义：</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______________________</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今义：男孩子，泛指儿童</a:t>
                      </a:r>
                      <a:endParaRPr lang="zh-CN" sz="1050" kern="100" dirty="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1921">
                <a:tc>
                  <a:txBody>
                    <a:bodyPr/>
                    <a:lstStyle/>
                    <a:p>
                      <a:pPr algn="ctr">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②</a:t>
                      </a:r>
                      <a:r>
                        <a:rPr lang="zh-CN" sz="2800" b="1" kern="100">
                          <a:effectLst/>
                          <a:latin typeface="Times New Roman" panose="02020603050405020304"/>
                          <a:ea typeface="宋体" panose="02010600030101010101" pitchFamily="2" charset="-122"/>
                          <a:cs typeface="Times New Roman" panose="02020603050405020304"/>
                        </a:rPr>
                        <a:t>中国</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莅中国而抚四夷也</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古义：</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a:t>
                      </a:r>
                      <a:endParaRPr lang="zh-CN" sz="1050" kern="10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今义：中华人民共和国</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1921">
                <a:tc>
                  <a:txBody>
                    <a:bodyPr/>
                    <a:lstStyle/>
                    <a:p>
                      <a:pPr algn="ctr">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③</a:t>
                      </a:r>
                      <a:r>
                        <a:rPr lang="zh-CN" sz="2800" b="1" kern="100">
                          <a:effectLst/>
                          <a:latin typeface="Times New Roman" panose="02020603050405020304"/>
                          <a:ea typeface="宋体" panose="02010600030101010101" pitchFamily="2" charset="-122"/>
                          <a:cs typeface="Times New Roman" panose="02020603050405020304"/>
                        </a:rPr>
                        <a:t>天理</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依乎天理</a:t>
                      </a:r>
                      <a:endParaRPr lang="zh-CN" sz="1050" kern="10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古义：</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____________________</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今义：天然的道理</a:t>
                      </a:r>
                      <a:endParaRPr lang="zh-CN" sz="1050" kern="100" dirty="0">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7" name="矩形 46"/>
          <p:cNvSpPr/>
          <p:nvPr/>
        </p:nvSpPr>
        <p:spPr>
          <a:xfrm>
            <a:off x="5664456" y="2159967"/>
            <a:ext cx="3430747" cy="523220"/>
          </a:xfrm>
          <a:prstGeom prst="rect">
            <a:avLst/>
          </a:prstGeom>
        </p:spPr>
        <p:txBody>
          <a:bodyPr wrap="none">
            <a:spAutoFit/>
          </a:bodyPr>
          <a:lstStyle/>
          <a:p>
            <a:r>
              <a:rPr lang="zh-CN" altLang="zh-CN" b="1" dirty="0" smtClean="0">
                <a:latin typeface="+mn-lt"/>
                <a:ea typeface="楷体" panose="02010609060101010101" pitchFamily="49" charset="-122"/>
              </a:rPr>
              <a:t>少年</a:t>
            </a:r>
            <a:r>
              <a:rPr lang="zh-CN" altLang="zh-CN" b="1" dirty="0">
                <a:latin typeface="+mn-lt"/>
                <a:ea typeface="楷体" panose="02010609060101010101" pitchFamily="49" charset="-122"/>
              </a:rPr>
              <a:t>，未成年的</a:t>
            </a:r>
            <a:r>
              <a:rPr lang="zh-CN" altLang="zh-CN" b="1" dirty="0" smtClean="0">
                <a:latin typeface="+mn-lt"/>
                <a:ea typeface="楷体" panose="02010609060101010101" pitchFamily="49" charset="-122"/>
              </a:rPr>
              <a:t>男子</a:t>
            </a:r>
            <a:endParaRPr lang="zh-CN" altLang="zh-CN" b="1" dirty="0">
              <a:latin typeface="+mn-lt"/>
              <a:ea typeface="楷体" panose="02010609060101010101" pitchFamily="49" charset="-122"/>
            </a:endParaRPr>
          </a:p>
        </p:txBody>
      </p:sp>
      <p:sp>
        <p:nvSpPr>
          <p:cNvPr id="48" name="矩形 47"/>
          <p:cNvSpPr/>
          <p:nvPr/>
        </p:nvSpPr>
        <p:spPr>
          <a:xfrm>
            <a:off x="5752461" y="3456111"/>
            <a:ext cx="1627369" cy="523220"/>
          </a:xfrm>
          <a:prstGeom prst="rect">
            <a:avLst/>
          </a:prstGeom>
        </p:spPr>
        <p:txBody>
          <a:bodyPr wrap="none">
            <a:spAutoFit/>
          </a:bodyPr>
          <a:lstStyle/>
          <a:p>
            <a:r>
              <a:rPr lang="zh-CN" altLang="zh-CN" b="1" dirty="0" smtClean="0">
                <a:latin typeface="+mn-lt"/>
                <a:ea typeface="楷体" panose="02010609060101010101" pitchFamily="49" charset="-122"/>
              </a:rPr>
              <a:t>中原地区</a:t>
            </a:r>
            <a:endParaRPr lang="zh-CN" altLang="zh-CN" b="1" dirty="0">
              <a:latin typeface="+mn-lt"/>
              <a:ea typeface="楷体" panose="02010609060101010101" pitchFamily="49" charset="-122"/>
            </a:endParaRPr>
          </a:p>
        </p:txBody>
      </p:sp>
      <p:sp>
        <p:nvSpPr>
          <p:cNvPr id="49" name="矩形 48"/>
          <p:cNvSpPr/>
          <p:nvPr/>
        </p:nvSpPr>
        <p:spPr>
          <a:xfrm>
            <a:off x="5761037" y="4752255"/>
            <a:ext cx="3070071" cy="523220"/>
          </a:xfrm>
          <a:prstGeom prst="rect">
            <a:avLst/>
          </a:prstGeom>
        </p:spPr>
        <p:txBody>
          <a:bodyPr wrap="none">
            <a:spAutoFit/>
          </a:bodyPr>
          <a:lstStyle/>
          <a:p>
            <a:r>
              <a:rPr lang="zh-CN" altLang="zh-CN" b="1" dirty="0" smtClean="0">
                <a:latin typeface="+mn-lt"/>
                <a:ea typeface="楷体" panose="02010609060101010101" pitchFamily="49" charset="-122"/>
              </a:rPr>
              <a:t>指</a:t>
            </a:r>
            <a:r>
              <a:rPr lang="zh-CN" altLang="zh-CN" b="1" dirty="0">
                <a:latin typeface="+mn-lt"/>
                <a:ea typeface="楷体" panose="02010609060101010101" pitchFamily="49" charset="-122"/>
              </a:rPr>
              <a:t>牛体的自然</a:t>
            </a:r>
            <a:r>
              <a:rPr lang="zh-CN" altLang="zh-CN" b="1" dirty="0" smtClean="0">
                <a:latin typeface="+mn-lt"/>
                <a:ea typeface="楷体" panose="02010609060101010101" pitchFamily="49" charset="-122"/>
              </a:rPr>
              <a:t>结构</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06067" y="899827"/>
          <a:ext cx="10709941" cy="4480560"/>
        </p:xfrm>
        <a:graphic>
          <a:graphicData uri="http://schemas.openxmlformats.org/drawingml/2006/table">
            <a:tbl>
              <a:tblPr/>
              <a:tblGrid>
                <a:gridCol w="1353737"/>
                <a:gridCol w="2739603"/>
                <a:gridCol w="6616601"/>
              </a:tblGrid>
              <a:tr h="610961">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5460" marR="65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1221921">
                <a:tc>
                  <a:txBody>
                    <a:bodyPr/>
                    <a:lstStyle/>
                    <a:p>
                      <a:pPr algn="ctr">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④</a:t>
                      </a:r>
                      <a:r>
                        <a:rPr lang="zh-CN" sz="2800" b="1" kern="100">
                          <a:effectLst/>
                          <a:latin typeface="Times New Roman" panose="02020603050405020304"/>
                          <a:ea typeface="宋体" panose="02010600030101010101" pitchFamily="2" charset="-122"/>
                          <a:cs typeface="Times New Roman" panose="02020603050405020304"/>
                        </a:rPr>
                        <a:t>固然</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因其固然</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古义：</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a:t>
                      </a:r>
                      <a:endParaRPr lang="zh-CN" sz="1050" kern="10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今义：一般表示承认某个事实，引起下文转折</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1921">
                <a:tc>
                  <a:txBody>
                    <a:bodyPr/>
                    <a:lstStyle/>
                    <a:p>
                      <a:pPr algn="ctr">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⑤</a:t>
                      </a:r>
                      <a:r>
                        <a:rPr lang="zh-CN" sz="2800" b="1" kern="100">
                          <a:effectLst/>
                          <a:latin typeface="Times New Roman" panose="02020603050405020304"/>
                          <a:ea typeface="宋体" panose="02010600030101010101" pitchFamily="2" charset="-122"/>
                          <a:cs typeface="Times New Roman" panose="02020603050405020304"/>
                        </a:rPr>
                        <a:t>虽然</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虽然，每至于族</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古义：</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____________</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今义：表示承认甲事为事实，但乙事并不因此成立</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0" name="矩形 49"/>
          <p:cNvSpPr/>
          <p:nvPr/>
        </p:nvSpPr>
        <p:spPr>
          <a:xfrm>
            <a:off x="5905053" y="1583903"/>
            <a:ext cx="1988045" cy="523220"/>
          </a:xfrm>
          <a:prstGeom prst="rect">
            <a:avLst/>
          </a:prstGeom>
        </p:spPr>
        <p:txBody>
          <a:bodyPr wrap="none">
            <a:spAutoFit/>
          </a:bodyPr>
          <a:lstStyle/>
          <a:p>
            <a:r>
              <a:rPr lang="zh-CN" altLang="zh-CN" b="1" dirty="0" smtClean="0">
                <a:latin typeface="+mn-lt"/>
                <a:ea typeface="楷体" panose="02010609060101010101" pitchFamily="49" charset="-122"/>
              </a:rPr>
              <a:t>本来</a:t>
            </a:r>
            <a:r>
              <a:rPr lang="zh-CN" altLang="zh-CN" b="1" dirty="0">
                <a:latin typeface="+mn-lt"/>
                <a:ea typeface="楷体" panose="02010609060101010101" pitchFamily="49" charset="-122"/>
              </a:rPr>
              <a:t>的</a:t>
            </a:r>
            <a:r>
              <a:rPr lang="zh-CN" altLang="zh-CN" b="1" dirty="0" smtClean="0">
                <a:latin typeface="+mn-lt"/>
                <a:ea typeface="楷体" panose="02010609060101010101" pitchFamily="49" charset="-122"/>
              </a:rPr>
              <a:t>结构</a:t>
            </a:r>
            <a:endParaRPr lang="zh-CN" altLang="zh-CN" b="1" dirty="0">
              <a:latin typeface="+mn-lt"/>
              <a:ea typeface="楷体" panose="02010609060101010101" pitchFamily="49" charset="-122"/>
            </a:endParaRPr>
          </a:p>
        </p:txBody>
      </p:sp>
      <p:sp>
        <p:nvSpPr>
          <p:cNvPr id="51" name="矩形 50"/>
          <p:cNvSpPr/>
          <p:nvPr/>
        </p:nvSpPr>
        <p:spPr>
          <a:xfrm>
            <a:off x="5761037" y="3528119"/>
            <a:ext cx="1627369" cy="523220"/>
          </a:xfrm>
          <a:prstGeom prst="rect">
            <a:avLst/>
          </a:prstGeom>
        </p:spPr>
        <p:txBody>
          <a:bodyPr wrap="none">
            <a:spAutoFit/>
          </a:bodyPr>
          <a:lstStyle/>
          <a:p>
            <a:r>
              <a:rPr lang="zh-CN" altLang="zh-CN" b="1" dirty="0" smtClean="0">
                <a:latin typeface="+mn-lt"/>
                <a:ea typeface="楷体" panose="02010609060101010101" pitchFamily="49" charset="-122"/>
              </a:rPr>
              <a:t>即使这样</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03783"/>
            <a:ext cx="10980000" cy="656846"/>
          </a:xfrm>
        </p:spPr>
        <p:txBody>
          <a:bodyPr/>
          <a:lstStyle/>
          <a:p>
            <a:r>
              <a:rPr lang="en-US" altLang="zh-CN" dirty="0"/>
              <a:t>3.</a:t>
            </a:r>
            <a:r>
              <a:rPr lang="zh-CN" altLang="zh-CN" dirty="0">
                <a:cs typeface="Times New Roman" panose="02020603050405020304"/>
              </a:rPr>
              <a:t>词类活用</a:t>
            </a:r>
            <a:endParaRPr lang="zh-CN" altLang="en-US" dirty="0"/>
          </a:p>
        </p:txBody>
      </p:sp>
      <p:graphicFrame>
        <p:nvGraphicFramePr>
          <p:cNvPr id="3" name="表格 2"/>
          <p:cNvGraphicFramePr>
            <a:graphicFrameLocks noGrp="1"/>
          </p:cNvGraphicFramePr>
          <p:nvPr/>
        </p:nvGraphicFramePr>
        <p:xfrm>
          <a:off x="430210" y="1295871"/>
          <a:ext cx="10661655" cy="4959110"/>
        </p:xfrm>
        <a:graphic>
          <a:graphicData uri="http://schemas.openxmlformats.org/drawingml/2006/table">
            <a:tbl>
              <a:tblPr/>
              <a:tblGrid>
                <a:gridCol w="1289007"/>
                <a:gridCol w="1586509"/>
                <a:gridCol w="4457335"/>
                <a:gridCol w="3328804"/>
              </a:tblGrid>
              <a:tr h="152740">
                <a:tc gridSpan="2">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类型</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916441">
                <a:tc rowSpan="7">
                  <a:txBody>
                    <a:bodyPr/>
                    <a:lstStyle/>
                    <a:p>
                      <a:pPr algn="ctr">
                        <a:lnSpc>
                          <a:spcPct val="12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名词</a:t>
                      </a:r>
                      <a:endParaRPr lang="zh-CN" sz="2800" kern="100" dirty="0">
                        <a:effectLst/>
                        <a:latin typeface="等线" panose="02010600030101010101" charset="-122"/>
                        <a:ea typeface="等线" panose="02010600030101010101" charset="-122"/>
                        <a:cs typeface="Courier New" panose="02070309020205020404"/>
                      </a:endParaRPr>
                    </a:p>
                    <a:p>
                      <a:pPr algn="ctr">
                        <a:lnSpc>
                          <a:spcPct val="12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活用</a:t>
                      </a:r>
                      <a:endParaRPr lang="zh-CN" sz="2800" kern="100" dirty="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活用为</a:t>
                      </a:r>
                      <a:endParaRPr lang="zh-CN" sz="2800" kern="100">
                        <a:effectLst/>
                        <a:latin typeface="等线" panose="02010600030101010101" charset="-122"/>
                        <a:ea typeface="等线" panose="02010600030101010101" charset="-122"/>
                        <a:cs typeface="Courier New" panose="02070309020205020404"/>
                      </a:endParaRPr>
                    </a:p>
                    <a:p>
                      <a:pPr algn="ctr">
                        <a:lnSpc>
                          <a:spcPct val="12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状语</a:t>
                      </a:r>
                      <a:endParaRPr lang="zh-CN" sz="2800" kern="10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①</a:t>
                      </a:r>
                      <a:r>
                        <a:rPr lang="zh-CN" sz="2800" b="1" kern="100" dirty="0">
                          <a:effectLst/>
                          <a:latin typeface="Times New Roman" panose="02020603050405020304"/>
                          <a:ea typeface="宋体" panose="02010600030101010101" pitchFamily="2" charset="-122"/>
                          <a:cs typeface="Times New Roman" panose="02020603050405020304"/>
                        </a:rPr>
                        <a:t>良庖</a:t>
                      </a:r>
                      <a:r>
                        <a:rPr lang="zh-CN" sz="2800" b="1" kern="100" dirty="0">
                          <a:solidFill>
                            <a:srgbClr val="C00000"/>
                          </a:solidFill>
                          <a:effectLst/>
                          <a:latin typeface="Times New Roman" panose="02020603050405020304"/>
                          <a:ea typeface="宋体" panose="02010600030101010101" pitchFamily="2" charset="-122"/>
                          <a:cs typeface="Times New Roman" panose="02020603050405020304"/>
                        </a:rPr>
                        <a:t>岁</a:t>
                      </a:r>
                      <a:r>
                        <a:rPr lang="zh-CN" sz="2800" b="1" kern="100" dirty="0">
                          <a:effectLst/>
                          <a:latin typeface="Times New Roman" panose="02020603050405020304"/>
                          <a:ea typeface="宋体" panose="02010600030101010101" pitchFamily="2" charset="-122"/>
                          <a:cs typeface="Times New Roman" panose="02020603050405020304"/>
                        </a:rPr>
                        <a:t>更刀，割也；</a:t>
                      </a:r>
                      <a:endParaRPr lang="zh-CN" sz="2800" kern="100" dirty="0">
                        <a:effectLst/>
                        <a:latin typeface="等线" panose="02010600030101010101" charset="-122"/>
                        <a:ea typeface="等线" panose="02010600030101010101" charset="-122"/>
                        <a:cs typeface="Courier New" panose="02070309020205020404"/>
                      </a:endParaRPr>
                    </a:p>
                    <a:p>
                      <a:pPr algn="l">
                        <a:lnSpc>
                          <a:spcPct val="12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族庖</a:t>
                      </a:r>
                      <a:r>
                        <a:rPr lang="zh-CN" sz="2800" b="1" kern="100" dirty="0">
                          <a:solidFill>
                            <a:srgbClr val="C00000"/>
                          </a:solidFill>
                          <a:effectLst/>
                          <a:latin typeface="Times New Roman" panose="02020603050405020304"/>
                          <a:ea typeface="宋体" panose="02010600030101010101" pitchFamily="2" charset="-122"/>
                          <a:cs typeface="Times New Roman" panose="02020603050405020304"/>
                        </a:rPr>
                        <a:t>月</a:t>
                      </a:r>
                      <a:r>
                        <a:rPr lang="zh-CN" sz="2800" b="1" kern="100" dirty="0">
                          <a:effectLst/>
                          <a:latin typeface="Times New Roman" panose="02020603050405020304"/>
                          <a:ea typeface="宋体" panose="02010600030101010101" pitchFamily="2" charset="-122"/>
                          <a:cs typeface="Times New Roman" panose="02020603050405020304"/>
                        </a:rPr>
                        <a:t>更刀，折也</a:t>
                      </a:r>
                      <a:endParaRPr lang="zh-CN" sz="2800" kern="100" dirty="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____________</a:t>
                      </a:r>
                      <a:endParaRPr lang="zh-CN" sz="2800" kern="100" dirty="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221">
                <a:tc vMerge="1">
                  <a:tcPr/>
                </a:tc>
                <a:tc rowSpan="6">
                  <a:txBody>
                    <a:bodyPr/>
                    <a:lstStyle/>
                    <a:p>
                      <a:pPr algn="ctr">
                        <a:lnSpc>
                          <a:spcPct val="12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活用为</a:t>
                      </a:r>
                      <a:endParaRPr lang="zh-CN" sz="2800" kern="100" dirty="0">
                        <a:effectLst/>
                        <a:latin typeface="等线" panose="02010600030101010101" charset="-122"/>
                        <a:ea typeface="等线" panose="02010600030101010101" charset="-122"/>
                        <a:cs typeface="Courier New" panose="02070309020205020404"/>
                      </a:endParaRPr>
                    </a:p>
                    <a:p>
                      <a:pPr algn="ctr">
                        <a:lnSpc>
                          <a:spcPct val="12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动词</a:t>
                      </a:r>
                      <a:endParaRPr lang="zh-CN" sz="2800" kern="100" dirty="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②</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风</a:t>
                      </a:r>
                      <a:r>
                        <a:rPr lang="zh-CN" sz="2800" b="1" kern="100">
                          <a:effectLst/>
                          <a:latin typeface="Times New Roman" panose="02020603050405020304"/>
                          <a:ea typeface="宋体" panose="02010600030101010101" pitchFamily="2" charset="-122"/>
                          <a:cs typeface="Times New Roman" panose="02020603050405020304"/>
                        </a:rPr>
                        <a:t>乎舞雩</a:t>
                      </a:r>
                      <a:endParaRPr lang="zh-CN" sz="2800" kern="10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2800" kern="10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3701">
                <a:tc vMerge="1">
                  <a:tcPr/>
                </a:tc>
                <a:tc vMerge="1">
                  <a:tcPr/>
                </a:tc>
                <a:tc>
                  <a:txBody>
                    <a:bodyPr/>
                    <a:lstStyle/>
                    <a:p>
                      <a:pPr algn="l">
                        <a:lnSpc>
                          <a:spcPct val="12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③</a:t>
                      </a:r>
                      <a:r>
                        <a:rPr lang="zh-CN" sz="2800" b="1" kern="100" dirty="0">
                          <a:effectLst/>
                          <a:latin typeface="Times New Roman" panose="02020603050405020304"/>
                          <a:ea typeface="宋体" panose="02010600030101010101" pitchFamily="2" charset="-122"/>
                          <a:cs typeface="Times New Roman" panose="02020603050405020304"/>
                        </a:rPr>
                        <a:t>曾皙</a:t>
                      </a:r>
                      <a:r>
                        <a:rPr lang="zh-CN" sz="2800" b="1" kern="100" dirty="0">
                          <a:solidFill>
                            <a:srgbClr val="C00000"/>
                          </a:solidFill>
                          <a:effectLst/>
                          <a:latin typeface="Times New Roman" panose="02020603050405020304"/>
                          <a:ea typeface="宋体" panose="02010600030101010101" pitchFamily="2" charset="-122"/>
                          <a:cs typeface="Times New Roman" panose="02020603050405020304"/>
                        </a:rPr>
                        <a:t>后</a:t>
                      </a:r>
                      <a:endParaRPr lang="zh-CN" sz="2800" kern="100" dirty="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a:t>
                      </a:r>
                      <a:endParaRPr lang="zh-CN" sz="2800" kern="10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221">
                <a:tc vMerge="1">
                  <a:tcPr/>
                </a:tc>
                <a:tc vMerge="1">
                  <a:tcPr/>
                </a:tc>
                <a:tc>
                  <a:txBody>
                    <a:bodyPr/>
                    <a:lstStyle/>
                    <a:p>
                      <a:pPr algn="l">
                        <a:lnSpc>
                          <a:spcPct val="12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④</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鼓</a:t>
                      </a:r>
                      <a:r>
                        <a:rPr lang="zh-CN" sz="2800" b="1" kern="100">
                          <a:effectLst/>
                          <a:latin typeface="Times New Roman" panose="02020603050405020304"/>
                          <a:ea typeface="宋体" panose="02010600030101010101" pitchFamily="2" charset="-122"/>
                          <a:cs typeface="Times New Roman" panose="02020603050405020304"/>
                        </a:rPr>
                        <a:t>瑟希</a:t>
                      </a:r>
                      <a:endParaRPr lang="zh-CN" sz="2800" kern="10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2800" kern="10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221">
                <a:tc vMerge="1">
                  <a:tcPr/>
                </a:tc>
                <a:tc vMerge="1">
                  <a:tcPr/>
                </a:tc>
                <a:tc>
                  <a:txBody>
                    <a:bodyPr/>
                    <a:lstStyle/>
                    <a:p>
                      <a:pPr algn="l">
                        <a:lnSpc>
                          <a:spcPct val="12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⑤</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树</a:t>
                      </a:r>
                      <a:r>
                        <a:rPr lang="zh-CN" sz="2800" b="1" kern="100">
                          <a:effectLst/>
                          <a:latin typeface="Times New Roman" panose="02020603050405020304"/>
                          <a:ea typeface="宋体" panose="02010600030101010101" pitchFamily="2" charset="-122"/>
                          <a:cs typeface="Times New Roman" panose="02020603050405020304"/>
                        </a:rPr>
                        <a:t>之以桑</a:t>
                      </a:r>
                      <a:endParaRPr lang="zh-CN" sz="2800" kern="10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2800" kern="10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221">
                <a:tc vMerge="1">
                  <a:tcPr/>
                </a:tc>
                <a:tc vMerge="1">
                  <a:tcPr/>
                </a:tc>
                <a:tc>
                  <a:txBody>
                    <a:bodyPr/>
                    <a:lstStyle/>
                    <a:p>
                      <a:pPr algn="l">
                        <a:lnSpc>
                          <a:spcPct val="12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⑥</a:t>
                      </a:r>
                      <a:r>
                        <a:rPr lang="zh-CN" sz="2800" b="1" kern="100">
                          <a:effectLst/>
                          <a:latin typeface="Times New Roman" panose="02020603050405020304"/>
                          <a:ea typeface="宋体" panose="02010600030101010101" pitchFamily="2" charset="-122"/>
                          <a:cs typeface="Times New Roman" panose="02020603050405020304"/>
                        </a:rPr>
                        <a:t>然而不</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王</a:t>
                      </a:r>
                      <a:r>
                        <a:rPr lang="zh-CN" sz="2800" b="1" kern="100">
                          <a:effectLst/>
                          <a:latin typeface="Times New Roman" panose="02020603050405020304"/>
                          <a:ea typeface="宋体" panose="02010600030101010101" pitchFamily="2" charset="-122"/>
                          <a:cs typeface="Times New Roman" panose="02020603050405020304"/>
                        </a:rPr>
                        <a:t>者</a:t>
                      </a:r>
                      <a:endParaRPr lang="zh-CN" sz="2800" kern="10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2800" kern="10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961">
                <a:tc vMerge="1">
                  <a:tcPr/>
                </a:tc>
                <a:tc vMerge="1">
                  <a:tcPr/>
                </a:tc>
                <a:tc>
                  <a:txBody>
                    <a:bodyPr/>
                    <a:lstStyle/>
                    <a:p>
                      <a:pPr algn="l">
                        <a:lnSpc>
                          <a:spcPct val="12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⑦</a:t>
                      </a:r>
                      <a:r>
                        <a:rPr lang="zh-CN" sz="2800" b="1" kern="100">
                          <a:effectLst/>
                          <a:latin typeface="Times New Roman" panose="02020603050405020304"/>
                          <a:ea typeface="宋体" panose="02010600030101010101" pitchFamily="2" charset="-122"/>
                          <a:cs typeface="Times New Roman" panose="02020603050405020304"/>
                        </a:rPr>
                        <a:t>足之所</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履</a:t>
                      </a:r>
                      <a:endParaRPr lang="zh-CN" sz="2800" kern="10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a:t>
                      </a:r>
                      <a:endParaRPr lang="zh-CN" sz="2800" kern="100" dirty="0">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2" name="矩形 51"/>
          <p:cNvSpPr/>
          <p:nvPr/>
        </p:nvSpPr>
        <p:spPr>
          <a:xfrm>
            <a:off x="7822671" y="1960783"/>
            <a:ext cx="1970405" cy="521970"/>
          </a:xfrm>
          <a:prstGeom prst="rect">
            <a:avLst/>
          </a:prstGeom>
        </p:spPr>
        <p:txBody>
          <a:bodyPr wrap="none">
            <a:spAutoFit/>
          </a:bodyPr>
          <a:lstStyle/>
          <a:p>
            <a:r>
              <a:rPr lang="zh-CN" altLang="zh-CN" b="1" dirty="0" smtClean="0">
                <a:latin typeface="+mn-lt"/>
                <a:ea typeface="楷体" panose="02010609060101010101" pitchFamily="49" charset="-122"/>
              </a:rPr>
              <a:t>每年；每月</a:t>
            </a:r>
            <a:endParaRPr lang="zh-CN" altLang="zh-CN" b="1" dirty="0">
              <a:latin typeface="+mn-lt"/>
              <a:ea typeface="楷体" panose="02010609060101010101" pitchFamily="49" charset="-122"/>
            </a:endParaRPr>
          </a:p>
        </p:txBody>
      </p:sp>
      <p:sp>
        <p:nvSpPr>
          <p:cNvPr id="53" name="矩形 52"/>
          <p:cNvSpPr/>
          <p:nvPr/>
        </p:nvSpPr>
        <p:spPr>
          <a:xfrm>
            <a:off x="7822671" y="2808039"/>
            <a:ext cx="906017" cy="523220"/>
          </a:xfrm>
          <a:prstGeom prst="rect">
            <a:avLst/>
          </a:prstGeom>
        </p:spPr>
        <p:txBody>
          <a:bodyPr wrap="none">
            <a:spAutoFit/>
          </a:bodyPr>
          <a:lstStyle/>
          <a:p>
            <a:r>
              <a:rPr lang="zh-CN" altLang="zh-CN" b="1" dirty="0" smtClean="0">
                <a:latin typeface="+mn-lt"/>
                <a:ea typeface="楷体" panose="02010609060101010101" pitchFamily="49" charset="-122"/>
              </a:rPr>
              <a:t>吹风</a:t>
            </a:r>
            <a:endParaRPr lang="zh-CN" altLang="zh-CN" b="1" dirty="0">
              <a:latin typeface="+mn-lt"/>
              <a:ea typeface="楷体" panose="02010609060101010101" pitchFamily="49" charset="-122"/>
            </a:endParaRPr>
          </a:p>
        </p:txBody>
      </p:sp>
      <p:sp>
        <p:nvSpPr>
          <p:cNvPr id="54" name="矩形 53"/>
          <p:cNvSpPr/>
          <p:nvPr/>
        </p:nvSpPr>
        <p:spPr>
          <a:xfrm>
            <a:off x="7822671" y="3384103"/>
            <a:ext cx="1627369" cy="523220"/>
          </a:xfrm>
          <a:prstGeom prst="rect">
            <a:avLst/>
          </a:prstGeom>
        </p:spPr>
        <p:txBody>
          <a:bodyPr wrap="none">
            <a:spAutoFit/>
          </a:bodyPr>
          <a:lstStyle/>
          <a:p>
            <a:r>
              <a:rPr lang="zh-CN" altLang="zh-CN" b="1" dirty="0" smtClean="0">
                <a:latin typeface="+mn-lt"/>
                <a:ea typeface="楷体" panose="02010609060101010101" pitchFamily="49" charset="-122"/>
              </a:rPr>
              <a:t>落</a:t>
            </a:r>
            <a:r>
              <a:rPr lang="zh-CN" altLang="zh-CN" b="1" dirty="0">
                <a:latin typeface="+mn-lt"/>
                <a:ea typeface="楷体" panose="02010609060101010101" pitchFamily="49" charset="-122"/>
              </a:rPr>
              <a:t>在</a:t>
            </a:r>
            <a:r>
              <a:rPr lang="zh-CN" altLang="zh-CN" b="1" dirty="0" smtClean="0">
                <a:latin typeface="+mn-lt"/>
                <a:ea typeface="楷体" panose="02010609060101010101" pitchFamily="49" charset="-122"/>
              </a:rPr>
              <a:t>后面</a:t>
            </a:r>
            <a:endParaRPr lang="zh-CN" altLang="zh-CN" b="1" dirty="0">
              <a:latin typeface="+mn-lt"/>
              <a:ea typeface="楷体" panose="02010609060101010101" pitchFamily="49" charset="-122"/>
            </a:endParaRPr>
          </a:p>
        </p:txBody>
      </p:sp>
      <p:sp>
        <p:nvSpPr>
          <p:cNvPr id="55" name="矩形 54"/>
          <p:cNvSpPr/>
          <p:nvPr/>
        </p:nvSpPr>
        <p:spPr>
          <a:xfrm>
            <a:off x="7822671" y="4045287"/>
            <a:ext cx="906017" cy="523220"/>
          </a:xfrm>
          <a:prstGeom prst="rect">
            <a:avLst/>
          </a:prstGeom>
        </p:spPr>
        <p:txBody>
          <a:bodyPr wrap="none">
            <a:spAutoFit/>
          </a:bodyPr>
          <a:lstStyle/>
          <a:p>
            <a:r>
              <a:rPr lang="zh-CN" altLang="zh-CN" b="1" dirty="0" smtClean="0">
                <a:latin typeface="+mn-lt"/>
                <a:ea typeface="楷体" panose="02010609060101010101" pitchFamily="49" charset="-122"/>
              </a:rPr>
              <a:t>弹奏</a:t>
            </a:r>
            <a:endParaRPr lang="zh-CN" altLang="zh-CN" b="1" dirty="0">
              <a:latin typeface="+mn-lt"/>
              <a:ea typeface="楷体" panose="02010609060101010101" pitchFamily="49" charset="-122"/>
            </a:endParaRPr>
          </a:p>
        </p:txBody>
      </p:sp>
      <p:sp>
        <p:nvSpPr>
          <p:cNvPr id="56" name="矩形 55"/>
          <p:cNvSpPr/>
          <p:nvPr/>
        </p:nvSpPr>
        <p:spPr>
          <a:xfrm>
            <a:off x="7822671" y="4569209"/>
            <a:ext cx="906017" cy="523220"/>
          </a:xfrm>
          <a:prstGeom prst="rect">
            <a:avLst/>
          </a:prstGeom>
        </p:spPr>
        <p:txBody>
          <a:bodyPr wrap="none">
            <a:spAutoFit/>
          </a:bodyPr>
          <a:lstStyle/>
          <a:p>
            <a:r>
              <a:rPr lang="zh-CN" altLang="zh-CN" b="1" dirty="0" smtClean="0">
                <a:latin typeface="+mn-lt"/>
                <a:ea typeface="楷体" panose="02010609060101010101" pitchFamily="49" charset="-122"/>
              </a:rPr>
              <a:t>栽种</a:t>
            </a:r>
            <a:endParaRPr lang="zh-CN" altLang="zh-CN" b="1" dirty="0">
              <a:latin typeface="+mn-lt"/>
              <a:ea typeface="楷体" panose="02010609060101010101" pitchFamily="49" charset="-122"/>
            </a:endParaRPr>
          </a:p>
        </p:txBody>
      </p:sp>
      <p:sp>
        <p:nvSpPr>
          <p:cNvPr id="57" name="矩形 56"/>
          <p:cNvSpPr/>
          <p:nvPr/>
        </p:nvSpPr>
        <p:spPr>
          <a:xfrm>
            <a:off x="7822671" y="5093131"/>
            <a:ext cx="906017" cy="523220"/>
          </a:xfrm>
          <a:prstGeom prst="rect">
            <a:avLst/>
          </a:prstGeom>
        </p:spPr>
        <p:txBody>
          <a:bodyPr wrap="none">
            <a:spAutoFit/>
          </a:bodyPr>
          <a:lstStyle/>
          <a:p>
            <a:r>
              <a:rPr lang="zh-CN" altLang="zh-CN" b="1" dirty="0" smtClean="0">
                <a:latin typeface="+mn-lt"/>
                <a:ea typeface="楷体" panose="02010609060101010101" pitchFamily="49" charset="-122"/>
              </a:rPr>
              <a:t>称王</a:t>
            </a:r>
            <a:endParaRPr lang="zh-CN" altLang="zh-CN" b="1" dirty="0">
              <a:latin typeface="+mn-lt"/>
              <a:ea typeface="楷体" panose="02010609060101010101" pitchFamily="49" charset="-122"/>
            </a:endParaRPr>
          </a:p>
        </p:txBody>
      </p:sp>
      <p:sp>
        <p:nvSpPr>
          <p:cNvPr id="58" name="矩形 57"/>
          <p:cNvSpPr/>
          <p:nvPr/>
        </p:nvSpPr>
        <p:spPr>
          <a:xfrm>
            <a:off x="7813265" y="5616351"/>
            <a:ext cx="1266693" cy="523220"/>
          </a:xfrm>
          <a:prstGeom prst="rect">
            <a:avLst/>
          </a:prstGeom>
        </p:spPr>
        <p:txBody>
          <a:bodyPr wrap="none">
            <a:spAutoFit/>
          </a:bodyPr>
          <a:lstStyle/>
          <a:p>
            <a:r>
              <a:rPr lang="zh-CN" altLang="zh-CN" b="1" dirty="0" smtClean="0">
                <a:latin typeface="+mn-lt"/>
                <a:ea typeface="楷体" panose="02010609060101010101" pitchFamily="49" charset="-122"/>
              </a:rPr>
              <a:t>踩</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踏</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P spid="5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05313" y="719807"/>
          <a:ext cx="10911448" cy="4476165"/>
        </p:xfrm>
        <a:graphic>
          <a:graphicData uri="http://schemas.openxmlformats.org/drawingml/2006/table">
            <a:tbl>
              <a:tblPr/>
              <a:tblGrid>
                <a:gridCol w="1660427"/>
                <a:gridCol w="2284547"/>
                <a:gridCol w="3942687"/>
                <a:gridCol w="3023787"/>
              </a:tblGrid>
              <a:tr h="152740">
                <a:tc gridSpan="2">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类型</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8183" marR="8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916441">
                <a:tc rowSpan="4">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形容词</a:t>
                      </a:r>
                      <a:endParaRPr lang="zh-CN" sz="1050" kern="100" dirty="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活用</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活用为动词</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⑧</a:t>
                      </a:r>
                      <a:r>
                        <a:rPr lang="zh-CN" sz="2800" b="1" kern="100" dirty="0">
                          <a:solidFill>
                            <a:srgbClr val="C00000"/>
                          </a:solidFill>
                          <a:effectLst/>
                          <a:latin typeface="Times New Roman" panose="02020603050405020304"/>
                          <a:ea typeface="宋体" panose="02010600030101010101" pitchFamily="2" charset="-122"/>
                          <a:cs typeface="Times New Roman" panose="02020603050405020304"/>
                        </a:rPr>
                        <a:t>老</a:t>
                      </a:r>
                      <a:r>
                        <a:rPr lang="zh-CN" sz="2800" b="1" kern="100" dirty="0">
                          <a:effectLst/>
                          <a:latin typeface="Times New Roman" panose="02020603050405020304"/>
                          <a:ea typeface="宋体" panose="02010600030101010101" pitchFamily="2" charset="-122"/>
                          <a:cs typeface="Times New Roman" panose="02020603050405020304"/>
                        </a:rPr>
                        <a:t>吾老，以及人之老；</a:t>
                      </a:r>
                      <a:endParaRPr lang="zh-CN" sz="1050" kern="100" dirty="0">
                        <a:effectLst/>
                        <a:latin typeface="等线" panose="02010600030101010101" charset="-122"/>
                        <a:ea typeface="等线" panose="02010600030101010101" charset="-122"/>
                        <a:cs typeface="Courier New" panose="02070309020205020404"/>
                      </a:endParaRPr>
                    </a:p>
                    <a:p>
                      <a:pPr algn="l">
                        <a:lnSpc>
                          <a:spcPct val="150000"/>
                        </a:lnSpc>
                        <a:spcAft>
                          <a:spcPts val="0"/>
                        </a:spcAft>
                        <a:tabLst>
                          <a:tab pos="2700655" algn="l"/>
                        </a:tabLst>
                      </a:pPr>
                      <a:r>
                        <a:rPr lang="zh-CN" sz="2800" b="1" kern="100" dirty="0">
                          <a:solidFill>
                            <a:srgbClr val="C00000"/>
                          </a:solidFill>
                          <a:effectLst/>
                          <a:latin typeface="Times New Roman" panose="02020603050405020304"/>
                          <a:ea typeface="宋体" panose="02010600030101010101" pitchFamily="2" charset="-122"/>
                          <a:cs typeface="Times New Roman" panose="02020603050405020304"/>
                        </a:rPr>
                        <a:t>幼</a:t>
                      </a:r>
                      <a:r>
                        <a:rPr lang="zh-CN" sz="2800" b="1" kern="100" dirty="0">
                          <a:effectLst/>
                          <a:latin typeface="Times New Roman" panose="02020603050405020304"/>
                          <a:ea typeface="宋体" panose="02010600030101010101" pitchFamily="2" charset="-122"/>
                          <a:cs typeface="Times New Roman" panose="02020603050405020304"/>
                        </a:rPr>
                        <a:t>吾幼，以及人之幼</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221">
                <a:tc vMerge="1">
                  <a:tcPr/>
                </a:tc>
                <a:tc>
                  <a:txBody>
                    <a:bodyPr/>
                    <a:lstStyle/>
                    <a:p>
                      <a:pPr algn="l">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活用为名词</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⑨</a:t>
                      </a:r>
                      <a:r>
                        <a:rPr lang="zh-CN" sz="2800" b="1" kern="100">
                          <a:effectLst/>
                          <a:latin typeface="Times New Roman" panose="02020603050405020304"/>
                          <a:ea typeface="宋体" panose="02010600030101010101" pitchFamily="2" charset="-122"/>
                          <a:cs typeface="Times New Roman" panose="02020603050405020304"/>
                        </a:rPr>
                        <a:t>以无</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厚</a:t>
                      </a:r>
                      <a:r>
                        <a:rPr lang="zh-CN" sz="2800" b="1" kern="100">
                          <a:effectLst/>
                          <a:latin typeface="Times New Roman" panose="02020603050405020304"/>
                          <a:ea typeface="宋体" panose="02010600030101010101" pitchFamily="2" charset="-122"/>
                          <a:cs typeface="Times New Roman" panose="02020603050405020304"/>
                        </a:rPr>
                        <a:t>入有间</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3701">
                <a:tc vMerge="1">
                  <a:tcPr/>
                </a:tc>
                <a:tc rowSpan="2">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使动用法</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⑩</a:t>
                      </a:r>
                      <a:r>
                        <a:rPr lang="zh-CN" sz="2800" b="1" kern="100">
                          <a:effectLst/>
                          <a:latin typeface="Times New Roman" panose="02020603050405020304"/>
                          <a:ea typeface="宋体" panose="02010600030101010101" pitchFamily="2" charset="-122"/>
                          <a:cs typeface="Times New Roman" panose="02020603050405020304"/>
                        </a:rPr>
                        <a:t>可使</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足</a:t>
                      </a:r>
                      <a:r>
                        <a:rPr lang="zh-CN" sz="2800" b="1" kern="100">
                          <a:effectLst/>
                          <a:latin typeface="Times New Roman" panose="02020603050405020304"/>
                          <a:ea typeface="宋体" panose="02010600030101010101" pitchFamily="2" charset="-122"/>
                          <a:cs typeface="Times New Roman" panose="02020603050405020304"/>
                        </a:rPr>
                        <a:t>民</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221">
                <a:tc vMerge="1">
                  <a:tcPr/>
                </a:tc>
                <a:tc vMerge="1">
                  <a:tcPr/>
                </a:tc>
                <a:tc>
                  <a:txBody>
                    <a:bodyPr/>
                    <a:lstStyle/>
                    <a:p>
                      <a:pPr algn="l">
                        <a:lnSpc>
                          <a:spcPct val="15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a:t>
                      </a:r>
                      <a:r>
                        <a:rPr lang="zh-CN" sz="2800" b="1" kern="100" dirty="0">
                          <a:solidFill>
                            <a:srgbClr val="C00000"/>
                          </a:solidFill>
                          <a:effectLst/>
                          <a:latin typeface="Times New Roman" panose="02020603050405020304"/>
                          <a:ea typeface="宋体" panose="02010600030101010101" pitchFamily="2" charset="-122"/>
                          <a:cs typeface="Times New Roman" panose="02020603050405020304"/>
                        </a:rPr>
                        <a:t>危</a:t>
                      </a:r>
                      <a:r>
                        <a:rPr lang="zh-CN" sz="2800" b="1" kern="100" dirty="0">
                          <a:effectLst/>
                          <a:latin typeface="Times New Roman" panose="02020603050405020304"/>
                          <a:ea typeface="宋体" panose="02010600030101010101" pitchFamily="2" charset="-122"/>
                          <a:cs typeface="Times New Roman" panose="02020603050405020304"/>
                        </a:rPr>
                        <a:t>士臣</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221">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动词活用</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使动用法</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a:t>
                      </a:r>
                      <a:r>
                        <a:rPr lang="zh-CN" sz="2800" b="1" kern="100">
                          <a:solidFill>
                            <a:srgbClr val="C00000"/>
                          </a:solidFill>
                          <a:effectLst/>
                          <a:latin typeface="Times New Roman" panose="02020603050405020304"/>
                          <a:ea typeface="宋体" panose="02010600030101010101" pitchFamily="2" charset="-122"/>
                          <a:cs typeface="Times New Roman" panose="02020603050405020304"/>
                        </a:rPr>
                        <a:t>朝</a:t>
                      </a:r>
                      <a:r>
                        <a:rPr lang="zh-CN" sz="2800" b="1" kern="100">
                          <a:effectLst/>
                          <a:latin typeface="Times New Roman" panose="02020603050405020304"/>
                          <a:ea typeface="宋体" panose="02010600030101010101" pitchFamily="2" charset="-122"/>
                          <a:cs typeface="Times New Roman" panose="02020603050405020304"/>
                        </a:rPr>
                        <a:t>秦楚</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dirty="0">
                          <a:solidFill>
                            <a:srgbClr val="000000"/>
                          </a:solidFill>
                          <a:effectLst/>
                          <a:latin typeface="Times New Roman" panose="02020603050405020304"/>
                          <a:ea typeface="宋体" panose="02010600030101010101" pitchFamily="2" charset="-122"/>
                          <a:cs typeface="Courier New" panose="02070309020205020404"/>
                        </a:rPr>
                        <a:t>____</a:t>
                      </a: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9" name="矩形 58"/>
          <p:cNvSpPr/>
          <p:nvPr/>
        </p:nvSpPr>
        <p:spPr>
          <a:xfrm>
            <a:off x="8344830" y="1583903"/>
            <a:ext cx="1988045" cy="523220"/>
          </a:xfrm>
          <a:prstGeom prst="rect">
            <a:avLst/>
          </a:prstGeom>
        </p:spPr>
        <p:txBody>
          <a:bodyPr wrap="none">
            <a:spAutoFit/>
          </a:bodyPr>
          <a:lstStyle/>
          <a:p>
            <a:r>
              <a:rPr lang="zh-CN" altLang="zh-CN" b="1" dirty="0" smtClean="0">
                <a:latin typeface="+mn-lt"/>
                <a:ea typeface="楷体" panose="02010609060101010101" pitchFamily="49" charset="-122"/>
              </a:rPr>
              <a:t>尊敬</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爱护</a:t>
            </a:r>
            <a:endParaRPr lang="zh-CN" altLang="zh-CN" b="1" dirty="0">
              <a:latin typeface="+mn-lt"/>
              <a:ea typeface="楷体" panose="02010609060101010101" pitchFamily="49" charset="-122"/>
            </a:endParaRPr>
          </a:p>
        </p:txBody>
      </p:sp>
      <p:sp>
        <p:nvSpPr>
          <p:cNvPr id="60" name="矩形 59"/>
          <p:cNvSpPr/>
          <p:nvPr/>
        </p:nvSpPr>
        <p:spPr>
          <a:xfrm>
            <a:off x="8344830" y="2572851"/>
            <a:ext cx="906017" cy="523220"/>
          </a:xfrm>
          <a:prstGeom prst="rect">
            <a:avLst/>
          </a:prstGeom>
        </p:spPr>
        <p:txBody>
          <a:bodyPr wrap="none">
            <a:spAutoFit/>
          </a:bodyPr>
          <a:lstStyle/>
          <a:p>
            <a:r>
              <a:rPr lang="zh-CN" altLang="zh-CN" b="1" dirty="0" smtClean="0">
                <a:latin typeface="+mn-lt"/>
                <a:ea typeface="楷体" panose="02010609060101010101" pitchFamily="49" charset="-122"/>
              </a:rPr>
              <a:t>厚度</a:t>
            </a:r>
            <a:endParaRPr lang="zh-CN" altLang="zh-CN" b="1" dirty="0">
              <a:latin typeface="+mn-lt"/>
              <a:ea typeface="楷体" panose="02010609060101010101" pitchFamily="49" charset="-122"/>
            </a:endParaRPr>
          </a:p>
        </p:txBody>
      </p:sp>
      <p:sp>
        <p:nvSpPr>
          <p:cNvPr id="61" name="矩形 60"/>
          <p:cNvSpPr/>
          <p:nvPr/>
        </p:nvSpPr>
        <p:spPr>
          <a:xfrm>
            <a:off x="8249022" y="3220923"/>
            <a:ext cx="1984839" cy="523220"/>
          </a:xfrm>
          <a:prstGeom prst="rect">
            <a:avLst/>
          </a:prstGeom>
        </p:spPr>
        <p:txBody>
          <a:bodyPr wrap="none">
            <a:spAutoFit/>
          </a:bodyPr>
          <a:lstStyle/>
          <a:p>
            <a:r>
              <a:rPr lang="zh-CN" altLang="zh-CN" b="1" dirty="0" smtClean="0">
                <a:latin typeface="+mn-lt"/>
                <a:ea typeface="楷体" panose="02010609060101010101" pitchFamily="49" charset="-122"/>
              </a:rPr>
              <a:t>使</a:t>
            </a:r>
            <a:r>
              <a:rPr lang="en-US" altLang="zh-CN" b="1" dirty="0">
                <a:latin typeface="+mn-lt"/>
                <a:ea typeface="楷体" panose="02010609060101010101" pitchFamily="49" charset="-122"/>
              </a:rPr>
              <a:t>……</a:t>
            </a:r>
            <a:r>
              <a:rPr lang="zh-CN" altLang="zh-CN" b="1" dirty="0" smtClean="0">
                <a:latin typeface="+mn-lt"/>
                <a:ea typeface="楷体" panose="02010609060101010101" pitchFamily="49" charset="-122"/>
              </a:rPr>
              <a:t>富足</a:t>
            </a:r>
            <a:endParaRPr lang="zh-CN" altLang="zh-CN" b="1" dirty="0">
              <a:latin typeface="+mn-lt"/>
              <a:ea typeface="楷体" panose="02010609060101010101" pitchFamily="49" charset="-122"/>
            </a:endParaRPr>
          </a:p>
        </p:txBody>
      </p:sp>
      <p:sp>
        <p:nvSpPr>
          <p:cNvPr id="62" name="矩形 61"/>
          <p:cNvSpPr/>
          <p:nvPr/>
        </p:nvSpPr>
        <p:spPr>
          <a:xfrm>
            <a:off x="8245313" y="3960167"/>
            <a:ext cx="2706190" cy="523220"/>
          </a:xfrm>
          <a:prstGeom prst="rect">
            <a:avLst/>
          </a:prstGeom>
        </p:spPr>
        <p:txBody>
          <a:bodyPr wrap="none">
            <a:spAutoFit/>
          </a:bodyPr>
          <a:lstStyle/>
          <a:p>
            <a:r>
              <a:rPr lang="zh-CN" altLang="zh-CN" b="1" dirty="0" smtClean="0">
                <a:latin typeface="+mn-lt"/>
                <a:ea typeface="楷体" panose="02010609060101010101" pitchFamily="49" charset="-122"/>
              </a:rPr>
              <a:t>使</a:t>
            </a:r>
            <a:r>
              <a:rPr lang="en-US" altLang="zh-CN" b="1" dirty="0">
                <a:latin typeface="+mn-lt"/>
                <a:ea typeface="楷体" panose="02010609060101010101" pitchFamily="49" charset="-122"/>
              </a:rPr>
              <a:t>……</a:t>
            </a:r>
            <a:r>
              <a:rPr lang="zh-CN" altLang="zh-CN" b="1" dirty="0">
                <a:latin typeface="+mn-lt"/>
                <a:ea typeface="楷体" panose="02010609060101010101" pitchFamily="49" charset="-122"/>
              </a:rPr>
              <a:t>受到</a:t>
            </a:r>
            <a:r>
              <a:rPr lang="zh-CN" altLang="zh-CN" b="1" dirty="0" smtClean="0">
                <a:latin typeface="+mn-lt"/>
                <a:ea typeface="楷体" panose="02010609060101010101" pitchFamily="49" charset="-122"/>
              </a:rPr>
              <a:t>危害</a:t>
            </a:r>
            <a:endParaRPr lang="zh-CN" altLang="zh-CN" b="1" dirty="0">
              <a:latin typeface="+mn-lt"/>
              <a:ea typeface="楷体" panose="02010609060101010101" pitchFamily="49" charset="-122"/>
            </a:endParaRPr>
          </a:p>
        </p:txBody>
      </p:sp>
      <p:sp>
        <p:nvSpPr>
          <p:cNvPr id="63" name="矩形 62"/>
          <p:cNvSpPr/>
          <p:nvPr/>
        </p:nvSpPr>
        <p:spPr>
          <a:xfrm>
            <a:off x="8245313" y="4572235"/>
            <a:ext cx="1984839" cy="523220"/>
          </a:xfrm>
          <a:prstGeom prst="rect">
            <a:avLst/>
          </a:prstGeom>
        </p:spPr>
        <p:txBody>
          <a:bodyPr wrap="none">
            <a:spAutoFit/>
          </a:bodyPr>
          <a:lstStyle/>
          <a:p>
            <a:r>
              <a:rPr lang="zh-CN" altLang="zh-CN" b="1" dirty="0" smtClean="0">
                <a:latin typeface="+mn-lt"/>
                <a:ea typeface="楷体" panose="02010609060101010101" pitchFamily="49" charset="-122"/>
              </a:rPr>
              <a:t>使</a:t>
            </a:r>
            <a:r>
              <a:rPr lang="en-US" altLang="zh-CN" b="1" dirty="0">
                <a:latin typeface="+mn-lt"/>
                <a:ea typeface="楷体" panose="02010609060101010101" pitchFamily="49" charset="-122"/>
              </a:rPr>
              <a:t>……</a:t>
            </a:r>
            <a:r>
              <a:rPr lang="zh-CN" altLang="zh-CN" b="1" dirty="0" smtClean="0">
                <a:latin typeface="+mn-lt"/>
                <a:ea typeface="楷体" panose="02010609060101010101" pitchFamily="49" charset="-122"/>
              </a:rPr>
              <a:t>朝见</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31775"/>
            <a:ext cx="10980000" cy="656846"/>
          </a:xfrm>
        </p:spPr>
        <p:txBody>
          <a:bodyPr/>
          <a:lstStyle/>
          <a:p>
            <a:r>
              <a:rPr lang="en-US" altLang="zh-CN" dirty="0"/>
              <a:t>4.</a:t>
            </a:r>
            <a:r>
              <a:rPr lang="zh-CN" altLang="zh-CN" dirty="0">
                <a:cs typeface="Times New Roman" panose="02020603050405020304"/>
              </a:rPr>
              <a:t>特殊句式</a:t>
            </a:r>
            <a:endParaRPr lang="zh-CN" altLang="en-US" dirty="0"/>
          </a:p>
        </p:txBody>
      </p:sp>
      <p:graphicFrame>
        <p:nvGraphicFramePr>
          <p:cNvPr id="3" name="表格 2"/>
          <p:cNvGraphicFramePr>
            <a:graphicFrameLocks noGrp="1"/>
          </p:cNvGraphicFramePr>
          <p:nvPr/>
        </p:nvGraphicFramePr>
        <p:xfrm>
          <a:off x="375985" y="1151859"/>
          <a:ext cx="10770105" cy="5218483"/>
        </p:xfrm>
        <a:graphic>
          <a:graphicData uri="http://schemas.openxmlformats.org/drawingml/2006/table">
            <a:tbl>
              <a:tblPr/>
              <a:tblGrid>
                <a:gridCol w="992564"/>
                <a:gridCol w="3456384"/>
                <a:gridCol w="6321157"/>
              </a:tblGrid>
              <a:tr h="486121">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句式</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调为正常语序或指出标志词语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490896">
                <a:tc rowSpan="9">
                  <a:txBody>
                    <a:bodyPr/>
                    <a:lstStyle/>
                    <a:p>
                      <a:pPr algn="ctr">
                        <a:lnSpc>
                          <a:spcPct val="12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宾语</a:t>
                      </a:r>
                      <a:r>
                        <a:rPr lang="zh-CN" sz="2800" b="1" kern="100" dirty="0" smtClean="0">
                          <a:effectLst/>
                          <a:latin typeface="Times New Roman" panose="02020603050405020304"/>
                          <a:ea typeface="宋体" panose="02010600030101010101" pitchFamily="2" charset="-122"/>
                          <a:cs typeface="Times New Roman" panose="02020603050405020304"/>
                        </a:rPr>
                        <a:t>前置</a:t>
                      </a:r>
                      <a:r>
                        <a:rPr lang="zh-CN" sz="2800" b="1" kern="100" dirty="0">
                          <a:effectLst/>
                          <a:latin typeface="Times New Roman" panose="02020603050405020304"/>
                          <a:ea typeface="宋体" panose="02010600030101010101" pitchFamily="2" charset="-122"/>
                          <a:cs typeface="Times New Roman" panose="02020603050405020304"/>
                        </a:rPr>
                        <a:t>句</a:t>
                      </a:r>
                      <a:endParaRPr lang="zh-CN" sz="2800" kern="100" dirty="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①</a:t>
                      </a:r>
                      <a:r>
                        <a:rPr lang="zh-CN" sz="2800" b="1" kern="100" dirty="0">
                          <a:effectLst/>
                          <a:latin typeface="Times New Roman" panose="02020603050405020304"/>
                          <a:ea typeface="宋体" panose="02010600030101010101" pitchFamily="2" charset="-122"/>
                          <a:cs typeface="Times New Roman" panose="02020603050405020304"/>
                        </a:rPr>
                        <a:t>不吾知也</a:t>
                      </a:r>
                      <a:endParaRPr lang="zh-CN" sz="2800" kern="100" dirty="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a:t>
                      </a:r>
                      <a:endParaRPr lang="zh-CN" sz="2800" kern="10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2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②</a:t>
                      </a:r>
                      <a:r>
                        <a:rPr lang="zh-CN" sz="2800" b="1" kern="100" dirty="0">
                          <a:effectLst/>
                          <a:latin typeface="Times New Roman" panose="02020603050405020304"/>
                          <a:ea typeface="宋体" panose="02010600030101010101" pitchFamily="2" charset="-122"/>
                          <a:cs typeface="Times New Roman" panose="02020603050405020304"/>
                        </a:rPr>
                        <a:t>则何以哉</a:t>
                      </a:r>
                      <a:endParaRPr lang="zh-CN" sz="2800" kern="100" dirty="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__________</a:t>
                      </a:r>
                      <a:endParaRPr lang="zh-CN" sz="2800" kern="100" dirty="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2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③</a:t>
                      </a:r>
                      <a:r>
                        <a:rPr lang="zh-CN" sz="2800" b="1" kern="100" dirty="0">
                          <a:effectLst/>
                          <a:latin typeface="Times New Roman" panose="02020603050405020304"/>
                          <a:ea typeface="宋体" panose="02010600030101010101" pitchFamily="2" charset="-122"/>
                          <a:cs typeface="Times New Roman" panose="02020603050405020304"/>
                        </a:rPr>
                        <a:t>臣未之闻也</a:t>
                      </a:r>
                      <a:endParaRPr lang="zh-CN" sz="2800" kern="100" dirty="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a:t>
                      </a:r>
                      <a:endParaRPr lang="zh-CN" sz="2800" kern="10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2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④</a:t>
                      </a:r>
                      <a:r>
                        <a:rPr lang="zh-CN" sz="2800" b="1" kern="100" dirty="0">
                          <a:effectLst/>
                          <a:latin typeface="Times New Roman" panose="02020603050405020304"/>
                          <a:ea typeface="宋体" panose="02010600030101010101" pitchFamily="2" charset="-122"/>
                          <a:cs typeface="Times New Roman" panose="02020603050405020304"/>
                        </a:rPr>
                        <a:t>何由知吾可也</a:t>
                      </a:r>
                      <a:endParaRPr lang="zh-CN" sz="2800" kern="100" dirty="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a:t>
                      </a:r>
                      <a:endParaRPr lang="zh-CN" sz="2800" kern="10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2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⑤</a:t>
                      </a:r>
                      <a:r>
                        <a:rPr lang="zh-CN" sz="2800" b="1" kern="100">
                          <a:effectLst/>
                          <a:latin typeface="Times New Roman" panose="02020603050405020304"/>
                          <a:ea typeface="宋体" panose="02010600030101010101" pitchFamily="2" charset="-122"/>
                          <a:cs typeface="Times New Roman" panose="02020603050405020304"/>
                        </a:rPr>
                        <a:t>牛何之</a:t>
                      </a:r>
                      <a:endParaRPr lang="zh-CN" sz="2800" kern="10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a:t>
                      </a:r>
                      <a:endParaRPr lang="zh-CN" sz="2800" kern="10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2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⑥</a:t>
                      </a:r>
                      <a:r>
                        <a:rPr lang="zh-CN" sz="2800" b="1" kern="100">
                          <a:effectLst/>
                          <a:latin typeface="Times New Roman" panose="02020603050405020304"/>
                          <a:ea typeface="宋体" panose="02010600030101010101" pitchFamily="2" charset="-122"/>
                          <a:cs typeface="Times New Roman" panose="02020603050405020304"/>
                        </a:rPr>
                        <a:t>未之有也</a:t>
                      </a:r>
                      <a:endParaRPr lang="zh-CN" sz="2800" kern="10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a:t>
                      </a:r>
                      <a:endParaRPr lang="zh-CN" sz="2800" kern="10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2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⑦</a:t>
                      </a:r>
                      <a:r>
                        <a:rPr lang="zh-CN" sz="2800" b="1" kern="100">
                          <a:effectLst/>
                          <a:latin typeface="Times New Roman" panose="02020603050405020304"/>
                          <a:ea typeface="宋体" panose="02010600030101010101" pitchFamily="2" charset="-122"/>
                          <a:cs typeface="Times New Roman" panose="02020603050405020304"/>
                        </a:rPr>
                        <a:t>莫之能御也</a:t>
                      </a:r>
                      <a:endParaRPr lang="zh-CN" sz="2800" kern="10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a:t>
                      </a:r>
                      <a:endParaRPr lang="zh-CN" sz="2800" kern="10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8256">
                <a:tc vMerge="1">
                  <a:tcPr/>
                </a:tc>
                <a:tc>
                  <a:txBody>
                    <a:bodyPr/>
                    <a:lstStyle/>
                    <a:p>
                      <a:pPr algn="l">
                        <a:lnSpc>
                          <a:spcPct val="12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⑧</a:t>
                      </a:r>
                      <a:r>
                        <a:rPr lang="zh-CN" sz="2800" b="1" kern="100" dirty="0">
                          <a:effectLst/>
                          <a:latin typeface="Times New Roman" panose="02020603050405020304"/>
                          <a:ea typeface="宋体" panose="02010600030101010101" pitchFamily="2" charset="-122"/>
                          <a:cs typeface="Times New Roman" panose="02020603050405020304"/>
                        </a:rPr>
                        <a:t>舆薪之不见</a:t>
                      </a:r>
                      <a:endParaRPr lang="zh-CN" sz="2800" kern="100" dirty="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______________________________</a:t>
                      </a:r>
                      <a:endParaRPr lang="zh-CN" sz="2800" kern="10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9907">
                <a:tc vMerge="1">
                  <a:tcPr/>
                </a:tc>
                <a:tc>
                  <a:txBody>
                    <a:bodyPr/>
                    <a:lstStyle/>
                    <a:p>
                      <a:pPr algn="l">
                        <a:lnSpc>
                          <a:spcPct val="12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⑨</a:t>
                      </a:r>
                      <a:r>
                        <a:rPr lang="zh-CN" sz="2800" b="1" kern="100">
                          <a:effectLst/>
                          <a:latin typeface="Times New Roman" panose="02020603050405020304"/>
                          <a:ea typeface="宋体" panose="02010600030101010101" pitchFamily="2" charset="-122"/>
                          <a:cs typeface="Times New Roman" panose="02020603050405020304"/>
                        </a:rPr>
                        <a:t>然则一羽之不举</a:t>
                      </a:r>
                      <a:endParaRPr lang="zh-CN" sz="2800" kern="10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__________________________________</a:t>
                      </a:r>
                      <a:endParaRPr lang="zh-CN" sz="2800" kern="100" dirty="0">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4" name="矩形 63"/>
          <p:cNvSpPr/>
          <p:nvPr/>
        </p:nvSpPr>
        <p:spPr>
          <a:xfrm>
            <a:off x="4906347" y="1597015"/>
            <a:ext cx="1627369" cy="523220"/>
          </a:xfrm>
          <a:prstGeom prst="rect">
            <a:avLst/>
          </a:prstGeom>
        </p:spPr>
        <p:txBody>
          <a:bodyPr wrap="none">
            <a:spAutoFit/>
          </a:bodyPr>
          <a:lstStyle/>
          <a:p>
            <a:r>
              <a:rPr lang="zh-CN" altLang="zh-CN" b="1" dirty="0" smtClean="0">
                <a:latin typeface="+mn-lt"/>
                <a:ea typeface="楷体" panose="02010609060101010101" pitchFamily="49" charset="-122"/>
              </a:rPr>
              <a:t>不知</a:t>
            </a:r>
            <a:r>
              <a:rPr lang="zh-CN" altLang="zh-CN" b="1" dirty="0">
                <a:latin typeface="+mn-lt"/>
                <a:ea typeface="楷体" panose="02010609060101010101" pitchFamily="49" charset="-122"/>
              </a:rPr>
              <a:t>吾</a:t>
            </a:r>
            <a:r>
              <a:rPr lang="zh-CN" altLang="zh-CN" b="1" dirty="0" smtClean="0">
                <a:latin typeface="+mn-lt"/>
                <a:ea typeface="楷体" panose="02010609060101010101" pitchFamily="49" charset="-122"/>
              </a:rPr>
              <a:t>也</a:t>
            </a:r>
            <a:endParaRPr lang="zh-CN" altLang="zh-CN" b="1" dirty="0">
              <a:latin typeface="+mn-lt"/>
              <a:ea typeface="楷体" panose="02010609060101010101" pitchFamily="49" charset="-122"/>
            </a:endParaRPr>
          </a:p>
        </p:txBody>
      </p:sp>
      <p:sp>
        <p:nvSpPr>
          <p:cNvPr id="65" name="矩形 64"/>
          <p:cNvSpPr/>
          <p:nvPr/>
        </p:nvSpPr>
        <p:spPr>
          <a:xfrm>
            <a:off x="4959598" y="2120937"/>
            <a:ext cx="1627369" cy="523220"/>
          </a:xfrm>
          <a:prstGeom prst="rect">
            <a:avLst/>
          </a:prstGeom>
        </p:spPr>
        <p:txBody>
          <a:bodyPr wrap="none">
            <a:spAutoFit/>
          </a:bodyPr>
          <a:lstStyle/>
          <a:p>
            <a:r>
              <a:rPr lang="zh-CN" altLang="zh-CN" b="1" dirty="0" smtClean="0">
                <a:latin typeface="+mn-lt"/>
                <a:ea typeface="楷体" panose="02010609060101010101" pitchFamily="49" charset="-122"/>
              </a:rPr>
              <a:t>则</a:t>
            </a:r>
            <a:r>
              <a:rPr lang="zh-CN" altLang="zh-CN" b="1" dirty="0">
                <a:latin typeface="+mn-lt"/>
                <a:ea typeface="楷体" panose="02010609060101010101" pitchFamily="49" charset="-122"/>
              </a:rPr>
              <a:t>以何</a:t>
            </a:r>
            <a:r>
              <a:rPr lang="zh-CN" altLang="zh-CN" b="1" dirty="0" smtClean="0">
                <a:latin typeface="+mn-lt"/>
                <a:ea typeface="楷体" panose="02010609060101010101" pitchFamily="49" charset="-122"/>
              </a:rPr>
              <a:t>哉</a:t>
            </a:r>
            <a:endParaRPr lang="zh-CN" altLang="zh-CN" b="1" dirty="0">
              <a:latin typeface="+mn-lt"/>
              <a:ea typeface="楷体" panose="02010609060101010101" pitchFamily="49" charset="-122"/>
            </a:endParaRPr>
          </a:p>
        </p:txBody>
      </p:sp>
      <p:sp>
        <p:nvSpPr>
          <p:cNvPr id="66" name="矩形 65"/>
          <p:cNvSpPr/>
          <p:nvPr/>
        </p:nvSpPr>
        <p:spPr>
          <a:xfrm>
            <a:off x="4883030" y="2644859"/>
            <a:ext cx="1988045" cy="523220"/>
          </a:xfrm>
          <a:prstGeom prst="rect">
            <a:avLst/>
          </a:prstGeom>
        </p:spPr>
        <p:txBody>
          <a:bodyPr wrap="none">
            <a:spAutoFit/>
          </a:bodyPr>
          <a:lstStyle/>
          <a:p>
            <a:r>
              <a:rPr lang="zh-CN" altLang="zh-CN" b="1" dirty="0" smtClean="0">
                <a:latin typeface="+mn-lt"/>
                <a:ea typeface="楷体" panose="02010609060101010101" pitchFamily="49" charset="-122"/>
              </a:rPr>
              <a:t>臣</a:t>
            </a:r>
            <a:r>
              <a:rPr lang="zh-CN" altLang="zh-CN" b="1" dirty="0">
                <a:latin typeface="+mn-lt"/>
                <a:ea typeface="楷体" panose="02010609060101010101" pitchFamily="49" charset="-122"/>
              </a:rPr>
              <a:t>未闻之</a:t>
            </a:r>
            <a:r>
              <a:rPr lang="zh-CN" altLang="zh-CN" b="1" dirty="0" smtClean="0">
                <a:latin typeface="+mn-lt"/>
                <a:ea typeface="楷体" panose="02010609060101010101" pitchFamily="49" charset="-122"/>
              </a:rPr>
              <a:t>也</a:t>
            </a:r>
            <a:endParaRPr lang="zh-CN" altLang="zh-CN" b="1" dirty="0">
              <a:latin typeface="+mn-lt"/>
              <a:ea typeface="楷体" panose="02010609060101010101" pitchFamily="49" charset="-122"/>
            </a:endParaRPr>
          </a:p>
        </p:txBody>
      </p:sp>
      <p:sp>
        <p:nvSpPr>
          <p:cNvPr id="67" name="矩形 66"/>
          <p:cNvSpPr/>
          <p:nvPr/>
        </p:nvSpPr>
        <p:spPr>
          <a:xfrm>
            <a:off x="4883030" y="3148915"/>
            <a:ext cx="2348720" cy="523220"/>
          </a:xfrm>
          <a:prstGeom prst="rect">
            <a:avLst/>
          </a:prstGeom>
        </p:spPr>
        <p:txBody>
          <a:bodyPr wrap="none">
            <a:spAutoFit/>
          </a:bodyPr>
          <a:lstStyle/>
          <a:p>
            <a:r>
              <a:rPr lang="zh-CN" altLang="zh-CN" b="1" dirty="0" smtClean="0">
                <a:latin typeface="+mn-lt"/>
                <a:ea typeface="楷体" panose="02010609060101010101" pitchFamily="49" charset="-122"/>
              </a:rPr>
              <a:t>由</a:t>
            </a:r>
            <a:r>
              <a:rPr lang="zh-CN" altLang="zh-CN" b="1" dirty="0">
                <a:latin typeface="+mn-lt"/>
                <a:ea typeface="楷体" panose="02010609060101010101" pitchFamily="49" charset="-122"/>
              </a:rPr>
              <a:t>何知吾可</a:t>
            </a:r>
            <a:r>
              <a:rPr lang="zh-CN" altLang="zh-CN" b="1" dirty="0" smtClean="0">
                <a:latin typeface="+mn-lt"/>
                <a:ea typeface="楷体" panose="02010609060101010101" pitchFamily="49" charset="-122"/>
              </a:rPr>
              <a:t>也</a:t>
            </a:r>
            <a:endParaRPr lang="zh-CN" altLang="zh-CN" b="1" dirty="0">
              <a:latin typeface="+mn-lt"/>
              <a:ea typeface="楷体" panose="02010609060101010101" pitchFamily="49" charset="-122"/>
            </a:endParaRPr>
          </a:p>
        </p:txBody>
      </p:sp>
      <p:sp>
        <p:nvSpPr>
          <p:cNvPr id="68" name="矩形 67"/>
          <p:cNvSpPr/>
          <p:nvPr/>
        </p:nvSpPr>
        <p:spPr>
          <a:xfrm>
            <a:off x="4883030" y="3633807"/>
            <a:ext cx="1266693" cy="523220"/>
          </a:xfrm>
          <a:prstGeom prst="rect">
            <a:avLst/>
          </a:prstGeom>
        </p:spPr>
        <p:txBody>
          <a:bodyPr wrap="none">
            <a:spAutoFit/>
          </a:bodyPr>
          <a:lstStyle/>
          <a:p>
            <a:r>
              <a:rPr lang="zh-CN" altLang="zh-CN" b="1" dirty="0" smtClean="0">
                <a:latin typeface="+mn-lt"/>
                <a:ea typeface="楷体" panose="02010609060101010101" pitchFamily="49" charset="-122"/>
              </a:rPr>
              <a:t>牛</a:t>
            </a:r>
            <a:r>
              <a:rPr lang="zh-CN" altLang="zh-CN" b="1" dirty="0">
                <a:latin typeface="+mn-lt"/>
                <a:ea typeface="楷体" panose="02010609060101010101" pitchFamily="49" charset="-122"/>
              </a:rPr>
              <a:t>之</a:t>
            </a:r>
            <a:r>
              <a:rPr lang="zh-CN" altLang="zh-CN" b="1" dirty="0" smtClean="0">
                <a:latin typeface="+mn-lt"/>
                <a:ea typeface="楷体" panose="02010609060101010101" pitchFamily="49" charset="-122"/>
              </a:rPr>
              <a:t>何</a:t>
            </a:r>
            <a:endParaRPr lang="zh-CN" altLang="zh-CN" b="1" dirty="0">
              <a:latin typeface="+mn-lt"/>
              <a:ea typeface="楷体" panose="02010609060101010101" pitchFamily="49" charset="-122"/>
            </a:endParaRPr>
          </a:p>
        </p:txBody>
      </p:sp>
      <p:sp>
        <p:nvSpPr>
          <p:cNvPr id="69" name="矩形 68"/>
          <p:cNvSpPr/>
          <p:nvPr/>
        </p:nvSpPr>
        <p:spPr>
          <a:xfrm>
            <a:off x="4884654" y="4157027"/>
            <a:ext cx="1627369" cy="523220"/>
          </a:xfrm>
          <a:prstGeom prst="rect">
            <a:avLst/>
          </a:prstGeom>
        </p:spPr>
        <p:txBody>
          <a:bodyPr wrap="none">
            <a:spAutoFit/>
          </a:bodyPr>
          <a:lstStyle/>
          <a:p>
            <a:r>
              <a:rPr lang="zh-CN" altLang="zh-CN" b="1" dirty="0" smtClean="0">
                <a:latin typeface="+mn-lt"/>
                <a:ea typeface="楷体" panose="02010609060101010101" pitchFamily="49" charset="-122"/>
              </a:rPr>
              <a:t>未</a:t>
            </a:r>
            <a:r>
              <a:rPr lang="zh-CN" altLang="zh-CN" b="1" dirty="0">
                <a:latin typeface="+mn-lt"/>
                <a:ea typeface="楷体" panose="02010609060101010101" pitchFamily="49" charset="-122"/>
              </a:rPr>
              <a:t>有之</a:t>
            </a:r>
            <a:r>
              <a:rPr lang="zh-CN" altLang="zh-CN" b="1" dirty="0" smtClean="0">
                <a:latin typeface="+mn-lt"/>
                <a:ea typeface="楷体" panose="02010609060101010101" pitchFamily="49" charset="-122"/>
              </a:rPr>
              <a:t>也</a:t>
            </a:r>
            <a:endParaRPr lang="zh-CN" altLang="zh-CN" b="1" dirty="0">
              <a:latin typeface="+mn-lt"/>
              <a:ea typeface="楷体" panose="02010609060101010101" pitchFamily="49" charset="-122"/>
            </a:endParaRPr>
          </a:p>
        </p:txBody>
      </p:sp>
      <p:sp>
        <p:nvSpPr>
          <p:cNvPr id="70" name="矩形 69"/>
          <p:cNvSpPr/>
          <p:nvPr/>
        </p:nvSpPr>
        <p:spPr>
          <a:xfrm>
            <a:off x="4888349" y="4658759"/>
            <a:ext cx="1988045" cy="523220"/>
          </a:xfrm>
          <a:prstGeom prst="rect">
            <a:avLst/>
          </a:prstGeom>
        </p:spPr>
        <p:txBody>
          <a:bodyPr wrap="none">
            <a:spAutoFit/>
          </a:bodyPr>
          <a:lstStyle/>
          <a:p>
            <a:r>
              <a:rPr lang="zh-CN" altLang="zh-CN" b="1" dirty="0" smtClean="0">
                <a:latin typeface="+mn-lt"/>
                <a:ea typeface="楷体" panose="02010609060101010101" pitchFamily="49" charset="-122"/>
              </a:rPr>
              <a:t>莫</a:t>
            </a:r>
            <a:r>
              <a:rPr lang="zh-CN" altLang="zh-CN" b="1" dirty="0">
                <a:latin typeface="+mn-lt"/>
                <a:ea typeface="楷体" panose="02010609060101010101" pitchFamily="49" charset="-122"/>
              </a:rPr>
              <a:t>能御之</a:t>
            </a:r>
            <a:r>
              <a:rPr lang="zh-CN" altLang="zh-CN" b="1" dirty="0" smtClean="0">
                <a:latin typeface="+mn-lt"/>
                <a:ea typeface="楷体" panose="02010609060101010101" pitchFamily="49" charset="-122"/>
              </a:rPr>
              <a:t>也</a:t>
            </a:r>
            <a:endParaRPr lang="zh-CN" altLang="zh-CN" b="1" dirty="0">
              <a:latin typeface="+mn-lt"/>
              <a:ea typeface="楷体" panose="02010609060101010101" pitchFamily="49" charset="-122"/>
            </a:endParaRPr>
          </a:p>
        </p:txBody>
      </p:sp>
      <p:sp>
        <p:nvSpPr>
          <p:cNvPr id="71" name="矩形 70"/>
          <p:cNvSpPr/>
          <p:nvPr/>
        </p:nvSpPr>
        <p:spPr>
          <a:xfrm>
            <a:off x="4959598" y="5181979"/>
            <a:ext cx="5234125" cy="523220"/>
          </a:xfrm>
          <a:prstGeom prst="rect">
            <a:avLst/>
          </a:prstGeom>
        </p:spPr>
        <p:txBody>
          <a:bodyPr wrap="none">
            <a:spAutoFit/>
          </a:bodyPr>
          <a:lstStyle/>
          <a:p>
            <a:r>
              <a:rPr lang="zh-CN" altLang="zh-CN" b="1" dirty="0" smtClean="0">
                <a:latin typeface="+mn-lt"/>
                <a:ea typeface="楷体" panose="02010609060101010101" pitchFamily="49" charset="-122"/>
              </a:rPr>
              <a:t>不见</a:t>
            </a:r>
            <a:r>
              <a:rPr lang="zh-CN" altLang="zh-CN" b="1" dirty="0">
                <a:latin typeface="+mn-lt"/>
                <a:ea typeface="楷体" panose="02010609060101010101" pitchFamily="49" charset="-122"/>
              </a:rPr>
              <a:t>舆薪；之，宾语前置的</a:t>
            </a:r>
            <a:r>
              <a:rPr lang="zh-CN" altLang="zh-CN" b="1" dirty="0" smtClean="0">
                <a:latin typeface="+mn-lt"/>
                <a:ea typeface="楷体" panose="02010609060101010101" pitchFamily="49" charset="-122"/>
              </a:rPr>
              <a:t>标志</a:t>
            </a:r>
            <a:endParaRPr lang="zh-CN" altLang="zh-CN" b="1" dirty="0">
              <a:latin typeface="+mn-lt"/>
              <a:ea typeface="楷体" panose="02010609060101010101" pitchFamily="49" charset="-122"/>
            </a:endParaRPr>
          </a:p>
        </p:txBody>
      </p:sp>
      <p:sp>
        <p:nvSpPr>
          <p:cNvPr id="72" name="矩形 71"/>
          <p:cNvSpPr/>
          <p:nvPr/>
        </p:nvSpPr>
        <p:spPr>
          <a:xfrm>
            <a:off x="4896941" y="5705199"/>
            <a:ext cx="5955476" cy="523220"/>
          </a:xfrm>
          <a:prstGeom prst="rect">
            <a:avLst/>
          </a:prstGeom>
        </p:spPr>
        <p:txBody>
          <a:bodyPr wrap="none">
            <a:spAutoFit/>
          </a:bodyPr>
          <a:lstStyle/>
          <a:p>
            <a:r>
              <a:rPr lang="zh-CN" altLang="zh-CN" b="1" dirty="0" smtClean="0">
                <a:latin typeface="+mn-lt"/>
                <a:ea typeface="楷体" panose="02010609060101010101" pitchFamily="49" charset="-122"/>
              </a:rPr>
              <a:t>然则</a:t>
            </a:r>
            <a:r>
              <a:rPr lang="zh-CN" altLang="zh-CN" b="1" dirty="0">
                <a:latin typeface="+mn-lt"/>
                <a:ea typeface="楷体" panose="02010609060101010101" pitchFamily="49" charset="-122"/>
              </a:rPr>
              <a:t>不举一羽；之，宾语前置的</a:t>
            </a:r>
            <a:r>
              <a:rPr lang="zh-CN" altLang="zh-CN" b="1" dirty="0" smtClean="0">
                <a:latin typeface="+mn-lt"/>
                <a:ea typeface="楷体" panose="02010609060101010101" pitchFamily="49" charset="-122"/>
              </a:rPr>
              <a:t>标志</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75985" y="647799"/>
          <a:ext cx="10770105" cy="5632704"/>
        </p:xfrm>
        <a:graphic>
          <a:graphicData uri="http://schemas.openxmlformats.org/drawingml/2006/table">
            <a:tbl>
              <a:tblPr/>
              <a:tblGrid>
                <a:gridCol w="992564"/>
                <a:gridCol w="4860540"/>
                <a:gridCol w="4917001"/>
              </a:tblGrid>
              <a:tr h="306559">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句式</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调为正常语序或指出标志词语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383199">
                <a:tc rowSpan="7">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状语</a:t>
                      </a:r>
                      <a:r>
                        <a:rPr lang="zh-CN" sz="2800" b="1" kern="100" dirty="0" smtClean="0">
                          <a:effectLst/>
                          <a:latin typeface="Times New Roman" panose="02020603050405020304"/>
                          <a:ea typeface="宋体" panose="02010600030101010101" pitchFamily="2" charset="-122"/>
                          <a:cs typeface="Times New Roman" panose="02020603050405020304"/>
                        </a:rPr>
                        <a:t>后置</a:t>
                      </a:r>
                      <a:r>
                        <a:rPr lang="zh-CN" sz="2800" b="1" kern="100" dirty="0">
                          <a:effectLst/>
                          <a:latin typeface="Times New Roman" panose="02020603050405020304"/>
                          <a:ea typeface="宋体" panose="02010600030101010101" pitchFamily="2" charset="-122"/>
                          <a:cs typeface="Times New Roman" panose="02020603050405020304"/>
                        </a:rPr>
                        <a:t>句</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⑩</a:t>
                      </a:r>
                      <a:r>
                        <a:rPr lang="zh-CN" sz="2800" b="1" kern="100" dirty="0">
                          <a:effectLst/>
                          <a:latin typeface="Times New Roman" panose="02020603050405020304"/>
                          <a:ea typeface="宋体" panose="02010600030101010101" pitchFamily="2" charset="-122"/>
                          <a:cs typeface="Times New Roman" panose="02020603050405020304"/>
                        </a:rPr>
                        <a:t>加之以师旅，因之以饥馑</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6398">
                <a:tc vMerge="1">
                  <a:tcP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a:t>
                      </a:r>
                      <a:r>
                        <a:rPr lang="zh-CN" sz="2800" b="1" kern="100">
                          <a:effectLst/>
                          <a:latin typeface="Times New Roman" panose="02020603050405020304"/>
                          <a:ea typeface="宋体" panose="02010600030101010101" pitchFamily="2" charset="-122"/>
                          <a:cs typeface="Times New Roman" panose="02020603050405020304"/>
                        </a:rPr>
                        <a:t>浴乎沂，风乎舞雩</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____________________________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448">
                <a:tc vMerge="1">
                  <a:tcPr/>
                </a:tc>
                <a:tc>
                  <a:txBody>
                    <a:bodyPr/>
                    <a:lstStyle/>
                    <a:p>
                      <a:pPr algn="l">
                        <a:lnSpc>
                          <a:spcPct val="15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a:t>
                      </a:r>
                      <a:r>
                        <a:rPr lang="zh-CN" sz="2800" b="1" kern="100" dirty="0">
                          <a:effectLst/>
                          <a:latin typeface="Times New Roman" panose="02020603050405020304"/>
                          <a:ea typeface="宋体" panose="02010600030101010101" pitchFamily="2" charset="-122"/>
                          <a:cs typeface="Times New Roman" panose="02020603050405020304"/>
                        </a:rPr>
                        <a:t>王无异于百姓之以王为爱也</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3199">
                <a:tc vMerge="1">
                  <a:tcPr/>
                </a:tc>
                <a:tc>
                  <a:txBody>
                    <a:bodyPr/>
                    <a:lstStyle/>
                    <a:p>
                      <a:pPr algn="l">
                        <a:lnSpc>
                          <a:spcPct val="15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a:t>
                      </a:r>
                      <a:r>
                        <a:rPr lang="zh-CN" sz="2800" b="1" kern="100" dirty="0">
                          <a:effectLst/>
                          <a:latin typeface="Times New Roman" panose="02020603050405020304"/>
                          <a:ea typeface="宋体" panose="02010600030101010101" pitchFamily="2" charset="-122"/>
                          <a:cs typeface="Times New Roman" panose="02020603050405020304"/>
                        </a:rPr>
                        <a:t>我非爱其财而易之以羊也</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3199">
                <a:tc vMerge="1">
                  <a:tcP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a:t>
                      </a:r>
                      <a:r>
                        <a:rPr lang="zh-CN" sz="2800" b="1" kern="100">
                          <a:effectLst/>
                          <a:latin typeface="Times New Roman" panose="02020603050405020304"/>
                          <a:ea typeface="宋体" panose="02010600030101010101" pitchFamily="2" charset="-122"/>
                          <a:cs typeface="Times New Roman" panose="02020603050405020304"/>
                        </a:rPr>
                        <a:t>吾何快于是</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3199">
                <a:tc vMerge="1">
                  <a:tcP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0</a:t>
                      </a:r>
                      <a:r>
                        <a:rPr lang="zh-CN" sz="2800" b="1" kern="100">
                          <a:effectLst/>
                          <a:latin typeface="Times New Roman" panose="02020603050405020304"/>
                          <a:ea typeface="宋体" panose="02010600030101010101" pitchFamily="2" charset="-122"/>
                          <a:cs typeface="Times New Roman" panose="02020603050405020304"/>
                        </a:rPr>
                        <a:t>树之以桑</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3199">
                <a:tc vMerge="1">
                  <a:tcP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1</a:t>
                      </a:r>
                      <a:r>
                        <a:rPr lang="zh-CN" sz="2800" b="1" kern="100">
                          <a:effectLst/>
                          <a:latin typeface="Times New Roman" panose="02020603050405020304"/>
                          <a:ea typeface="宋体" panose="02010600030101010101" pitchFamily="2" charset="-122"/>
                          <a:cs typeface="Times New Roman" panose="02020603050405020304"/>
                        </a:rPr>
                        <a:t>而刀刃若新发于硎</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3" name="矩形 72"/>
          <p:cNvSpPr/>
          <p:nvPr/>
        </p:nvSpPr>
        <p:spPr>
          <a:xfrm>
            <a:off x="6285099" y="1204699"/>
            <a:ext cx="4152099" cy="523220"/>
          </a:xfrm>
          <a:prstGeom prst="rect">
            <a:avLst/>
          </a:prstGeom>
        </p:spPr>
        <p:txBody>
          <a:bodyPr wrap="none">
            <a:spAutoFit/>
          </a:bodyPr>
          <a:lstStyle/>
          <a:p>
            <a:r>
              <a:rPr lang="zh-CN" altLang="zh-CN" b="1" dirty="0" smtClean="0">
                <a:latin typeface="+mn-lt"/>
                <a:ea typeface="楷体" panose="02010609060101010101" pitchFamily="49" charset="-122"/>
              </a:rPr>
              <a:t>以</a:t>
            </a:r>
            <a:r>
              <a:rPr lang="zh-CN" altLang="zh-CN" b="1" dirty="0">
                <a:latin typeface="+mn-lt"/>
                <a:ea typeface="楷体" panose="02010609060101010101" pitchFamily="49" charset="-122"/>
              </a:rPr>
              <a:t>师旅加之，以饥馑</a:t>
            </a:r>
            <a:r>
              <a:rPr lang="zh-CN" altLang="zh-CN" b="1" dirty="0" smtClean="0">
                <a:latin typeface="+mn-lt"/>
                <a:ea typeface="楷体" panose="02010609060101010101" pitchFamily="49" charset="-122"/>
              </a:rPr>
              <a:t>因之</a:t>
            </a:r>
            <a:endParaRPr lang="zh-CN" altLang="zh-CN" b="1" dirty="0">
              <a:latin typeface="+mn-lt"/>
              <a:ea typeface="楷体" panose="02010609060101010101" pitchFamily="49" charset="-122"/>
            </a:endParaRPr>
          </a:p>
        </p:txBody>
      </p:sp>
      <p:sp>
        <p:nvSpPr>
          <p:cNvPr id="74" name="矩形 73"/>
          <p:cNvSpPr/>
          <p:nvPr/>
        </p:nvSpPr>
        <p:spPr>
          <a:xfrm>
            <a:off x="6364143" y="1691915"/>
            <a:ext cx="4689482" cy="1383665"/>
          </a:xfrm>
          <a:prstGeom prst="rect">
            <a:avLst/>
          </a:prstGeom>
        </p:spPr>
        <p:txBody>
          <a:bodyPr wrap="square">
            <a:spAutoFit/>
          </a:bodyPr>
          <a:lstStyle/>
          <a:p>
            <a:pPr>
              <a:lnSpc>
                <a:spcPct val="150000"/>
              </a:lnSpc>
            </a:pPr>
            <a:r>
              <a:rPr lang="zh-CN" altLang="zh-CN" b="1" dirty="0" smtClean="0">
                <a:latin typeface="+mn-lt"/>
                <a:ea typeface="楷体" panose="02010609060101010101" pitchFamily="49" charset="-122"/>
              </a:rPr>
              <a:t>乎</a:t>
            </a:r>
            <a:r>
              <a:rPr lang="zh-CN" altLang="zh-CN" b="1" dirty="0">
                <a:latin typeface="+mn-lt"/>
                <a:ea typeface="楷体" panose="02010609060101010101" pitchFamily="49" charset="-122"/>
              </a:rPr>
              <a:t>沂浴，乎舞雩风；乎，相当于</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于</a:t>
            </a:r>
            <a:r>
              <a:rPr lang="zh-TW" altLang="en-US" b="1" dirty="0">
                <a:latin typeface="+mn-lt"/>
                <a:ea typeface="楷体" panose="02010609060101010101" pitchFamily="49" charset="-122"/>
              </a:rPr>
              <a:t>”</a:t>
            </a:r>
            <a:endParaRPr lang="zh-TW" altLang="en-US" b="1" dirty="0">
              <a:latin typeface="+mn-lt"/>
              <a:ea typeface="楷体" panose="02010609060101010101" pitchFamily="49" charset="-122"/>
            </a:endParaRPr>
          </a:p>
        </p:txBody>
      </p:sp>
      <p:sp>
        <p:nvSpPr>
          <p:cNvPr id="75" name="矩形 74"/>
          <p:cNvSpPr/>
          <p:nvPr/>
        </p:nvSpPr>
        <p:spPr>
          <a:xfrm>
            <a:off x="6368624" y="3076907"/>
            <a:ext cx="4512774" cy="523220"/>
          </a:xfrm>
          <a:prstGeom prst="rect">
            <a:avLst/>
          </a:prstGeom>
        </p:spPr>
        <p:txBody>
          <a:bodyPr wrap="none">
            <a:spAutoFit/>
          </a:bodyPr>
          <a:lstStyle/>
          <a:p>
            <a:r>
              <a:rPr lang="zh-CN" altLang="zh-CN" b="1" dirty="0" smtClean="0">
                <a:latin typeface="+mn-lt"/>
                <a:ea typeface="楷体" panose="02010609060101010101" pitchFamily="49" charset="-122"/>
              </a:rPr>
              <a:t>王</a:t>
            </a:r>
            <a:r>
              <a:rPr lang="zh-CN" altLang="zh-CN" b="1" dirty="0">
                <a:latin typeface="+mn-lt"/>
                <a:ea typeface="楷体" panose="02010609060101010101" pitchFamily="49" charset="-122"/>
              </a:rPr>
              <a:t>无于百姓之以王为爱也</a:t>
            </a:r>
            <a:r>
              <a:rPr lang="zh-CN" altLang="zh-CN" b="1" dirty="0" smtClean="0">
                <a:latin typeface="+mn-lt"/>
                <a:ea typeface="楷体" panose="02010609060101010101" pitchFamily="49" charset="-122"/>
              </a:rPr>
              <a:t>异</a:t>
            </a:r>
            <a:endParaRPr lang="zh-CN" altLang="zh-CN" b="1" dirty="0">
              <a:latin typeface="+mn-lt"/>
              <a:ea typeface="楷体" panose="02010609060101010101" pitchFamily="49" charset="-122"/>
            </a:endParaRPr>
          </a:p>
        </p:txBody>
      </p:sp>
      <p:sp>
        <p:nvSpPr>
          <p:cNvPr id="76" name="矩形 75"/>
          <p:cNvSpPr/>
          <p:nvPr/>
        </p:nvSpPr>
        <p:spPr>
          <a:xfrm>
            <a:off x="6285100" y="3744143"/>
            <a:ext cx="4152099" cy="523220"/>
          </a:xfrm>
          <a:prstGeom prst="rect">
            <a:avLst/>
          </a:prstGeom>
        </p:spPr>
        <p:txBody>
          <a:bodyPr wrap="none">
            <a:spAutoFit/>
          </a:bodyPr>
          <a:lstStyle/>
          <a:p>
            <a:r>
              <a:rPr lang="zh-CN" altLang="zh-CN" b="1" dirty="0" smtClean="0">
                <a:latin typeface="+mn-lt"/>
                <a:ea typeface="楷体" panose="02010609060101010101" pitchFamily="49" charset="-122"/>
              </a:rPr>
              <a:t>我</a:t>
            </a:r>
            <a:r>
              <a:rPr lang="zh-CN" altLang="zh-CN" b="1" dirty="0">
                <a:latin typeface="+mn-lt"/>
                <a:ea typeface="楷体" panose="02010609060101010101" pitchFamily="49" charset="-122"/>
              </a:rPr>
              <a:t>非爱其财而以羊易之</a:t>
            </a:r>
            <a:r>
              <a:rPr lang="zh-CN" altLang="zh-CN" b="1" dirty="0" smtClean="0">
                <a:latin typeface="+mn-lt"/>
                <a:ea typeface="楷体" panose="02010609060101010101" pitchFamily="49" charset="-122"/>
              </a:rPr>
              <a:t>也</a:t>
            </a:r>
            <a:endParaRPr lang="zh-CN" altLang="zh-CN" b="1" dirty="0">
              <a:latin typeface="+mn-lt"/>
              <a:ea typeface="楷体" panose="02010609060101010101" pitchFamily="49" charset="-122"/>
            </a:endParaRPr>
          </a:p>
        </p:txBody>
      </p:sp>
      <p:sp>
        <p:nvSpPr>
          <p:cNvPr id="77" name="矩形 76"/>
          <p:cNvSpPr/>
          <p:nvPr/>
        </p:nvSpPr>
        <p:spPr>
          <a:xfrm>
            <a:off x="6373105" y="4392215"/>
            <a:ext cx="1988045" cy="523220"/>
          </a:xfrm>
          <a:prstGeom prst="rect">
            <a:avLst/>
          </a:prstGeom>
        </p:spPr>
        <p:txBody>
          <a:bodyPr wrap="none">
            <a:spAutoFit/>
          </a:bodyPr>
          <a:lstStyle/>
          <a:p>
            <a:r>
              <a:rPr lang="zh-CN" altLang="zh-CN" b="1" dirty="0" smtClean="0">
                <a:latin typeface="+mn-lt"/>
                <a:ea typeface="楷体" panose="02010609060101010101" pitchFamily="49" charset="-122"/>
              </a:rPr>
              <a:t>吾</a:t>
            </a:r>
            <a:r>
              <a:rPr lang="zh-CN" altLang="zh-CN" b="1" dirty="0">
                <a:latin typeface="+mn-lt"/>
                <a:ea typeface="楷体" panose="02010609060101010101" pitchFamily="49" charset="-122"/>
              </a:rPr>
              <a:t>何于是</a:t>
            </a:r>
            <a:r>
              <a:rPr lang="zh-CN" altLang="zh-CN" b="1" dirty="0" smtClean="0">
                <a:latin typeface="+mn-lt"/>
                <a:ea typeface="楷体" panose="02010609060101010101" pitchFamily="49" charset="-122"/>
              </a:rPr>
              <a:t>快</a:t>
            </a:r>
            <a:endParaRPr lang="zh-CN" altLang="zh-CN" b="1" dirty="0">
              <a:latin typeface="+mn-lt"/>
              <a:ea typeface="楷体" panose="02010609060101010101" pitchFamily="49" charset="-122"/>
            </a:endParaRPr>
          </a:p>
        </p:txBody>
      </p:sp>
      <p:sp>
        <p:nvSpPr>
          <p:cNvPr id="78" name="矩形 77"/>
          <p:cNvSpPr/>
          <p:nvPr/>
        </p:nvSpPr>
        <p:spPr>
          <a:xfrm>
            <a:off x="6373105" y="5040287"/>
            <a:ext cx="1627369" cy="523220"/>
          </a:xfrm>
          <a:prstGeom prst="rect">
            <a:avLst/>
          </a:prstGeom>
        </p:spPr>
        <p:txBody>
          <a:bodyPr wrap="none">
            <a:spAutoFit/>
          </a:bodyPr>
          <a:lstStyle/>
          <a:p>
            <a:r>
              <a:rPr lang="zh-CN" altLang="zh-CN" b="1" dirty="0" smtClean="0">
                <a:latin typeface="+mn-lt"/>
                <a:ea typeface="楷体" panose="02010609060101010101" pitchFamily="49" charset="-122"/>
              </a:rPr>
              <a:t>以</a:t>
            </a:r>
            <a:r>
              <a:rPr lang="zh-CN" altLang="zh-CN" b="1" dirty="0">
                <a:latin typeface="+mn-lt"/>
                <a:ea typeface="楷体" panose="02010609060101010101" pitchFamily="49" charset="-122"/>
              </a:rPr>
              <a:t>桑树</a:t>
            </a:r>
            <a:r>
              <a:rPr lang="zh-CN" altLang="zh-CN" b="1" dirty="0" smtClean="0">
                <a:latin typeface="+mn-lt"/>
                <a:ea typeface="楷体" panose="02010609060101010101" pitchFamily="49" charset="-122"/>
              </a:rPr>
              <a:t>之</a:t>
            </a:r>
            <a:endParaRPr lang="zh-CN" altLang="zh-CN" b="1" dirty="0">
              <a:latin typeface="+mn-lt"/>
              <a:ea typeface="楷体" panose="02010609060101010101" pitchFamily="49" charset="-122"/>
            </a:endParaRPr>
          </a:p>
        </p:txBody>
      </p:sp>
      <p:sp>
        <p:nvSpPr>
          <p:cNvPr id="79" name="矩形 78"/>
          <p:cNvSpPr/>
          <p:nvPr/>
        </p:nvSpPr>
        <p:spPr>
          <a:xfrm>
            <a:off x="6373105" y="5652355"/>
            <a:ext cx="3070071" cy="523220"/>
          </a:xfrm>
          <a:prstGeom prst="rect">
            <a:avLst/>
          </a:prstGeom>
        </p:spPr>
        <p:txBody>
          <a:bodyPr wrap="none">
            <a:spAutoFit/>
          </a:bodyPr>
          <a:lstStyle/>
          <a:p>
            <a:r>
              <a:rPr lang="zh-CN" altLang="zh-CN" b="1" dirty="0" smtClean="0">
                <a:latin typeface="+mn-lt"/>
                <a:ea typeface="楷体" panose="02010609060101010101" pitchFamily="49" charset="-122"/>
              </a:rPr>
              <a:t>而</a:t>
            </a:r>
            <a:r>
              <a:rPr lang="zh-CN" altLang="zh-CN" b="1" dirty="0">
                <a:latin typeface="+mn-lt"/>
                <a:ea typeface="楷体" panose="02010609060101010101" pitchFamily="49" charset="-122"/>
              </a:rPr>
              <a:t>刀刃若于硎新</a:t>
            </a:r>
            <a:r>
              <a:rPr lang="zh-CN" altLang="zh-CN" b="1" dirty="0" smtClean="0">
                <a:latin typeface="+mn-lt"/>
                <a:ea typeface="楷体" panose="02010609060101010101" pitchFamily="49" charset="-122"/>
              </a:rPr>
              <a:t>发</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6" grpId="0"/>
      <p:bldP spid="77" grpId="0"/>
      <p:bldP spid="78" grpId="0"/>
      <p:bldP spid="7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1037" y="611795"/>
            <a:ext cx="10980000" cy="3323987"/>
          </a:xfrm>
        </p:spPr>
        <p:txBody>
          <a:bodyPr/>
          <a:lstStyle/>
          <a:p>
            <a:pPr indent="713740" fontAlgn="ctr">
              <a:spcAft>
                <a:spcPts val="0"/>
              </a:spcAft>
              <a:tabLst>
                <a:tab pos="2700655" algn="l"/>
              </a:tabLst>
            </a:pPr>
            <a:r>
              <a:rPr lang="zh-CN" altLang="zh-CN" kern="100" dirty="0">
                <a:cs typeface="Times New Roman" panose="02020603050405020304"/>
              </a:rPr>
              <a:t>学习时要在疏通文意的基础上，梳理文章结构思路，厘清逻辑，结合人物的身份立场、思想内涵说出对历史人物处世之道的理解，从表达意图、语言风格、思想逻辑等角度梳理诸子散文和史传散文表达的特点，理性而有条理地阐述其文化价值和现代意义，传承文明之光</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75985" y="827819"/>
          <a:ext cx="10770105" cy="4992624"/>
        </p:xfrm>
        <a:graphic>
          <a:graphicData uri="http://schemas.openxmlformats.org/drawingml/2006/table">
            <a:tbl>
              <a:tblPr/>
              <a:tblGrid>
                <a:gridCol w="1352604"/>
                <a:gridCol w="4140460"/>
                <a:gridCol w="5277041"/>
              </a:tblGrid>
              <a:tr h="486121">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句式</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调为正常语序或指出标志词语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490896">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主谓倒装句</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2</a:t>
                      </a:r>
                      <a:r>
                        <a:rPr lang="zh-CN" sz="2800" b="1" kern="100" dirty="0">
                          <a:effectLst/>
                          <a:latin typeface="Times New Roman" panose="02020603050405020304"/>
                          <a:ea typeface="宋体" panose="02010600030101010101" pitchFamily="2" charset="-122"/>
                          <a:cs typeface="Times New Roman" panose="02020603050405020304"/>
                        </a:rPr>
                        <a:t>宜乎百姓之谓我爱也</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rowSpan="4">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判断句</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algn="l">
                        <a:lnSpc>
                          <a:spcPct val="15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3</a:t>
                      </a:r>
                      <a:r>
                        <a:rPr lang="zh-CN" sz="2800" b="1" kern="100" dirty="0">
                          <a:effectLst/>
                          <a:latin typeface="Times New Roman" panose="02020603050405020304"/>
                          <a:ea typeface="宋体" panose="02010600030101010101" pitchFamily="2" charset="-122"/>
                          <a:cs typeface="Times New Roman" panose="02020603050405020304"/>
                        </a:rPr>
                        <a:t>故王之不王，不为也，非不能也</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4</a:t>
                      </a:r>
                      <a:r>
                        <a:rPr lang="zh-CN" sz="2800" b="1" kern="100">
                          <a:effectLst/>
                          <a:latin typeface="Times New Roman" panose="02020603050405020304"/>
                          <a:ea typeface="宋体" panose="02010600030101010101" pitchFamily="2" charset="-122"/>
                          <a:cs typeface="Times New Roman" panose="02020603050405020304"/>
                        </a:rPr>
                        <a:t>是诚不能也</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5</a:t>
                      </a:r>
                      <a:r>
                        <a:rPr lang="zh-CN" sz="2800" b="1" kern="100">
                          <a:effectLst/>
                          <a:latin typeface="Times New Roman" panose="02020603050405020304"/>
                          <a:ea typeface="宋体" panose="02010600030101010101" pitchFamily="2" charset="-122"/>
                          <a:cs typeface="Times New Roman" panose="02020603050405020304"/>
                        </a:rPr>
                        <a:t>是罔民也</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zh-CN" sz="2800" b="1" kern="100">
                          <a:effectLst/>
                          <a:latin typeface="Times New Roman" panose="02020603050405020304"/>
                          <a:ea typeface="微软雅黑" panose="020B0503020204020204" pitchFamily="34" charset="-122"/>
                          <a:cs typeface="Times New Roman" panose="02020603050405020304"/>
                        </a:rPr>
                        <a:t>㉑</a:t>
                      </a:r>
                      <a:r>
                        <a:rPr lang="zh-CN" sz="2800" b="1" kern="100">
                          <a:effectLst/>
                          <a:latin typeface="Times New Roman" panose="02020603050405020304"/>
                          <a:ea typeface="宋体" panose="02010600030101010101" pitchFamily="2" charset="-122"/>
                          <a:cs typeface="Times New Roman" panose="02020603050405020304"/>
                        </a:rPr>
                        <a:t>臣之所好者道也</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0" name="矩形 79"/>
          <p:cNvSpPr/>
          <p:nvPr/>
        </p:nvSpPr>
        <p:spPr>
          <a:xfrm>
            <a:off x="6049069" y="1691915"/>
            <a:ext cx="3430747" cy="523220"/>
          </a:xfrm>
          <a:prstGeom prst="rect">
            <a:avLst/>
          </a:prstGeom>
        </p:spPr>
        <p:txBody>
          <a:bodyPr wrap="none">
            <a:spAutoFit/>
          </a:bodyPr>
          <a:lstStyle/>
          <a:p>
            <a:r>
              <a:rPr lang="zh-CN" altLang="zh-CN" b="1" dirty="0" smtClean="0">
                <a:latin typeface="+mn-lt"/>
                <a:ea typeface="楷体" panose="02010609060101010101" pitchFamily="49" charset="-122"/>
              </a:rPr>
              <a:t>百姓</a:t>
            </a:r>
            <a:r>
              <a:rPr lang="zh-CN" altLang="zh-CN" b="1" dirty="0">
                <a:latin typeface="+mn-lt"/>
                <a:ea typeface="楷体" panose="02010609060101010101" pitchFamily="49" charset="-122"/>
              </a:rPr>
              <a:t>之谓我爱也宜</a:t>
            </a:r>
            <a:r>
              <a:rPr lang="zh-CN" altLang="zh-CN" b="1" dirty="0" smtClean="0">
                <a:latin typeface="+mn-lt"/>
                <a:ea typeface="楷体" panose="02010609060101010101" pitchFamily="49" charset="-122"/>
              </a:rPr>
              <a:t>乎</a:t>
            </a:r>
            <a:endParaRPr lang="zh-CN" altLang="zh-CN" b="1" dirty="0">
              <a:latin typeface="+mn-lt"/>
              <a:ea typeface="楷体" panose="02010609060101010101" pitchFamily="49" charset="-122"/>
            </a:endParaRPr>
          </a:p>
        </p:txBody>
      </p:sp>
      <p:sp>
        <p:nvSpPr>
          <p:cNvPr id="81" name="矩形 80"/>
          <p:cNvSpPr/>
          <p:nvPr/>
        </p:nvSpPr>
        <p:spPr>
          <a:xfrm>
            <a:off x="6049069" y="2968895"/>
            <a:ext cx="2348720" cy="523220"/>
          </a:xfrm>
          <a:prstGeom prst="rect">
            <a:avLst/>
          </a:prstGeom>
        </p:spPr>
        <p:txBody>
          <a:bodyPr wrap="none">
            <a:spAutoFit/>
          </a:bodyPr>
          <a:lstStyle/>
          <a:p>
            <a:r>
              <a:rPr lang="zh-CN" altLang="zh-CN" b="1" dirty="0" smtClean="0">
                <a:latin typeface="+mn-lt"/>
                <a:ea typeface="楷体" panose="02010609060101010101" pitchFamily="49" charset="-122"/>
              </a:rPr>
              <a:t>也</a:t>
            </a:r>
            <a:r>
              <a:rPr lang="zh-CN" altLang="zh-CN" b="1" dirty="0">
                <a:latin typeface="+mn-lt"/>
                <a:ea typeface="楷体" panose="02010609060101010101" pitchFamily="49" charset="-122"/>
              </a:rPr>
              <a:t>，表示</a:t>
            </a:r>
            <a:r>
              <a:rPr lang="zh-CN" altLang="zh-CN" b="1" dirty="0" smtClean="0">
                <a:latin typeface="+mn-lt"/>
                <a:ea typeface="楷体" panose="02010609060101010101" pitchFamily="49" charset="-122"/>
              </a:rPr>
              <a:t>判断</a:t>
            </a:r>
            <a:endParaRPr lang="zh-CN" altLang="zh-CN" b="1" dirty="0">
              <a:latin typeface="+mn-lt"/>
              <a:ea typeface="楷体" panose="02010609060101010101" pitchFamily="49" charset="-122"/>
            </a:endParaRPr>
          </a:p>
        </p:txBody>
      </p:sp>
      <p:sp>
        <p:nvSpPr>
          <p:cNvPr id="82" name="矩形 81"/>
          <p:cNvSpPr/>
          <p:nvPr/>
        </p:nvSpPr>
        <p:spPr>
          <a:xfrm>
            <a:off x="5941057" y="3924163"/>
            <a:ext cx="2348720" cy="523220"/>
          </a:xfrm>
          <a:prstGeom prst="rect">
            <a:avLst/>
          </a:prstGeom>
        </p:spPr>
        <p:txBody>
          <a:bodyPr wrap="none">
            <a:spAutoFit/>
          </a:bodyPr>
          <a:lstStyle/>
          <a:p>
            <a:r>
              <a:rPr lang="zh-CN" altLang="zh-CN" b="1" dirty="0" smtClean="0">
                <a:latin typeface="+mn-lt"/>
                <a:ea typeface="楷体" panose="02010609060101010101" pitchFamily="49" charset="-122"/>
              </a:rPr>
              <a:t>也</a:t>
            </a:r>
            <a:r>
              <a:rPr lang="zh-CN" altLang="zh-CN" b="1" dirty="0">
                <a:latin typeface="+mn-lt"/>
                <a:ea typeface="楷体" panose="02010609060101010101" pitchFamily="49" charset="-122"/>
              </a:rPr>
              <a:t>，表示</a:t>
            </a:r>
            <a:r>
              <a:rPr lang="zh-CN" altLang="zh-CN" b="1" dirty="0" smtClean="0">
                <a:latin typeface="+mn-lt"/>
                <a:ea typeface="楷体" panose="02010609060101010101" pitchFamily="49" charset="-122"/>
              </a:rPr>
              <a:t>判断</a:t>
            </a:r>
            <a:endParaRPr lang="zh-CN" altLang="zh-CN" b="1" dirty="0">
              <a:latin typeface="+mn-lt"/>
              <a:ea typeface="楷体" panose="02010609060101010101" pitchFamily="49" charset="-122"/>
            </a:endParaRPr>
          </a:p>
        </p:txBody>
      </p:sp>
      <p:sp>
        <p:nvSpPr>
          <p:cNvPr id="83" name="矩形 82"/>
          <p:cNvSpPr/>
          <p:nvPr/>
        </p:nvSpPr>
        <p:spPr>
          <a:xfrm>
            <a:off x="6049069" y="4608239"/>
            <a:ext cx="2348720" cy="523220"/>
          </a:xfrm>
          <a:prstGeom prst="rect">
            <a:avLst/>
          </a:prstGeom>
        </p:spPr>
        <p:txBody>
          <a:bodyPr wrap="none">
            <a:spAutoFit/>
          </a:bodyPr>
          <a:lstStyle/>
          <a:p>
            <a:r>
              <a:rPr lang="zh-CN" altLang="zh-CN" b="1" dirty="0" smtClean="0">
                <a:latin typeface="+mn-lt"/>
                <a:ea typeface="楷体" panose="02010609060101010101" pitchFamily="49" charset="-122"/>
              </a:rPr>
              <a:t>也</a:t>
            </a:r>
            <a:r>
              <a:rPr lang="zh-CN" altLang="zh-CN" b="1" dirty="0">
                <a:latin typeface="+mn-lt"/>
                <a:ea typeface="楷体" panose="02010609060101010101" pitchFamily="49" charset="-122"/>
              </a:rPr>
              <a:t>，表示</a:t>
            </a:r>
            <a:r>
              <a:rPr lang="zh-CN" altLang="zh-CN" b="1" dirty="0" smtClean="0">
                <a:latin typeface="+mn-lt"/>
                <a:ea typeface="楷体" panose="02010609060101010101" pitchFamily="49" charset="-122"/>
              </a:rPr>
              <a:t>判断</a:t>
            </a:r>
            <a:endParaRPr lang="zh-CN" altLang="zh-CN" b="1" dirty="0">
              <a:latin typeface="+mn-lt"/>
              <a:ea typeface="楷体" panose="02010609060101010101" pitchFamily="49" charset="-122"/>
            </a:endParaRPr>
          </a:p>
        </p:txBody>
      </p:sp>
      <p:sp>
        <p:nvSpPr>
          <p:cNvPr id="84" name="矩形 83"/>
          <p:cNvSpPr/>
          <p:nvPr/>
        </p:nvSpPr>
        <p:spPr>
          <a:xfrm>
            <a:off x="5941057" y="5201143"/>
            <a:ext cx="3070071" cy="523220"/>
          </a:xfrm>
          <a:prstGeom prst="rect">
            <a:avLst/>
          </a:prstGeom>
        </p:spPr>
        <p:txBody>
          <a:bodyPr wrap="none">
            <a:spAutoFit/>
          </a:bodyPr>
          <a:lstStyle/>
          <a:p>
            <a:r>
              <a:rPr lang="zh-CN" altLang="zh-CN" b="1" dirty="0" smtClean="0">
                <a:latin typeface="+mn-lt"/>
                <a:ea typeface="楷体" panose="02010609060101010101" pitchFamily="49" charset="-122"/>
              </a:rPr>
              <a:t>者</a:t>
            </a:r>
            <a:r>
              <a:rPr lang="zh-CN" altLang="zh-CN" b="1" dirty="0">
                <a:latin typeface="+mn-lt"/>
                <a:ea typeface="楷体" panose="02010609060101010101" pitchFamily="49" charset="-122"/>
              </a:rPr>
              <a:t>、也，表示</a:t>
            </a:r>
            <a:r>
              <a:rPr lang="zh-CN" altLang="zh-CN" b="1" dirty="0" smtClean="0">
                <a:latin typeface="+mn-lt"/>
                <a:ea typeface="楷体" panose="02010609060101010101" pitchFamily="49" charset="-122"/>
              </a:rPr>
              <a:t>判断</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75985" y="827819"/>
          <a:ext cx="10770105" cy="4352544"/>
        </p:xfrm>
        <a:graphic>
          <a:graphicData uri="http://schemas.openxmlformats.org/drawingml/2006/table">
            <a:tbl>
              <a:tblPr/>
              <a:tblGrid>
                <a:gridCol w="1280596"/>
                <a:gridCol w="3168352"/>
                <a:gridCol w="6321157"/>
              </a:tblGrid>
              <a:tr h="486121">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句式</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调为正常语序或指出标志词语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7273" marR="72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490896">
                <a:tc rowSpan="3">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省略句</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微软雅黑" panose="020B0503020204020204" pitchFamily="34" charset="-122"/>
                          <a:cs typeface="Times New Roman" panose="02020603050405020304"/>
                        </a:rPr>
                        <a:t>㉒</a:t>
                      </a:r>
                      <a:r>
                        <a:rPr lang="zh-CN" sz="2800" b="1" kern="100" dirty="0">
                          <a:effectLst/>
                          <a:latin typeface="Times New Roman" panose="02020603050405020304"/>
                          <a:ea typeface="宋体" panose="02010600030101010101" pitchFamily="2" charset="-122"/>
                          <a:cs typeface="Times New Roman" panose="02020603050405020304"/>
                        </a:rPr>
                        <a:t>有牵牛而过堂下者</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微软雅黑" panose="020B0503020204020204" pitchFamily="34" charset="-122"/>
                          <a:cs typeface="Times New Roman" panose="02020603050405020304"/>
                        </a:rPr>
                        <a:t>㉓</a:t>
                      </a:r>
                      <a:r>
                        <a:rPr lang="zh-CN" sz="2800" b="1" kern="100" dirty="0">
                          <a:effectLst/>
                          <a:latin typeface="Times New Roman" panose="02020603050405020304"/>
                          <a:ea typeface="宋体" panose="02010600030101010101" pitchFamily="2" charset="-122"/>
                          <a:cs typeface="Times New Roman" panose="02020603050405020304"/>
                        </a:rPr>
                        <a:t>将以衅钟</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微软雅黑" panose="020B0503020204020204" pitchFamily="34" charset="-122"/>
                          <a:cs typeface="Times New Roman" panose="02020603050405020304"/>
                        </a:rPr>
                        <a:t>㉔</a:t>
                      </a:r>
                      <a:r>
                        <a:rPr lang="zh-CN" sz="2800" b="1" kern="100" dirty="0">
                          <a:effectLst/>
                          <a:latin typeface="Times New Roman" panose="02020603050405020304"/>
                          <a:ea typeface="宋体" panose="02010600030101010101" pitchFamily="2" charset="-122"/>
                          <a:cs typeface="Times New Roman" panose="02020603050405020304"/>
                        </a:rPr>
                        <a:t>必使仰足以事父母</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________________________________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被动句</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algn="l">
                        <a:lnSpc>
                          <a:spcPct val="150000"/>
                        </a:lnSpc>
                        <a:spcAft>
                          <a:spcPts val="0"/>
                        </a:spcAft>
                        <a:tabLst>
                          <a:tab pos="2700655" algn="l"/>
                        </a:tabLst>
                      </a:pPr>
                      <a:r>
                        <a:rPr lang="zh-CN" sz="2800" b="1" kern="100">
                          <a:effectLst/>
                          <a:latin typeface="Times New Roman" panose="02020603050405020304"/>
                          <a:ea typeface="微软雅黑" panose="020B0503020204020204" pitchFamily="34" charset="-122"/>
                          <a:cs typeface="Times New Roman" panose="02020603050405020304"/>
                        </a:rPr>
                        <a:t>㉕</a:t>
                      </a:r>
                      <a:r>
                        <a:rPr lang="zh-CN" sz="2800" b="1" kern="100">
                          <a:effectLst/>
                          <a:latin typeface="Times New Roman" panose="02020603050405020304"/>
                          <a:ea typeface="宋体" panose="02010600030101010101" pitchFamily="2" charset="-122"/>
                          <a:cs typeface="Times New Roman" panose="02020603050405020304"/>
                        </a:rPr>
                        <a:t>百姓之不见保</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5" name="矩形 84"/>
          <p:cNvSpPr/>
          <p:nvPr/>
        </p:nvSpPr>
        <p:spPr>
          <a:xfrm>
            <a:off x="4929876" y="1655911"/>
            <a:ext cx="5234125" cy="523220"/>
          </a:xfrm>
          <a:prstGeom prst="rect">
            <a:avLst/>
          </a:prstGeom>
        </p:spPr>
        <p:txBody>
          <a:bodyPr wrap="none">
            <a:spAutoFit/>
          </a:bodyPr>
          <a:lstStyle/>
          <a:p>
            <a:r>
              <a:rPr lang="zh-CN" altLang="zh-CN" b="1" dirty="0" smtClean="0">
                <a:latin typeface="+mn-lt"/>
                <a:ea typeface="楷体" panose="02010609060101010101" pitchFamily="49" charset="-122"/>
              </a:rPr>
              <a:t>有</a:t>
            </a:r>
            <a:r>
              <a:rPr lang="zh-CN" altLang="zh-CN" b="1" dirty="0">
                <a:latin typeface="+mn-lt"/>
                <a:ea typeface="楷体" panose="02010609060101010101" pitchFamily="49" charset="-122"/>
              </a:rPr>
              <a:t>牵牛而过于堂下者，省略</a:t>
            </a:r>
            <a:r>
              <a:rPr lang="zh-CN" altLang="zh-CN" b="1" dirty="0" smtClean="0">
                <a:latin typeface="+mn-lt"/>
                <a:ea typeface="楷体" panose="02010609060101010101" pitchFamily="49" charset="-122"/>
              </a:rPr>
              <a:t>介词</a:t>
            </a:r>
            <a:endParaRPr lang="zh-CN" altLang="zh-CN" b="1" dirty="0">
              <a:latin typeface="+mn-lt"/>
              <a:ea typeface="楷体" panose="02010609060101010101" pitchFamily="49" charset="-122"/>
            </a:endParaRPr>
          </a:p>
        </p:txBody>
      </p:sp>
      <p:sp>
        <p:nvSpPr>
          <p:cNvPr id="86" name="矩形 85"/>
          <p:cNvSpPr/>
          <p:nvPr/>
        </p:nvSpPr>
        <p:spPr>
          <a:xfrm>
            <a:off x="5051562" y="2664023"/>
            <a:ext cx="3791423" cy="523220"/>
          </a:xfrm>
          <a:prstGeom prst="rect">
            <a:avLst/>
          </a:prstGeom>
        </p:spPr>
        <p:txBody>
          <a:bodyPr wrap="none">
            <a:spAutoFit/>
          </a:bodyPr>
          <a:lstStyle/>
          <a:p>
            <a:r>
              <a:rPr lang="zh-CN" altLang="zh-CN" b="1" dirty="0" smtClean="0">
                <a:latin typeface="+mn-lt"/>
                <a:ea typeface="楷体" panose="02010609060101010101" pitchFamily="49" charset="-122"/>
              </a:rPr>
              <a:t>将</a:t>
            </a:r>
            <a:r>
              <a:rPr lang="zh-CN" altLang="zh-CN" b="1" dirty="0">
                <a:latin typeface="+mn-lt"/>
                <a:ea typeface="楷体" panose="02010609060101010101" pitchFamily="49" charset="-122"/>
              </a:rPr>
              <a:t>以之衅钟，省略</a:t>
            </a:r>
            <a:r>
              <a:rPr lang="zh-CN" altLang="zh-CN" b="1" dirty="0" smtClean="0">
                <a:latin typeface="+mn-lt"/>
                <a:ea typeface="楷体" panose="02010609060101010101" pitchFamily="49" charset="-122"/>
              </a:rPr>
              <a:t>宾语</a:t>
            </a:r>
            <a:endParaRPr lang="zh-CN" altLang="zh-CN" b="1" dirty="0">
              <a:latin typeface="+mn-lt"/>
              <a:ea typeface="楷体" panose="02010609060101010101" pitchFamily="49" charset="-122"/>
            </a:endParaRPr>
          </a:p>
        </p:txBody>
      </p:sp>
      <p:sp>
        <p:nvSpPr>
          <p:cNvPr id="87" name="矩形 86"/>
          <p:cNvSpPr/>
          <p:nvPr/>
        </p:nvSpPr>
        <p:spPr>
          <a:xfrm>
            <a:off x="5051562" y="3600127"/>
            <a:ext cx="5234125" cy="523220"/>
          </a:xfrm>
          <a:prstGeom prst="rect">
            <a:avLst/>
          </a:prstGeom>
        </p:spPr>
        <p:txBody>
          <a:bodyPr wrap="none">
            <a:spAutoFit/>
          </a:bodyPr>
          <a:lstStyle/>
          <a:p>
            <a:r>
              <a:rPr lang="zh-CN" altLang="zh-CN" b="1" dirty="0" smtClean="0">
                <a:latin typeface="+mn-lt"/>
                <a:ea typeface="楷体" panose="02010609060101010101" pitchFamily="49" charset="-122"/>
              </a:rPr>
              <a:t>必</a:t>
            </a:r>
            <a:r>
              <a:rPr lang="zh-CN" altLang="zh-CN" b="1" dirty="0">
                <a:latin typeface="+mn-lt"/>
                <a:ea typeface="楷体" panose="02010609060101010101" pitchFamily="49" charset="-122"/>
              </a:rPr>
              <a:t>使之仰足以事父母，省略</a:t>
            </a:r>
            <a:r>
              <a:rPr lang="zh-CN" altLang="zh-CN" b="1" dirty="0" smtClean="0">
                <a:latin typeface="+mn-lt"/>
                <a:ea typeface="楷体" panose="02010609060101010101" pitchFamily="49" charset="-122"/>
              </a:rPr>
              <a:t>宾语</a:t>
            </a:r>
            <a:endParaRPr lang="zh-CN" altLang="zh-CN" b="1" dirty="0">
              <a:latin typeface="+mn-lt"/>
              <a:ea typeface="楷体" panose="02010609060101010101" pitchFamily="49" charset="-122"/>
            </a:endParaRPr>
          </a:p>
        </p:txBody>
      </p:sp>
      <p:sp>
        <p:nvSpPr>
          <p:cNvPr id="88" name="矩形 87"/>
          <p:cNvSpPr/>
          <p:nvPr/>
        </p:nvSpPr>
        <p:spPr>
          <a:xfrm>
            <a:off x="4932945" y="4572235"/>
            <a:ext cx="2348720" cy="523220"/>
          </a:xfrm>
          <a:prstGeom prst="rect">
            <a:avLst/>
          </a:prstGeom>
        </p:spPr>
        <p:txBody>
          <a:bodyPr wrap="none">
            <a:spAutoFit/>
          </a:bodyPr>
          <a:lstStyle/>
          <a:p>
            <a:r>
              <a:rPr lang="zh-CN" altLang="zh-CN" b="1" dirty="0" smtClean="0">
                <a:latin typeface="+mn-lt"/>
                <a:ea typeface="楷体" panose="02010609060101010101" pitchFamily="49" charset="-122"/>
              </a:rPr>
              <a:t>见</a:t>
            </a:r>
            <a:r>
              <a:rPr lang="zh-CN" altLang="zh-CN" b="1" dirty="0">
                <a:latin typeface="+mn-lt"/>
                <a:ea typeface="楷体" panose="02010609060101010101" pitchFamily="49" charset="-122"/>
              </a:rPr>
              <a:t>，表示</a:t>
            </a:r>
            <a:r>
              <a:rPr lang="zh-CN" altLang="zh-CN" b="1" dirty="0" smtClean="0">
                <a:latin typeface="+mn-lt"/>
                <a:ea typeface="楷体" panose="02010609060101010101" pitchFamily="49" charset="-122"/>
              </a:rPr>
              <a:t>被动</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656846"/>
          </a:xfrm>
        </p:spPr>
        <p:txBody>
          <a:bodyPr/>
          <a:lstStyle/>
          <a:p>
            <a:r>
              <a:rPr lang="en-US" altLang="zh-CN" dirty="0"/>
              <a:t>5.</a:t>
            </a:r>
            <a:r>
              <a:rPr lang="zh-CN" altLang="zh-CN" dirty="0">
                <a:cs typeface="Times New Roman" panose="02020603050405020304"/>
              </a:rPr>
              <a:t>多义实词</a:t>
            </a:r>
            <a:endParaRPr lang="zh-CN" altLang="en-US" dirty="0"/>
          </a:p>
        </p:txBody>
      </p:sp>
      <p:graphicFrame>
        <p:nvGraphicFramePr>
          <p:cNvPr id="3" name="表格 2"/>
          <p:cNvGraphicFramePr>
            <a:graphicFrameLocks noGrp="1"/>
          </p:cNvGraphicFramePr>
          <p:nvPr/>
        </p:nvGraphicFramePr>
        <p:xfrm>
          <a:off x="360437" y="1403883"/>
          <a:ext cx="10770105" cy="3840480"/>
        </p:xfrm>
        <a:graphic>
          <a:graphicData uri="http://schemas.openxmlformats.org/drawingml/2006/table">
            <a:tbl>
              <a:tblPr/>
              <a:tblGrid>
                <a:gridCol w="992564"/>
                <a:gridCol w="3456384"/>
                <a:gridCol w="6321157"/>
              </a:tblGrid>
              <a:tr h="486121">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smtClean="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490896">
                <a:tc rowSpan="3">
                  <a:txBody>
                    <a:bodyPr/>
                    <a:lstStyle/>
                    <a:p>
                      <a:pPr algn="ctr">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如</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①</a:t>
                      </a:r>
                      <a:r>
                        <a:rPr lang="zh-CN" sz="2800" b="1" kern="100">
                          <a:effectLst/>
                          <a:latin typeface="Times New Roman" panose="02020603050405020304"/>
                          <a:ea typeface="宋体" panose="02010600030101010101" pitchFamily="2" charset="-122"/>
                          <a:cs typeface="Times New Roman" panose="02020603050405020304"/>
                        </a:rPr>
                        <a:t>如其礼乐</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②</a:t>
                      </a:r>
                      <a:r>
                        <a:rPr lang="zh-CN" sz="2800" b="1" kern="100" dirty="0">
                          <a:effectLst/>
                          <a:latin typeface="Times New Roman" panose="02020603050405020304"/>
                          <a:ea typeface="宋体" panose="02010600030101010101" pitchFamily="2" charset="-122"/>
                          <a:cs typeface="Times New Roman" panose="02020603050405020304"/>
                        </a:rPr>
                        <a:t>如或知尔</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③</a:t>
                      </a:r>
                      <a:r>
                        <a:rPr lang="zh-CN" sz="2800" b="1" kern="100" dirty="0">
                          <a:effectLst/>
                          <a:latin typeface="Times New Roman" panose="02020603050405020304"/>
                          <a:ea typeface="宋体" panose="02010600030101010101" pitchFamily="2" charset="-122"/>
                          <a:cs typeface="Times New Roman" panose="02020603050405020304"/>
                        </a:rPr>
                        <a:t>宗庙之事，如会同</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rowSpan="2">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方</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④</a:t>
                      </a:r>
                      <a:r>
                        <a:rPr lang="zh-CN" sz="2800" b="1" kern="100">
                          <a:effectLst/>
                          <a:latin typeface="Times New Roman" panose="02020603050405020304"/>
                          <a:ea typeface="宋体" panose="02010600030101010101" pitchFamily="2" charset="-122"/>
                          <a:cs typeface="Times New Roman" panose="02020603050405020304"/>
                        </a:rPr>
                        <a:t>方六七十</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⑤</a:t>
                      </a:r>
                      <a:r>
                        <a:rPr lang="zh-CN" sz="2800" b="1" kern="100" dirty="0">
                          <a:effectLst/>
                          <a:latin typeface="Times New Roman" panose="02020603050405020304"/>
                          <a:ea typeface="宋体" panose="02010600030101010101" pitchFamily="2" charset="-122"/>
                          <a:cs typeface="Times New Roman" panose="02020603050405020304"/>
                        </a:rPr>
                        <a:t>且知方也</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9" name="矩形 88"/>
          <p:cNvSpPr/>
          <p:nvPr/>
        </p:nvSpPr>
        <p:spPr>
          <a:xfrm>
            <a:off x="4860937" y="2068795"/>
            <a:ext cx="906017" cy="523220"/>
          </a:xfrm>
          <a:prstGeom prst="rect">
            <a:avLst/>
          </a:prstGeom>
        </p:spPr>
        <p:txBody>
          <a:bodyPr wrap="none">
            <a:spAutoFit/>
          </a:bodyPr>
          <a:lstStyle/>
          <a:p>
            <a:r>
              <a:rPr lang="zh-CN" altLang="zh-CN" b="1" dirty="0" smtClean="0">
                <a:latin typeface="+mn-lt"/>
                <a:ea typeface="楷体" panose="02010609060101010101" pitchFamily="49" charset="-122"/>
              </a:rPr>
              <a:t>至于</a:t>
            </a:r>
            <a:endParaRPr lang="zh-CN" altLang="zh-CN" b="1" dirty="0">
              <a:latin typeface="+mn-lt"/>
              <a:ea typeface="楷体" panose="02010609060101010101" pitchFamily="49" charset="-122"/>
            </a:endParaRPr>
          </a:p>
        </p:txBody>
      </p:sp>
      <p:sp>
        <p:nvSpPr>
          <p:cNvPr id="90" name="矩形 89"/>
          <p:cNvSpPr/>
          <p:nvPr/>
        </p:nvSpPr>
        <p:spPr>
          <a:xfrm>
            <a:off x="4961200" y="2700027"/>
            <a:ext cx="906017" cy="523220"/>
          </a:xfrm>
          <a:prstGeom prst="rect">
            <a:avLst/>
          </a:prstGeom>
        </p:spPr>
        <p:txBody>
          <a:bodyPr wrap="none">
            <a:spAutoFit/>
          </a:bodyPr>
          <a:lstStyle/>
          <a:p>
            <a:r>
              <a:rPr lang="zh-CN" altLang="zh-CN" b="1" dirty="0" smtClean="0">
                <a:latin typeface="+mn-lt"/>
                <a:ea typeface="楷体" panose="02010609060101010101" pitchFamily="49" charset="-122"/>
              </a:rPr>
              <a:t>如果</a:t>
            </a:r>
            <a:endParaRPr lang="zh-CN" altLang="zh-CN" b="1" dirty="0">
              <a:latin typeface="+mn-lt"/>
              <a:ea typeface="楷体" panose="02010609060101010101" pitchFamily="49" charset="-122"/>
            </a:endParaRPr>
          </a:p>
        </p:txBody>
      </p:sp>
      <p:sp>
        <p:nvSpPr>
          <p:cNvPr id="91" name="矩形 90"/>
          <p:cNvSpPr/>
          <p:nvPr/>
        </p:nvSpPr>
        <p:spPr>
          <a:xfrm>
            <a:off x="4961201" y="3384103"/>
            <a:ext cx="906017" cy="523220"/>
          </a:xfrm>
          <a:prstGeom prst="rect">
            <a:avLst/>
          </a:prstGeom>
        </p:spPr>
        <p:txBody>
          <a:bodyPr wrap="none">
            <a:spAutoFit/>
          </a:bodyPr>
          <a:lstStyle/>
          <a:p>
            <a:r>
              <a:rPr lang="zh-CN" altLang="zh-CN" b="1" dirty="0" smtClean="0">
                <a:latin typeface="+mn-lt"/>
                <a:ea typeface="楷体" panose="02010609060101010101" pitchFamily="49" charset="-122"/>
              </a:rPr>
              <a:t>或者</a:t>
            </a:r>
            <a:endParaRPr lang="zh-CN" altLang="zh-CN" b="1" dirty="0">
              <a:latin typeface="+mn-lt"/>
              <a:ea typeface="楷体" panose="02010609060101010101" pitchFamily="49" charset="-122"/>
            </a:endParaRPr>
          </a:p>
        </p:txBody>
      </p:sp>
      <p:sp>
        <p:nvSpPr>
          <p:cNvPr id="92" name="矩形 91"/>
          <p:cNvSpPr/>
          <p:nvPr/>
        </p:nvSpPr>
        <p:spPr>
          <a:xfrm>
            <a:off x="4961202" y="3960167"/>
            <a:ext cx="906017" cy="523220"/>
          </a:xfrm>
          <a:prstGeom prst="rect">
            <a:avLst/>
          </a:prstGeom>
        </p:spPr>
        <p:txBody>
          <a:bodyPr wrap="none">
            <a:spAutoFit/>
          </a:bodyPr>
          <a:lstStyle/>
          <a:p>
            <a:r>
              <a:rPr lang="zh-CN" altLang="zh-CN" b="1" dirty="0" smtClean="0">
                <a:latin typeface="+mn-lt"/>
                <a:ea typeface="楷体" panose="02010609060101010101" pitchFamily="49" charset="-122"/>
              </a:rPr>
              <a:t>纵横</a:t>
            </a:r>
            <a:endParaRPr lang="zh-CN" altLang="zh-CN" b="1" dirty="0">
              <a:latin typeface="+mn-lt"/>
              <a:ea typeface="楷体" panose="02010609060101010101" pitchFamily="49" charset="-122"/>
            </a:endParaRPr>
          </a:p>
        </p:txBody>
      </p:sp>
      <p:sp>
        <p:nvSpPr>
          <p:cNvPr id="93" name="矩形 92"/>
          <p:cNvSpPr/>
          <p:nvPr/>
        </p:nvSpPr>
        <p:spPr>
          <a:xfrm>
            <a:off x="4860937" y="4644243"/>
            <a:ext cx="3430747" cy="523220"/>
          </a:xfrm>
          <a:prstGeom prst="rect">
            <a:avLst/>
          </a:prstGeom>
        </p:spPr>
        <p:txBody>
          <a:bodyPr wrap="none">
            <a:spAutoFit/>
          </a:bodyPr>
          <a:lstStyle/>
          <a:p>
            <a:r>
              <a:rPr lang="zh-CN" altLang="zh-CN" b="1" dirty="0" smtClean="0">
                <a:latin typeface="+mn-lt"/>
                <a:ea typeface="楷体" panose="02010609060101010101" pitchFamily="49" charset="-122"/>
              </a:rPr>
              <a:t>合乎</a:t>
            </a:r>
            <a:r>
              <a:rPr lang="zh-CN" altLang="zh-CN" b="1" dirty="0">
                <a:latin typeface="+mn-lt"/>
                <a:ea typeface="楷体" panose="02010609060101010101" pitchFamily="49" charset="-122"/>
              </a:rPr>
              <a:t>礼义的行事</a:t>
            </a:r>
            <a:r>
              <a:rPr lang="zh-CN" altLang="zh-CN" b="1" dirty="0" smtClean="0">
                <a:latin typeface="+mn-lt"/>
                <a:ea typeface="楷体" panose="02010609060101010101" pitchFamily="49" charset="-122"/>
              </a:rPr>
              <a:t>准则</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75985" y="719807"/>
          <a:ext cx="10770105" cy="5120640"/>
        </p:xfrm>
        <a:graphic>
          <a:graphicData uri="http://schemas.openxmlformats.org/drawingml/2006/table">
            <a:tbl>
              <a:tblPr/>
              <a:tblGrid>
                <a:gridCol w="992564"/>
                <a:gridCol w="3456384"/>
                <a:gridCol w="6321157"/>
              </a:tblGrid>
              <a:tr h="486121">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smtClean="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490896">
                <a:tc rowSpan="3">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若</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⑥</a:t>
                      </a:r>
                      <a:r>
                        <a:rPr lang="zh-CN" sz="2800" b="1" kern="100">
                          <a:effectLst/>
                          <a:latin typeface="Times New Roman" panose="02020603050405020304"/>
                          <a:ea typeface="宋体" panose="02010600030101010101" pitchFamily="2" charset="-122"/>
                          <a:cs typeface="Times New Roman" panose="02020603050405020304"/>
                        </a:rPr>
                        <a:t>以若所为</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⑦</a:t>
                      </a:r>
                      <a:r>
                        <a:rPr lang="zh-CN" sz="2800" b="1" kern="100">
                          <a:effectLst/>
                          <a:latin typeface="Times New Roman" panose="02020603050405020304"/>
                          <a:ea typeface="宋体" panose="02010600030101010101" pitchFamily="2" charset="-122"/>
                          <a:cs typeface="Times New Roman" panose="02020603050405020304"/>
                        </a:rPr>
                        <a:t>若是其甚与</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⑧</a:t>
                      </a:r>
                      <a:r>
                        <a:rPr lang="zh-CN" sz="2800" b="1" kern="100">
                          <a:effectLst/>
                          <a:latin typeface="Times New Roman" panose="02020603050405020304"/>
                          <a:ea typeface="宋体" panose="02010600030101010101" pitchFamily="2" charset="-122"/>
                          <a:cs typeface="Times New Roman" panose="02020603050405020304"/>
                        </a:rPr>
                        <a:t>其若是</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rowSpan="2">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是</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algn="l">
                        <a:lnSpc>
                          <a:spcPct val="150000"/>
                        </a:lnSpc>
                        <a:spcAft>
                          <a:spcPts val="0"/>
                        </a:spcAft>
                        <a:tabLst>
                          <a:tab pos="2700655" algn="l"/>
                        </a:tabLst>
                      </a:pPr>
                      <a:r>
                        <a:rPr lang="en-US" sz="2800" b="1" kern="100">
                          <a:effectLst/>
                          <a:latin typeface="宋体" panose="02010600030101010101" pitchFamily="2" charset="-122"/>
                          <a:ea typeface="等线" panose="02010600030101010101" charset="-122"/>
                          <a:cs typeface="Times New Roman" panose="02020603050405020304"/>
                        </a:rPr>
                        <a:t>⑨</a:t>
                      </a:r>
                      <a:r>
                        <a:rPr lang="zh-CN" sz="2800" b="1" kern="100">
                          <a:effectLst/>
                          <a:latin typeface="Times New Roman" panose="02020603050405020304"/>
                          <a:ea typeface="宋体" panose="02010600030101010101" pitchFamily="2" charset="-122"/>
                          <a:cs typeface="Times New Roman" panose="02020603050405020304"/>
                        </a:rPr>
                        <a:t>是不为也</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dirty="0">
                          <a:effectLst/>
                          <a:latin typeface="宋体" panose="02010600030101010101" pitchFamily="2" charset="-122"/>
                          <a:ea typeface="等线" panose="02010600030101010101" charset="-122"/>
                          <a:cs typeface="Times New Roman" panose="02020603050405020304"/>
                        </a:rPr>
                        <a:t>⑩</a:t>
                      </a:r>
                      <a:r>
                        <a:rPr lang="zh-CN" sz="2800" b="1" kern="100" dirty="0">
                          <a:effectLst/>
                          <a:latin typeface="Times New Roman" panose="02020603050405020304"/>
                          <a:ea typeface="宋体" panose="02010600030101010101" pitchFamily="2" charset="-122"/>
                          <a:cs typeface="Times New Roman" panose="02020603050405020304"/>
                        </a:rPr>
                        <a:t>吾不为是也</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rowSpan="2">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爱</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tc>
                <a:tc>
                  <a:txBody>
                    <a:bodyPr/>
                    <a:lstStyle/>
                    <a:p>
                      <a:pPr algn="l">
                        <a:lnSpc>
                          <a:spcPct val="15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a:t>
                      </a:r>
                      <a:r>
                        <a:rPr lang="zh-CN" sz="2800" b="1" kern="100" dirty="0">
                          <a:effectLst/>
                          <a:latin typeface="Times New Roman" panose="02020603050405020304"/>
                          <a:ea typeface="宋体" panose="02010600030101010101" pitchFamily="2" charset="-122"/>
                          <a:cs typeface="Times New Roman" panose="02020603050405020304"/>
                        </a:rPr>
                        <a:t>百姓皆以王为爱也</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a:t>
                      </a:r>
                      <a:r>
                        <a:rPr lang="zh-CN" sz="2800" b="1" kern="100">
                          <a:effectLst/>
                          <a:latin typeface="Times New Roman" panose="02020603050405020304"/>
                          <a:ea typeface="宋体" panose="02010600030101010101" pitchFamily="2" charset="-122"/>
                          <a:cs typeface="Times New Roman" panose="02020603050405020304"/>
                        </a:rPr>
                        <a:t>素爱人</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4" name="矩形 93"/>
          <p:cNvSpPr/>
          <p:nvPr/>
        </p:nvSpPr>
        <p:spPr>
          <a:xfrm>
            <a:off x="4961202" y="1439887"/>
            <a:ext cx="906017" cy="523220"/>
          </a:xfrm>
          <a:prstGeom prst="rect">
            <a:avLst/>
          </a:prstGeom>
        </p:spPr>
        <p:txBody>
          <a:bodyPr wrap="none">
            <a:spAutoFit/>
          </a:bodyPr>
          <a:lstStyle/>
          <a:p>
            <a:r>
              <a:rPr lang="zh-CN" altLang="zh-CN" b="1" dirty="0" smtClean="0">
                <a:latin typeface="+mn-lt"/>
                <a:ea typeface="楷体" panose="02010609060101010101" pitchFamily="49" charset="-122"/>
              </a:rPr>
              <a:t>这样</a:t>
            </a:r>
            <a:endParaRPr lang="zh-CN" altLang="zh-CN" b="1" dirty="0">
              <a:latin typeface="+mn-lt"/>
              <a:ea typeface="楷体" panose="02010609060101010101" pitchFamily="49" charset="-122"/>
            </a:endParaRPr>
          </a:p>
        </p:txBody>
      </p:sp>
      <p:sp>
        <p:nvSpPr>
          <p:cNvPr id="95" name="矩形 94"/>
          <p:cNvSpPr/>
          <p:nvPr/>
        </p:nvSpPr>
        <p:spPr>
          <a:xfrm>
            <a:off x="4961202" y="2015951"/>
            <a:ext cx="545342" cy="523220"/>
          </a:xfrm>
          <a:prstGeom prst="rect">
            <a:avLst/>
          </a:prstGeom>
        </p:spPr>
        <p:txBody>
          <a:bodyPr wrap="none">
            <a:spAutoFit/>
          </a:bodyPr>
          <a:lstStyle/>
          <a:p>
            <a:r>
              <a:rPr lang="zh-CN" altLang="zh-CN" b="1" dirty="0" smtClean="0">
                <a:latin typeface="+mn-lt"/>
                <a:ea typeface="楷体" panose="02010609060101010101" pitchFamily="49" charset="-122"/>
              </a:rPr>
              <a:t>像</a:t>
            </a:r>
            <a:endParaRPr lang="zh-CN" altLang="zh-CN" b="1" dirty="0">
              <a:latin typeface="+mn-lt"/>
              <a:ea typeface="楷体" panose="02010609060101010101" pitchFamily="49" charset="-122"/>
            </a:endParaRPr>
          </a:p>
        </p:txBody>
      </p:sp>
      <p:sp>
        <p:nvSpPr>
          <p:cNvPr id="96" name="矩形 95"/>
          <p:cNvSpPr/>
          <p:nvPr/>
        </p:nvSpPr>
        <p:spPr>
          <a:xfrm>
            <a:off x="4961201" y="2680863"/>
            <a:ext cx="540385" cy="521970"/>
          </a:xfrm>
          <a:prstGeom prst="rect">
            <a:avLst/>
          </a:prstGeom>
        </p:spPr>
        <p:txBody>
          <a:bodyPr wrap="none">
            <a:spAutoFit/>
          </a:bodyPr>
          <a:lstStyle/>
          <a:p>
            <a:r>
              <a:rPr lang="zh-CN" altLang="zh-CN" b="1" dirty="0">
                <a:latin typeface="+mn-lt"/>
                <a:ea typeface="楷体" panose="02010609060101010101" pitchFamily="49" charset="-122"/>
              </a:rPr>
              <a:t>像</a:t>
            </a:r>
            <a:endParaRPr lang="zh-CN" altLang="zh-CN" b="1" dirty="0">
              <a:latin typeface="+mn-lt"/>
              <a:ea typeface="楷体" panose="02010609060101010101" pitchFamily="49" charset="-122"/>
            </a:endParaRPr>
          </a:p>
        </p:txBody>
      </p:sp>
      <p:sp>
        <p:nvSpPr>
          <p:cNvPr id="97" name="矩形 96"/>
          <p:cNvSpPr/>
          <p:nvPr/>
        </p:nvSpPr>
        <p:spPr>
          <a:xfrm>
            <a:off x="4990629" y="3312095"/>
            <a:ext cx="545342" cy="523220"/>
          </a:xfrm>
          <a:prstGeom prst="rect">
            <a:avLst/>
          </a:prstGeom>
        </p:spPr>
        <p:txBody>
          <a:bodyPr wrap="none">
            <a:spAutoFit/>
          </a:bodyPr>
          <a:lstStyle/>
          <a:p>
            <a:r>
              <a:rPr lang="zh-CN" altLang="zh-CN" b="1" dirty="0" smtClean="0">
                <a:latin typeface="+mn-lt"/>
                <a:ea typeface="楷体" panose="02010609060101010101" pitchFamily="49" charset="-122"/>
              </a:rPr>
              <a:t>这</a:t>
            </a:r>
            <a:endParaRPr lang="zh-CN" altLang="zh-CN" b="1" dirty="0">
              <a:latin typeface="+mn-lt"/>
              <a:ea typeface="楷体" panose="02010609060101010101" pitchFamily="49" charset="-122"/>
            </a:endParaRPr>
          </a:p>
        </p:txBody>
      </p:sp>
      <p:sp>
        <p:nvSpPr>
          <p:cNvPr id="98" name="矩形 97"/>
          <p:cNvSpPr/>
          <p:nvPr/>
        </p:nvSpPr>
        <p:spPr>
          <a:xfrm>
            <a:off x="4961202" y="3960167"/>
            <a:ext cx="906017" cy="523220"/>
          </a:xfrm>
          <a:prstGeom prst="rect">
            <a:avLst/>
          </a:prstGeom>
        </p:spPr>
        <p:txBody>
          <a:bodyPr wrap="none">
            <a:spAutoFit/>
          </a:bodyPr>
          <a:lstStyle/>
          <a:p>
            <a:r>
              <a:rPr lang="zh-CN" altLang="zh-CN" b="1" dirty="0" smtClean="0">
                <a:latin typeface="+mn-lt"/>
                <a:ea typeface="楷体" panose="02010609060101010101" pitchFamily="49" charset="-122"/>
              </a:rPr>
              <a:t>这些</a:t>
            </a:r>
            <a:endParaRPr lang="zh-CN" altLang="zh-CN" b="1" dirty="0">
              <a:latin typeface="+mn-lt"/>
              <a:ea typeface="楷体" panose="02010609060101010101" pitchFamily="49" charset="-122"/>
            </a:endParaRPr>
          </a:p>
        </p:txBody>
      </p:sp>
      <p:sp>
        <p:nvSpPr>
          <p:cNvPr id="99" name="矩形 98"/>
          <p:cNvSpPr/>
          <p:nvPr/>
        </p:nvSpPr>
        <p:spPr>
          <a:xfrm>
            <a:off x="4961202" y="4553071"/>
            <a:ext cx="2348720" cy="523220"/>
          </a:xfrm>
          <a:prstGeom prst="rect">
            <a:avLst/>
          </a:prstGeom>
        </p:spPr>
        <p:txBody>
          <a:bodyPr wrap="none">
            <a:spAutoFit/>
          </a:bodyPr>
          <a:lstStyle/>
          <a:p>
            <a:r>
              <a:rPr lang="zh-CN" altLang="zh-CN" b="1" dirty="0" smtClean="0">
                <a:latin typeface="+mn-lt"/>
                <a:ea typeface="楷体" panose="02010609060101010101" pitchFamily="49" charset="-122"/>
              </a:rPr>
              <a:t>吝惜</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舍不得</a:t>
            </a:r>
            <a:endParaRPr lang="zh-CN" altLang="zh-CN" b="1" dirty="0">
              <a:latin typeface="+mn-lt"/>
              <a:ea typeface="楷体" panose="02010609060101010101" pitchFamily="49" charset="-122"/>
            </a:endParaRPr>
          </a:p>
        </p:txBody>
      </p:sp>
      <p:sp>
        <p:nvSpPr>
          <p:cNvPr id="100" name="矩形 99"/>
          <p:cNvSpPr/>
          <p:nvPr/>
        </p:nvSpPr>
        <p:spPr>
          <a:xfrm>
            <a:off x="4961202" y="5220307"/>
            <a:ext cx="906017" cy="523220"/>
          </a:xfrm>
          <a:prstGeom prst="rect">
            <a:avLst/>
          </a:prstGeom>
        </p:spPr>
        <p:txBody>
          <a:bodyPr wrap="none">
            <a:spAutoFit/>
          </a:bodyPr>
          <a:lstStyle/>
          <a:p>
            <a:r>
              <a:rPr lang="zh-CN" altLang="zh-CN" b="1" dirty="0" smtClean="0">
                <a:latin typeface="+mn-lt"/>
                <a:ea typeface="楷体" panose="02010609060101010101" pitchFamily="49" charset="-122"/>
              </a:rPr>
              <a:t>爱护</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P spid="98" grpId="0"/>
      <p:bldP spid="99" grpId="0"/>
      <p:bldP spid="10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75985" y="827819"/>
          <a:ext cx="10770105" cy="5120640"/>
        </p:xfrm>
        <a:graphic>
          <a:graphicData uri="http://schemas.openxmlformats.org/drawingml/2006/table">
            <a:tbl>
              <a:tblPr/>
              <a:tblGrid>
                <a:gridCol w="992564"/>
                <a:gridCol w="4320480"/>
                <a:gridCol w="5457061"/>
              </a:tblGrid>
              <a:tr h="486121">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smtClean="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105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490896">
                <a:tc rowSpan="3">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诚</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a:t>
                      </a:r>
                      <a:r>
                        <a:rPr lang="zh-CN" sz="2800" b="1" kern="100">
                          <a:effectLst/>
                          <a:latin typeface="Times New Roman" panose="02020603050405020304"/>
                          <a:ea typeface="宋体" panose="02010600030101010101" pitchFamily="2" charset="-122"/>
                          <a:cs typeface="Times New Roman" panose="02020603050405020304"/>
                        </a:rPr>
                        <a:t>诚有百姓者</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a:t>
                      </a:r>
                      <a:r>
                        <a:rPr lang="zh-CN" sz="2800" b="1" kern="100">
                          <a:effectLst/>
                          <a:latin typeface="Times New Roman" panose="02020603050405020304"/>
                          <a:ea typeface="宋体" panose="02010600030101010101" pitchFamily="2" charset="-122"/>
                          <a:cs typeface="Times New Roman" panose="02020603050405020304"/>
                        </a:rPr>
                        <a:t>是诚何心哉</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0</a:t>
                      </a:r>
                      <a:r>
                        <a:rPr lang="zh-CN" sz="2800" b="1" kern="100" dirty="0">
                          <a:effectLst/>
                          <a:latin typeface="Times New Roman" panose="02020603050405020304"/>
                          <a:ea typeface="宋体" panose="02010600030101010101" pitchFamily="2" charset="-122"/>
                          <a:cs typeface="Times New Roman" panose="02020603050405020304"/>
                        </a:rPr>
                        <a:t>帝感其诚，命夸娥氏二子负二山</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rowSpan="3">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舍</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1</a:t>
                      </a:r>
                      <a:r>
                        <a:rPr lang="zh-CN" sz="2800" b="1" kern="100">
                          <a:effectLst/>
                          <a:latin typeface="Times New Roman" panose="02020603050405020304"/>
                          <a:ea typeface="宋体" panose="02010600030101010101" pitchFamily="2" charset="-122"/>
                          <a:cs typeface="Times New Roman" panose="02020603050405020304"/>
                        </a:rPr>
                        <a:t>舍之！吾不忍其觳觫</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2</a:t>
                      </a:r>
                      <a:r>
                        <a:rPr lang="zh-CN" sz="2800" b="1" kern="100" dirty="0">
                          <a:effectLst/>
                          <a:latin typeface="Times New Roman" panose="02020603050405020304"/>
                          <a:ea typeface="宋体" panose="02010600030101010101" pitchFamily="2" charset="-122"/>
                          <a:cs typeface="Times New Roman" panose="02020603050405020304"/>
                        </a:rPr>
                        <a:t>逝者如斯夫，不舍昼夜</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3</a:t>
                      </a:r>
                      <a:r>
                        <a:rPr lang="zh-CN" sz="2800" b="1" kern="100">
                          <a:effectLst/>
                          <a:latin typeface="Times New Roman" panose="02020603050405020304"/>
                          <a:ea typeface="宋体" panose="02010600030101010101" pitchFamily="2" charset="-122"/>
                          <a:cs typeface="Times New Roman" panose="02020603050405020304"/>
                        </a:rPr>
                        <a:t>锲而不舍，金石可镂</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____________</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1" name="矩形 100"/>
          <p:cNvSpPr/>
          <p:nvPr/>
        </p:nvSpPr>
        <p:spPr>
          <a:xfrm>
            <a:off x="5861762" y="1511895"/>
            <a:ext cx="906017" cy="523220"/>
          </a:xfrm>
          <a:prstGeom prst="rect">
            <a:avLst/>
          </a:prstGeom>
        </p:spPr>
        <p:txBody>
          <a:bodyPr wrap="none">
            <a:spAutoFit/>
          </a:bodyPr>
          <a:lstStyle/>
          <a:p>
            <a:r>
              <a:rPr lang="zh-CN" altLang="zh-CN" b="1" dirty="0" smtClean="0">
                <a:latin typeface="+mn-lt"/>
                <a:ea typeface="楷体" panose="02010609060101010101" pitchFamily="49" charset="-122"/>
              </a:rPr>
              <a:t>的确</a:t>
            </a:r>
            <a:endParaRPr lang="zh-CN" altLang="zh-CN" b="1" dirty="0">
              <a:latin typeface="+mn-lt"/>
              <a:ea typeface="楷体" panose="02010609060101010101" pitchFamily="49" charset="-122"/>
            </a:endParaRPr>
          </a:p>
        </p:txBody>
      </p:sp>
      <p:sp>
        <p:nvSpPr>
          <p:cNvPr id="102" name="矩形 101"/>
          <p:cNvSpPr/>
          <p:nvPr/>
        </p:nvSpPr>
        <p:spPr>
          <a:xfrm>
            <a:off x="5793972" y="2159967"/>
            <a:ext cx="897890" cy="521970"/>
          </a:xfrm>
          <a:prstGeom prst="rect">
            <a:avLst/>
          </a:prstGeom>
        </p:spPr>
        <p:txBody>
          <a:bodyPr wrap="none">
            <a:spAutoFit/>
          </a:bodyPr>
          <a:lstStyle/>
          <a:p>
            <a:r>
              <a:rPr lang="zh-CN" altLang="zh-CN" b="1" dirty="0">
                <a:latin typeface="+mn-lt"/>
                <a:ea typeface="楷体" panose="02010609060101010101" pitchFamily="49" charset="-122"/>
              </a:rPr>
              <a:t>到底</a:t>
            </a:r>
            <a:endParaRPr lang="zh-CN" altLang="zh-CN" b="1" dirty="0">
              <a:latin typeface="+mn-lt"/>
              <a:ea typeface="楷体" panose="02010609060101010101" pitchFamily="49" charset="-122"/>
            </a:endParaRPr>
          </a:p>
        </p:txBody>
      </p:sp>
      <p:sp>
        <p:nvSpPr>
          <p:cNvPr id="103" name="矩形 102"/>
          <p:cNvSpPr/>
          <p:nvPr/>
        </p:nvSpPr>
        <p:spPr>
          <a:xfrm>
            <a:off x="5861763" y="3076327"/>
            <a:ext cx="906017" cy="523220"/>
          </a:xfrm>
          <a:prstGeom prst="rect">
            <a:avLst/>
          </a:prstGeom>
        </p:spPr>
        <p:txBody>
          <a:bodyPr wrap="none">
            <a:spAutoFit/>
          </a:bodyPr>
          <a:lstStyle/>
          <a:p>
            <a:r>
              <a:rPr lang="zh-CN" altLang="zh-CN" b="1" dirty="0" smtClean="0">
                <a:latin typeface="+mn-lt"/>
                <a:ea typeface="楷体" panose="02010609060101010101" pitchFamily="49" charset="-122"/>
              </a:rPr>
              <a:t>真诚</a:t>
            </a:r>
            <a:endParaRPr lang="zh-CN" altLang="zh-CN" b="1" dirty="0">
              <a:latin typeface="+mn-lt"/>
              <a:ea typeface="楷体" panose="02010609060101010101" pitchFamily="49" charset="-122"/>
            </a:endParaRPr>
          </a:p>
        </p:txBody>
      </p:sp>
      <p:sp>
        <p:nvSpPr>
          <p:cNvPr id="104" name="矩形 103"/>
          <p:cNvSpPr/>
          <p:nvPr/>
        </p:nvSpPr>
        <p:spPr>
          <a:xfrm>
            <a:off x="5884659" y="4085019"/>
            <a:ext cx="906017" cy="523220"/>
          </a:xfrm>
          <a:prstGeom prst="rect">
            <a:avLst/>
          </a:prstGeom>
        </p:spPr>
        <p:txBody>
          <a:bodyPr wrap="none">
            <a:spAutoFit/>
          </a:bodyPr>
          <a:lstStyle/>
          <a:p>
            <a:r>
              <a:rPr lang="zh-CN" altLang="zh-CN" b="1" dirty="0" smtClean="0">
                <a:latin typeface="+mn-lt"/>
                <a:ea typeface="楷体" panose="02010609060101010101" pitchFamily="49" charset="-122"/>
              </a:rPr>
              <a:t>释放</a:t>
            </a:r>
            <a:endParaRPr lang="zh-CN" altLang="zh-CN" b="1" dirty="0">
              <a:latin typeface="+mn-lt"/>
              <a:ea typeface="楷体" panose="02010609060101010101" pitchFamily="49" charset="-122"/>
            </a:endParaRPr>
          </a:p>
        </p:txBody>
      </p:sp>
      <p:sp>
        <p:nvSpPr>
          <p:cNvPr id="105" name="矩形 104"/>
          <p:cNvSpPr/>
          <p:nvPr/>
        </p:nvSpPr>
        <p:spPr>
          <a:xfrm>
            <a:off x="5797041" y="4733091"/>
            <a:ext cx="897890" cy="521970"/>
          </a:xfrm>
          <a:prstGeom prst="rect">
            <a:avLst/>
          </a:prstGeom>
        </p:spPr>
        <p:txBody>
          <a:bodyPr wrap="none">
            <a:spAutoFit/>
          </a:bodyPr>
          <a:lstStyle/>
          <a:p>
            <a:r>
              <a:rPr lang="zh-CN" altLang="zh-CN" b="1" dirty="0">
                <a:latin typeface="+mn-lt"/>
                <a:ea typeface="楷体" panose="02010609060101010101" pitchFamily="49" charset="-122"/>
              </a:rPr>
              <a:t>舍弃</a:t>
            </a:r>
            <a:endParaRPr lang="zh-CN" altLang="zh-CN" b="1" dirty="0">
              <a:latin typeface="+mn-lt"/>
              <a:ea typeface="楷体" panose="02010609060101010101" pitchFamily="49" charset="-122"/>
            </a:endParaRPr>
          </a:p>
        </p:txBody>
      </p:sp>
      <p:sp>
        <p:nvSpPr>
          <p:cNvPr id="106" name="矩形 105"/>
          <p:cNvSpPr/>
          <p:nvPr/>
        </p:nvSpPr>
        <p:spPr>
          <a:xfrm>
            <a:off x="5797041" y="5328319"/>
            <a:ext cx="1988045" cy="523220"/>
          </a:xfrm>
          <a:prstGeom prst="rect">
            <a:avLst/>
          </a:prstGeom>
        </p:spPr>
        <p:txBody>
          <a:bodyPr wrap="none">
            <a:spAutoFit/>
          </a:bodyPr>
          <a:lstStyle/>
          <a:p>
            <a:r>
              <a:rPr lang="zh-CN" altLang="zh-CN" b="1" dirty="0" smtClean="0">
                <a:latin typeface="+mn-lt"/>
                <a:ea typeface="楷体" panose="02010609060101010101" pitchFamily="49" charset="-122"/>
              </a:rPr>
              <a:t>舍弃</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放弃</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3" grpId="0"/>
      <p:bldP spid="104" grpId="0"/>
      <p:bldP spid="105" grpId="0"/>
      <p:bldP spid="10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84619"/>
            <a:ext cx="10980000" cy="523220"/>
          </a:xfrm>
        </p:spPr>
        <p:txBody>
          <a:bodyPr/>
          <a:lstStyle/>
          <a:p>
            <a:pPr>
              <a:lnSpc>
                <a:spcPct val="100000"/>
              </a:lnSpc>
            </a:pPr>
            <a:r>
              <a:rPr lang="en-US" altLang="zh-CN" dirty="0"/>
              <a:t>6.</a:t>
            </a:r>
            <a:r>
              <a:rPr lang="zh-CN" altLang="zh-CN" dirty="0">
                <a:cs typeface="Times New Roman" panose="02020603050405020304"/>
              </a:rPr>
              <a:t>重点虚词</a:t>
            </a:r>
            <a:endParaRPr lang="zh-CN" altLang="en-US" dirty="0"/>
          </a:p>
        </p:txBody>
      </p:sp>
      <p:graphicFrame>
        <p:nvGraphicFramePr>
          <p:cNvPr id="3" name="表格 2"/>
          <p:cNvGraphicFramePr>
            <a:graphicFrameLocks noGrp="1"/>
          </p:cNvGraphicFramePr>
          <p:nvPr/>
        </p:nvGraphicFramePr>
        <p:xfrm>
          <a:off x="360437" y="1043843"/>
          <a:ext cx="10770235" cy="5349240"/>
        </p:xfrm>
        <a:graphic>
          <a:graphicData uri="http://schemas.openxmlformats.org/drawingml/2006/table">
            <a:tbl>
              <a:tblPr/>
              <a:tblGrid>
                <a:gridCol w="992564"/>
                <a:gridCol w="4606925"/>
                <a:gridCol w="5170616"/>
              </a:tblGrid>
              <a:tr h="486121">
                <a:tc>
                  <a:txBody>
                    <a:bodyPr/>
                    <a:lstStyle/>
                    <a:p>
                      <a:pPr algn="ctr">
                        <a:lnSpc>
                          <a:spcPct val="150000"/>
                        </a:lnSpc>
                        <a:spcAft>
                          <a:spcPts val="0"/>
                        </a:spcAft>
                        <a:tabLst>
                          <a:tab pos="2700655" algn="l"/>
                        </a:tabLst>
                      </a:pPr>
                      <a:r>
                        <a:rPr lang="zh-CN" sz="26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260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6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60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6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600" kern="100" dirty="0">
                        <a:solidFill>
                          <a:srgbClr val="C00000"/>
                        </a:solidFill>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490896">
                <a:tc rowSpan="8">
                  <a:txBody>
                    <a:bodyPr/>
                    <a:lstStyle/>
                    <a:p>
                      <a:pPr algn="ctr" fontAlgn="ctr">
                        <a:lnSpc>
                          <a:spcPct val="150000"/>
                        </a:lnSpc>
                        <a:spcAft>
                          <a:spcPts val="0"/>
                        </a:spcAft>
                        <a:tabLst>
                          <a:tab pos="2700655" algn="l"/>
                        </a:tabLst>
                      </a:pPr>
                      <a:r>
                        <a:rPr lang="zh-CN" sz="2600" b="1" kern="100">
                          <a:effectLst/>
                          <a:latin typeface="Times New Roman" panose="02020603050405020304"/>
                          <a:ea typeface="宋体" panose="02010600030101010101" pitchFamily="2" charset="-122"/>
                          <a:cs typeface="Times New Roman" panose="02020603050405020304"/>
                        </a:rPr>
                        <a:t>为</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600" b="1" kern="100" dirty="0">
                          <a:effectLst/>
                          <a:latin typeface="宋体" panose="02010600030101010101" pitchFamily="2" charset="-122"/>
                          <a:ea typeface="等线" panose="02010600030101010101" charset="-122"/>
                          <a:cs typeface="Times New Roman" panose="02020603050405020304"/>
                        </a:rPr>
                        <a:t>①</a:t>
                      </a:r>
                      <a:r>
                        <a:rPr lang="zh-CN" sz="2600" b="1" kern="100" dirty="0">
                          <a:effectLst/>
                          <a:latin typeface="Times New Roman" panose="02020603050405020304"/>
                          <a:ea typeface="宋体" panose="02010600030101010101" pitchFamily="2" charset="-122"/>
                          <a:cs typeface="Times New Roman" panose="02020603050405020304"/>
                        </a:rPr>
                        <a:t>由也为之</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600" b="1" kern="100">
                          <a:solidFill>
                            <a:srgbClr val="000000"/>
                          </a:solidFill>
                          <a:effectLst/>
                          <a:latin typeface="Times New Roman" panose="02020603050405020304"/>
                          <a:ea typeface="楷体" panose="02010609060101010101" pitchFamily="49" charset="-122"/>
                          <a:cs typeface="Courier New" panose="02070309020205020404"/>
                        </a:rPr>
                        <a:t>____________</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600" b="1" kern="100" dirty="0">
                          <a:effectLst/>
                          <a:latin typeface="宋体" panose="02010600030101010101" pitchFamily="2" charset="-122"/>
                          <a:ea typeface="等线" panose="02010600030101010101" charset="-122"/>
                          <a:cs typeface="Times New Roman" panose="02020603050405020304"/>
                        </a:rPr>
                        <a:t>②</a:t>
                      </a:r>
                      <a:r>
                        <a:rPr lang="zh-CN" sz="2600" b="1" kern="100" dirty="0">
                          <a:effectLst/>
                          <a:latin typeface="Times New Roman" panose="02020603050405020304"/>
                          <a:ea typeface="宋体" panose="02010600030101010101" pitchFamily="2" charset="-122"/>
                          <a:cs typeface="Times New Roman" panose="02020603050405020304"/>
                        </a:rPr>
                        <a:t>愿为小相焉</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6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600" b="1" kern="100">
                          <a:effectLst/>
                          <a:latin typeface="宋体" panose="02010600030101010101" pitchFamily="2" charset="-122"/>
                          <a:ea typeface="等线" panose="02010600030101010101" charset="-122"/>
                          <a:cs typeface="Times New Roman" panose="02020603050405020304"/>
                        </a:rPr>
                        <a:t>③</a:t>
                      </a:r>
                      <a:r>
                        <a:rPr lang="zh-CN" sz="2600" b="1" kern="100">
                          <a:effectLst/>
                          <a:latin typeface="Times New Roman" panose="02020603050405020304"/>
                          <a:ea typeface="宋体" panose="02010600030101010101" pitchFamily="2" charset="-122"/>
                          <a:cs typeface="Times New Roman" panose="02020603050405020304"/>
                        </a:rPr>
                        <a:t>赤也为之小</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600" b="1" kern="100">
                          <a:solidFill>
                            <a:srgbClr val="000000"/>
                          </a:solidFill>
                          <a:effectLst/>
                          <a:latin typeface="Times New Roman" panose="02020603050405020304"/>
                          <a:ea typeface="楷体" panose="02010609060101010101" pitchFamily="49" charset="-122"/>
                          <a:cs typeface="Courier New" panose="02070309020205020404"/>
                        </a:rPr>
                        <a:t>____</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600" b="1" kern="100" dirty="0">
                          <a:effectLst/>
                          <a:latin typeface="宋体" panose="02010600030101010101" pitchFamily="2" charset="-122"/>
                          <a:ea typeface="等线" panose="02010600030101010101" charset="-122"/>
                          <a:cs typeface="Times New Roman" panose="02020603050405020304"/>
                        </a:rPr>
                        <a:t>④</a:t>
                      </a:r>
                      <a:r>
                        <a:rPr lang="zh-CN" sz="2600" b="1" kern="100" dirty="0">
                          <a:effectLst/>
                          <a:latin typeface="Times New Roman" panose="02020603050405020304"/>
                          <a:ea typeface="宋体" panose="02010600030101010101" pitchFamily="2" charset="-122"/>
                          <a:cs typeface="Times New Roman" panose="02020603050405020304"/>
                        </a:rPr>
                        <a:t>为不用力焉</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6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600" b="1" kern="100">
                          <a:effectLst/>
                          <a:latin typeface="宋体" panose="02010600030101010101" pitchFamily="2" charset="-122"/>
                          <a:ea typeface="等线" panose="02010600030101010101" charset="-122"/>
                          <a:cs typeface="Times New Roman" panose="02020603050405020304"/>
                        </a:rPr>
                        <a:t>⑤</a:t>
                      </a:r>
                      <a:r>
                        <a:rPr lang="zh-CN" sz="2600" b="1" kern="100">
                          <a:effectLst/>
                          <a:latin typeface="Times New Roman" panose="02020603050405020304"/>
                          <a:ea typeface="宋体" panose="02010600030101010101" pitchFamily="2" charset="-122"/>
                          <a:cs typeface="Times New Roman" panose="02020603050405020304"/>
                        </a:rPr>
                        <a:t>物皆然，心为甚</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600" b="1" kern="100">
                          <a:solidFill>
                            <a:srgbClr val="000000"/>
                          </a:solidFill>
                          <a:effectLst/>
                          <a:latin typeface="Times New Roman" panose="02020603050405020304"/>
                          <a:ea typeface="楷体" panose="02010609060101010101" pitchFamily="49" charset="-122"/>
                          <a:cs typeface="Courier New" panose="02070309020205020404"/>
                        </a:rPr>
                        <a:t>______________</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600" b="1" kern="100">
                          <a:effectLst/>
                          <a:latin typeface="宋体" panose="02010600030101010101" pitchFamily="2" charset="-122"/>
                          <a:ea typeface="等线" panose="02010600030101010101" charset="-122"/>
                          <a:cs typeface="Times New Roman" panose="02020603050405020304"/>
                        </a:rPr>
                        <a:t>⑥</a:t>
                      </a:r>
                      <a:r>
                        <a:rPr lang="zh-CN" sz="2600" b="1" kern="100" dirty="0">
                          <a:effectLst/>
                          <a:latin typeface="Times New Roman" panose="02020603050405020304"/>
                          <a:ea typeface="宋体" panose="02010600030101010101" pitchFamily="2" charset="-122"/>
                          <a:cs typeface="Times New Roman" panose="02020603050405020304"/>
                        </a:rPr>
                        <a:t>不为者与不能者之形何以异</a:t>
                      </a:r>
                      <a:endParaRPr lang="zh-CN" altLang="en-US" sz="2600" b="1" kern="100">
                        <a:effectLst/>
                        <a:latin typeface="宋体" panose="02010600030101010101" pitchFamily="2" charset="-122"/>
                        <a:ea typeface="等线" panose="02010600030101010101"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6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96">
                <a:tc vMerge="1">
                  <a:tcPr/>
                </a:tc>
                <a:tc>
                  <a:txBody>
                    <a:bodyPr/>
                    <a:lstStyle/>
                    <a:p>
                      <a:pPr algn="l">
                        <a:lnSpc>
                          <a:spcPct val="150000"/>
                        </a:lnSpc>
                        <a:spcAft>
                          <a:spcPts val="0"/>
                        </a:spcAft>
                        <a:tabLst>
                          <a:tab pos="2700655" algn="l"/>
                        </a:tabLst>
                      </a:pPr>
                      <a:r>
                        <a:rPr lang="en-US" sz="2600" b="1" kern="100">
                          <a:effectLst/>
                          <a:latin typeface="宋体" panose="02010600030101010101" pitchFamily="2" charset="-122"/>
                          <a:ea typeface="等线" panose="02010600030101010101" charset="-122"/>
                          <a:cs typeface="Times New Roman" panose="02020603050405020304"/>
                        </a:rPr>
                        <a:t>⑦</a:t>
                      </a:r>
                      <a:r>
                        <a:rPr lang="zh-CN" sz="2600" b="1" kern="100">
                          <a:effectLst/>
                          <a:latin typeface="Times New Roman" panose="02020603050405020304"/>
                          <a:ea typeface="宋体" panose="02010600030101010101" pitchFamily="2" charset="-122"/>
                          <a:cs typeface="Times New Roman" panose="02020603050405020304"/>
                        </a:rPr>
                        <a:t>庖丁为文惠君解牛</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600" b="1" kern="100">
                          <a:solidFill>
                            <a:srgbClr val="000000"/>
                          </a:solidFill>
                          <a:effectLst/>
                          <a:latin typeface="Times New Roman" panose="02020603050405020304"/>
                          <a:ea typeface="楷体" panose="02010609060101010101" pitchFamily="49" charset="-122"/>
                          <a:cs typeface="Courier New" panose="02070309020205020404"/>
                        </a:rPr>
                        <a:t>________</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8256">
                <a:tc vMerge="1">
                  <a:tcPr/>
                </a:tc>
                <a:tc>
                  <a:txBody>
                    <a:bodyPr/>
                    <a:lstStyle/>
                    <a:p>
                      <a:pPr algn="l">
                        <a:lnSpc>
                          <a:spcPct val="150000"/>
                        </a:lnSpc>
                        <a:spcAft>
                          <a:spcPts val="0"/>
                        </a:spcAft>
                        <a:tabLst>
                          <a:tab pos="2700655" algn="l"/>
                        </a:tabLst>
                      </a:pPr>
                      <a:r>
                        <a:rPr lang="en-US" sz="2600" b="1" kern="100">
                          <a:effectLst/>
                          <a:latin typeface="宋体" panose="02010600030101010101" pitchFamily="2" charset="-122"/>
                          <a:ea typeface="等线" panose="02010600030101010101" charset="-122"/>
                          <a:cs typeface="Times New Roman" panose="02020603050405020304"/>
                        </a:rPr>
                        <a:t>⑧</a:t>
                      </a:r>
                      <a:r>
                        <a:rPr lang="zh-CN" sz="2600" b="1" kern="100">
                          <a:effectLst/>
                          <a:latin typeface="Times New Roman" panose="02020603050405020304"/>
                          <a:ea typeface="宋体" panose="02010600030101010101" pitchFamily="2" charset="-122"/>
                          <a:cs typeface="Times New Roman" panose="02020603050405020304"/>
                        </a:rPr>
                        <a:t>视为止，行为迟</a:t>
                      </a:r>
                      <a:endParaRPr lang="zh-CN" sz="26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600" b="1" kern="100" dirty="0">
                          <a:solidFill>
                            <a:srgbClr val="000000"/>
                          </a:solidFill>
                          <a:effectLst/>
                          <a:latin typeface="Times New Roman" panose="02020603050405020304"/>
                          <a:ea typeface="楷体" panose="02010609060101010101" pitchFamily="49" charset="-122"/>
                          <a:cs typeface="Courier New" panose="02070309020205020404"/>
                        </a:rPr>
                        <a:t>______</a:t>
                      </a:r>
                      <a:endParaRPr lang="zh-CN" sz="26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7" name="矩形 106"/>
          <p:cNvSpPr/>
          <p:nvPr/>
        </p:nvSpPr>
        <p:spPr>
          <a:xfrm>
            <a:off x="5983425" y="1727919"/>
            <a:ext cx="1731564" cy="461665"/>
          </a:xfrm>
          <a:prstGeom prst="rect">
            <a:avLst/>
          </a:prstGeom>
        </p:spPr>
        <p:txBody>
          <a:bodyPr wrap="none">
            <a:spAutoFit/>
          </a:bodyPr>
          <a:lstStyle/>
          <a:p>
            <a:r>
              <a:rPr lang="zh-CN" altLang="zh-CN" sz="2400" b="1" dirty="0" smtClean="0">
                <a:latin typeface="+mn-lt"/>
                <a:ea typeface="楷体" panose="02010609060101010101" pitchFamily="49" charset="-122"/>
              </a:rPr>
              <a:t>管理</a:t>
            </a:r>
            <a:r>
              <a:rPr lang="zh-CN" altLang="zh-CN" sz="2400" b="1" dirty="0">
                <a:latin typeface="+mn-lt"/>
                <a:ea typeface="楷体" panose="02010609060101010101" pitchFamily="49" charset="-122"/>
              </a:rPr>
              <a:t>，</a:t>
            </a:r>
            <a:r>
              <a:rPr lang="zh-CN" altLang="zh-CN" sz="2400" b="1" dirty="0" smtClean="0">
                <a:latin typeface="+mn-lt"/>
                <a:ea typeface="楷体" panose="02010609060101010101" pitchFamily="49" charset="-122"/>
              </a:rPr>
              <a:t>治理</a:t>
            </a:r>
            <a:endParaRPr lang="zh-CN" altLang="zh-CN" sz="2400" b="1" dirty="0">
              <a:latin typeface="+mn-lt"/>
              <a:ea typeface="楷体" panose="02010609060101010101" pitchFamily="49" charset="-122"/>
            </a:endParaRPr>
          </a:p>
        </p:txBody>
      </p:sp>
      <p:sp>
        <p:nvSpPr>
          <p:cNvPr id="108" name="矩形 107"/>
          <p:cNvSpPr/>
          <p:nvPr/>
        </p:nvSpPr>
        <p:spPr>
          <a:xfrm>
            <a:off x="6045782" y="2267979"/>
            <a:ext cx="803425" cy="461665"/>
          </a:xfrm>
          <a:prstGeom prst="rect">
            <a:avLst/>
          </a:prstGeom>
        </p:spPr>
        <p:txBody>
          <a:bodyPr wrap="none">
            <a:spAutoFit/>
          </a:bodyPr>
          <a:lstStyle/>
          <a:p>
            <a:r>
              <a:rPr lang="zh-CN" altLang="zh-CN" sz="2400" b="1" dirty="0" smtClean="0">
                <a:latin typeface="+mn-lt"/>
                <a:ea typeface="楷体" panose="02010609060101010101" pitchFamily="49" charset="-122"/>
              </a:rPr>
              <a:t>担任</a:t>
            </a:r>
            <a:endParaRPr lang="zh-CN" altLang="zh-CN" sz="2400" b="1" dirty="0">
              <a:latin typeface="+mn-lt"/>
              <a:ea typeface="楷体" panose="02010609060101010101" pitchFamily="49" charset="-122"/>
            </a:endParaRPr>
          </a:p>
        </p:txBody>
      </p:sp>
      <p:sp>
        <p:nvSpPr>
          <p:cNvPr id="109" name="矩形 108"/>
          <p:cNvSpPr/>
          <p:nvPr/>
        </p:nvSpPr>
        <p:spPr>
          <a:xfrm>
            <a:off x="6062545" y="2916051"/>
            <a:ext cx="494046" cy="461665"/>
          </a:xfrm>
          <a:prstGeom prst="rect">
            <a:avLst/>
          </a:prstGeom>
        </p:spPr>
        <p:txBody>
          <a:bodyPr wrap="none">
            <a:spAutoFit/>
          </a:bodyPr>
          <a:lstStyle/>
          <a:p>
            <a:r>
              <a:rPr lang="zh-CN" altLang="zh-CN" sz="2400" b="1" dirty="0" smtClean="0">
                <a:latin typeface="+mn-lt"/>
                <a:ea typeface="楷体" panose="02010609060101010101" pitchFamily="49" charset="-122"/>
              </a:rPr>
              <a:t>做</a:t>
            </a:r>
            <a:endParaRPr lang="zh-CN" altLang="zh-CN" sz="2400" b="1" dirty="0">
              <a:latin typeface="+mn-lt"/>
              <a:ea typeface="楷体" panose="02010609060101010101" pitchFamily="49" charset="-122"/>
            </a:endParaRPr>
          </a:p>
        </p:txBody>
      </p:sp>
      <p:sp>
        <p:nvSpPr>
          <p:cNvPr id="110" name="矩形 109"/>
          <p:cNvSpPr/>
          <p:nvPr/>
        </p:nvSpPr>
        <p:spPr>
          <a:xfrm>
            <a:off x="6035749" y="3528119"/>
            <a:ext cx="803425" cy="461665"/>
          </a:xfrm>
          <a:prstGeom prst="rect">
            <a:avLst/>
          </a:prstGeom>
        </p:spPr>
        <p:txBody>
          <a:bodyPr wrap="none">
            <a:spAutoFit/>
          </a:bodyPr>
          <a:lstStyle/>
          <a:p>
            <a:r>
              <a:rPr lang="zh-CN" altLang="zh-CN" sz="2400" b="1" dirty="0" smtClean="0">
                <a:latin typeface="+mn-lt"/>
                <a:ea typeface="楷体" panose="02010609060101010101" pitchFamily="49" charset="-122"/>
              </a:rPr>
              <a:t>因为</a:t>
            </a:r>
            <a:endParaRPr lang="zh-CN" altLang="zh-CN" sz="2400" b="1" dirty="0">
              <a:latin typeface="+mn-lt"/>
              <a:ea typeface="楷体" panose="02010609060101010101" pitchFamily="49" charset="-122"/>
            </a:endParaRPr>
          </a:p>
        </p:txBody>
      </p:sp>
      <p:sp>
        <p:nvSpPr>
          <p:cNvPr id="111" name="矩形 110"/>
          <p:cNvSpPr/>
          <p:nvPr/>
        </p:nvSpPr>
        <p:spPr>
          <a:xfrm>
            <a:off x="6035748" y="4068179"/>
            <a:ext cx="2040943" cy="461665"/>
          </a:xfrm>
          <a:prstGeom prst="rect">
            <a:avLst/>
          </a:prstGeom>
        </p:spPr>
        <p:txBody>
          <a:bodyPr wrap="none">
            <a:spAutoFit/>
          </a:bodyPr>
          <a:lstStyle/>
          <a:p>
            <a:r>
              <a:rPr lang="zh-CN" altLang="zh-CN" sz="2400" b="1" dirty="0" smtClean="0">
                <a:latin typeface="+mn-lt"/>
                <a:ea typeface="楷体" panose="02010609060101010101" pitchFamily="49" charset="-122"/>
              </a:rPr>
              <a:t>是</a:t>
            </a:r>
            <a:r>
              <a:rPr lang="zh-CN" altLang="zh-CN" sz="2400" b="1" dirty="0">
                <a:latin typeface="+mn-lt"/>
                <a:ea typeface="楷体" panose="02010609060101010101" pitchFamily="49" charset="-122"/>
              </a:rPr>
              <a:t>，表示</a:t>
            </a:r>
            <a:r>
              <a:rPr lang="zh-CN" altLang="zh-CN" sz="2400" b="1" dirty="0" smtClean="0">
                <a:latin typeface="+mn-lt"/>
                <a:ea typeface="楷体" panose="02010609060101010101" pitchFamily="49" charset="-122"/>
              </a:rPr>
              <a:t>判断</a:t>
            </a:r>
            <a:endParaRPr lang="zh-CN" altLang="zh-CN" sz="2400" b="1" dirty="0">
              <a:latin typeface="+mn-lt"/>
              <a:ea typeface="楷体" panose="02010609060101010101" pitchFamily="49" charset="-122"/>
            </a:endParaRPr>
          </a:p>
        </p:txBody>
      </p:sp>
      <p:sp>
        <p:nvSpPr>
          <p:cNvPr id="112" name="矩形 111"/>
          <p:cNvSpPr/>
          <p:nvPr/>
        </p:nvSpPr>
        <p:spPr>
          <a:xfrm>
            <a:off x="6035748" y="4644243"/>
            <a:ext cx="488950" cy="460375"/>
          </a:xfrm>
          <a:prstGeom prst="rect">
            <a:avLst/>
          </a:prstGeom>
        </p:spPr>
        <p:txBody>
          <a:bodyPr wrap="none">
            <a:spAutoFit/>
          </a:bodyPr>
          <a:lstStyle/>
          <a:p>
            <a:r>
              <a:rPr lang="zh-CN" altLang="zh-CN" sz="2400" b="1" dirty="0">
                <a:latin typeface="+mn-lt"/>
                <a:ea typeface="楷体" panose="02010609060101010101" pitchFamily="49" charset="-122"/>
              </a:rPr>
              <a:t>做</a:t>
            </a:r>
            <a:endParaRPr lang="zh-CN" altLang="zh-CN" sz="2400" b="1" dirty="0">
              <a:latin typeface="+mn-lt"/>
              <a:ea typeface="楷体" panose="02010609060101010101" pitchFamily="49" charset="-122"/>
            </a:endParaRPr>
          </a:p>
        </p:txBody>
      </p:sp>
      <p:sp>
        <p:nvSpPr>
          <p:cNvPr id="113" name="矩形 112"/>
          <p:cNvSpPr/>
          <p:nvPr/>
        </p:nvSpPr>
        <p:spPr>
          <a:xfrm>
            <a:off x="6000189" y="5256311"/>
            <a:ext cx="1112805" cy="461665"/>
          </a:xfrm>
          <a:prstGeom prst="rect">
            <a:avLst/>
          </a:prstGeom>
        </p:spPr>
        <p:txBody>
          <a:bodyPr wrap="none">
            <a:spAutoFit/>
          </a:bodyPr>
          <a:lstStyle/>
          <a:p>
            <a:r>
              <a:rPr lang="zh-CN" altLang="zh-CN" sz="2400" b="1" dirty="0" smtClean="0">
                <a:latin typeface="+mn-lt"/>
                <a:ea typeface="楷体" panose="02010609060101010101" pitchFamily="49" charset="-122"/>
              </a:rPr>
              <a:t>替</a:t>
            </a:r>
            <a:r>
              <a:rPr lang="zh-CN" altLang="zh-CN" sz="2400" b="1" dirty="0">
                <a:latin typeface="+mn-lt"/>
                <a:ea typeface="楷体" panose="02010609060101010101" pitchFamily="49" charset="-122"/>
              </a:rPr>
              <a:t>，</a:t>
            </a:r>
            <a:r>
              <a:rPr lang="zh-CN" altLang="zh-CN" sz="2400" b="1" dirty="0" smtClean="0">
                <a:latin typeface="+mn-lt"/>
                <a:ea typeface="楷体" panose="02010609060101010101" pitchFamily="49" charset="-122"/>
              </a:rPr>
              <a:t>给</a:t>
            </a:r>
            <a:endParaRPr lang="zh-CN" altLang="zh-CN" sz="2400" b="1" dirty="0">
              <a:latin typeface="+mn-lt"/>
              <a:ea typeface="楷体" panose="02010609060101010101" pitchFamily="49" charset="-122"/>
            </a:endParaRPr>
          </a:p>
        </p:txBody>
      </p:sp>
      <p:sp>
        <p:nvSpPr>
          <p:cNvPr id="114" name="矩形 113"/>
          <p:cNvSpPr/>
          <p:nvPr/>
        </p:nvSpPr>
        <p:spPr>
          <a:xfrm>
            <a:off x="6035749" y="5868379"/>
            <a:ext cx="803425" cy="461665"/>
          </a:xfrm>
          <a:prstGeom prst="rect">
            <a:avLst/>
          </a:prstGeom>
        </p:spPr>
        <p:txBody>
          <a:bodyPr wrap="none">
            <a:spAutoFit/>
          </a:bodyPr>
          <a:lstStyle/>
          <a:p>
            <a:r>
              <a:rPr lang="zh-CN" altLang="zh-CN" sz="2400" b="1" dirty="0" smtClean="0">
                <a:latin typeface="+mn-lt"/>
                <a:ea typeface="楷体" panose="02010609060101010101" pitchFamily="49" charset="-122"/>
              </a:rPr>
              <a:t>因为</a:t>
            </a:r>
            <a:endParaRPr lang="zh-CN" altLang="zh-CN" sz="2400"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P spid="112" grpId="0"/>
      <p:bldP spid="113" grpId="0"/>
      <p:bldP spid="1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39505" y="539787"/>
          <a:ext cx="11243065" cy="5524392"/>
        </p:xfrm>
        <a:graphic>
          <a:graphicData uri="http://schemas.openxmlformats.org/drawingml/2006/table">
            <a:tbl>
              <a:tblPr/>
              <a:tblGrid>
                <a:gridCol w="1373060"/>
                <a:gridCol w="5751830"/>
                <a:gridCol w="4118175"/>
              </a:tblGrid>
              <a:tr h="270922">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pitchFamily="49" charset="-122"/>
                          <a:cs typeface="Times New Roman" panose="02020603050405020304"/>
                        </a:rPr>
                        <a:t>词语</a:t>
                      </a:r>
                      <a:r>
                        <a:rPr lang="en-US" altLang="zh-CN" sz="2400" b="1" kern="100" dirty="0">
                          <a:solidFill>
                            <a:srgbClr val="C00000"/>
                          </a:solidFill>
                          <a:effectLst/>
                          <a:latin typeface="Times New Roman" panose="02020603050405020304"/>
                          <a:ea typeface="黑体" panose="02010609060101010101" pitchFamily="49" charset="-122"/>
                          <a:cs typeface="Times New Roman" panose="02020603050405020304"/>
                        </a:rPr>
                        <a:t> </a:t>
                      </a:r>
                      <a:endParaRPr lang="en-US" altLang="zh-CN" sz="2400" b="1" kern="100" dirty="0">
                        <a:solidFill>
                          <a:srgbClr val="C00000"/>
                        </a:solidFill>
                        <a:effectLst/>
                        <a:latin typeface="Times New Roman" panose="02020603050405020304"/>
                        <a:ea typeface="黑体" panose="02010609060101010101" pitchFamily="49" charset="-122"/>
                        <a:cs typeface="Times New Roman" panose="020206030504050203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700655" algn="l"/>
                        </a:tabLst>
                      </a:pPr>
                      <a:r>
                        <a:rPr lang="zh-CN" sz="24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400" kern="100" dirty="0">
                        <a:solidFill>
                          <a:srgbClr val="C00000"/>
                        </a:solidFill>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70922">
                <a:tc rowSpan="9">
                  <a:txBody>
                    <a:bodyPr/>
                    <a:lstStyle/>
                    <a:p>
                      <a:pPr algn="ctr">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以</a:t>
                      </a:r>
                      <a:endParaRPr lang="zh-CN" sz="2400" kern="100" dirty="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a:effectLst/>
                          <a:latin typeface="宋体" panose="02010600030101010101" pitchFamily="2" charset="-122"/>
                          <a:ea typeface="等线" panose="02010600030101010101" charset="-122"/>
                          <a:cs typeface="Times New Roman" panose="02020603050405020304"/>
                        </a:rPr>
                        <a:t>⑨</a:t>
                      </a:r>
                      <a:r>
                        <a:rPr lang="zh-CN" sz="2400" b="1" kern="100" dirty="0">
                          <a:effectLst/>
                          <a:latin typeface="Times New Roman" panose="02020603050405020304"/>
                          <a:ea typeface="宋体" panose="02010600030101010101" pitchFamily="2" charset="-122"/>
                          <a:cs typeface="Times New Roman" panose="02020603050405020304"/>
                        </a:rPr>
                        <a:t>以吾一日长乎尔</a:t>
                      </a:r>
                      <a:endParaRPr lang="zh-CN" sz="2400" kern="100" dirty="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a:solidFill>
                            <a:srgbClr val="000000"/>
                          </a:solidFill>
                          <a:effectLst/>
                          <a:latin typeface="Times New Roman" panose="02020603050405020304"/>
                          <a:ea typeface="楷体" panose="02010609060101010101" pitchFamily="49" charset="-122"/>
                          <a:cs typeface="Courier New" panose="02070309020205020404"/>
                        </a:rPr>
                        <a:t>   ______</a:t>
                      </a:r>
                      <a:endParaRPr lang="zh-CN" sz="2400" kern="10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922">
                <a:tc vMerge="1">
                  <a:tcPr/>
                </a:tc>
                <a:tc>
                  <a:txBody>
                    <a:bodyPr/>
                    <a:lstStyle/>
                    <a:p>
                      <a:pPr algn="l">
                        <a:lnSpc>
                          <a:spcPct val="150000"/>
                        </a:lnSpc>
                        <a:spcAft>
                          <a:spcPts val="0"/>
                        </a:spcAft>
                        <a:tabLst>
                          <a:tab pos="2700655" algn="l"/>
                        </a:tabLst>
                      </a:pPr>
                      <a:r>
                        <a:rPr lang="en-US" sz="2400" b="1" kern="100" dirty="0">
                          <a:effectLst/>
                          <a:latin typeface="宋体" panose="02010600030101010101" pitchFamily="2" charset="-122"/>
                          <a:ea typeface="等线" panose="02010600030101010101" charset="-122"/>
                          <a:cs typeface="Times New Roman" panose="02020603050405020304"/>
                        </a:rPr>
                        <a:t>⑩</a:t>
                      </a:r>
                      <a:r>
                        <a:rPr lang="zh-CN" sz="2400" b="1" kern="100" dirty="0">
                          <a:effectLst/>
                          <a:latin typeface="Times New Roman" panose="02020603050405020304"/>
                          <a:ea typeface="宋体" panose="02010600030101010101" pitchFamily="2" charset="-122"/>
                          <a:cs typeface="Times New Roman" panose="02020603050405020304"/>
                        </a:rPr>
                        <a:t>为国以礼</a:t>
                      </a:r>
                      <a:endParaRPr lang="zh-CN" sz="2400" b="1" kern="100" dirty="0">
                        <a:effectLst/>
                        <a:latin typeface="Times New Roman" panose="02020603050405020304"/>
                        <a:ea typeface="宋体" panose="02010600030101010101" pitchFamily="2" charset="-122"/>
                        <a:cs typeface="Times New Roman" panose="020206030504050203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a:solidFill>
                            <a:srgbClr val="000000"/>
                          </a:solidFill>
                          <a:effectLst/>
                          <a:latin typeface="Times New Roman" panose="02020603050405020304"/>
                          <a:ea typeface="楷体" panose="02010609060101010101" pitchFamily="49" charset="-122"/>
                          <a:cs typeface="Courier New" panose="02070309020205020404"/>
                        </a:rPr>
                        <a:t>   </a:t>
                      </a:r>
                      <a:r>
                        <a:rPr lang="en-US" sz="2400" b="1" kern="100">
                          <a:solidFill>
                            <a:srgbClr val="000000"/>
                          </a:solidFill>
                          <a:effectLst/>
                          <a:latin typeface="Times New Roman" panose="02020603050405020304"/>
                          <a:ea typeface="楷体" panose="02010609060101010101" pitchFamily="49" charset="-122"/>
                          <a:cs typeface="Courier New" panose="02070309020205020404"/>
                          <a:sym typeface="+mn-ea"/>
                        </a:rPr>
                        <a:t>___</a:t>
                      </a:r>
                      <a:r>
                        <a:rPr lang="en-US" sz="2400" b="1" kern="100">
                          <a:solidFill>
                            <a:srgbClr val="000000"/>
                          </a:solidFill>
                          <a:effectLst/>
                          <a:latin typeface="Times New Roman" panose="02020603050405020304"/>
                          <a:ea typeface="楷体" panose="02010609060101010101" pitchFamily="49" charset="-122"/>
                          <a:cs typeface="Courier New" panose="02070309020205020404"/>
                        </a:rPr>
                        <a:t>____</a:t>
                      </a:r>
                      <a:endParaRPr lang="zh-CN" sz="2400" kern="10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922">
                <a:tc vMerge="1">
                  <a:tcPr/>
                </a:tc>
                <a:tc>
                  <a:txBody>
                    <a:bodyPr/>
                    <a:lstStyle/>
                    <a:p>
                      <a:pPr algn="l">
                        <a:lnSpc>
                          <a:spcPct val="150000"/>
                        </a:lnSpc>
                        <a:spcAft>
                          <a:spcPts val="0"/>
                        </a:spcAft>
                        <a:tabLst>
                          <a:tab pos="2700655" algn="l"/>
                        </a:tabLst>
                      </a:pPr>
                      <a:r>
                        <a:rPr lang="en-US" sz="2400" b="1" kern="100" dirty="0">
                          <a:effectLst/>
                          <a:latin typeface="Numbers &amp; Pinyin"/>
                          <a:ea typeface="宋体" panose="02010600030101010101" pitchFamily="2" charset="-122"/>
                          <a:cs typeface="Cambria Math" panose="02040503050406030204"/>
                        </a:rPr>
                        <a:t>,</a:t>
                      </a:r>
                      <a:r>
                        <a:rPr lang="zh-CN" sz="2400" b="1" kern="100" dirty="0">
                          <a:effectLst/>
                          <a:latin typeface="Times New Roman" panose="02020603050405020304"/>
                          <a:ea typeface="宋体" panose="02010600030101010101" pitchFamily="2" charset="-122"/>
                          <a:cs typeface="Times New Roman" panose="02020603050405020304"/>
                        </a:rPr>
                        <a:t>加之以师旅</a:t>
                      </a:r>
                      <a:r>
                        <a:rPr lang="en-US" altLang="zh-CN" sz="2400" b="1" kern="100" dirty="0">
                          <a:effectLst/>
                          <a:latin typeface="Times New Roman" panose="02020603050405020304"/>
                          <a:ea typeface="宋体" panose="02010600030101010101" pitchFamily="2" charset="-122"/>
                          <a:cs typeface="Times New Roman" panose="02020603050405020304"/>
                        </a:rPr>
                        <a:t>  </a:t>
                      </a:r>
                      <a:endParaRPr lang="en-US" altLang="zh-CN" sz="2400" b="1" kern="100" dirty="0">
                        <a:effectLst/>
                        <a:latin typeface="Times New Roman" panose="02020603050405020304"/>
                        <a:ea typeface="宋体" panose="02010600030101010101" pitchFamily="2" charset="-122"/>
                        <a:cs typeface="Times New Roman" panose="020206030504050203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a:solidFill>
                            <a:srgbClr val="000000"/>
                          </a:solidFill>
                          <a:effectLst/>
                          <a:latin typeface="Times New Roman" panose="02020603050405020304"/>
                          <a:ea typeface="楷体" panose="02010609060101010101" pitchFamily="49" charset="-122"/>
                          <a:cs typeface="Courier New" panose="02070309020205020404"/>
                        </a:rPr>
                        <a:t>   </a:t>
                      </a:r>
                      <a:r>
                        <a:rPr lang="en-US" sz="2400" b="1" kern="100">
                          <a:solidFill>
                            <a:srgbClr val="000000"/>
                          </a:solidFill>
                          <a:effectLst/>
                          <a:latin typeface="Times New Roman" panose="02020603050405020304"/>
                          <a:ea typeface="楷体" panose="02010609060101010101" pitchFamily="49" charset="-122"/>
                          <a:cs typeface="Courier New" panose="02070309020205020404"/>
                          <a:sym typeface="+mn-ea"/>
                        </a:rPr>
                        <a:t>__</a:t>
                      </a:r>
                      <a:r>
                        <a:rPr lang="en-US" sz="2400" b="1" kern="100">
                          <a:solidFill>
                            <a:srgbClr val="000000"/>
                          </a:solidFill>
                          <a:effectLst/>
                          <a:latin typeface="Times New Roman" panose="02020603050405020304"/>
                          <a:ea typeface="楷体" panose="02010609060101010101" pitchFamily="49" charset="-122"/>
                          <a:cs typeface="Courier New" panose="02070309020205020404"/>
                        </a:rPr>
                        <a:t>_</a:t>
                      </a:r>
                      <a:r>
                        <a:rPr lang="en-US" sz="2400" b="1" kern="100">
                          <a:solidFill>
                            <a:srgbClr val="000000"/>
                          </a:solidFill>
                          <a:effectLst/>
                          <a:latin typeface="Times New Roman" panose="02020603050405020304"/>
                          <a:ea typeface="楷体" panose="02010609060101010101" pitchFamily="49" charset="-122"/>
                          <a:cs typeface="Courier New" panose="02070309020205020404"/>
                          <a:sym typeface="+mn-ea"/>
                        </a:rPr>
                        <a:t>_</a:t>
                      </a:r>
                      <a:r>
                        <a:rPr lang="en-US" sz="2400" b="1" kern="100">
                          <a:solidFill>
                            <a:srgbClr val="000000"/>
                          </a:solidFill>
                          <a:effectLst/>
                          <a:latin typeface="Times New Roman" panose="02020603050405020304"/>
                          <a:ea typeface="楷体" panose="02010609060101010101" pitchFamily="49" charset="-122"/>
                          <a:cs typeface="Courier New" panose="02070309020205020404"/>
                        </a:rPr>
                        <a:t>___</a:t>
                      </a:r>
                      <a:endParaRPr lang="zh-CN" sz="2400" kern="10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6632">
                <a:tc vMerge="1">
                  <a:tcPr/>
                </a:tc>
                <a:tc>
                  <a:txBody>
                    <a:bodyPr/>
                    <a:lstStyle/>
                    <a:p>
                      <a:pPr algn="l">
                        <a:lnSpc>
                          <a:spcPct val="150000"/>
                        </a:lnSpc>
                        <a:spcAft>
                          <a:spcPts val="0"/>
                        </a:spcAft>
                        <a:tabLst>
                          <a:tab pos="2700655" algn="l"/>
                        </a:tabLst>
                      </a:pPr>
                      <a:r>
                        <a:rPr lang="en-US" sz="2400" b="1" kern="100" dirty="0">
                          <a:effectLst/>
                          <a:latin typeface="Numbers &amp; Pinyin"/>
                          <a:ea typeface="宋体" panose="02010600030101010101" pitchFamily="2" charset="-122"/>
                          <a:cs typeface="Cambria Math" panose="02040503050406030204"/>
                        </a:rPr>
                        <a:t>-</a:t>
                      </a:r>
                      <a:r>
                        <a:rPr lang="zh-CN" sz="2400" b="1" kern="100" dirty="0">
                          <a:effectLst/>
                          <a:latin typeface="Times New Roman" panose="02020603050405020304"/>
                          <a:ea typeface="宋体" panose="02010600030101010101" pitchFamily="2" charset="-122"/>
                          <a:cs typeface="Times New Roman" panose="02020603050405020304"/>
                        </a:rPr>
                        <a:t>以俟君子</a:t>
                      </a:r>
                      <a:endParaRPr lang="zh-CN" sz="2400" kern="100" dirty="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a:solidFill>
                            <a:srgbClr val="000000"/>
                          </a:solidFill>
                          <a:effectLst/>
                          <a:latin typeface="Times New Roman" panose="02020603050405020304"/>
                          <a:ea typeface="楷体" panose="02010609060101010101" pitchFamily="49" charset="-122"/>
                          <a:cs typeface="Courier New" panose="02070309020205020404"/>
                        </a:rPr>
                        <a:t>   </a:t>
                      </a:r>
                      <a:r>
                        <a:rPr lang="en-US" sz="2400" b="1" kern="100">
                          <a:solidFill>
                            <a:srgbClr val="000000"/>
                          </a:solidFill>
                          <a:effectLst/>
                          <a:latin typeface="Times New Roman" panose="02020603050405020304"/>
                          <a:ea typeface="楷体" panose="02010609060101010101" pitchFamily="49" charset="-122"/>
                          <a:cs typeface="Courier New" panose="02070309020205020404"/>
                          <a:sym typeface="+mn-ea"/>
                        </a:rPr>
                        <a:t>_____</a:t>
                      </a:r>
                      <a:r>
                        <a:rPr lang="en-US" sz="2400" b="1" kern="100" dirty="0">
                          <a:solidFill>
                            <a:srgbClr val="000000"/>
                          </a:solidFill>
                          <a:effectLst/>
                          <a:latin typeface="Times New Roman" panose="02020603050405020304"/>
                          <a:ea typeface="楷体" panose="02010609060101010101" pitchFamily="49" charset="-122"/>
                          <a:cs typeface="Courier New" panose="02070309020205020404"/>
                        </a:rPr>
                        <a:t>______________</a:t>
                      </a:r>
                      <a:endParaRPr lang="zh-CN" sz="2400" kern="100" dirty="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922">
                <a:tc vMerge="1">
                  <a:tcPr/>
                </a:tc>
                <a:tc>
                  <a:txBody>
                    <a:bodyPr/>
                    <a:lstStyle/>
                    <a:p>
                      <a:pPr algn="l">
                        <a:lnSpc>
                          <a:spcPct val="150000"/>
                        </a:lnSpc>
                        <a:spcAft>
                          <a:spcPts val="0"/>
                        </a:spcAft>
                        <a:tabLst>
                          <a:tab pos="2700655" algn="l"/>
                        </a:tabLst>
                      </a:pPr>
                      <a:r>
                        <a:rPr lang="en-US" sz="2400" b="1" kern="100">
                          <a:effectLst/>
                          <a:latin typeface="Numbers &amp; Pinyin"/>
                          <a:ea typeface="宋体" panose="02010600030101010101" pitchFamily="2" charset="-122"/>
                          <a:cs typeface="Cambria Math" panose="02040503050406030204"/>
                        </a:rPr>
                        <a:t>.</a:t>
                      </a:r>
                      <a:r>
                        <a:rPr lang="zh-CN" sz="2400" b="1" kern="100">
                          <a:effectLst/>
                          <a:latin typeface="Times New Roman" panose="02020603050405020304"/>
                          <a:ea typeface="宋体" panose="02010600030101010101" pitchFamily="2" charset="-122"/>
                          <a:cs typeface="Times New Roman" panose="02020603050405020304"/>
                        </a:rPr>
                        <a:t>以小易大</a:t>
                      </a:r>
                      <a:r>
                        <a:rPr lang="en-US" altLang="zh-CN" sz="2400" b="1" kern="100">
                          <a:effectLst/>
                          <a:latin typeface="Times New Roman" panose="02020603050405020304"/>
                          <a:ea typeface="宋体" panose="02010600030101010101" pitchFamily="2" charset="-122"/>
                          <a:cs typeface="Times New Roman" panose="02020603050405020304"/>
                        </a:rPr>
                        <a:t> </a:t>
                      </a:r>
                      <a:endParaRPr lang="en-US" altLang="zh-CN" sz="2400" b="1" kern="100">
                        <a:effectLst/>
                        <a:latin typeface="Times New Roman" panose="02020603050405020304"/>
                        <a:ea typeface="宋体" panose="02010600030101010101" pitchFamily="2" charset="-122"/>
                        <a:cs typeface="Times New Roman" panose="020206030504050203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a:solidFill>
                            <a:srgbClr val="000000"/>
                          </a:solidFill>
                          <a:effectLst/>
                          <a:latin typeface="Times New Roman" panose="02020603050405020304"/>
                          <a:ea typeface="楷体" panose="02010609060101010101" pitchFamily="49" charset="-122"/>
                          <a:cs typeface="Courier New" panose="02070309020205020404"/>
                        </a:rPr>
                        <a:t>   ____</a:t>
                      </a:r>
                      <a:endParaRPr lang="zh-CN" sz="2400" kern="10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922">
                <a:tc vMerge="1">
                  <a:tcPr/>
                </a:tc>
                <a:tc>
                  <a:txBody>
                    <a:bodyPr/>
                    <a:lstStyle/>
                    <a:p>
                      <a:pPr algn="l">
                        <a:lnSpc>
                          <a:spcPct val="150000"/>
                        </a:lnSpc>
                        <a:spcAft>
                          <a:spcPts val="0"/>
                        </a:spcAft>
                        <a:tabLst>
                          <a:tab pos="2700655" algn="l"/>
                        </a:tabLst>
                      </a:pPr>
                      <a:r>
                        <a:rPr lang="en-US" sz="2400" b="1" kern="100">
                          <a:effectLst/>
                          <a:latin typeface="Numbers &amp; Pinyin"/>
                          <a:ea typeface="宋体" panose="02010600030101010101" pitchFamily="2" charset="-122"/>
                          <a:cs typeface="Cambria Math" panose="02040503050406030204"/>
                        </a:rPr>
                        <a:t>/</a:t>
                      </a:r>
                      <a:r>
                        <a:rPr lang="zh-CN" sz="2400" b="1" kern="100">
                          <a:effectLst/>
                          <a:latin typeface="Times New Roman" panose="02020603050405020304"/>
                          <a:ea typeface="宋体" panose="02010600030101010101" pitchFamily="2" charset="-122"/>
                          <a:cs typeface="Times New Roman" panose="02020603050405020304"/>
                        </a:rPr>
                        <a:t>将以衅钟</a:t>
                      </a:r>
                      <a:endParaRPr lang="zh-CN" sz="2400" kern="10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a:solidFill>
                            <a:srgbClr val="000000"/>
                          </a:solidFill>
                          <a:effectLst/>
                          <a:latin typeface="Times New Roman" panose="02020603050405020304"/>
                          <a:ea typeface="楷体" panose="02010609060101010101" pitchFamily="49" charset="-122"/>
                          <a:cs typeface="Courier New" panose="02070309020205020404"/>
                        </a:rPr>
                        <a:t>   ______</a:t>
                      </a:r>
                      <a:endParaRPr lang="zh-CN" sz="2400" kern="10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922">
                <a:tc vMerge="1">
                  <a:tcPr/>
                </a:tc>
                <a:tc>
                  <a:txBody>
                    <a:bodyPr/>
                    <a:lstStyle/>
                    <a:p>
                      <a:pPr algn="l">
                        <a:lnSpc>
                          <a:spcPct val="150000"/>
                        </a:lnSpc>
                        <a:spcAft>
                          <a:spcPts val="0"/>
                        </a:spcAft>
                        <a:tabLst>
                          <a:tab pos="2700655" algn="l"/>
                        </a:tabLst>
                      </a:pPr>
                      <a:r>
                        <a:rPr lang="en-US" sz="2400" b="1" kern="100" dirty="0">
                          <a:effectLst/>
                          <a:latin typeface="Numbers &amp; Pinyin"/>
                          <a:ea typeface="宋体" panose="02010600030101010101" pitchFamily="2" charset="-122"/>
                          <a:cs typeface="Cambria Math" panose="02040503050406030204"/>
                        </a:rPr>
                        <a:t>0</a:t>
                      </a:r>
                      <a:r>
                        <a:rPr lang="zh-CN" sz="2400" b="1" kern="100" dirty="0">
                          <a:effectLst/>
                          <a:latin typeface="Times New Roman" panose="02020603050405020304"/>
                          <a:ea typeface="宋体" panose="02010600030101010101" pitchFamily="2" charset="-122"/>
                          <a:cs typeface="Times New Roman" panose="02020603050405020304"/>
                        </a:rPr>
                        <a:t>百姓皆以王为爱也</a:t>
                      </a:r>
                      <a:endParaRPr lang="zh-CN" sz="2400" kern="100" dirty="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a:solidFill>
                            <a:srgbClr val="000000"/>
                          </a:solidFill>
                          <a:effectLst/>
                          <a:latin typeface="Times New Roman" panose="02020603050405020304"/>
                          <a:ea typeface="楷体" panose="02010609060101010101" pitchFamily="49" charset="-122"/>
                          <a:cs typeface="Courier New" panose="02070309020205020404"/>
                        </a:rPr>
                        <a:t>   ______</a:t>
                      </a:r>
                      <a:endParaRPr lang="zh-CN" sz="2400" kern="10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922">
                <a:tc vMerge="1">
                  <a:tcPr/>
                </a:tc>
                <a:tc>
                  <a:txBody>
                    <a:bodyPr/>
                    <a:lstStyle/>
                    <a:p>
                      <a:pPr algn="l">
                        <a:lnSpc>
                          <a:spcPct val="150000"/>
                        </a:lnSpc>
                        <a:spcAft>
                          <a:spcPts val="0"/>
                        </a:spcAft>
                        <a:tabLst>
                          <a:tab pos="2700655" algn="l"/>
                        </a:tabLst>
                      </a:pPr>
                      <a:r>
                        <a:rPr lang="en-US" sz="2400" b="1" kern="100">
                          <a:effectLst/>
                          <a:latin typeface="Numbers &amp; Pinyin"/>
                          <a:ea typeface="宋体" panose="02010600030101010101" pitchFamily="2" charset="-122"/>
                          <a:cs typeface="Cambria Math" panose="02040503050406030204"/>
                        </a:rPr>
                        <a:t>1</a:t>
                      </a:r>
                      <a:r>
                        <a:rPr lang="zh-CN" sz="2400" b="1" kern="100">
                          <a:effectLst/>
                          <a:latin typeface="Times New Roman" panose="02020603050405020304"/>
                          <a:ea typeface="宋体" panose="02010600030101010101" pitchFamily="2" charset="-122"/>
                          <a:cs typeface="Times New Roman" panose="02020603050405020304"/>
                        </a:rPr>
                        <a:t>吾力足以举百钧</a:t>
                      </a:r>
                      <a:endParaRPr lang="zh-CN" sz="2400" kern="10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a:solidFill>
                            <a:srgbClr val="000000"/>
                          </a:solidFill>
                          <a:effectLst/>
                          <a:latin typeface="Times New Roman" panose="02020603050405020304"/>
                          <a:ea typeface="楷体" panose="02010609060101010101" pitchFamily="49" charset="-122"/>
                          <a:cs typeface="Courier New" panose="02070309020205020404"/>
                        </a:rPr>
                        <a:t>   ____</a:t>
                      </a:r>
                      <a:endParaRPr lang="zh-CN" sz="2400" kern="10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922">
                <a:tc vMerge="1">
                  <a:tcPr/>
                </a:tc>
                <a:tc>
                  <a:txBody>
                    <a:bodyPr/>
                    <a:lstStyle/>
                    <a:p>
                      <a:pPr algn="l">
                        <a:lnSpc>
                          <a:spcPct val="150000"/>
                        </a:lnSpc>
                        <a:spcAft>
                          <a:spcPts val="0"/>
                        </a:spcAft>
                        <a:tabLst>
                          <a:tab pos="2700655" algn="l"/>
                        </a:tabLst>
                      </a:pPr>
                      <a:r>
                        <a:rPr lang="en-US" sz="2400" b="1" kern="100">
                          <a:effectLst/>
                          <a:latin typeface="Numbers &amp; Pinyin"/>
                          <a:ea typeface="宋体" panose="02010600030101010101" pitchFamily="2" charset="-122"/>
                          <a:cs typeface="Cambria Math" panose="02040503050406030204"/>
                        </a:rPr>
                        <a:t>2</a:t>
                      </a:r>
                      <a:r>
                        <a:rPr lang="zh-CN" sz="2400" b="1" kern="100">
                          <a:effectLst/>
                          <a:latin typeface="Times New Roman" panose="02020603050405020304"/>
                          <a:ea typeface="宋体" panose="02010600030101010101" pitchFamily="2" charset="-122"/>
                          <a:cs typeface="Times New Roman" panose="02020603050405020304"/>
                        </a:rPr>
                        <a:t>不为者与不能者之形何以异</a:t>
                      </a:r>
                      <a:endParaRPr lang="zh-CN" sz="2400" kern="10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en-US" sz="2400" b="1" kern="100" dirty="0">
                          <a:solidFill>
                            <a:srgbClr val="000000"/>
                          </a:solidFill>
                          <a:effectLst/>
                          <a:latin typeface="Times New Roman" panose="02020603050405020304"/>
                          <a:ea typeface="楷体" panose="02010609060101010101" pitchFamily="49" charset="-122"/>
                          <a:cs typeface="Courier New" panose="02070309020205020404"/>
                        </a:rPr>
                        <a:t>   ____</a:t>
                      </a:r>
                      <a:endParaRPr lang="zh-CN" sz="2400" kern="100" dirty="0">
                        <a:effectLst/>
                        <a:latin typeface="等线" panose="02010600030101010101" charset="-122"/>
                        <a:ea typeface="等线" panose="02010600030101010101" charset="-122"/>
                        <a:cs typeface="Courier New" panose="02070309020205020404"/>
                      </a:endParaRPr>
                    </a:p>
                  </a:txBody>
                  <a:tcPr marL="10607" marR="10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5" name="矩形 114"/>
          <p:cNvSpPr/>
          <p:nvPr/>
        </p:nvSpPr>
        <p:spPr>
          <a:xfrm>
            <a:off x="7509554" y="1158242"/>
            <a:ext cx="803425" cy="461665"/>
          </a:xfrm>
          <a:prstGeom prst="rect">
            <a:avLst/>
          </a:prstGeom>
        </p:spPr>
        <p:txBody>
          <a:bodyPr wrap="none">
            <a:spAutoFit/>
          </a:bodyPr>
          <a:lstStyle/>
          <a:p>
            <a:r>
              <a:rPr lang="zh-CN" altLang="zh-CN" sz="2400" b="1" dirty="0" smtClean="0">
                <a:latin typeface="+mn-lt"/>
                <a:ea typeface="楷体" panose="02010609060101010101" pitchFamily="49" charset="-122"/>
              </a:rPr>
              <a:t>因为</a:t>
            </a:r>
            <a:endParaRPr lang="zh-CN" altLang="zh-CN" sz="2400" b="1" dirty="0">
              <a:latin typeface="+mn-lt"/>
              <a:ea typeface="楷体" panose="02010609060101010101" pitchFamily="49" charset="-122"/>
            </a:endParaRPr>
          </a:p>
        </p:txBody>
      </p:sp>
      <p:sp>
        <p:nvSpPr>
          <p:cNvPr id="116" name="矩形 115"/>
          <p:cNvSpPr/>
          <p:nvPr/>
        </p:nvSpPr>
        <p:spPr>
          <a:xfrm>
            <a:off x="7430752" y="1691915"/>
            <a:ext cx="1101090" cy="460375"/>
          </a:xfrm>
          <a:prstGeom prst="rect">
            <a:avLst/>
          </a:prstGeom>
        </p:spPr>
        <p:txBody>
          <a:bodyPr wrap="none">
            <a:spAutoFit/>
          </a:bodyPr>
          <a:lstStyle/>
          <a:p>
            <a:r>
              <a:rPr lang="zh-CN" altLang="zh-CN" sz="2400" b="1" dirty="0">
                <a:latin typeface="+mn-lt"/>
                <a:ea typeface="楷体" panose="02010609060101010101" pitchFamily="49" charset="-122"/>
              </a:rPr>
              <a:t>拿，用</a:t>
            </a:r>
            <a:endParaRPr lang="zh-CN" altLang="zh-CN" sz="2400" b="1" dirty="0">
              <a:latin typeface="+mn-lt"/>
              <a:ea typeface="楷体" panose="02010609060101010101" pitchFamily="49" charset="-122"/>
            </a:endParaRPr>
          </a:p>
        </p:txBody>
      </p:sp>
      <p:sp>
        <p:nvSpPr>
          <p:cNvPr id="117" name="矩形 116"/>
          <p:cNvSpPr/>
          <p:nvPr/>
        </p:nvSpPr>
        <p:spPr>
          <a:xfrm>
            <a:off x="7424026" y="2238362"/>
            <a:ext cx="1101090" cy="460375"/>
          </a:xfrm>
          <a:prstGeom prst="rect">
            <a:avLst/>
          </a:prstGeom>
        </p:spPr>
        <p:txBody>
          <a:bodyPr wrap="none">
            <a:spAutoFit/>
          </a:bodyPr>
          <a:lstStyle/>
          <a:p>
            <a:r>
              <a:rPr lang="zh-CN" altLang="zh-CN" sz="2400" b="1" dirty="0">
                <a:latin typeface="+mn-lt"/>
                <a:ea typeface="楷体" panose="02010609060101010101" pitchFamily="49" charset="-122"/>
              </a:rPr>
              <a:t>拿，用</a:t>
            </a:r>
            <a:endParaRPr lang="zh-CN" altLang="zh-CN" sz="2400" b="1" dirty="0">
              <a:latin typeface="+mn-lt"/>
              <a:ea typeface="楷体" panose="02010609060101010101" pitchFamily="49" charset="-122"/>
            </a:endParaRPr>
          </a:p>
        </p:txBody>
      </p:sp>
      <p:sp>
        <p:nvSpPr>
          <p:cNvPr id="118" name="矩形 117"/>
          <p:cNvSpPr/>
          <p:nvPr/>
        </p:nvSpPr>
        <p:spPr>
          <a:xfrm>
            <a:off x="7414480" y="2808039"/>
            <a:ext cx="2937510" cy="460375"/>
          </a:xfrm>
          <a:prstGeom prst="rect">
            <a:avLst/>
          </a:prstGeom>
        </p:spPr>
        <p:txBody>
          <a:bodyPr wrap="none">
            <a:spAutoFit/>
          </a:bodyPr>
          <a:lstStyle/>
          <a:p>
            <a:r>
              <a:rPr lang="zh-CN" altLang="zh-CN" sz="2400" b="1" dirty="0" smtClean="0">
                <a:latin typeface="+mn-lt"/>
                <a:ea typeface="楷体" panose="02010609060101010101" pitchFamily="49" charset="-122"/>
              </a:rPr>
              <a:t>副词</a:t>
            </a:r>
            <a:r>
              <a:rPr lang="zh-CN" altLang="zh-CN" sz="2400" b="1" dirty="0">
                <a:latin typeface="+mn-lt"/>
                <a:ea typeface="楷体" panose="02010609060101010101" pitchFamily="49" charset="-122"/>
              </a:rPr>
              <a:t>，表示仅限，只</a:t>
            </a:r>
            <a:endParaRPr lang="zh-CN" altLang="zh-CN" sz="2400" b="1" dirty="0">
              <a:latin typeface="+mn-lt"/>
              <a:ea typeface="楷体" panose="02010609060101010101" pitchFamily="49" charset="-122"/>
            </a:endParaRPr>
          </a:p>
        </p:txBody>
      </p:sp>
      <p:sp>
        <p:nvSpPr>
          <p:cNvPr id="119" name="矩形 118"/>
          <p:cNvSpPr/>
          <p:nvPr/>
        </p:nvSpPr>
        <p:spPr>
          <a:xfrm>
            <a:off x="7421556" y="3354486"/>
            <a:ext cx="494046" cy="461665"/>
          </a:xfrm>
          <a:prstGeom prst="rect">
            <a:avLst/>
          </a:prstGeom>
        </p:spPr>
        <p:txBody>
          <a:bodyPr wrap="none">
            <a:spAutoFit/>
          </a:bodyPr>
          <a:lstStyle/>
          <a:p>
            <a:r>
              <a:rPr lang="zh-CN" altLang="zh-CN" sz="2400" b="1" dirty="0" smtClean="0">
                <a:latin typeface="+mn-lt"/>
                <a:ea typeface="楷体" panose="02010609060101010101" pitchFamily="49" charset="-122"/>
              </a:rPr>
              <a:t>拿</a:t>
            </a:r>
            <a:endParaRPr lang="zh-CN" altLang="zh-CN" sz="2400" b="1" dirty="0">
              <a:latin typeface="+mn-lt"/>
              <a:ea typeface="楷体" panose="02010609060101010101" pitchFamily="49" charset="-122"/>
            </a:endParaRPr>
          </a:p>
        </p:txBody>
      </p:sp>
      <p:sp>
        <p:nvSpPr>
          <p:cNvPr id="120" name="矩形 119"/>
          <p:cNvSpPr/>
          <p:nvPr/>
        </p:nvSpPr>
        <p:spPr>
          <a:xfrm>
            <a:off x="7413002" y="3924163"/>
            <a:ext cx="1101090" cy="460375"/>
          </a:xfrm>
          <a:prstGeom prst="rect">
            <a:avLst/>
          </a:prstGeom>
        </p:spPr>
        <p:txBody>
          <a:bodyPr wrap="none">
            <a:spAutoFit/>
          </a:bodyPr>
          <a:lstStyle/>
          <a:p>
            <a:r>
              <a:rPr lang="zh-CN" altLang="zh-CN" sz="2400" b="1" dirty="0">
                <a:latin typeface="+mn-lt"/>
                <a:ea typeface="楷体" panose="02010609060101010101" pitchFamily="49" charset="-122"/>
              </a:rPr>
              <a:t>拿，用</a:t>
            </a:r>
            <a:endParaRPr lang="zh-CN" altLang="zh-CN" sz="2400" b="1" dirty="0">
              <a:latin typeface="+mn-lt"/>
              <a:ea typeface="楷体" panose="02010609060101010101" pitchFamily="49" charset="-122"/>
            </a:endParaRPr>
          </a:p>
        </p:txBody>
      </p:sp>
      <p:sp>
        <p:nvSpPr>
          <p:cNvPr id="121" name="矩形 120"/>
          <p:cNvSpPr/>
          <p:nvPr/>
        </p:nvSpPr>
        <p:spPr>
          <a:xfrm>
            <a:off x="7416121" y="4470610"/>
            <a:ext cx="803425" cy="461665"/>
          </a:xfrm>
          <a:prstGeom prst="rect">
            <a:avLst/>
          </a:prstGeom>
        </p:spPr>
        <p:txBody>
          <a:bodyPr wrap="none">
            <a:spAutoFit/>
          </a:bodyPr>
          <a:lstStyle/>
          <a:p>
            <a:r>
              <a:rPr lang="zh-CN" altLang="zh-CN" sz="2400" b="1" dirty="0" smtClean="0">
                <a:latin typeface="+mn-lt"/>
                <a:ea typeface="楷体" panose="02010609060101010101" pitchFamily="49" charset="-122"/>
              </a:rPr>
              <a:t>认为</a:t>
            </a:r>
            <a:endParaRPr lang="zh-CN" altLang="zh-CN" sz="2400" b="1" dirty="0">
              <a:latin typeface="+mn-lt"/>
              <a:ea typeface="楷体" panose="02010609060101010101" pitchFamily="49" charset="-122"/>
            </a:endParaRPr>
          </a:p>
        </p:txBody>
      </p:sp>
      <p:sp>
        <p:nvSpPr>
          <p:cNvPr id="122" name="矩形 121"/>
          <p:cNvSpPr/>
          <p:nvPr/>
        </p:nvSpPr>
        <p:spPr>
          <a:xfrm>
            <a:off x="7417221" y="5014151"/>
            <a:ext cx="795020" cy="460375"/>
          </a:xfrm>
          <a:prstGeom prst="rect">
            <a:avLst/>
          </a:prstGeom>
        </p:spPr>
        <p:txBody>
          <a:bodyPr wrap="none">
            <a:spAutoFit/>
          </a:bodyPr>
          <a:lstStyle/>
          <a:p>
            <a:r>
              <a:rPr lang="zh-CN" altLang="zh-CN" sz="2400" b="1" dirty="0" smtClean="0">
                <a:latin typeface="+mn-lt"/>
                <a:ea typeface="楷体" panose="02010609060101010101" pitchFamily="49" charset="-122"/>
              </a:rPr>
              <a:t>用来</a:t>
            </a:r>
            <a:endParaRPr lang="zh-CN" altLang="zh-CN" sz="2400" b="1" dirty="0">
              <a:latin typeface="+mn-lt"/>
              <a:ea typeface="楷体" panose="02010609060101010101" pitchFamily="49" charset="-122"/>
            </a:endParaRPr>
          </a:p>
        </p:txBody>
      </p:sp>
      <p:sp>
        <p:nvSpPr>
          <p:cNvPr id="123" name="矩形 122"/>
          <p:cNvSpPr/>
          <p:nvPr/>
        </p:nvSpPr>
        <p:spPr>
          <a:xfrm>
            <a:off x="7417221" y="5508339"/>
            <a:ext cx="494046" cy="461665"/>
          </a:xfrm>
          <a:prstGeom prst="rect">
            <a:avLst/>
          </a:prstGeom>
        </p:spPr>
        <p:txBody>
          <a:bodyPr wrap="none">
            <a:spAutoFit/>
          </a:bodyPr>
          <a:lstStyle/>
          <a:p>
            <a:r>
              <a:rPr lang="zh-CN" altLang="zh-CN" sz="2400" b="1" dirty="0" smtClean="0">
                <a:latin typeface="+mn-lt"/>
                <a:ea typeface="楷体" panose="02010609060101010101" pitchFamily="49" charset="-122"/>
              </a:rPr>
              <a:t>用</a:t>
            </a:r>
            <a:endParaRPr lang="zh-CN" altLang="zh-CN" sz="2400"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P spid="118" grpId="0"/>
      <p:bldP spid="119" grpId="0"/>
      <p:bldP spid="120" grpId="0"/>
      <p:bldP spid="121" grpId="0"/>
      <p:bldP spid="122" grpId="0"/>
      <p:bldP spid="1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21397" y="611795"/>
          <a:ext cx="11079281" cy="5669889"/>
        </p:xfrm>
        <a:graphic>
          <a:graphicData uri="http://schemas.openxmlformats.org/drawingml/2006/table">
            <a:tbl>
              <a:tblPr/>
              <a:tblGrid>
                <a:gridCol w="1039140"/>
                <a:gridCol w="5076564"/>
                <a:gridCol w="4963577"/>
              </a:tblGrid>
              <a:tr h="354208">
                <a:tc>
                  <a:txBody>
                    <a:bodyPr/>
                    <a:lstStyle/>
                    <a:p>
                      <a:pPr algn="ctr">
                        <a:lnSpc>
                          <a:spcPct val="13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词语</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例句</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2700655" algn="l"/>
                        </a:tabLst>
                      </a:pPr>
                      <a:r>
                        <a:rPr lang="zh-CN" sz="2800" b="1" kern="100" dirty="0">
                          <a:solidFill>
                            <a:srgbClr val="C00000"/>
                          </a:solidFill>
                          <a:effectLst/>
                          <a:latin typeface="Times New Roman" panose="02020603050405020304"/>
                          <a:ea typeface="黑体" panose="02010609060101010101" pitchFamily="49" charset="-122"/>
                          <a:cs typeface="Times New Roman" panose="02020603050405020304"/>
                        </a:rPr>
                        <a:t>释义</a:t>
                      </a:r>
                      <a:endParaRPr lang="zh-CN" sz="2800" kern="100" dirty="0">
                        <a:solidFill>
                          <a:srgbClr val="C00000"/>
                        </a:solidFill>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482087">
                <a:tc rowSpan="2">
                  <a:txBody>
                    <a:bodyPr/>
                    <a:lstStyle/>
                    <a:p>
                      <a:pPr algn="ctr">
                        <a:lnSpc>
                          <a:spcPct val="13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乎</a:t>
                      </a:r>
                      <a:endParaRPr lang="zh-CN" sz="2800" kern="100" dirty="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3</a:t>
                      </a:r>
                      <a:r>
                        <a:rPr lang="zh-CN" sz="2800" b="1" kern="100" dirty="0">
                          <a:effectLst/>
                          <a:latin typeface="Times New Roman" panose="02020603050405020304"/>
                          <a:ea typeface="宋体" panose="02010600030101010101" pitchFamily="2" charset="-122"/>
                          <a:cs typeface="Times New Roman" panose="02020603050405020304"/>
                        </a:rPr>
                        <a:t>以吾一日长乎尔</a:t>
                      </a:r>
                      <a:endParaRPr lang="zh-CN" sz="2800" kern="100" dirty="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218">
                <a:tc vMerge="1">
                  <a:tcPr/>
                </a:tc>
                <a:tc>
                  <a:txBody>
                    <a:bodyPr/>
                    <a:lstStyle/>
                    <a:p>
                      <a:pPr algn="l">
                        <a:lnSpc>
                          <a:spcPct val="130000"/>
                        </a:lnSpc>
                        <a:spcAft>
                          <a:spcPts val="0"/>
                        </a:spcAft>
                        <a:tabLst>
                          <a:tab pos="2700655" algn="l"/>
                        </a:tabLst>
                      </a:pPr>
                      <a:r>
                        <a:rPr lang="en-US" sz="2800" b="1" kern="100" dirty="0">
                          <a:effectLst/>
                          <a:latin typeface="Numbers &amp; Pinyin"/>
                          <a:ea typeface="宋体" panose="02010600030101010101" pitchFamily="2" charset="-122"/>
                          <a:cs typeface="Cambria Math" panose="02040503050406030204"/>
                        </a:rPr>
                        <a:t>4</a:t>
                      </a:r>
                      <a:r>
                        <a:rPr lang="zh-CN" sz="2800" b="1" kern="100" dirty="0">
                          <a:effectLst/>
                          <a:latin typeface="Times New Roman" panose="02020603050405020304"/>
                          <a:ea typeface="宋体" panose="02010600030101010101" pitchFamily="2" charset="-122"/>
                          <a:cs typeface="Times New Roman" panose="02020603050405020304"/>
                        </a:rPr>
                        <a:t>异乎三子者之撰</a:t>
                      </a:r>
                      <a:endParaRPr lang="zh-CN" sz="2800" kern="100" dirty="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a:t>
                      </a:r>
                      <a:r>
                        <a:rPr lang="en-US" sz="2800" b="1" kern="100">
                          <a:solidFill>
                            <a:srgbClr val="000000"/>
                          </a:solidFill>
                          <a:effectLst/>
                          <a:latin typeface="Times New Roman" panose="02020603050405020304"/>
                          <a:ea typeface="宋体" panose="02010600030101010101" pitchFamily="2" charset="-122"/>
                          <a:cs typeface="Courier New" panose="02070309020205020404"/>
                        </a:rPr>
                        <a:t>__</a:t>
                      </a: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496">
                <a:tc rowSpan="7">
                  <a:txBody>
                    <a:bodyPr/>
                    <a:lstStyle/>
                    <a:p>
                      <a:pPr algn="ctr">
                        <a:lnSpc>
                          <a:spcPct val="13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于</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en-US" sz="2800" b="1" kern="100">
                          <a:effectLst/>
                          <a:latin typeface="Numbers &amp; Pinyin"/>
                          <a:ea typeface="宋体" panose="02010600030101010101" pitchFamily="2" charset="-122"/>
                          <a:cs typeface="Cambria Math" panose="02040503050406030204"/>
                        </a:rPr>
                        <a:t>5</a:t>
                      </a:r>
                      <a:r>
                        <a:rPr lang="zh-CN" sz="2800" b="1" kern="100">
                          <a:effectLst/>
                          <a:latin typeface="Times New Roman" panose="02020603050405020304"/>
                          <a:ea typeface="宋体" panose="02010600030101010101" pitchFamily="2" charset="-122"/>
                          <a:cs typeface="Times New Roman" panose="02020603050405020304"/>
                        </a:rPr>
                        <a:t>王坐于堂上</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099">
                <a:tc vMerge="1">
                  <a:tcPr/>
                </a:tc>
                <a:tc>
                  <a:txBody>
                    <a:bodyPr/>
                    <a:lstStyle/>
                    <a:p>
                      <a:pPr algn="l">
                        <a:lnSpc>
                          <a:spcPct val="130000"/>
                        </a:lnSpc>
                        <a:spcAft>
                          <a:spcPts val="0"/>
                        </a:spcAft>
                        <a:tabLst>
                          <a:tab pos="2700655" algn="l"/>
                        </a:tabLst>
                      </a:pPr>
                      <a:r>
                        <a:rPr lang="zh-CN" sz="2800" b="1" kern="100" dirty="0">
                          <a:effectLst/>
                          <a:latin typeface="Times New Roman" panose="02020603050405020304"/>
                          <a:ea typeface="微软雅黑" panose="020B0503020204020204" pitchFamily="34" charset="-122"/>
                          <a:cs typeface="Times New Roman" panose="02020603050405020304"/>
                        </a:rPr>
                        <a:t>㉑</a:t>
                      </a:r>
                      <a:r>
                        <a:rPr lang="zh-CN" sz="2800" b="1" kern="100" dirty="0">
                          <a:effectLst/>
                          <a:latin typeface="Times New Roman" panose="02020603050405020304"/>
                          <a:ea typeface="宋体" panose="02010600030101010101" pitchFamily="2" charset="-122"/>
                          <a:cs typeface="Times New Roman" panose="02020603050405020304"/>
                        </a:rPr>
                        <a:t>王无异于百姓之以王为爱也</a:t>
                      </a:r>
                      <a:endParaRPr lang="zh-CN" sz="2800" kern="100" dirty="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a:t>
                      </a:r>
                      <a:endParaRPr lang="zh-CN" sz="2800" kern="100" dirty="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099">
                <a:tc vMerge="1">
                  <a:tcPr/>
                </a:tc>
                <a:tc>
                  <a:txBody>
                    <a:bodyPr/>
                    <a:lstStyle/>
                    <a:p>
                      <a:pPr algn="l">
                        <a:lnSpc>
                          <a:spcPct val="130000"/>
                        </a:lnSpc>
                        <a:spcAft>
                          <a:spcPts val="0"/>
                        </a:spcAft>
                        <a:tabLst>
                          <a:tab pos="2700655" algn="l"/>
                        </a:tabLst>
                      </a:pPr>
                      <a:r>
                        <a:rPr lang="zh-CN" sz="2800" b="1" kern="100" dirty="0">
                          <a:effectLst/>
                          <a:latin typeface="Times New Roman" panose="02020603050405020304"/>
                          <a:ea typeface="微软雅黑" panose="020B0503020204020204" pitchFamily="34" charset="-122"/>
                          <a:cs typeface="Times New Roman" panose="02020603050405020304"/>
                        </a:rPr>
                        <a:t>㉒</a:t>
                      </a:r>
                      <a:r>
                        <a:rPr lang="zh-CN" sz="2800" b="1" kern="100" dirty="0">
                          <a:effectLst/>
                          <a:latin typeface="Times New Roman" panose="02020603050405020304"/>
                          <a:ea typeface="宋体" panose="02010600030101010101" pitchFamily="2" charset="-122"/>
                          <a:cs typeface="Times New Roman" panose="02020603050405020304"/>
                        </a:rPr>
                        <a:t>此心之所以合于王者</a:t>
                      </a:r>
                      <a:endParaRPr lang="zh-CN" sz="2800" kern="100" dirty="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2783">
                <a:tc vMerge="1">
                  <a:tcPr/>
                </a:tc>
                <a:tc>
                  <a:txBody>
                    <a:bodyPr/>
                    <a:lstStyle/>
                    <a:p>
                      <a:pPr algn="l">
                        <a:lnSpc>
                          <a:spcPct val="130000"/>
                        </a:lnSpc>
                        <a:spcAft>
                          <a:spcPts val="0"/>
                        </a:spcAft>
                        <a:tabLst>
                          <a:tab pos="2700655" algn="l"/>
                        </a:tabLst>
                      </a:pPr>
                      <a:r>
                        <a:rPr lang="zh-CN" sz="2800" b="1" kern="100">
                          <a:effectLst/>
                          <a:latin typeface="Times New Roman" panose="02020603050405020304"/>
                          <a:ea typeface="微软雅黑" panose="020B0503020204020204" pitchFamily="34" charset="-122"/>
                          <a:cs typeface="Times New Roman" panose="02020603050405020304"/>
                        </a:rPr>
                        <a:t>㉓</a:t>
                      </a:r>
                      <a:r>
                        <a:rPr lang="zh-CN" sz="2800" b="1" kern="100">
                          <a:effectLst/>
                          <a:latin typeface="Times New Roman" panose="02020603050405020304"/>
                          <a:ea typeface="宋体" panose="02010600030101010101" pitchFamily="2" charset="-122"/>
                          <a:cs typeface="Times New Roman" panose="02020603050405020304"/>
                        </a:rPr>
                        <a:t>有复于王者曰</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________________________</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099">
                <a:tc vMerge="1">
                  <a:tcPr/>
                </a:tc>
                <a:tc>
                  <a:txBody>
                    <a:bodyPr/>
                    <a:lstStyle/>
                    <a:p>
                      <a:pPr algn="l">
                        <a:lnSpc>
                          <a:spcPct val="130000"/>
                        </a:lnSpc>
                        <a:spcAft>
                          <a:spcPts val="0"/>
                        </a:spcAft>
                        <a:tabLst>
                          <a:tab pos="2700655" algn="l"/>
                        </a:tabLst>
                      </a:pPr>
                      <a:r>
                        <a:rPr lang="zh-CN" sz="2800" b="1" kern="100">
                          <a:effectLst/>
                          <a:latin typeface="Times New Roman" panose="02020603050405020304"/>
                          <a:ea typeface="微软雅黑" panose="020B0503020204020204" pitchFamily="34" charset="-122"/>
                          <a:cs typeface="Times New Roman" panose="02020603050405020304"/>
                        </a:rPr>
                        <a:t>㉔</a:t>
                      </a:r>
                      <a:r>
                        <a:rPr lang="zh-CN" sz="2800" b="1" kern="100">
                          <a:effectLst/>
                          <a:latin typeface="Times New Roman" panose="02020603050405020304"/>
                          <a:ea typeface="宋体" panose="02010600030101010101" pitchFamily="2" charset="-122"/>
                          <a:cs typeface="Times New Roman" panose="02020603050405020304"/>
                        </a:rPr>
                        <a:t>构怨于诸侯</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________</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099">
                <a:tc vMerge="1">
                  <a:tcPr/>
                </a:tc>
                <a:tc>
                  <a:txBody>
                    <a:bodyPr/>
                    <a:lstStyle/>
                    <a:p>
                      <a:pPr algn="l">
                        <a:lnSpc>
                          <a:spcPct val="130000"/>
                        </a:lnSpc>
                        <a:spcAft>
                          <a:spcPts val="0"/>
                        </a:spcAft>
                        <a:tabLst>
                          <a:tab pos="2700655" algn="l"/>
                        </a:tabLst>
                      </a:pPr>
                      <a:r>
                        <a:rPr lang="zh-CN" sz="2800" b="1" kern="100">
                          <a:effectLst/>
                          <a:latin typeface="Times New Roman" panose="02020603050405020304"/>
                          <a:ea typeface="微软雅黑" panose="020B0503020204020204" pitchFamily="34" charset="-122"/>
                          <a:cs typeface="Times New Roman" panose="02020603050405020304"/>
                        </a:rPr>
                        <a:t>㉕</a:t>
                      </a:r>
                      <a:r>
                        <a:rPr lang="zh-CN" sz="2800" b="1" kern="100">
                          <a:effectLst/>
                          <a:latin typeface="Times New Roman" panose="02020603050405020304"/>
                          <a:ea typeface="宋体" panose="02010600030101010101" pitchFamily="2" charset="-122"/>
                          <a:cs typeface="Times New Roman" panose="02020603050405020304"/>
                        </a:rPr>
                        <a:t>吾何快于是</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en-US" sz="2800" b="1" kern="100">
                          <a:solidFill>
                            <a:srgbClr val="000000"/>
                          </a:solidFill>
                          <a:effectLst/>
                          <a:latin typeface="Times New Roman" panose="02020603050405020304"/>
                          <a:ea typeface="楷体" panose="02010609060101010101" pitchFamily="49" charset="-122"/>
                          <a:cs typeface="Courier New" panose="02070309020205020404"/>
                        </a:rPr>
                        <a:t>____</a:t>
                      </a:r>
                      <a:endParaRPr lang="zh-CN" sz="2800" kern="10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099">
                <a:tc vMerge="1">
                  <a:tcPr/>
                </a:tc>
                <a:tc>
                  <a:txBody>
                    <a:bodyPr/>
                    <a:lstStyle/>
                    <a:p>
                      <a:pPr algn="l">
                        <a:lnSpc>
                          <a:spcPct val="130000"/>
                        </a:lnSpc>
                        <a:spcAft>
                          <a:spcPts val="0"/>
                        </a:spcAft>
                        <a:tabLst>
                          <a:tab pos="2700655" algn="l"/>
                        </a:tabLst>
                      </a:pPr>
                      <a:r>
                        <a:rPr lang="zh-CN" sz="2800" b="1" kern="100" dirty="0">
                          <a:effectLst/>
                          <a:latin typeface="Times New Roman" panose="02020603050405020304"/>
                          <a:ea typeface="微软雅黑" panose="020B0503020204020204" pitchFamily="34" charset="-122"/>
                          <a:cs typeface="Times New Roman" panose="02020603050405020304"/>
                        </a:rPr>
                        <a:t>㉖</a:t>
                      </a:r>
                      <a:r>
                        <a:rPr lang="zh-CN" sz="2800" b="1" kern="100" dirty="0">
                          <a:effectLst/>
                          <a:latin typeface="Times New Roman" panose="02020603050405020304"/>
                          <a:ea typeface="宋体" panose="02010600030101010101" pitchFamily="2" charset="-122"/>
                          <a:cs typeface="Times New Roman" panose="02020603050405020304"/>
                        </a:rPr>
                        <a:t>每至于族</a:t>
                      </a:r>
                      <a:endParaRPr lang="zh-CN" sz="2800" kern="100" dirty="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700655" algn="l"/>
                        </a:tabLst>
                      </a:pPr>
                      <a:r>
                        <a:rPr lang="en-US" sz="2800" b="1" kern="100" dirty="0">
                          <a:solidFill>
                            <a:srgbClr val="000000"/>
                          </a:solidFill>
                          <a:effectLst/>
                          <a:latin typeface="Times New Roman" panose="02020603050405020304"/>
                          <a:ea typeface="楷体" panose="02010609060101010101" pitchFamily="49" charset="-122"/>
                          <a:cs typeface="Courier New" panose="02070309020205020404"/>
                        </a:rPr>
                        <a:t>______</a:t>
                      </a:r>
                      <a:endParaRPr lang="zh-CN" sz="2800" kern="100" dirty="0">
                        <a:effectLst/>
                        <a:latin typeface="等线" panose="02010600030101010101" charset="-122"/>
                        <a:ea typeface="等线" panose="02010600030101010101" charset="-122"/>
                        <a:cs typeface="Courier New" panose="02070309020205020404"/>
                      </a:endParaRPr>
                    </a:p>
                  </a:txBody>
                  <a:tcPr marL="4601" marR="46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4" name="矩形 123"/>
          <p:cNvSpPr/>
          <p:nvPr/>
        </p:nvSpPr>
        <p:spPr>
          <a:xfrm>
            <a:off x="6397972" y="1151855"/>
            <a:ext cx="3042920" cy="521970"/>
          </a:xfrm>
          <a:prstGeom prst="rect">
            <a:avLst/>
          </a:prstGeom>
        </p:spPr>
        <p:txBody>
          <a:bodyPr wrap="none">
            <a:spAutoFit/>
          </a:bodyPr>
          <a:lstStyle/>
          <a:p>
            <a:r>
              <a:rPr lang="zh-CN" altLang="zh-CN" b="1" dirty="0" smtClean="0">
                <a:latin typeface="+mn-lt"/>
                <a:ea typeface="楷体" panose="02010609060101010101" pitchFamily="49" charset="-122"/>
              </a:rPr>
              <a:t>相当于</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于</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比</a:t>
            </a:r>
            <a:endParaRPr lang="zh-CN" altLang="zh-CN" b="1" dirty="0">
              <a:latin typeface="+mn-lt"/>
              <a:ea typeface="楷体" panose="02010609060101010101" pitchFamily="49" charset="-122"/>
            </a:endParaRPr>
          </a:p>
        </p:txBody>
      </p:sp>
      <p:sp>
        <p:nvSpPr>
          <p:cNvPr id="125" name="矩形 124"/>
          <p:cNvSpPr/>
          <p:nvPr>
            <p:custDataLst>
              <p:tags r:id="rId1"/>
            </p:custDataLst>
          </p:nvPr>
        </p:nvSpPr>
        <p:spPr>
          <a:xfrm>
            <a:off x="6397972" y="1727919"/>
            <a:ext cx="3757930" cy="521970"/>
          </a:xfrm>
          <a:prstGeom prst="rect">
            <a:avLst/>
          </a:prstGeom>
        </p:spPr>
        <p:txBody>
          <a:bodyPr wrap="none">
            <a:spAutoFit/>
          </a:bodyPr>
          <a:lstStyle/>
          <a:p>
            <a:r>
              <a:rPr lang="zh-CN" altLang="zh-CN" b="1" dirty="0" smtClean="0">
                <a:latin typeface="+mn-lt"/>
                <a:ea typeface="楷体" panose="02010609060101010101" pitchFamily="49" charset="-122"/>
              </a:rPr>
              <a:t>相当于</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于</a:t>
            </a:r>
            <a:r>
              <a:rPr lang="zh-TW" altLang="en-US" b="1" dirty="0">
                <a:latin typeface="+mn-lt"/>
                <a:ea typeface="楷体" panose="02010609060101010101" pitchFamily="49" charset="-122"/>
              </a:rPr>
              <a:t>”</a:t>
            </a:r>
            <a:r>
              <a:rPr lang="zh-CN" altLang="zh-CN" b="1" dirty="0">
                <a:latin typeface="+mn-lt"/>
                <a:ea typeface="楷体" panose="02010609060101010101" pitchFamily="49" charset="-122"/>
              </a:rPr>
              <a:t>，与，</a:t>
            </a:r>
            <a:r>
              <a:rPr lang="zh-CN" altLang="zh-CN" b="1" dirty="0" smtClean="0">
                <a:latin typeface="+mn-lt"/>
                <a:ea typeface="楷体" panose="02010609060101010101" pitchFamily="49" charset="-122"/>
              </a:rPr>
              <a:t>和</a:t>
            </a:r>
            <a:endParaRPr lang="zh-CN" altLang="zh-CN" b="1" dirty="0">
              <a:latin typeface="+mn-lt"/>
              <a:ea typeface="楷体" panose="02010609060101010101" pitchFamily="49" charset="-122"/>
            </a:endParaRPr>
          </a:p>
        </p:txBody>
      </p:sp>
      <p:sp>
        <p:nvSpPr>
          <p:cNvPr id="126" name="矩形 125"/>
          <p:cNvSpPr/>
          <p:nvPr>
            <p:custDataLst>
              <p:tags r:id="rId2"/>
            </p:custDataLst>
          </p:nvPr>
        </p:nvSpPr>
        <p:spPr>
          <a:xfrm>
            <a:off x="6411579" y="2284819"/>
            <a:ext cx="545342" cy="523220"/>
          </a:xfrm>
          <a:prstGeom prst="rect">
            <a:avLst/>
          </a:prstGeom>
        </p:spPr>
        <p:txBody>
          <a:bodyPr wrap="none">
            <a:spAutoFit/>
          </a:bodyPr>
          <a:lstStyle/>
          <a:p>
            <a:r>
              <a:rPr lang="zh-CN" altLang="zh-CN" b="1" dirty="0" smtClean="0">
                <a:latin typeface="+mn-lt"/>
                <a:ea typeface="楷体" panose="02010609060101010101" pitchFamily="49" charset="-122"/>
              </a:rPr>
              <a:t>在</a:t>
            </a:r>
            <a:endParaRPr lang="zh-CN" altLang="zh-CN" b="1" dirty="0">
              <a:latin typeface="+mn-lt"/>
              <a:ea typeface="楷体" panose="02010609060101010101" pitchFamily="49" charset="-122"/>
            </a:endParaRPr>
          </a:p>
        </p:txBody>
      </p:sp>
      <p:sp>
        <p:nvSpPr>
          <p:cNvPr id="127" name="矩形 126"/>
          <p:cNvSpPr/>
          <p:nvPr>
            <p:custDataLst>
              <p:tags r:id="rId3"/>
            </p:custDataLst>
          </p:nvPr>
        </p:nvSpPr>
        <p:spPr>
          <a:xfrm>
            <a:off x="6497113" y="2880047"/>
            <a:ext cx="545342" cy="523220"/>
          </a:xfrm>
          <a:prstGeom prst="rect">
            <a:avLst/>
          </a:prstGeom>
        </p:spPr>
        <p:txBody>
          <a:bodyPr wrap="none">
            <a:spAutoFit/>
          </a:bodyPr>
          <a:lstStyle/>
          <a:p>
            <a:r>
              <a:rPr lang="zh-CN" altLang="zh-CN" b="1" dirty="0" smtClean="0">
                <a:latin typeface="+mn-lt"/>
                <a:ea typeface="楷体" panose="02010609060101010101" pitchFamily="49" charset="-122"/>
              </a:rPr>
              <a:t>对</a:t>
            </a:r>
            <a:endParaRPr lang="zh-CN" altLang="zh-CN" b="1" dirty="0">
              <a:latin typeface="+mn-lt"/>
              <a:ea typeface="楷体" panose="02010609060101010101" pitchFamily="49" charset="-122"/>
            </a:endParaRPr>
          </a:p>
        </p:txBody>
      </p:sp>
      <p:sp>
        <p:nvSpPr>
          <p:cNvPr id="128" name="矩形 127"/>
          <p:cNvSpPr/>
          <p:nvPr>
            <p:custDataLst>
              <p:tags r:id="rId4"/>
            </p:custDataLst>
          </p:nvPr>
        </p:nvSpPr>
        <p:spPr>
          <a:xfrm>
            <a:off x="6409109" y="3420107"/>
            <a:ext cx="1266693" cy="523220"/>
          </a:xfrm>
          <a:prstGeom prst="rect">
            <a:avLst/>
          </a:prstGeom>
        </p:spPr>
        <p:txBody>
          <a:bodyPr wrap="none">
            <a:spAutoFit/>
          </a:bodyPr>
          <a:lstStyle/>
          <a:p>
            <a:r>
              <a:rPr lang="zh-CN" altLang="zh-CN" b="1" dirty="0" smtClean="0">
                <a:latin typeface="+mn-lt"/>
                <a:ea typeface="楷体" panose="02010609060101010101" pitchFamily="49" charset="-122"/>
              </a:rPr>
              <a:t>与</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和</a:t>
            </a:r>
            <a:endParaRPr lang="zh-CN" altLang="zh-CN" b="1" dirty="0">
              <a:latin typeface="+mn-lt"/>
              <a:ea typeface="楷体" panose="02010609060101010101" pitchFamily="49" charset="-122"/>
            </a:endParaRPr>
          </a:p>
        </p:txBody>
      </p:sp>
      <p:sp>
        <p:nvSpPr>
          <p:cNvPr id="129" name="矩形 128"/>
          <p:cNvSpPr/>
          <p:nvPr>
            <p:custDataLst>
              <p:tags r:id="rId5"/>
            </p:custDataLst>
          </p:nvPr>
        </p:nvSpPr>
        <p:spPr>
          <a:xfrm>
            <a:off x="6397972" y="4032175"/>
            <a:ext cx="4152099" cy="523220"/>
          </a:xfrm>
          <a:prstGeom prst="rect">
            <a:avLst/>
          </a:prstGeom>
        </p:spPr>
        <p:txBody>
          <a:bodyPr wrap="none">
            <a:spAutoFit/>
          </a:bodyPr>
          <a:lstStyle/>
          <a:p>
            <a:r>
              <a:rPr lang="zh-CN" altLang="zh-CN" b="1" dirty="0" smtClean="0">
                <a:latin typeface="+mn-lt"/>
                <a:ea typeface="楷体" panose="02010609060101010101" pitchFamily="49" charset="-122"/>
              </a:rPr>
              <a:t>表示</a:t>
            </a:r>
            <a:r>
              <a:rPr lang="zh-CN" altLang="zh-CN" b="1" dirty="0">
                <a:latin typeface="+mn-lt"/>
                <a:ea typeface="楷体" panose="02010609060101010101" pitchFamily="49" charset="-122"/>
              </a:rPr>
              <a:t>动作的对象，可不</a:t>
            </a:r>
            <a:r>
              <a:rPr lang="zh-CN" altLang="zh-CN" b="1" dirty="0" smtClean="0">
                <a:latin typeface="+mn-lt"/>
                <a:ea typeface="楷体" panose="02010609060101010101" pitchFamily="49" charset="-122"/>
              </a:rPr>
              <a:t>译</a:t>
            </a:r>
            <a:endParaRPr lang="zh-CN" altLang="zh-CN" b="1" dirty="0">
              <a:latin typeface="+mn-lt"/>
              <a:ea typeface="楷体" panose="02010609060101010101" pitchFamily="49" charset="-122"/>
            </a:endParaRPr>
          </a:p>
        </p:txBody>
      </p:sp>
      <p:sp>
        <p:nvSpPr>
          <p:cNvPr id="130" name="矩形 129"/>
          <p:cNvSpPr/>
          <p:nvPr>
            <p:custDataLst>
              <p:tags r:id="rId6"/>
            </p:custDataLst>
          </p:nvPr>
        </p:nvSpPr>
        <p:spPr>
          <a:xfrm>
            <a:off x="6309968" y="4608239"/>
            <a:ext cx="1266693" cy="523220"/>
          </a:xfrm>
          <a:prstGeom prst="rect">
            <a:avLst/>
          </a:prstGeom>
        </p:spPr>
        <p:txBody>
          <a:bodyPr wrap="none">
            <a:spAutoFit/>
          </a:bodyPr>
          <a:lstStyle/>
          <a:p>
            <a:r>
              <a:rPr lang="zh-CN" altLang="zh-CN" b="1" dirty="0" smtClean="0">
                <a:latin typeface="+mn-lt"/>
                <a:ea typeface="楷体" panose="02010609060101010101" pitchFamily="49" charset="-122"/>
              </a:rPr>
              <a:t>与</a:t>
            </a:r>
            <a:r>
              <a:rPr lang="zh-CN" altLang="zh-CN" b="1" dirty="0">
                <a:latin typeface="+mn-lt"/>
                <a:ea typeface="楷体" panose="02010609060101010101" pitchFamily="49" charset="-122"/>
              </a:rPr>
              <a:t>，</a:t>
            </a:r>
            <a:r>
              <a:rPr lang="zh-CN" altLang="zh-CN" b="1" dirty="0" smtClean="0">
                <a:latin typeface="+mn-lt"/>
                <a:ea typeface="楷体" panose="02010609060101010101" pitchFamily="49" charset="-122"/>
              </a:rPr>
              <a:t>和</a:t>
            </a:r>
            <a:endParaRPr lang="zh-CN" altLang="zh-CN" b="1" dirty="0">
              <a:latin typeface="+mn-lt"/>
              <a:ea typeface="楷体" panose="02010609060101010101" pitchFamily="49" charset="-122"/>
            </a:endParaRPr>
          </a:p>
        </p:txBody>
      </p:sp>
      <p:sp>
        <p:nvSpPr>
          <p:cNvPr id="131" name="矩形 130"/>
          <p:cNvSpPr/>
          <p:nvPr>
            <p:custDataLst>
              <p:tags r:id="rId7"/>
            </p:custDataLst>
          </p:nvPr>
        </p:nvSpPr>
        <p:spPr>
          <a:xfrm>
            <a:off x="6397972" y="5165139"/>
            <a:ext cx="545342" cy="523220"/>
          </a:xfrm>
          <a:prstGeom prst="rect">
            <a:avLst/>
          </a:prstGeom>
        </p:spPr>
        <p:txBody>
          <a:bodyPr wrap="none">
            <a:spAutoFit/>
          </a:bodyPr>
          <a:lstStyle/>
          <a:p>
            <a:r>
              <a:rPr lang="zh-CN" altLang="zh-CN" b="1" dirty="0" smtClean="0">
                <a:latin typeface="+mn-lt"/>
                <a:ea typeface="楷体" panose="02010609060101010101" pitchFamily="49" charset="-122"/>
              </a:rPr>
              <a:t>对</a:t>
            </a:r>
            <a:endParaRPr lang="zh-CN" altLang="zh-CN" b="1" dirty="0">
              <a:latin typeface="+mn-lt"/>
              <a:ea typeface="楷体" panose="02010609060101010101" pitchFamily="49" charset="-122"/>
            </a:endParaRPr>
          </a:p>
        </p:txBody>
      </p:sp>
      <p:sp>
        <p:nvSpPr>
          <p:cNvPr id="132" name="矩形 131"/>
          <p:cNvSpPr/>
          <p:nvPr>
            <p:custDataLst>
              <p:tags r:id="rId8"/>
            </p:custDataLst>
          </p:nvPr>
        </p:nvSpPr>
        <p:spPr>
          <a:xfrm>
            <a:off x="6409109" y="5705199"/>
            <a:ext cx="906017" cy="523220"/>
          </a:xfrm>
          <a:prstGeom prst="rect">
            <a:avLst/>
          </a:prstGeom>
        </p:spPr>
        <p:txBody>
          <a:bodyPr wrap="none">
            <a:spAutoFit/>
          </a:bodyPr>
          <a:lstStyle/>
          <a:p>
            <a:r>
              <a:rPr lang="zh-CN" altLang="zh-CN" b="1" dirty="0" smtClean="0">
                <a:latin typeface="+mn-lt"/>
                <a:ea typeface="楷体" panose="02010609060101010101" pitchFamily="49" charset="-122"/>
              </a:rPr>
              <a:t>到达</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P spid="126" grpId="0"/>
      <p:bldP spid="127" grpId="0"/>
      <p:bldP spid="128" grpId="0"/>
      <p:bldP spid="129" grpId="0"/>
      <p:bldP spid="130" grpId="0"/>
      <p:bldP spid="131" grpId="0"/>
      <p:bldP spid="13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6648"/>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三、成语积累</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．庖丁解牛：</a:t>
            </a:r>
            <a:r>
              <a:rPr lang="en-US" altLang="zh-CN" kern="100" dirty="0" smtClean="0">
                <a:solidFill>
                  <a:srgbClr val="000000"/>
                </a:solidFill>
                <a:ea typeface="楷体" panose="02010609060101010101" pitchFamily="49" charset="-122"/>
                <a:cs typeface="Courier New" panose="02070309020205020404"/>
              </a:rPr>
              <a:t>_______________________________________________ </a:t>
            </a:r>
            <a:r>
              <a:rPr lang="en-US" altLang="zh-CN" kern="100" dirty="0" smtClean="0">
                <a:solidFill>
                  <a:srgbClr val="000000"/>
                </a:solidFill>
                <a:ea typeface="楷体" panose="02010609060101010101" pitchFamily="49" charset="-122"/>
                <a:cs typeface="Courier New" panose="02070309020205020404"/>
              </a:rPr>
              <a:t>_____________________</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．游刃有余：</a:t>
            </a:r>
            <a:r>
              <a:rPr lang="en-US" altLang="zh-CN" kern="100" dirty="0">
                <a:solidFill>
                  <a:srgbClr val="000000"/>
                </a:solidFill>
                <a:ea typeface="楷体" panose="02010609060101010101" pitchFamily="49" charset="-122"/>
                <a:cs typeface="Courier New" panose="02070309020205020404"/>
              </a:rPr>
              <a:t>____________________________</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．目无全牛：</a:t>
            </a:r>
            <a:r>
              <a:rPr lang="en-US" altLang="zh-CN" kern="100" dirty="0">
                <a:solidFill>
                  <a:srgbClr val="000000"/>
                </a:solidFill>
                <a:ea typeface="楷体" panose="02010609060101010101" pitchFamily="49" charset="-122"/>
                <a:cs typeface="Courier New" panose="02070309020205020404"/>
              </a:rPr>
              <a:t>__________________________________</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．踌躇满志：</a:t>
            </a:r>
            <a:r>
              <a:rPr lang="en-US" altLang="zh-CN" kern="100" dirty="0" smtClean="0">
                <a:solidFill>
                  <a:srgbClr val="000000"/>
                </a:solidFill>
                <a:ea typeface="楷体" panose="02010609060101010101" pitchFamily="49" charset="-122"/>
                <a:cs typeface="Courier New" panose="02070309020205020404"/>
              </a:rPr>
              <a:t>_______________________________________________ </a:t>
            </a:r>
            <a:r>
              <a:rPr lang="en-US" altLang="zh-CN" kern="100" dirty="0" smtClean="0">
                <a:solidFill>
                  <a:srgbClr val="000000"/>
                </a:solidFill>
                <a:ea typeface="楷体" panose="02010609060101010101" pitchFamily="49" charset="-122"/>
                <a:cs typeface="Courier New" panose="02070309020205020404"/>
              </a:rPr>
              <a:t>_________________________________</a:t>
            </a:r>
            <a:endParaRPr lang="zh-CN" altLang="zh-CN" sz="1050" kern="100" dirty="0">
              <a:latin typeface="等线" panose="02010600030101010101" charset="-122"/>
              <a:ea typeface="等线" panose="02010600030101010101" charset="-122"/>
              <a:cs typeface="Courier New" panose="02070309020205020404"/>
            </a:endParaRPr>
          </a:p>
        </p:txBody>
      </p:sp>
      <p:sp>
        <p:nvSpPr>
          <p:cNvPr id="132" name="矩形 131"/>
          <p:cNvSpPr/>
          <p:nvPr/>
        </p:nvSpPr>
        <p:spPr>
          <a:xfrm>
            <a:off x="274021" y="1151855"/>
            <a:ext cx="10938615" cy="1384995"/>
          </a:xfrm>
          <a:prstGeom prst="rect">
            <a:avLst/>
          </a:prstGeom>
        </p:spPr>
        <p:txBody>
          <a:bodyPr wrap="square">
            <a:spAutoFit/>
          </a:bodyPr>
          <a:lstStyle/>
          <a:p>
            <a:pPr>
              <a:lnSpc>
                <a:spcPct val="150000"/>
              </a:lnSpc>
            </a:pPr>
            <a:r>
              <a:rPr lang="en-US" altLang="zh-CN" b="1" dirty="0" smtClean="0">
                <a:latin typeface="+mn-lt"/>
                <a:ea typeface="楷体" panose="02010609060101010101" pitchFamily="49" charset="-122"/>
              </a:rPr>
              <a:t>                             </a:t>
            </a:r>
            <a:r>
              <a:rPr lang="zh-CN" altLang="zh-CN" b="1" dirty="0" smtClean="0">
                <a:latin typeface="+mn-lt"/>
                <a:ea typeface="楷体" panose="02010609060101010101" pitchFamily="49" charset="-122"/>
              </a:rPr>
              <a:t>比喻</a:t>
            </a:r>
            <a:r>
              <a:rPr lang="zh-CN" altLang="zh-CN" b="1" dirty="0">
                <a:latin typeface="+mn-lt"/>
                <a:ea typeface="楷体" panose="02010609060101010101" pitchFamily="49" charset="-122"/>
              </a:rPr>
              <a:t>经过反复实践，掌握了事物的客观规律，做事得心应手，运用自如</a:t>
            </a:r>
            <a:r>
              <a:rPr lang="zh-CN" altLang="zh-CN" b="1" dirty="0" smtClean="0">
                <a:latin typeface="+mn-lt"/>
                <a:ea typeface="楷体" panose="02010609060101010101" pitchFamily="49" charset="-122"/>
              </a:rPr>
              <a:t>。</a:t>
            </a:r>
            <a:endParaRPr lang="zh-CN" altLang="zh-CN" b="1" dirty="0">
              <a:latin typeface="+mn-lt"/>
              <a:ea typeface="楷体" panose="02010609060101010101" pitchFamily="49" charset="-122"/>
            </a:endParaRPr>
          </a:p>
        </p:txBody>
      </p:sp>
      <p:sp>
        <p:nvSpPr>
          <p:cNvPr id="133" name="矩形 132"/>
          <p:cNvSpPr/>
          <p:nvPr/>
        </p:nvSpPr>
        <p:spPr>
          <a:xfrm>
            <a:off x="2889481" y="2572851"/>
            <a:ext cx="4512774" cy="523220"/>
          </a:xfrm>
          <a:prstGeom prst="rect">
            <a:avLst/>
          </a:prstGeom>
        </p:spPr>
        <p:txBody>
          <a:bodyPr wrap="none">
            <a:spAutoFit/>
          </a:bodyPr>
          <a:lstStyle/>
          <a:p>
            <a:r>
              <a:rPr lang="zh-CN" altLang="zh-CN" b="1" dirty="0" smtClean="0">
                <a:latin typeface="+mn-lt"/>
                <a:ea typeface="楷体" panose="02010609060101010101" pitchFamily="49" charset="-122"/>
              </a:rPr>
              <a:t>形容</a:t>
            </a:r>
            <a:r>
              <a:rPr lang="zh-CN" altLang="zh-CN" b="1" dirty="0">
                <a:latin typeface="+mn-lt"/>
                <a:ea typeface="楷体" panose="02010609060101010101" pitchFamily="49" charset="-122"/>
              </a:rPr>
              <a:t>做事熟练，轻而易举</a:t>
            </a:r>
            <a:r>
              <a:rPr lang="zh-CN" altLang="zh-CN" b="1" dirty="0" smtClean="0">
                <a:latin typeface="+mn-lt"/>
                <a:ea typeface="楷体" panose="02010609060101010101" pitchFamily="49" charset="-122"/>
              </a:rPr>
              <a:t>。</a:t>
            </a:r>
            <a:endParaRPr lang="zh-CN" altLang="zh-CN" b="1" dirty="0">
              <a:latin typeface="+mn-lt"/>
              <a:ea typeface="楷体" panose="02010609060101010101" pitchFamily="49" charset="-122"/>
            </a:endParaRPr>
          </a:p>
        </p:txBody>
      </p:sp>
      <p:sp>
        <p:nvSpPr>
          <p:cNvPr id="134" name="矩形 133"/>
          <p:cNvSpPr/>
          <p:nvPr/>
        </p:nvSpPr>
        <p:spPr>
          <a:xfrm>
            <a:off x="2889481" y="3240087"/>
            <a:ext cx="5759450" cy="523220"/>
          </a:xfrm>
          <a:prstGeom prst="rect">
            <a:avLst/>
          </a:prstGeom>
        </p:spPr>
        <p:txBody>
          <a:bodyPr wrap="none">
            <a:spAutoFit/>
          </a:bodyPr>
          <a:lstStyle/>
          <a:p>
            <a:r>
              <a:rPr lang="zh-CN" altLang="zh-CN" b="1" dirty="0" smtClean="0">
                <a:latin typeface="+mn-lt"/>
                <a:ea typeface="楷体" panose="02010609060101010101" pitchFamily="49" charset="-122"/>
              </a:rPr>
              <a:t>形容</a:t>
            </a:r>
            <a:r>
              <a:rPr lang="zh-CN" altLang="zh-CN" b="1" dirty="0">
                <a:latin typeface="+mn-lt"/>
                <a:ea typeface="楷体" panose="02010609060101010101" pitchFamily="49" charset="-122"/>
              </a:rPr>
              <a:t>技艺已达到十分纯熟的地步</a:t>
            </a:r>
            <a:r>
              <a:rPr lang="zh-CN" altLang="zh-CN" b="1" dirty="0" smtClean="0">
                <a:latin typeface="+mn-lt"/>
                <a:ea typeface="楷体" panose="02010609060101010101" pitchFamily="49" charset="-122"/>
              </a:rPr>
              <a:t>。</a:t>
            </a:r>
            <a:endParaRPr lang="zh-CN" altLang="zh-CN" b="1" dirty="0">
              <a:latin typeface="+mn-lt"/>
              <a:ea typeface="楷体" panose="02010609060101010101" pitchFamily="49" charset="-122"/>
            </a:endParaRPr>
          </a:p>
        </p:txBody>
      </p:sp>
      <p:sp>
        <p:nvSpPr>
          <p:cNvPr id="135" name="矩形 134"/>
          <p:cNvSpPr/>
          <p:nvPr/>
        </p:nvSpPr>
        <p:spPr>
          <a:xfrm>
            <a:off x="309439" y="3816151"/>
            <a:ext cx="10903197" cy="1384995"/>
          </a:xfrm>
          <a:prstGeom prst="rect">
            <a:avLst/>
          </a:prstGeom>
        </p:spPr>
        <p:txBody>
          <a:bodyPr wrap="square">
            <a:spAutoFit/>
          </a:bodyPr>
          <a:lstStyle/>
          <a:p>
            <a:pPr>
              <a:lnSpc>
                <a:spcPct val="150000"/>
              </a:lnSpc>
            </a:pPr>
            <a:r>
              <a:rPr lang="en-US" altLang="zh-CN" b="1" dirty="0" smtClean="0">
                <a:latin typeface="+mn-lt"/>
                <a:ea typeface="楷体" panose="02010609060101010101" pitchFamily="49" charset="-122"/>
              </a:rPr>
              <a:t>                             </a:t>
            </a:r>
            <a:r>
              <a:rPr lang="zh-CN" altLang="zh-CN" b="1" dirty="0" smtClean="0">
                <a:latin typeface="+mn-lt"/>
                <a:ea typeface="楷体" panose="02010609060101010101" pitchFamily="49" charset="-122"/>
              </a:rPr>
              <a:t>文</a:t>
            </a:r>
            <a:r>
              <a:rPr lang="zh-CN" altLang="zh-CN" b="1" dirty="0">
                <a:latin typeface="+mn-lt"/>
                <a:ea typeface="楷体" panose="02010609060101010101" pitchFamily="49" charset="-122"/>
              </a:rPr>
              <a:t>中是悠然自得，心满意足的意思。现在形容对自己的现状或取得的成就非常得意</a:t>
            </a:r>
            <a:r>
              <a:rPr lang="zh-CN" altLang="zh-CN" b="1" dirty="0" smtClean="0">
                <a:latin typeface="+mn-lt"/>
                <a:ea typeface="楷体" panose="02010609060101010101" pitchFamily="49" charset="-122"/>
              </a:rPr>
              <a:t>。</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3" grpId="0"/>
      <p:bldP spid="134" grpId="0"/>
      <p:bldP spid="1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7656"/>
          </a:xfrm>
        </p:spPr>
        <p:txBody>
          <a:bodyPr/>
          <a:lstStyle/>
          <a:p>
            <a:pPr>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．切中肯綮：</a:t>
            </a:r>
            <a:r>
              <a:rPr lang="en-US" altLang="zh-CN" kern="100" dirty="0" smtClean="0">
                <a:solidFill>
                  <a:srgbClr val="000000"/>
                </a:solidFill>
                <a:ea typeface="楷体" panose="02010609060101010101" pitchFamily="49" charset="-122"/>
                <a:cs typeface="Courier New" panose="02070309020205020404"/>
              </a:rPr>
              <a:t>______________________________________________ ______________________</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．批郤导窾：</a:t>
            </a:r>
            <a:r>
              <a:rPr lang="en-US" altLang="zh-CN" kern="100" dirty="0" smtClean="0">
                <a:solidFill>
                  <a:srgbClr val="000000"/>
                </a:solidFill>
                <a:ea typeface="楷体" panose="02010609060101010101" pitchFamily="49" charset="-122"/>
                <a:cs typeface="Courier New" panose="02070309020205020404"/>
              </a:rPr>
              <a:t>_______________________________________________ _____________________________</a:t>
            </a:r>
            <a:endParaRPr lang="zh-CN" altLang="zh-CN" sz="1050" kern="100" dirty="0">
              <a:latin typeface="等线" panose="02010600030101010101" charset="-122"/>
              <a:ea typeface="等线" panose="02010600030101010101" charset="-122"/>
              <a:cs typeface="Courier New" panose="02070309020205020404"/>
            </a:endParaRPr>
          </a:p>
        </p:txBody>
      </p:sp>
      <p:sp>
        <p:nvSpPr>
          <p:cNvPr id="136" name="矩形 135"/>
          <p:cNvSpPr/>
          <p:nvPr/>
        </p:nvSpPr>
        <p:spPr>
          <a:xfrm>
            <a:off x="385590" y="575791"/>
            <a:ext cx="10704039" cy="1384995"/>
          </a:xfrm>
          <a:prstGeom prst="rect">
            <a:avLst/>
          </a:prstGeom>
        </p:spPr>
        <p:txBody>
          <a:bodyPr wrap="square">
            <a:spAutoFit/>
          </a:bodyPr>
          <a:lstStyle/>
          <a:p>
            <a:pPr>
              <a:lnSpc>
                <a:spcPct val="150000"/>
              </a:lnSpc>
            </a:pPr>
            <a:r>
              <a:rPr lang="en-US" altLang="zh-CN" b="1" dirty="0" smtClean="0">
                <a:latin typeface="+mn-lt"/>
                <a:ea typeface="楷体" panose="02010609060101010101" pitchFamily="49" charset="-122"/>
              </a:rPr>
              <a:t>                              </a:t>
            </a:r>
            <a:r>
              <a:rPr lang="zh-CN" altLang="zh-CN" b="1" dirty="0" smtClean="0">
                <a:latin typeface="+mn-lt"/>
                <a:ea typeface="楷体" panose="02010609060101010101" pitchFamily="49" charset="-122"/>
              </a:rPr>
              <a:t>解决问题</a:t>
            </a:r>
            <a:r>
              <a:rPr lang="zh-CN" altLang="zh-CN" b="1" dirty="0">
                <a:latin typeface="+mn-lt"/>
                <a:ea typeface="楷体" panose="02010609060101010101" pitchFamily="49" charset="-122"/>
              </a:rPr>
              <a:t>的方法对，方向准。比喻切中要害，找到了解决问题的好办法</a:t>
            </a:r>
            <a:r>
              <a:rPr lang="zh-CN" altLang="zh-CN" b="1" dirty="0" smtClean="0">
                <a:latin typeface="+mn-lt"/>
                <a:ea typeface="楷体" panose="02010609060101010101" pitchFamily="49" charset="-122"/>
              </a:rPr>
              <a:t>。</a:t>
            </a:r>
            <a:endParaRPr lang="zh-CN" altLang="zh-CN" b="1" dirty="0">
              <a:latin typeface="+mn-lt"/>
              <a:ea typeface="楷体" panose="02010609060101010101" pitchFamily="49" charset="-122"/>
            </a:endParaRPr>
          </a:p>
        </p:txBody>
      </p:sp>
      <p:sp>
        <p:nvSpPr>
          <p:cNvPr id="137" name="矩形 136"/>
          <p:cNvSpPr/>
          <p:nvPr/>
        </p:nvSpPr>
        <p:spPr>
          <a:xfrm>
            <a:off x="324433" y="1871935"/>
            <a:ext cx="10719566" cy="1384995"/>
          </a:xfrm>
          <a:prstGeom prst="rect">
            <a:avLst/>
          </a:prstGeom>
        </p:spPr>
        <p:txBody>
          <a:bodyPr wrap="square">
            <a:spAutoFit/>
          </a:bodyPr>
          <a:lstStyle/>
          <a:p>
            <a:pPr>
              <a:lnSpc>
                <a:spcPct val="150000"/>
              </a:lnSpc>
            </a:pPr>
            <a:r>
              <a:rPr lang="en-US" altLang="zh-CN" b="1" dirty="0" smtClean="0">
                <a:latin typeface="+mn-lt"/>
                <a:ea typeface="楷体" panose="02010609060101010101" pitchFamily="49" charset="-122"/>
              </a:rPr>
              <a:t>                           </a:t>
            </a:r>
            <a:r>
              <a:rPr lang="zh-CN" altLang="zh-CN" b="1" dirty="0" smtClean="0">
                <a:latin typeface="+mn-lt"/>
                <a:ea typeface="楷体" panose="02010609060101010101" pitchFamily="49" charset="-122"/>
              </a:rPr>
              <a:t>从</a:t>
            </a:r>
            <a:r>
              <a:rPr lang="zh-CN" altLang="zh-CN" b="1" dirty="0">
                <a:latin typeface="+mn-lt"/>
                <a:ea typeface="楷体" panose="02010609060101010101" pitchFamily="49" charset="-122"/>
              </a:rPr>
              <a:t>骨头结合处劈开，无骨处则就势分解。比喻善于从关键处入手，顺利解决问题</a:t>
            </a:r>
            <a:r>
              <a:rPr lang="zh-CN" altLang="zh-CN" b="1" dirty="0" smtClean="0">
                <a:latin typeface="+mn-lt"/>
                <a:ea typeface="楷体" panose="02010609060101010101" pitchFamily="49" charset="-122"/>
              </a:rPr>
              <a:t>。</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0437" y="575791"/>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241283"/>
            <a:ext cx="10980000" cy="3897414"/>
          </a:xfrm>
        </p:spPr>
        <p:txBody>
          <a:bodyPr/>
          <a:lstStyle/>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．通过本单元内容的学习，理解中国传统文化的一些重要理念，认识其深层内涵与文化价值。形成对中国传统文化的理性热爱，自觉维护和发扬</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中华文明之光</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．体会儒、道思想的不同特点，把握先贤对社会和人生的不同看法，从不同角度思考其深层意蕴，并结合当下的社会文化生活，思考其现代意义</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145" y="611505"/>
            <a:ext cx="10979785" cy="5583555"/>
          </a:xfrm>
        </p:spPr>
        <p:txBody>
          <a:bodyPr>
            <a:noAutofit/>
          </a:bodyPr>
          <a:lstStyle/>
          <a:p>
            <a:pPr>
              <a:spcAft>
                <a:spcPts val="0"/>
              </a:spcAft>
              <a:tabLst>
                <a:tab pos="2700655" algn="l"/>
              </a:tabLst>
            </a:pPr>
            <a:r>
              <a:rPr lang="zh-CN" altLang="zh-CN" kern="100" dirty="0">
                <a:ea typeface="黑体" panose="02010609060101010101" pitchFamily="49" charset="-122"/>
                <a:cs typeface="Times New Roman" panose="02020603050405020304"/>
              </a:rPr>
              <a:t>四、名句默写</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．孔子认为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礼</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在国家治理中有重要地位，在《子路、曾皙、冉有、公西华侍坐》中，他嗤笑子路是因为子路</a:t>
            </a:r>
            <a:r>
              <a:rPr lang="en-US" altLang="zh-CN" kern="100" dirty="0">
                <a:latin typeface="宋体" panose="02010600030101010101" pitchFamily="2" charset="-122"/>
                <a:ea typeface="等线" panose="02010600030101010101" charset="-122"/>
                <a:cs typeface="Times New Roman" panose="02020603050405020304"/>
                <a:sym typeface="+mn-ea"/>
              </a:rPr>
              <a:t>“</a:t>
            </a:r>
            <a:r>
              <a:rPr lang="en-US" altLang="zh-CN" kern="100" dirty="0">
                <a:solidFill>
                  <a:srgbClr val="000000"/>
                </a:solidFill>
                <a:ea typeface="楷体" panose="02010609060101010101" pitchFamily="49" charset="-122"/>
                <a:cs typeface="Courier New" panose="02070309020205020404"/>
              </a:rPr>
              <a:t>__________</a:t>
            </a:r>
            <a:r>
              <a:rPr lang="zh-CN" altLang="zh-CN" kern="100" dirty="0">
                <a:cs typeface="Times New Roman" panose="02020603050405020304"/>
              </a:rPr>
              <a:t>，</a:t>
            </a:r>
            <a:r>
              <a:rPr lang="en-US" altLang="zh-CN" kern="100" dirty="0">
                <a:solidFill>
                  <a:srgbClr val="000000"/>
                </a:solidFill>
                <a:ea typeface="楷体" panose="02010609060101010101" pitchFamily="49" charset="-122"/>
                <a:cs typeface="Courier New" panose="02070309020205020404"/>
              </a:rPr>
              <a:t>____________</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．《子路、曾皙、冉有、公西华侍坐》中，孔子没有直接让弟子言志，而是先用温和自谦的话打消学生的顾虑，为他们创造一个轻松、亲切、活跃的环境。他说：</a:t>
            </a:r>
            <a:r>
              <a:rPr lang="en-US" altLang="zh-CN" kern="100" dirty="0">
                <a:latin typeface="宋体" panose="02010600030101010101" pitchFamily="2" charset="-122"/>
                <a:ea typeface="等线" panose="02010600030101010101" charset="-122"/>
                <a:cs typeface="Times New Roman" panose="02020603050405020304"/>
              </a:rPr>
              <a:t>“</a:t>
            </a:r>
            <a:r>
              <a:rPr lang="en-US" altLang="zh-CN" kern="100" dirty="0">
                <a:solidFill>
                  <a:srgbClr val="000000"/>
                </a:solidFill>
                <a:ea typeface="楷体" panose="02010609060101010101" pitchFamily="49" charset="-122"/>
                <a:cs typeface="Courier New" panose="02070309020205020404"/>
              </a:rPr>
              <a:t>________________</a:t>
            </a:r>
            <a:r>
              <a:rPr lang="zh-CN" altLang="zh-CN" kern="100" dirty="0">
                <a:cs typeface="Times New Roman" panose="02020603050405020304"/>
              </a:rPr>
              <a:t>，</a:t>
            </a:r>
            <a:r>
              <a:rPr lang="en-US" altLang="zh-CN" kern="100" dirty="0">
                <a:solidFill>
                  <a:srgbClr val="000000"/>
                </a:solidFill>
                <a:ea typeface="楷体" panose="02010609060101010101" pitchFamily="49" charset="-122"/>
                <a:cs typeface="Courier New" panose="02070309020205020404"/>
              </a:rPr>
              <a:t>____________</a:t>
            </a:r>
            <a:r>
              <a:rPr lang="zh-CN" altLang="zh-CN" kern="100" dirty="0">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endParaRPr lang="zh-CN" altLang="zh-CN" sz="1050" kern="100" dirty="0">
              <a:latin typeface="等线" panose="02010600030101010101" charset="-122"/>
              <a:ea typeface="等线" panose="02010600030101010101" charset="-122"/>
              <a:cs typeface="Courier New" panose="02070309020205020404"/>
            </a:endParaRPr>
          </a:p>
        </p:txBody>
      </p:sp>
      <p:sp>
        <p:nvSpPr>
          <p:cNvPr id="138" name="矩形 137"/>
          <p:cNvSpPr/>
          <p:nvPr/>
        </p:nvSpPr>
        <p:spPr>
          <a:xfrm>
            <a:off x="8937924" y="1979947"/>
            <a:ext cx="1627369" cy="523220"/>
          </a:xfrm>
          <a:prstGeom prst="rect">
            <a:avLst/>
          </a:prstGeom>
        </p:spPr>
        <p:txBody>
          <a:bodyPr wrap="none">
            <a:spAutoFit/>
          </a:bodyPr>
          <a:lstStyle/>
          <a:p>
            <a:r>
              <a:rPr lang="zh-CN" altLang="zh-CN" b="1" dirty="0" smtClean="0">
                <a:latin typeface="+mn-lt"/>
                <a:ea typeface="楷体" panose="02010609060101010101" pitchFamily="49" charset="-122"/>
              </a:rPr>
              <a:t>为</a:t>
            </a:r>
            <a:r>
              <a:rPr lang="zh-CN" altLang="zh-CN" b="1" dirty="0">
                <a:latin typeface="+mn-lt"/>
                <a:ea typeface="楷体" panose="02010609060101010101" pitchFamily="49" charset="-122"/>
              </a:rPr>
              <a:t>国以</a:t>
            </a:r>
            <a:r>
              <a:rPr lang="zh-CN" altLang="zh-CN" b="1" dirty="0" smtClean="0">
                <a:latin typeface="+mn-lt"/>
                <a:ea typeface="楷体" panose="02010609060101010101" pitchFamily="49" charset="-122"/>
              </a:rPr>
              <a:t>礼</a:t>
            </a:r>
            <a:endParaRPr lang="zh-CN" altLang="zh-CN" b="1" dirty="0">
              <a:latin typeface="+mn-lt"/>
              <a:ea typeface="楷体" panose="02010609060101010101" pitchFamily="49" charset="-122"/>
            </a:endParaRPr>
          </a:p>
        </p:txBody>
      </p:sp>
      <p:sp>
        <p:nvSpPr>
          <p:cNvPr id="139" name="矩形 138"/>
          <p:cNvSpPr/>
          <p:nvPr/>
        </p:nvSpPr>
        <p:spPr>
          <a:xfrm>
            <a:off x="483374" y="2592015"/>
            <a:ext cx="1627369" cy="523220"/>
          </a:xfrm>
          <a:prstGeom prst="rect">
            <a:avLst/>
          </a:prstGeom>
        </p:spPr>
        <p:txBody>
          <a:bodyPr wrap="none">
            <a:spAutoFit/>
          </a:bodyPr>
          <a:lstStyle/>
          <a:p>
            <a:r>
              <a:rPr lang="zh-CN" altLang="zh-CN" b="1" dirty="0" smtClean="0">
                <a:latin typeface="+mn-lt"/>
                <a:ea typeface="楷体" panose="02010609060101010101" pitchFamily="49" charset="-122"/>
              </a:rPr>
              <a:t>其</a:t>
            </a:r>
            <a:r>
              <a:rPr lang="zh-CN" altLang="zh-CN" b="1" dirty="0">
                <a:latin typeface="+mn-lt"/>
                <a:ea typeface="楷体" panose="02010609060101010101" pitchFamily="49" charset="-122"/>
              </a:rPr>
              <a:t>言不</a:t>
            </a:r>
            <a:r>
              <a:rPr lang="zh-CN" altLang="zh-CN" b="1" dirty="0" smtClean="0">
                <a:latin typeface="+mn-lt"/>
                <a:ea typeface="楷体" panose="02010609060101010101" pitchFamily="49" charset="-122"/>
              </a:rPr>
              <a:t>让</a:t>
            </a:r>
            <a:endParaRPr lang="zh-CN" altLang="zh-CN" b="1" dirty="0">
              <a:latin typeface="+mn-lt"/>
              <a:ea typeface="楷体" panose="02010609060101010101" pitchFamily="49" charset="-122"/>
            </a:endParaRPr>
          </a:p>
        </p:txBody>
      </p:sp>
      <p:sp>
        <p:nvSpPr>
          <p:cNvPr id="140" name="矩形 139"/>
          <p:cNvSpPr/>
          <p:nvPr/>
        </p:nvSpPr>
        <p:spPr>
          <a:xfrm>
            <a:off x="5113076" y="4500557"/>
            <a:ext cx="2709396" cy="523220"/>
          </a:xfrm>
          <a:prstGeom prst="rect">
            <a:avLst/>
          </a:prstGeom>
        </p:spPr>
        <p:txBody>
          <a:bodyPr wrap="none">
            <a:spAutoFit/>
          </a:bodyPr>
          <a:lstStyle/>
          <a:p>
            <a:r>
              <a:rPr lang="zh-CN" altLang="zh-CN" b="1" dirty="0" smtClean="0">
                <a:latin typeface="+mn-lt"/>
                <a:ea typeface="楷体" panose="02010609060101010101" pitchFamily="49" charset="-122"/>
              </a:rPr>
              <a:t>以</a:t>
            </a:r>
            <a:r>
              <a:rPr lang="zh-CN" altLang="zh-CN" b="1" dirty="0">
                <a:latin typeface="+mn-lt"/>
                <a:ea typeface="楷体" panose="02010609060101010101" pitchFamily="49" charset="-122"/>
              </a:rPr>
              <a:t>吾一日长乎</a:t>
            </a:r>
            <a:r>
              <a:rPr lang="zh-CN" altLang="zh-CN" b="1" dirty="0" smtClean="0">
                <a:latin typeface="+mn-lt"/>
                <a:ea typeface="楷体" panose="02010609060101010101" pitchFamily="49" charset="-122"/>
              </a:rPr>
              <a:t>尔</a:t>
            </a:r>
            <a:endParaRPr lang="zh-CN" altLang="zh-CN" b="1" dirty="0">
              <a:latin typeface="+mn-lt"/>
              <a:ea typeface="楷体" panose="02010609060101010101" pitchFamily="49" charset="-122"/>
            </a:endParaRPr>
          </a:p>
        </p:txBody>
      </p:sp>
      <p:sp>
        <p:nvSpPr>
          <p:cNvPr id="141" name="矩形 140"/>
          <p:cNvSpPr/>
          <p:nvPr/>
        </p:nvSpPr>
        <p:spPr>
          <a:xfrm>
            <a:off x="8569024" y="4500408"/>
            <a:ext cx="1627369" cy="523220"/>
          </a:xfrm>
          <a:prstGeom prst="rect">
            <a:avLst/>
          </a:prstGeom>
        </p:spPr>
        <p:txBody>
          <a:bodyPr wrap="none">
            <a:spAutoFit/>
          </a:bodyPr>
          <a:lstStyle/>
          <a:p>
            <a:r>
              <a:rPr lang="zh-CN" altLang="zh-CN" b="1" dirty="0" smtClean="0">
                <a:latin typeface="+mn-lt"/>
                <a:ea typeface="楷体" panose="02010609060101010101" pitchFamily="49" charset="-122"/>
              </a:rPr>
              <a:t>毋</a:t>
            </a:r>
            <a:r>
              <a:rPr lang="zh-CN" altLang="zh-CN" b="1" dirty="0">
                <a:latin typeface="+mn-lt"/>
                <a:ea typeface="楷体" panose="02010609060101010101" pitchFamily="49" charset="-122"/>
              </a:rPr>
              <a:t>吾以</a:t>
            </a:r>
            <a:r>
              <a:rPr lang="zh-CN" altLang="zh-CN" b="1" dirty="0" smtClean="0">
                <a:latin typeface="+mn-lt"/>
                <a:ea typeface="楷体" panose="02010609060101010101" pitchFamily="49" charset="-122"/>
              </a:rPr>
              <a:t>也</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322955"/>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．《子路、曾皙、冉有、公西华侍坐》中，对子路的回答，孔子没有直接表态，而是用神态去暗示——</a:t>
            </a:r>
            <a:r>
              <a:rPr lang="zh-CN" altLang="zh-CN" kern="100" dirty="0" smtClean="0">
                <a:latin typeface="等线" panose="02010600030101010101" charset="-122"/>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___________</a:t>
            </a:r>
            <a:r>
              <a:rPr lang="en-US" altLang="zh-CN" kern="100" dirty="0" smtClean="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。这是暗示性的批评，不伤其自尊。</a:t>
            </a:r>
            <a:endParaRPr lang="zh-CN" altLang="zh-CN"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．《子路、曾皙、冉有、公西华侍坐》中，孔子最赞同曾皙的回答，从</a:t>
            </a:r>
            <a:r>
              <a:rPr lang="en-US" altLang="zh-CN" kern="100" dirty="0" smtClean="0">
                <a:latin typeface="宋体" panose="02010600030101010101" pitchFamily="2" charset="-122"/>
                <a:ea typeface="等线" panose="02010600030101010101" charset="-122"/>
                <a:cs typeface="Times New Roman" panose="02020603050405020304"/>
              </a:rPr>
              <a:t>“__________________</a:t>
            </a:r>
            <a:r>
              <a:rPr lang="zh-CN" altLang="zh-CN" kern="100" dirty="0" smtClean="0">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‘___________</a:t>
            </a:r>
            <a:r>
              <a:rPr lang="zh-CN" altLang="zh-CN" kern="100" dirty="0">
                <a:latin typeface="等线" panose="02010600030101010101" charset="-122"/>
                <a:cs typeface="Times New Roman" panose="02020603050405020304"/>
                <a:sym typeface="+mn-ea"/>
              </a:rPr>
              <a:t>！</a:t>
            </a:r>
            <a:r>
              <a:rPr lang="en-US" altLang="zh-CN" kern="100" dirty="0">
                <a:latin typeface="宋体" panose="02010600030101010101" pitchFamily="2" charset="-122"/>
                <a:ea typeface="等线" panose="02010600030101010101" charset="-122"/>
                <a:cs typeface="Times New Roman" panose="02020603050405020304"/>
              </a:rPr>
              <a:t>’</a:t>
            </a:r>
            <a:r>
              <a:rPr lang="en-US" altLang="zh-CN" kern="100" dirty="0" smtClean="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可以看出来</a:t>
            </a:r>
            <a:r>
              <a:rPr lang="zh-CN" altLang="zh-CN" kern="100" dirty="0" smtClean="0">
                <a:cs typeface="Times New Roman" panose="02020603050405020304"/>
              </a:rPr>
              <a:t>。</a:t>
            </a:r>
            <a:endParaRPr lang="zh-CN" altLang="zh-CN" kern="100" dirty="0">
              <a:latin typeface="等线" panose="02010600030101010101" charset="-122"/>
              <a:ea typeface="等线" panose="02010600030101010101" charset="-122"/>
              <a:cs typeface="Courier New" panose="02070309020205020404"/>
            </a:endParaRPr>
          </a:p>
        </p:txBody>
      </p:sp>
      <p:sp>
        <p:nvSpPr>
          <p:cNvPr id="144" name="矩形 143"/>
          <p:cNvSpPr/>
          <p:nvPr/>
        </p:nvSpPr>
        <p:spPr>
          <a:xfrm>
            <a:off x="5901501" y="3204083"/>
            <a:ext cx="1627369" cy="523220"/>
          </a:xfrm>
          <a:prstGeom prst="rect">
            <a:avLst/>
          </a:prstGeom>
        </p:spPr>
        <p:txBody>
          <a:bodyPr wrap="none">
            <a:spAutoFit/>
          </a:bodyPr>
          <a:lstStyle/>
          <a:p>
            <a:r>
              <a:rPr lang="zh-CN" altLang="zh-CN" b="1" dirty="0" smtClean="0">
                <a:latin typeface="+mn-lt"/>
                <a:ea typeface="楷体" panose="02010609060101010101" pitchFamily="49" charset="-122"/>
              </a:rPr>
              <a:t>吾</a:t>
            </a:r>
            <a:r>
              <a:rPr lang="zh-CN" altLang="zh-CN" b="1" dirty="0">
                <a:latin typeface="+mn-lt"/>
                <a:ea typeface="楷体" panose="02010609060101010101" pitchFamily="49" charset="-122"/>
              </a:rPr>
              <a:t>与点也</a:t>
            </a:r>
            <a:endParaRPr lang="zh-CN" altLang="zh-CN" b="1" dirty="0">
              <a:latin typeface="+mn-lt"/>
              <a:ea typeface="楷体" panose="02010609060101010101" pitchFamily="49" charset="-122"/>
            </a:endParaRPr>
          </a:p>
        </p:txBody>
      </p:sp>
      <p:sp>
        <p:nvSpPr>
          <p:cNvPr id="145" name="矩形 144"/>
          <p:cNvSpPr/>
          <p:nvPr/>
        </p:nvSpPr>
        <p:spPr>
          <a:xfrm>
            <a:off x="6877161" y="1295871"/>
            <a:ext cx="1627369" cy="523220"/>
          </a:xfrm>
          <a:prstGeom prst="rect">
            <a:avLst/>
          </a:prstGeom>
        </p:spPr>
        <p:txBody>
          <a:bodyPr wrap="none">
            <a:spAutoFit/>
          </a:bodyPr>
          <a:lstStyle/>
          <a:p>
            <a:r>
              <a:rPr lang="zh-CN" altLang="zh-CN" b="1" dirty="0" smtClean="0">
                <a:latin typeface="+mn-lt"/>
                <a:ea typeface="楷体" panose="02010609060101010101" pitchFamily="49" charset="-122"/>
              </a:rPr>
              <a:t>夫子</a:t>
            </a:r>
            <a:r>
              <a:rPr lang="zh-CN" altLang="zh-CN" b="1" dirty="0">
                <a:latin typeface="+mn-lt"/>
                <a:ea typeface="楷体" panose="02010609060101010101" pitchFamily="49" charset="-122"/>
              </a:rPr>
              <a:t>哂</a:t>
            </a:r>
            <a:r>
              <a:rPr lang="zh-CN" altLang="zh-CN" b="1" dirty="0" smtClean="0">
                <a:latin typeface="+mn-lt"/>
                <a:ea typeface="楷体" panose="02010609060101010101" pitchFamily="49" charset="-122"/>
              </a:rPr>
              <a:t>之</a:t>
            </a:r>
            <a:endParaRPr lang="zh-CN" altLang="zh-CN" b="1" dirty="0">
              <a:latin typeface="+mn-lt"/>
              <a:ea typeface="楷体" panose="02010609060101010101" pitchFamily="49" charset="-122"/>
            </a:endParaRPr>
          </a:p>
        </p:txBody>
      </p:sp>
      <p:sp>
        <p:nvSpPr>
          <p:cNvPr id="146" name="矩形 145"/>
          <p:cNvSpPr/>
          <p:nvPr/>
        </p:nvSpPr>
        <p:spPr>
          <a:xfrm>
            <a:off x="2376661" y="3204083"/>
            <a:ext cx="2348720" cy="523220"/>
          </a:xfrm>
          <a:prstGeom prst="rect">
            <a:avLst/>
          </a:prstGeom>
        </p:spPr>
        <p:txBody>
          <a:bodyPr wrap="none">
            <a:spAutoFit/>
          </a:bodyPr>
          <a:lstStyle/>
          <a:p>
            <a:r>
              <a:rPr lang="zh-CN" altLang="zh-CN" b="1" dirty="0" smtClean="0">
                <a:latin typeface="+mn-lt"/>
                <a:ea typeface="楷体" panose="02010609060101010101" pitchFamily="49" charset="-122"/>
              </a:rPr>
              <a:t>夫子</a:t>
            </a:r>
            <a:r>
              <a:rPr lang="zh-CN" altLang="zh-CN" b="1" dirty="0">
                <a:latin typeface="+mn-lt"/>
                <a:ea typeface="楷体" panose="02010609060101010101" pitchFamily="49" charset="-122"/>
              </a:rPr>
              <a:t>喟然叹</a:t>
            </a:r>
            <a:r>
              <a:rPr lang="zh-CN" altLang="zh-CN" b="1" dirty="0" smtClean="0">
                <a:latin typeface="+mn-lt"/>
                <a:ea typeface="楷体" panose="02010609060101010101" pitchFamily="49" charset="-122"/>
              </a:rPr>
              <a:t>曰</a:t>
            </a:r>
            <a:endParaRPr lang="zh-CN" altLang="zh-CN" b="1" dirty="0">
              <a:latin typeface="+mn-lt"/>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5" grpId="0"/>
      <p:bldP spid="14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467779"/>
            <a:ext cx="10980000" cy="5908040"/>
          </a:xfrm>
        </p:spPr>
        <p:txBody>
          <a:bodyPr/>
          <a:lstStyle/>
          <a:p>
            <a:pPr>
              <a:spcAft>
                <a:spcPts val="0"/>
              </a:spcAft>
              <a:tabLst>
                <a:tab pos="2700655" algn="l"/>
              </a:tabLst>
            </a:pPr>
            <a:r>
              <a:rPr lang="zh-CN" altLang="zh-CN" kern="100" dirty="0">
                <a:ea typeface="黑体" panose="02010609060101010101" pitchFamily="49" charset="-122"/>
                <a:cs typeface="Times New Roman" panose="02020603050405020304"/>
              </a:rPr>
              <a:t>五、文学常识</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《论语》是语录体散文，是孔子的弟子及再传弟子记录的关于孔子及其弟子言行的著作。它全面地反映了孔子的哲学、政治、文化和教育思想，是关于儒家思想的重要著作。</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cs typeface="Times New Roman" panose="02020603050405020304"/>
              </a:rPr>
              <a:t>《孟子》亦是儒家的经典著作，共七章，分别为《梁惠王》《公孙丑》《滕文公》《离娄》《万章》《告子》《尽心》，各章又分为上下两篇。它记录的是有关孟子重要思想的一些言论。南宋朱熹把它与《礼记》中的《大学》《中庸》两篇以及《论语》合称为</a:t>
            </a:r>
            <a:r>
              <a:rPr lang="zh-CN" altLang="zh-CN" kern="100" dirty="0">
                <a:latin typeface="等线" panose="02010600030101010101" charset="-122"/>
                <a:cs typeface="Times New Roman" panose="02020603050405020304"/>
              </a:rPr>
              <a:t>“</a:t>
            </a:r>
            <a:r>
              <a:rPr lang="zh-CN" altLang="zh-CN" kern="100" dirty="0">
                <a:cs typeface="Times New Roman" panose="02020603050405020304"/>
              </a:rPr>
              <a:t>四书</a:t>
            </a:r>
            <a:r>
              <a:rPr lang="zh-CN" altLang="zh-CN" kern="100" dirty="0">
                <a:latin typeface="等线" panose="02010600030101010101" charset="-122"/>
                <a:cs typeface="Times New Roman" panose="02020603050405020304"/>
              </a:rPr>
              <a:t>”</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2676525"/>
          </a:xfrm>
        </p:spPr>
        <p:txBody>
          <a:bodyPr/>
          <a:lstStyle/>
          <a:p>
            <a:pPr indent="713740" fontAlgn="ctr">
              <a:spcAft>
                <a:spcPts val="0"/>
              </a:spcAft>
              <a:tabLst>
                <a:tab pos="2700655" algn="l"/>
              </a:tabLst>
            </a:pPr>
            <a:r>
              <a:rPr lang="zh-CN" altLang="zh-CN" kern="100" dirty="0">
                <a:cs typeface="Times New Roman" panose="02020603050405020304"/>
              </a:rPr>
              <a:t>《庄子》又名《南华经》，是庄子及其后学所著道家著作。全书分内、外、杂篇，原有五十二篇，由战国中晚期逐步流传、糅杂、附益，至西汉大致成形，然而当时流传版本，今已失传。目前所传三十三篇，经西晋郭象整理，篇目章节与汉代已有不同</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0" y="66516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p>
            <a:pPr algn="ctr" eaLnBrk="1" hangingPunct="1">
              <a:lnSpc>
                <a:spcPct val="90000"/>
              </a:lnSpc>
            </a:pPr>
            <a:r>
              <a:rPr lang="zh-CN" altLang="en-US" sz="3600" b="1" dirty="0">
                <a:solidFill>
                  <a:schemeClr val="bg1"/>
                </a:solidFill>
                <a:ea typeface="微软雅黑" panose="020B0503020204020204" pitchFamily="34" charset="-122"/>
                <a:cs typeface="Times New Roman" panose="02020603050405020304" pitchFamily="18" charset="0"/>
              </a:rPr>
              <a:t>任务型课堂</a:t>
            </a:r>
            <a:endParaRPr lang="zh-CN" altLang="en-US" sz="3600" b="1" dirty="0">
              <a:solidFill>
                <a:schemeClr val="bg1"/>
              </a:solidFill>
              <a:ea typeface="微软雅黑" panose="020B0503020204020204" pitchFamily="34" charset="-122"/>
              <a:cs typeface="Times New Roman" panose="02020603050405020304" pitchFamily="18" charset="0"/>
            </a:endParaRPr>
          </a:p>
        </p:txBody>
      </p:sp>
      <p:sp>
        <p:nvSpPr>
          <p:cNvPr id="3" name="文本占位符 2"/>
          <p:cNvSpPr>
            <a:spLocks noGrp="1"/>
          </p:cNvSpPr>
          <p:nvPr>
            <p:ph type="body" sz="quarter" idx="10"/>
          </p:nvPr>
        </p:nvSpPr>
        <p:spPr>
          <a:xfrm>
            <a:off x="271037" y="1566924"/>
            <a:ext cx="10980000" cy="3323987"/>
          </a:xfrm>
        </p:spPr>
        <p:txBody>
          <a:bodyPr/>
          <a:lstStyle/>
          <a:p>
            <a:pPr>
              <a:spcAft>
                <a:spcPts val="0"/>
              </a:spcAft>
              <a:tabLst>
                <a:tab pos="2700655" algn="l"/>
              </a:tabLst>
            </a:pPr>
            <a:r>
              <a:rPr lang="en-US" altLang="zh-CN" kern="100" dirty="0" smtClean="0">
                <a:cs typeface="Times New Roman" panose="02020603050405020304"/>
              </a:rPr>
              <a:t>                </a:t>
            </a:r>
            <a:r>
              <a:rPr lang="zh-CN" altLang="zh-CN" kern="100" dirty="0" smtClean="0">
                <a:cs typeface="Times New Roman" panose="02020603050405020304"/>
              </a:rPr>
              <a:t>把握</a:t>
            </a:r>
            <a:r>
              <a:rPr lang="zh-CN" altLang="zh-CN" kern="100" dirty="0">
                <a:cs typeface="Times New Roman" panose="02020603050405020304"/>
              </a:rPr>
              <a:t>文章内容</a:t>
            </a:r>
            <a:endParaRPr lang="zh-CN" altLang="zh-CN" sz="1050" kern="100" dirty="0">
              <a:latin typeface="等线" panose="02010600030101010101" charset="-122"/>
              <a:ea typeface="等线" panose="02010600030101010101" charset="-122"/>
              <a:cs typeface="Courier New" panose="02070309020205020404"/>
            </a:endParaRPr>
          </a:p>
          <a:p>
            <a:pPr indent="713740" fontAlgn="ctr">
              <a:spcAft>
                <a:spcPts val="0"/>
              </a:spcAft>
              <a:tabLst>
                <a:tab pos="2700655" algn="l"/>
              </a:tabLst>
            </a:pPr>
            <a:r>
              <a:rPr lang="zh-CN" altLang="zh-CN" kern="100" dirty="0">
                <a:ea typeface="楷体" panose="02010609060101010101" pitchFamily="49" charset="-122"/>
                <a:cs typeface="Times New Roman" panose="02020603050405020304"/>
              </a:rPr>
              <a:t>《子路、曾皙、冉有、公西华侍坐》与《齐桓晋文之事》反映的都是儒家的治国思想。《庖丁解牛》是庄子的作品，原意是说明养生之道，借此揭示做人做事都要顺应自然规律的道理。根据课文内容，回答下列问题</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7" name="图片 6" descr="E:\张\11.19\新建文件夹\任务一.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0437" y="1799927"/>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259070"/>
          </a:xfrm>
        </p:spPr>
        <p:txBody>
          <a:bodyPr/>
          <a:lstStyle/>
          <a:p>
            <a:pPr>
              <a:lnSpc>
                <a:spcPct val="120000"/>
              </a:lnSpc>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．孔子为什么赞同曾皙的观点？</a:t>
            </a:r>
            <a:endParaRPr lang="zh-CN" altLang="zh-CN" sz="1050" kern="100" dirty="0">
              <a:latin typeface="等线" panose="02010600030101010101" charset="-122"/>
              <a:ea typeface="等线" panose="02010600030101010101" charset="-122"/>
              <a:cs typeface="Courier New" panose="02070309020205020404"/>
            </a:endParaRPr>
          </a:p>
          <a:p>
            <a:pPr>
              <a:lnSpc>
                <a:spcPct val="120000"/>
              </a:lnSpc>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ea typeface="楷体" panose="02010609060101010101" pitchFamily="49" charset="-122"/>
                <a:cs typeface="Times New Roman" panose="02020603050405020304"/>
              </a:rPr>
              <a:t>孔子在政治上主张</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礼治</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，即以礼治理国家。针对子路</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率尔</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作答，孔子</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哂之</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的理由是</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为国以礼，其言不让</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；针对冉有</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如其礼乐，以俟君子</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的回答，孔子当时不语，在回答曾皙的询问时，反问</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唯求则非邦也与？</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安见方六七十如五六十而非邦也者？</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方六七十如五六十</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也是国家，既然如此，礼乐教化之事，怎能非要等到君子去做呢？针对公西华</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愿为小相</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的观点，孔子的惋惜之情溢于言表：</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赤也为之小，孰能为之大？</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只有曾皙真正了解孔子的意图，他描绘了一幅理想的画面，灵活地将孔子的</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礼治</a:t>
            </a:r>
            <a:r>
              <a:rPr lang="zh-CN" altLang="zh-CN" kern="100" dirty="0">
                <a:latin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思想体现了出来，所以得到了孔子的赞同</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90075"/>
          </a:xfrm>
        </p:spPr>
        <p:txBody>
          <a:bodyPr/>
          <a:lstStyle/>
          <a:p>
            <a:pPr>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．《齐桓晋文之事》中，孟子精心劝导齐宣王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推恩</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于民，请依据孟子的论述谈谈你对</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推恩</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的认识。</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ea typeface="楷体" panose="02010609060101010101" pitchFamily="49" charset="-122"/>
                <a:cs typeface="Times New Roman" panose="02020603050405020304"/>
              </a:rPr>
              <a:t>所谓</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推恩</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，就是推广自己的恩情。按照孟子的论述，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推恩</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的基础是国君具有</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不忍之心</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推恩</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的做法是以国君的</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仁心</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为起点，使其发扬、推广。</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老吾老，以及人之老；幼吾幼，以及人之幼</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刑于寡妻，至于兄弟，以御于家邦</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这两句表明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推恩</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的方式是由小及大，由近及远，推己及人。</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推恩</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的最终目的是团结自己的民众，进而</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王天下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4615815"/>
          </a:xfrm>
        </p:spPr>
        <p:txBody>
          <a:bodyPr/>
          <a:lstStyle/>
          <a:p>
            <a:pPr>
              <a:spcAft>
                <a:spcPts val="0"/>
              </a:spcAft>
              <a:tabLst>
                <a:tab pos="2700655" algn="l"/>
              </a:tabLst>
            </a:pPr>
            <a:r>
              <a:rPr lang="en-US" altLang="zh-CN" kern="100" dirty="0">
                <a:cs typeface="Courier New" panose="02070309020205020404"/>
              </a:rPr>
              <a:t>3. </a:t>
            </a:r>
            <a:r>
              <a:rPr lang="zh-CN" altLang="zh-CN" kern="100" dirty="0">
                <a:cs typeface="Times New Roman" panose="02020603050405020304"/>
              </a:rPr>
              <a:t>庖丁解牛的三种境界是什么？</a:t>
            </a:r>
            <a:r>
              <a:rPr lang="zh-CN" altLang="zh-CN" kern="100" dirty="0">
                <a:latin typeface="等线" panose="02010600030101010101" charset="-122"/>
                <a:ea typeface="Times New Roman" panose="02020603050405020304"/>
                <a:cs typeface="Courier New" panose="02070309020205020404"/>
              </a:rPr>
              <a:t> </a:t>
            </a:r>
            <a:r>
              <a:rPr lang="zh-CN" altLang="zh-CN" kern="100" dirty="0">
                <a:cs typeface="Times New Roman" panose="02020603050405020304"/>
              </a:rPr>
              <a:t>他是如何达到出神入化的境界的？</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ea typeface="楷体" panose="02010609060101010101" pitchFamily="49" charset="-122"/>
                <a:cs typeface="Times New Roman" panose="02020603050405020304"/>
              </a:rPr>
              <a:t>庖丁解牛的三种境界：始，无非牛者</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不懂规律</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；三年之后，未尝见全牛也</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懂得规律</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；方今之时，以神遇而不以目视</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运用规律</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ea typeface="楷体" panose="02010609060101010101" pitchFamily="49" charset="-122"/>
                <a:cs typeface="Times New Roman" panose="02020603050405020304"/>
              </a:rPr>
              <a:t>        </a:t>
            </a:r>
            <a:r>
              <a:rPr lang="zh-CN" altLang="zh-CN" kern="100" dirty="0">
                <a:ea typeface="楷体" panose="02010609060101010101" pitchFamily="49" charset="-122"/>
                <a:cs typeface="Times New Roman" panose="02020603050405020304"/>
              </a:rPr>
              <a:t>如何达到：</a:t>
            </a:r>
            <a:r>
              <a:rPr lang="en-US" altLang="zh-CN" kern="100" dirty="0">
                <a:latin typeface="宋体" panose="02010600030101010101" pitchFamily="2" charset="-122"/>
                <a:ea typeface="楷体" panose="02010609060101010101" pitchFamily="49" charset="-122"/>
                <a:cs typeface="Times New Roman" panose="02020603050405020304"/>
              </a:rPr>
              <a:t>①</a:t>
            </a:r>
            <a:r>
              <a:rPr lang="zh-CN" altLang="zh-CN" kern="100" dirty="0">
                <a:ea typeface="楷体" panose="02010609060101010101" pitchFamily="49" charset="-122"/>
                <a:cs typeface="Times New Roman" panose="02020603050405020304"/>
              </a:rPr>
              <a:t>所好者道也</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追求规律</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，不满足于技艺，不断追求更高的境界，总体概述技艺高超的原因；</a:t>
            </a:r>
            <a:r>
              <a:rPr lang="en-US" altLang="zh-CN" kern="100" dirty="0">
                <a:latin typeface="宋体" panose="02010600030101010101" pitchFamily="2" charset="-122"/>
                <a:ea typeface="楷体" panose="02010609060101010101" pitchFamily="49" charset="-122"/>
                <a:cs typeface="Times New Roman" panose="02020603050405020304"/>
              </a:rPr>
              <a:t>②</a:t>
            </a:r>
            <a:r>
              <a:rPr lang="zh-CN" altLang="zh-CN" kern="100" dirty="0">
                <a:ea typeface="楷体" panose="02010609060101010101" pitchFamily="49" charset="-122"/>
                <a:cs typeface="Times New Roman" panose="02020603050405020304"/>
              </a:rPr>
              <a:t>长期的摸索，反复的实践，去了解牛的复杂的结构</a:t>
            </a:r>
            <a:r>
              <a:rPr lang="en-US" altLang="zh-CN" kern="100" dirty="0">
                <a:ea typeface="楷体" panose="02010609060101010101" pitchFamily="49" charset="-122"/>
                <a:cs typeface="Courier New" panose="02070309020205020404"/>
              </a:rPr>
              <a:t>(</a:t>
            </a:r>
            <a:r>
              <a:rPr lang="zh-CN" altLang="zh-CN" kern="100" dirty="0">
                <a:ea typeface="楷体" panose="02010609060101010101" pitchFamily="49" charset="-122"/>
                <a:cs typeface="Times New Roman" panose="02020603050405020304"/>
              </a:rPr>
              <a:t>必经之路</a:t>
            </a:r>
            <a:r>
              <a:rPr lang="en-US" altLang="zh-CN" kern="100" dirty="0">
                <a:ea typeface="楷体" panose="02010609060101010101" pitchFamily="49" charset="-122"/>
                <a:cs typeface="Courier New" panose="02070309020205020404"/>
              </a:rPr>
              <a:t>)</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539787"/>
            <a:ext cx="10980000" cy="2677656"/>
          </a:xfrm>
        </p:spPr>
        <p:txBody>
          <a:bodyPr/>
          <a:lstStyle/>
          <a:p>
            <a:pPr indent="1524000">
              <a:spcAft>
                <a:spcPts val="0"/>
              </a:spcAft>
              <a:tabLst>
                <a:tab pos="2700655" algn="l"/>
              </a:tabLst>
            </a:pPr>
            <a:r>
              <a:rPr lang="zh-CN" altLang="zh-CN" kern="100" dirty="0">
                <a:cs typeface="Times New Roman" panose="02020603050405020304"/>
              </a:rPr>
              <a:t>探究说理技巧</a:t>
            </a:r>
            <a:endParaRPr lang="zh-CN" altLang="zh-CN" sz="1050" kern="100" dirty="0">
              <a:latin typeface="等线" panose="02010600030101010101" charset="-122"/>
              <a:ea typeface="等线" panose="02010600030101010101" charset="-122"/>
              <a:cs typeface="Courier New" panose="02070309020205020404"/>
            </a:endParaRPr>
          </a:p>
          <a:p>
            <a:pPr indent="713740">
              <a:spcAft>
                <a:spcPts val="0"/>
              </a:spcAft>
              <a:tabLst>
                <a:tab pos="2700655" algn="l"/>
              </a:tabLst>
            </a:pPr>
            <a:r>
              <a:rPr lang="zh-CN" altLang="zh-CN" kern="100" dirty="0">
                <a:ea typeface="楷体" panose="02010609060101010101" pitchFamily="49" charset="-122"/>
                <a:cs typeface="Times New Roman" panose="02020603050405020304"/>
              </a:rPr>
              <a:t>志向人皆有之，但孔子态度鲜明地评判了几个弟子的志向；孟子面对齐宣王称霸的想法，巧妙进行说理，力求说服齐宣王；《庖丁解牛》层层推进，讲究说理的技巧</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pic>
        <p:nvPicPr>
          <p:cNvPr id="4" name="图片 3" descr="E:\张\11.19\新建文件夹\任务二.tif"/>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88429" y="719807"/>
            <a:ext cx="1330960" cy="415290"/>
          </a:xfrm>
          <a:prstGeom prst="rect">
            <a:avLst/>
          </a:prstGeom>
          <a:noFill/>
          <a:ln>
            <a:noFill/>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190075"/>
          </a:xfrm>
        </p:spPr>
        <p:txBody>
          <a:bodyPr/>
          <a:lstStyle/>
          <a:p>
            <a:pPr lvl="0">
              <a:spcAft>
                <a:spcPts val="0"/>
              </a:spcAft>
              <a:tabLst>
                <a:tab pos="2700655" algn="l"/>
              </a:tabLst>
            </a:pPr>
            <a:r>
              <a:rPr lang="en-US" altLang="zh-CN" kern="100" dirty="0">
                <a:solidFill>
                  <a:prstClr val="black"/>
                </a:solidFill>
                <a:cs typeface="Courier New" panose="02070309020205020404"/>
              </a:rPr>
              <a:t>4</a:t>
            </a:r>
            <a:r>
              <a:rPr lang="zh-CN" altLang="zh-CN" kern="100" dirty="0">
                <a:solidFill>
                  <a:prstClr val="black"/>
                </a:solidFill>
                <a:cs typeface="Times New Roman" panose="02020603050405020304"/>
              </a:rPr>
              <a:t>．《子路、曾皙、冉有、公西华侍坐》中，公西华</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cs typeface="Times New Roman" panose="02020603050405020304"/>
              </a:rPr>
              <a:t>言志</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cs typeface="Times New Roman" panose="02020603050405020304"/>
              </a:rPr>
              <a:t>之后，孔子说的</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cs typeface="Times New Roman" panose="02020603050405020304"/>
              </a:rPr>
              <a:t>赤也为之小，孰能为之大</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cs typeface="Times New Roman" panose="02020603050405020304"/>
              </a:rPr>
              <a:t>是什么意思？</a:t>
            </a:r>
            <a:endParaRPr lang="zh-CN" altLang="zh-CN" sz="1050" kern="100" dirty="0">
              <a:solidFill>
                <a:prstClr val="black"/>
              </a:solidFill>
              <a:latin typeface="等线" panose="02010600030101010101" charset="-122"/>
              <a:ea typeface="等线" panose="02010600030101010101" charset="-122"/>
              <a:cs typeface="Courier New" panose="02070309020205020404"/>
            </a:endParaRPr>
          </a:p>
          <a:p>
            <a:pPr lvl="0">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zh-CN" kern="100" dirty="0">
                <a:solidFill>
                  <a:prstClr val="black"/>
                </a:solidFill>
                <a:ea typeface="楷体" panose="02010609060101010101" pitchFamily="49" charset="-122"/>
                <a:cs typeface="Times New Roman" panose="02020603050405020304"/>
              </a:rPr>
              <a:t>孔子认为公西华所表达的志向是一个大政治家的见地，只是话说得非常谦虚罢了。主持</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宗庙会同</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，操办各国国君参加的联合会议，事关重大；公西华还说是</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小相</a:t>
            </a:r>
            <a:r>
              <a:rPr lang="en-US" altLang="zh-CN" kern="100" dirty="0">
                <a:solidFill>
                  <a:prstClr val="black"/>
                </a:solidFill>
                <a:latin typeface="宋体" panose="02010600030101010101" pitchFamily="2" charset="-122"/>
                <a:ea typeface="等线" panose="02010600030101010101" charset="-122"/>
                <a:cs typeface="Times New Roman" panose="02020603050405020304"/>
              </a:rPr>
              <a:t>”</a:t>
            </a:r>
            <a:r>
              <a:rPr lang="zh-CN" altLang="zh-CN" kern="100" dirty="0">
                <a:solidFill>
                  <a:prstClr val="black"/>
                </a:solidFill>
                <a:ea typeface="楷体" panose="02010609060101010101" pitchFamily="49" charset="-122"/>
                <a:cs typeface="Times New Roman" panose="02020603050405020304"/>
              </a:rPr>
              <a:t>，讲得谦虚，志向并不小，所以孔子反问，如果公西华只能做一个小相，那么谁能做大相呢？</a:t>
            </a:r>
            <a:r>
              <a:rPr lang="zh-CN" altLang="zh-CN" kern="100" dirty="0">
                <a:solidFill>
                  <a:prstClr val="black"/>
                </a:solidFill>
                <a:latin typeface="等线" panose="02010600030101010101" charset="-122"/>
                <a:ea typeface="Times New Roman" panose="02020603050405020304"/>
                <a:cs typeface="Courier New" panose="02070309020205020404"/>
              </a:rPr>
              <a:t> </a:t>
            </a:r>
            <a:r>
              <a:rPr lang="zh-CN" altLang="zh-CN" kern="100" dirty="0">
                <a:solidFill>
                  <a:prstClr val="black"/>
                </a:solidFill>
                <a:ea typeface="楷体" panose="02010609060101010101" pitchFamily="49" charset="-122"/>
                <a:cs typeface="Times New Roman" panose="02020603050405020304"/>
              </a:rPr>
              <a:t>孔子不是否定公西华的志向，而是肯定公西华具有以礼从政的素养与才干</a:t>
            </a:r>
            <a:r>
              <a:rPr lang="zh-CN" altLang="zh-CN" kern="100" dirty="0" smtClean="0">
                <a:solidFill>
                  <a:prstClr val="black"/>
                </a:solidFill>
                <a:ea typeface="楷体" panose="02010609060101010101" pitchFamily="49" charset="-122"/>
                <a:cs typeface="Times New Roman" panose="02020603050405020304"/>
              </a:rPr>
              <a:t>。</a:t>
            </a:r>
            <a:endParaRPr lang="zh-CN" altLang="zh-CN" sz="1050" kern="100" dirty="0">
              <a:solidFill>
                <a:prstClr val="black"/>
              </a:solidFill>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3897414"/>
          </a:xfrm>
        </p:spPr>
        <p:txBody>
          <a:bodyPr/>
          <a:lstStyle/>
          <a:p>
            <a:pPr>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．反复诵读，整体把握大意，借助注释和工具书深化理解，进一步提高独立阅读文言文的能力。分析对比，领会诸子散文在论事说理方面的不同特点和史传散文在写人叙事方面的艺术手法。</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．在学习文化经典的过程中吸取思想养分，培养理性精神，发展思辨能力，学习论说方法。围绕比较重要的社会、文化话题，鉴古而观今，写一篇议论文，阐述自己的观点</a:t>
            </a:r>
            <a:r>
              <a:rPr lang="zh-CN" altLang="zh-CN" kern="100" dirty="0" smtClean="0">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682615"/>
          </a:xfrm>
        </p:spPr>
        <p:txBody>
          <a:bodyPr/>
          <a:lstStyle/>
          <a:p>
            <a:pPr latinLnBrk="0">
              <a:lnSpc>
                <a:spcPts val="4360"/>
              </a:lnSpc>
              <a:spcAft>
                <a:spcPts val="0"/>
              </a:spcAft>
              <a:tabLst>
                <a:tab pos="2700655" algn="l"/>
              </a:tabLst>
            </a:pPr>
            <a:r>
              <a:rPr lang="en-US" altLang="zh-CN" kern="100" dirty="0">
                <a:cs typeface="Courier New" panose="02070309020205020404"/>
              </a:rPr>
              <a:t>5</a:t>
            </a:r>
            <a:r>
              <a:rPr lang="zh-CN" altLang="zh-CN" kern="100" dirty="0">
                <a:cs typeface="Times New Roman" panose="02020603050405020304"/>
              </a:rPr>
              <a:t>．《齐桓晋文之事》中，孟子是怎样一步步说服齐宣王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保民而王</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cs typeface="Times New Roman" panose="02020603050405020304"/>
              </a:rPr>
              <a:t>的？</a:t>
            </a:r>
            <a:endParaRPr lang="zh-CN" altLang="zh-CN" sz="1050" kern="100" dirty="0">
              <a:latin typeface="等线" panose="02010600030101010101" charset="-122"/>
              <a:ea typeface="等线" panose="02010600030101010101" charset="-122"/>
              <a:cs typeface="Courier New" panose="02070309020205020404"/>
            </a:endParaRPr>
          </a:p>
          <a:p>
            <a:pPr latinLnBrk="0">
              <a:lnSpc>
                <a:spcPts val="4360"/>
              </a:lnSpc>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zh-CN" altLang="en-US" kern="100" dirty="0">
                <a:ea typeface="楷体" panose="02010609060101010101" pitchFamily="49" charset="-122"/>
                <a:cs typeface="Times New Roman" panose="02020603050405020304"/>
              </a:rPr>
              <a:t>对话一开始先避开齐宣王提出的</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霸道</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问题而举起</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保民而王</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的</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王道</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旗帜；然后以</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以羊易牛</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的事例切入，肯定齐宣王有</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不忍之心</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这一</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保民而王</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的思想基础；接下来用一系列的比喻引出对仁政的议论，指出齐宣王未做到</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保民</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不是</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不能</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，而是</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不为</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；进而揭示齐宣王之所大欲，并指出其愿望不但不可能实现，反而会带来危害，从而论述只有施行仁政才能统一天下的道理；最后，当齐宣王急于知道如何施行仁政而向他请教时，他才正面提出</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制民之产</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申之以孝悌之义</a:t>
            </a:r>
            <a:r>
              <a:rPr lang="en-US" altLang="zh-CN" kern="100" dirty="0">
                <a:latin typeface="宋体" panose="02010600030101010101" pitchFamily="2" charset="-122"/>
                <a:ea typeface="等线" panose="02010600030101010101" charset="-122"/>
                <a:cs typeface="Times New Roman" panose="02020603050405020304"/>
              </a:rPr>
              <a:t>”</a:t>
            </a:r>
            <a:r>
              <a:rPr lang="zh-CN" altLang="en-US" kern="100" dirty="0">
                <a:ea typeface="楷体" panose="02010609060101010101" pitchFamily="49" charset="-122"/>
                <a:cs typeface="Times New Roman" panose="02020603050405020304"/>
              </a:rPr>
              <a:t>等具体措施。</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71037" y="611795"/>
            <a:ext cx="10980000" cy="5908040"/>
          </a:xfrm>
        </p:spPr>
        <p:txBody>
          <a:bodyPr/>
          <a:lstStyle/>
          <a:p>
            <a:pPr>
              <a:spcAft>
                <a:spcPts val="0"/>
              </a:spcAft>
              <a:tabLst>
                <a:tab pos="2700655" algn="l"/>
              </a:tabLst>
            </a:pPr>
            <a:r>
              <a:rPr lang="en-US" altLang="zh-CN" kern="100" dirty="0">
                <a:cs typeface="Courier New" panose="02070309020205020404"/>
              </a:rPr>
              <a:t>6</a:t>
            </a:r>
            <a:r>
              <a:rPr lang="zh-CN" altLang="zh-CN" kern="100" dirty="0">
                <a:cs typeface="Times New Roman" panose="02020603050405020304"/>
              </a:rPr>
              <a:t>．《庖丁解牛》中运用了哪些说理方法？</a:t>
            </a:r>
            <a:r>
              <a:rPr lang="zh-CN" altLang="zh-CN" kern="100" dirty="0">
                <a:latin typeface="等线" panose="02010600030101010101" charset="-122"/>
                <a:ea typeface="Times New Roman" panose="02020603050405020304"/>
                <a:cs typeface="Courier New" panose="02070309020205020404"/>
              </a:rPr>
              <a:t> </a:t>
            </a:r>
            <a:r>
              <a:rPr lang="zh-CN" altLang="zh-CN" kern="100" dirty="0">
                <a:cs typeface="Times New Roman" panose="02020603050405020304"/>
              </a:rPr>
              <a:t>试举例加以分析。</a:t>
            </a:r>
            <a:endParaRPr lang="zh-CN" altLang="zh-CN" sz="1050" kern="100" dirty="0">
              <a:latin typeface="等线" panose="02010600030101010101" charset="-122"/>
              <a:ea typeface="等线" panose="02010600030101010101" charset="-122"/>
              <a:cs typeface="Courier New" panose="02070309020205020404"/>
            </a:endParaRPr>
          </a:p>
          <a:p>
            <a:pPr>
              <a:spcAft>
                <a:spcPts val="0"/>
              </a:spcAft>
              <a:tabLst>
                <a:tab pos="2700655" algn="l"/>
              </a:tabLst>
            </a:pPr>
            <a:r>
              <a:rPr lang="zh-CN" altLang="zh-CN" kern="100" dirty="0">
                <a:solidFill>
                  <a:srgbClr val="FF0000"/>
                </a:solidFill>
                <a:ea typeface="黑体" panose="02010609060101010101" pitchFamily="49" charset="-122"/>
                <a:cs typeface="Times New Roman" panose="02020603050405020304"/>
              </a:rPr>
              <a:t>答案：</a:t>
            </a:r>
            <a:r>
              <a:rPr lang="en-US" altLang="zh-CN" kern="100" dirty="0">
                <a:latin typeface="宋体" panose="02010600030101010101" pitchFamily="2" charset="-122"/>
                <a:ea typeface="楷体" panose="02010609060101010101" pitchFamily="49" charset="-122"/>
                <a:cs typeface="Times New Roman" panose="02020603050405020304"/>
              </a:rPr>
              <a:t>①</a:t>
            </a:r>
            <a:r>
              <a:rPr lang="zh-CN" altLang="zh-CN" kern="100" dirty="0">
                <a:ea typeface="楷体" panose="02010609060101010101" pitchFamily="49" charset="-122"/>
                <a:cs typeface="Times New Roman" panose="02020603050405020304"/>
              </a:rPr>
              <a:t>层层推进。庄子把庖丁解牛的经历分为三个阶段：</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所见无非牛者</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未尝见全牛也</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以神遇而不以目视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，表现出解牛技术的逐层提升，直到</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进乎技矣</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，就进入了更高层次的</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ea typeface="楷体" panose="02010609060101010101" pitchFamily="49" charset="-122"/>
                <a:cs typeface="Times New Roman" panose="02020603050405020304"/>
              </a:rPr>
              <a:t>道</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zh-CN" kern="100" dirty="0">
                <a:ea typeface="楷体" panose="02010609060101010101" pitchFamily="49" charset="-122"/>
                <a:cs typeface="Times New Roman" panose="02020603050405020304"/>
              </a:rPr>
              <a:t>。</a:t>
            </a:r>
            <a:r>
              <a:rPr lang="en-US" altLang="zh-CN" kern="100" dirty="0">
                <a:latin typeface="宋体" panose="02010600030101010101" pitchFamily="2" charset="-122"/>
                <a:ea typeface="楷体" panose="02010609060101010101" pitchFamily="49" charset="-122"/>
                <a:cs typeface="Times New Roman" panose="02020603050405020304"/>
              </a:rPr>
              <a:t>②</a:t>
            </a:r>
            <a:r>
              <a:rPr lang="zh-CN" altLang="zh-CN" kern="100" dirty="0">
                <a:ea typeface="楷体" panose="02010609060101010101" pitchFamily="49" charset="-122"/>
                <a:cs typeface="Times New Roman" panose="02020603050405020304"/>
              </a:rPr>
              <a:t>比喻。庄子以庖丁解牛之道比喻养生之道。</a:t>
            </a:r>
            <a:r>
              <a:rPr lang="en-US" altLang="zh-CN" kern="100" dirty="0">
                <a:latin typeface="宋体" panose="02010600030101010101" pitchFamily="2" charset="-122"/>
                <a:ea typeface="楷体" panose="02010609060101010101" pitchFamily="49" charset="-122"/>
                <a:cs typeface="Times New Roman" panose="02020603050405020304"/>
              </a:rPr>
              <a:t>③</a:t>
            </a:r>
            <a:r>
              <a:rPr lang="zh-CN" altLang="zh-CN" kern="100" dirty="0">
                <a:ea typeface="楷体" panose="02010609060101010101" pitchFamily="49" charset="-122"/>
                <a:cs typeface="Times New Roman" panose="02020603050405020304"/>
              </a:rPr>
              <a:t>对比。用庖丁解牛前后的技术作对比：初解牛时，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所见无非牛者</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；三年之后，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未尝见全牛也</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；方今之时，</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以神遇而不以目视</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。从</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有形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至</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无形</a:t>
            </a:r>
            <a:r>
              <a:rPr lang="en-US" altLang="zh-CN" kern="100" dirty="0">
                <a:latin typeface="宋体" panose="02010600030101010101" pitchFamily="2" charset="-122"/>
                <a:ea typeface="等线" panose="02010600030101010101" charset="-122"/>
                <a:cs typeface="Times New Roman" panose="02020603050405020304"/>
              </a:rPr>
              <a:t>”</a:t>
            </a:r>
            <a:r>
              <a:rPr lang="zh-CN" altLang="zh-CN" kern="100" dirty="0">
                <a:ea typeface="楷体" panose="02010609060101010101" pitchFamily="49" charset="-122"/>
                <a:cs typeface="Times New Roman" panose="02020603050405020304"/>
              </a:rPr>
              <a:t>，说明解牛的至高境界。</a:t>
            </a:r>
            <a:r>
              <a:rPr lang="zh-CN" altLang="en-US" kern="100" dirty="0" smtClean="0">
                <a:ea typeface="楷体" panose="02010609060101010101" pitchFamily="49" charset="-122"/>
                <a:cs typeface="Times New Roman" panose="02020603050405020304"/>
              </a:rPr>
              <a:t>以良庖、族庖和庖丁用刀方法和更换刀的速度作对比，</a:t>
            </a:r>
            <a:r>
              <a:rPr lang="zh-CN" altLang="en-US" kern="100" dirty="0" smtClean="0">
                <a:ea typeface="楷体" panose="02010609060101010101" pitchFamily="49" charset="-122"/>
                <a:cs typeface="Times New Roman" panose="02020603050405020304"/>
              </a:rPr>
              <a:t>说明懂得</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en-US" kern="100" dirty="0" smtClean="0">
                <a:ea typeface="楷体" panose="02010609060101010101" pitchFamily="49" charset="-122"/>
                <a:cs typeface="Times New Roman" panose="02020603050405020304"/>
              </a:rPr>
              <a:t>道</a:t>
            </a:r>
            <a:r>
              <a:rPr lang="en-US" altLang="zh-CN" kern="100" dirty="0">
                <a:latin typeface="宋体" panose="02010600030101010101" pitchFamily="2" charset="-122"/>
                <a:ea typeface="等线" panose="02010600030101010101" charset="-122"/>
                <a:cs typeface="Times New Roman" panose="02020603050405020304"/>
                <a:sym typeface="+mn-ea"/>
              </a:rPr>
              <a:t>”</a:t>
            </a:r>
            <a:r>
              <a:rPr lang="zh-CN" altLang="en-US" kern="100" dirty="0" smtClean="0">
                <a:ea typeface="楷体" panose="02010609060101010101" pitchFamily="49" charset="-122"/>
                <a:cs typeface="Times New Roman" panose="02020603050405020304"/>
              </a:rPr>
              <a:t>的重要性</a:t>
            </a:r>
            <a:r>
              <a:rPr lang="zh-CN" altLang="zh-CN" kern="100" dirty="0" smtClean="0">
                <a:ea typeface="楷体" panose="02010609060101010101" pitchFamily="49" charset="-122"/>
                <a:cs typeface="Times New Roman" panose="02020603050405020304"/>
              </a:rPr>
              <a:t>。</a:t>
            </a:r>
            <a:endParaRPr lang="zh-CN" altLang="zh-CN" sz="1050" kern="100" dirty="0">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平行四边形 35"/>
          <p:cNvSpPr/>
          <p:nvPr/>
        </p:nvSpPr>
        <p:spPr>
          <a:xfrm>
            <a:off x="0" y="4498975"/>
            <a:ext cx="11522075" cy="1981199"/>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14"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燕尾形 14"/>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16"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17"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18" name="组合 41"/>
          <p:cNvGrpSpPr/>
          <p:nvPr/>
        </p:nvGrpSpPr>
        <p:grpSpPr bwMode="auto">
          <a:xfrm>
            <a:off x="3829050" y="1195388"/>
            <a:ext cx="4102100" cy="1787525"/>
            <a:chOff x="3785732" y="617328"/>
            <a:chExt cx="4799076" cy="2091592"/>
          </a:xfrm>
        </p:grpSpPr>
        <p:sp>
          <p:nvSpPr>
            <p:cNvPr id="19" name="椭圆 18"/>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21" name="直接连接符 20"/>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49"/>
            <p:cNvGrpSpPr/>
            <p:nvPr/>
          </p:nvGrpSpPr>
          <p:grpSpPr bwMode="auto">
            <a:xfrm>
              <a:off x="5137389" y="617328"/>
              <a:ext cx="2091594" cy="2091592"/>
              <a:chOff x="5049409" y="1518109"/>
              <a:chExt cx="2091594" cy="2091592"/>
            </a:xfrm>
          </p:grpSpPr>
          <p:sp>
            <p:nvSpPr>
              <p:cNvPr id="24" name="椭圆 23"/>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25"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23"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2" action="ppaction://hlinkfile"/>
          </p:cNvPr>
          <p:cNvSpPr/>
          <p:nvPr>
            <p:custDataLst>
              <p:tags r:id="rId3"/>
            </p:custDataLst>
          </p:nvPr>
        </p:nvSpPr>
        <p:spPr>
          <a:xfrm>
            <a:off x="3235325" y="5148263"/>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4" name="矩形 33">
            <a:hlinkClick r:id="rId4" tooltip="" action="ppaction://hlinkfile"/>
          </p:cNvPr>
          <p:cNvSpPr/>
          <p:nvPr/>
        </p:nvSpPr>
        <p:spPr>
          <a:xfrm>
            <a:off x="-107950" y="-12620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7"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3175" y="0"/>
            <a:ext cx="11522075" cy="354488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316861" y="1295871"/>
          <a:ext cx="10888352" cy="4542840"/>
        </p:xfrm>
        <a:graphic>
          <a:graphicData uri="http://schemas.openxmlformats.org/drawingml/2006/table">
            <a:tbl>
              <a:tblPr/>
              <a:tblGrid>
                <a:gridCol w="812606"/>
                <a:gridCol w="7187854"/>
                <a:gridCol w="2887892"/>
              </a:tblGrid>
              <a:tr h="575413">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诸子</a:t>
                      </a:r>
                      <a:endParaRPr lang="zh-CN" sz="1050" kern="10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散文</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诸子散文指春秋战国时期各学派的著作。这一时期，由于社会大变革，出现了百家争鸣的局面，各学派的代表人物纷纷著书立说，阐述宣传自己的思想观点、政治主张。这些著作以其深刻的思想内容和独特的艺术风格，对后世文学产生了深远影响</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《论语》《孟子》《墨子》《荀子》《庄子》《韩非子》</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6214" y="539787"/>
            <a:ext cx="2200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16861" y="755811"/>
          <a:ext cx="10888352" cy="5182920"/>
        </p:xfrm>
        <a:graphic>
          <a:graphicData uri="http://schemas.openxmlformats.org/drawingml/2006/table">
            <a:tbl>
              <a:tblPr/>
              <a:tblGrid>
                <a:gridCol w="812606"/>
                <a:gridCol w="7763918"/>
                <a:gridCol w="2311828"/>
              </a:tblGrid>
              <a:tr h="575413">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概念</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释义</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tabLst>
                          <a:tab pos="2610485" algn="l"/>
                        </a:tabLst>
                      </a:pPr>
                      <a:r>
                        <a:rPr lang="zh-CN" sz="26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举例</a:t>
                      </a:r>
                      <a:endParaRPr lang="zh-CN" sz="2600" b="1"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1656" marR="41656" marT="0" marB="10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612719">
                <a:tc>
                  <a:txBody>
                    <a:bodyPr/>
                    <a:lstStyle/>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史传</a:t>
                      </a:r>
                      <a:endParaRPr lang="zh-CN" sz="1050" kern="100">
                        <a:effectLst/>
                        <a:latin typeface="等线" panose="02010600030101010101" charset="-122"/>
                        <a:ea typeface="等线" panose="02010600030101010101" charset="-122"/>
                        <a:cs typeface="Courier New" panose="02070309020205020404"/>
                      </a:endParaRPr>
                    </a:p>
                    <a:p>
                      <a:pPr algn="ctr">
                        <a:lnSpc>
                          <a:spcPct val="150000"/>
                        </a:lnSpc>
                        <a:spcAft>
                          <a:spcPts val="0"/>
                        </a:spcAft>
                        <a:tabLst>
                          <a:tab pos="2700655" algn="l"/>
                        </a:tabLst>
                      </a:pPr>
                      <a:r>
                        <a:rPr lang="zh-CN" sz="2800" b="1" kern="100">
                          <a:effectLst/>
                          <a:latin typeface="Times New Roman" panose="02020603050405020304"/>
                          <a:ea typeface="宋体" panose="02010600030101010101" pitchFamily="2" charset="-122"/>
                          <a:cs typeface="Times New Roman" panose="02020603050405020304"/>
                        </a:rPr>
                        <a:t>散文</a:t>
                      </a:r>
                      <a:endParaRPr lang="zh-CN" sz="105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800" b="1" kern="100" dirty="0">
                          <a:effectLst/>
                          <a:latin typeface="Times New Roman" panose="02020603050405020304"/>
                          <a:ea typeface="宋体" panose="02010600030101010101" pitchFamily="2" charset="-122"/>
                          <a:cs typeface="Times New Roman" panose="02020603050405020304"/>
                        </a:rPr>
                        <a:t>史传散文又称历史散文，它以史传的形式描写人物的生平事迹和历史事件，同时注重塑造人物形象和情感表达，主要有三种体裁：编年体、纪传体、国别体。先秦的历史散文大多以记言或记事为主，人物描写只是记言记事过程中兼而有之的现象。汉代兴起的史传散文是以</a:t>
                      </a:r>
                      <a:r>
                        <a:rPr lang="en-US" sz="2800" b="1" kern="100" dirty="0">
                          <a:effectLst/>
                          <a:latin typeface="宋体" panose="02010600030101010101" pitchFamily="2" charset="-122"/>
                          <a:ea typeface="等线" panose="02010600030101010101"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传</a:t>
                      </a:r>
                      <a:r>
                        <a:rPr lang="en-US" sz="2800" b="1" kern="100" dirty="0">
                          <a:effectLst/>
                          <a:latin typeface="宋体" panose="02010600030101010101" pitchFamily="2" charset="-122"/>
                          <a:ea typeface="等线" panose="02010600030101010101" charset="-122"/>
                          <a:cs typeface="Times New Roman" panose="02020603050405020304"/>
                        </a:rPr>
                        <a:t>”</a:t>
                      </a:r>
                      <a:r>
                        <a:rPr lang="zh-CN" sz="2800" b="1" kern="100" dirty="0">
                          <a:effectLst/>
                          <a:latin typeface="Times New Roman" panose="02020603050405020304"/>
                          <a:ea typeface="宋体" panose="02010600030101010101" pitchFamily="2" charset="-122"/>
                          <a:cs typeface="Times New Roman" panose="02020603050405020304"/>
                        </a:rPr>
                        <a:t>的形式，以人物为中心，记叙重大历史事件</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700655" algn="l"/>
                        </a:tabLst>
                      </a:pPr>
                      <a:r>
                        <a:rPr lang="zh-CN" sz="2800" b="1" kern="100" dirty="0" smtClean="0">
                          <a:effectLst/>
                          <a:latin typeface="Times New Roman" panose="02020603050405020304"/>
                          <a:ea typeface="宋体" panose="02010600030101010101" pitchFamily="2" charset="-122"/>
                          <a:cs typeface="Times New Roman" panose="02020603050405020304"/>
                        </a:rPr>
                        <a:t>《左传》</a:t>
                      </a:r>
                      <a:endParaRPr lang="en-US" altLang="zh-CN" sz="2800" b="1" kern="100" dirty="0" smtClean="0">
                        <a:effectLst/>
                        <a:latin typeface="Times New Roman" panose="02020603050405020304"/>
                        <a:ea typeface="宋体" panose="02010600030101010101" pitchFamily="2" charset="-122"/>
                        <a:cs typeface="Times New Roman" panose="02020603050405020304"/>
                      </a:endParaRPr>
                    </a:p>
                    <a:p>
                      <a:pPr algn="ctr">
                        <a:lnSpc>
                          <a:spcPct val="150000"/>
                        </a:lnSpc>
                        <a:spcAft>
                          <a:spcPts val="0"/>
                        </a:spcAft>
                        <a:tabLst>
                          <a:tab pos="2700655" algn="l"/>
                        </a:tabLst>
                      </a:pPr>
                      <a:r>
                        <a:rPr lang="zh-CN" sz="2800" b="1" kern="100" dirty="0" smtClean="0">
                          <a:effectLst/>
                          <a:latin typeface="Times New Roman" panose="02020603050405020304"/>
                          <a:ea typeface="宋体" panose="02010600030101010101" pitchFamily="2" charset="-122"/>
                          <a:cs typeface="Times New Roman" panose="02020603050405020304"/>
                        </a:rPr>
                        <a:t>《战国策》《国语》</a:t>
                      </a:r>
                      <a:endParaRPr lang="en-US" altLang="zh-CN" sz="2800" b="1" kern="100" dirty="0" smtClean="0">
                        <a:effectLst/>
                        <a:latin typeface="Times New Roman" panose="02020603050405020304"/>
                        <a:ea typeface="宋体" panose="02010600030101010101" pitchFamily="2" charset="-122"/>
                        <a:cs typeface="Times New Roman" panose="02020603050405020304"/>
                      </a:endParaRPr>
                    </a:p>
                    <a:p>
                      <a:pPr algn="ctr">
                        <a:lnSpc>
                          <a:spcPct val="150000"/>
                        </a:lnSpc>
                        <a:spcAft>
                          <a:spcPts val="0"/>
                        </a:spcAft>
                        <a:tabLst>
                          <a:tab pos="2700655" algn="l"/>
                        </a:tabLst>
                      </a:pPr>
                      <a:r>
                        <a:rPr lang="zh-CN" sz="2800" b="1" kern="100" dirty="0" smtClean="0">
                          <a:effectLst/>
                          <a:latin typeface="Times New Roman" panose="02020603050405020304"/>
                          <a:ea typeface="宋体" panose="02010600030101010101" pitchFamily="2" charset="-122"/>
                          <a:cs typeface="Times New Roman" panose="02020603050405020304"/>
                        </a:rPr>
                        <a:t>《史记》</a:t>
                      </a:r>
                      <a:endParaRPr lang="en-US" altLang="zh-CN" sz="2800" b="1" kern="100" dirty="0" smtClean="0">
                        <a:effectLst/>
                        <a:latin typeface="Times New Roman" panose="02020603050405020304"/>
                        <a:ea typeface="宋体" panose="02010600030101010101" pitchFamily="2" charset="-122"/>
                        <a:cs typeface="Times New Roman" panose="02020603050405020304"/>
                      </a:endParaRPr>
                    </a:p>
                    <a:p>
                      <a:pPr algn="ctr">
                        <a:lnSpc>
                          <a:spcPct val="150000"/>
                        </a:lnSpc>
                        <a:spcAft>
                          <a:spcPts val="0"/>
                        </a:spcAft>
                        <a:tabLst>
                          <a:tab pos="2700655" algn="l"/>
                        </a:tabLst>
                      </a:pPr>
                      <a:r>
                        <a:rPr lang="zh-CN" sz="2800" b="1" kern="100" dirty="0" smtClean="0">
                          <a:effectLst/>
                          <a:latin typeface="Times New Roman" panose="02020603050405020304"/>
                          <a:ea typeface="宋体" panose="02010600030101010101" pitchFamily="2" charset="-122"/>
                          <a:cs typeface="Times New Roman" panose="02020603050405020304"/>
                        </a:rPr>
                        <a:t>《汉书》</a:t>
                      </a:r>
                      <a:endParaRPr lang="zh-CN" sz="105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3979" y="637789"/>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4"/>
          <p:cNvSpPr>
            <a:spLocks noGrp="1"/>
          </p:cNvSpPr>
          <p:nvPr>
            <p:ph type="body" sz="quarter" idx="10"/>
          </p:nvPr>
        </p:nvSpPr>
        <p:spPr>
          <a:xfrm>
            <a:off x="271037" y="1223863"/>
            <a:ext cx="10980000" cy="5128895"/>
          </a:xfrm>
        </p:spPr>
        <p:txBody>
          <a:bodyPr/>
          <a:lstStyle/>
          <a:p>
            <a:pPr>
              <a:lnSpc>
                <a:spcPct val="130000"/>
              </a:lnSpc>
              <a:spcAft>
                <a:spcPts val="0"/>
              </a:spcAft>
              <a:tabLst>
                <a:tab pos="2700655" algn="l"/>
              </a:tabLst>
            </a:pPr>
            <a:r>
              <a:rPr lang="en-US" altLang="zh-CN" kern="100" dirty="0">
                <a:cs typeface="Courier New" panose="02070309020205020404"/>
              </a:rPr>
              <a:t>1</a:t>
            </a:r>
            <a:r>
              <a:rPr lang="zh-CN" altLang="zh-CN" kern="100" dirty="0">
                <a:cs typeface="Times New Roman" panose="02020603050405020304"/>
              </a:rPr>
              <a:t>．积累</a:t>
            </a:r>
            <a:r>
              <a:rPr lang="zh-CN" altLang="zh-CN" kern="100" dirty="0">
                <a:cs typeface="Times New Roman" panose="02020603050405020304"/>
                <a:sym typeface="+mn-ea"/>
              </a:rPr>
              <a:t>重要</a:t>
            </a:r>
            <a:r>
              <a:rPr lang="zh-CN" altLang="zh-CN" kern="100" dirty="0">
                <a:cs typeface="Times New Roman" panose="02020603050405020304"/>
              </a:rPr>
              <a:t>文言知识，归纳一词多义、特殊句式、词类活用、文化常识等相关知识。</a:t>
            </a:r>
            <a:endParaRPr lang="zh-CN" altLang="zh-CN" sz="1050" kern="100" dirty="0">
              <a:latin typeface="等线" panose="02010600030101010101" charset="-122"/>
              <a:ea typeface="等线" panose="02010600030101010101" charset="-122"/>
              <a:cs typeface="Courier New" panose="02070309020205020404"/>
            </a:endParaRPr>
          </a:p>
          <a:p>
            <a:pPr>
              <a:lnSpc>
                <a:spcPct val="130000"/>
              </a:lnSpc>
              <a:spcAft>
                <a:spcPts val="0"/>
              </a:spcAft>
              <a:tabLst>
                <a:tab pos="2700655" algn="l"/>
              </a:tabLst>
            </a:pPr>
            <a:r>
              <a:rPr lang="en-US" altLang="zh-CN" kern="100" dirty="0">
                <a:cs typeface="Courier New" panose="02070309020205020404"/>
              </a:rPr>
              <a:t>2</a:t>
            </a:r>
            <a:r>
              <a:rPr lang="zh-CN" altLang="zh-CN" kern="100" dirty="0">
                <a:cs typeface="Times New Roman" panose="02020603050405020304"/>
              </a:rPr>
              <a:t>．了解背景知识，体会儒、道思想形成的原因及各自特点，从文章内容入手，把握先贤对人生和社会的不同看法。</a:t>
            </a:r>
            <a:endParaRPr lang="zh-CN" altLang="zh-CN" sz="1050" kern="100" dirty="0">
              <a:latin typeface="等线" panose="02010600030101010101" charset="-122"/>
              <a:ea typeface="等线" panose="02010600030101010101" charset="-122"/>
              <a:cs typeface="Courier New" panose="02070309020205020404"/>
            </a:endParaRPr>
          </a:p>
          <a:p>
            <a:pPr>
              <a:lnSpc>
                <a:spcPct val="130000"/>
              </a:lnSpc>
              <a:spcAft>
                <a:spcPts val="0"/>
              </a:spcAft>
              <a:tabLst>
                <a:tab pos="2700655" algn="l"/>
              </a:tabLst>
            </a:pPr>
            <a:r>
              <a:rPr lang="en-US" altLang="zh-CN" kern="100" dirty="0">
                <a:cs typeface="Courier New" panose="02070309020205020404"/>
              </a:rPr>
              <a:t>3</a:t>
            </a:r>
            <a:r>
              <a:rPr lang="zh-CN" altLang="zh-CN" kern="100" dirty="0">
                <a:cs typeface="Times New Roman" panose="02020603050405020304"/>
              </a:rPr>
              <a:t>．通过梳理文章结构，探究历史事件发生、发展的深层原因，深刻认识历史人物、历史事件以及史传的价值。</a:t>
            </a:r>
            <a:endParaRPr lang="zh-CN" altLang="zh-CN" sz="1050" kern="100" dirty="0">
              <a:latin typeface="等线" panose="02010600030101010101" charset="-122"/>
              <a:ea typeface="等线" panose="02010600030101010101" charset="-122"/>
              <a:cs typeface="Courier New" panose="02070309020205020404"/>
            </a:endParaRPr>
          </a:p>
          <a:p>
            <a:pPr>
              <a:lnSpc>
                <a:spcPct val="130000"/>
              </a:lnSpc>
              <a:spcAft>
                <a:spcPts val="0"/>
              </a:spcAft>
              <a:tabLst>
                <a:tab pos="2700655" algn="l"/>
              </a:tabLst>
            </a:pPr>
            <a:r>
              <a:rPr lang="en-US" altLang="zh-CN" kern="100" dirty="0">
                <a:cs typeface="Courier New" panose="02070309020205020404"/>
              </a:rPr>
              <a:t>4</a:t>
            </a:r>
            <a:r>
              <a:rPr lang="zh-CN" altLang="zh-CN" kern="100" dirty="0">
                <a:cs typeface="Times New Roman" panose="02020603050405020304"/>
              </a:rPr>
              <a:t>．以思考探究、讨论交流、自主表达等方式，领悟古人的智慧，深化对中国传统文化的认识，并在此基础上思考中国传统文化的现实意义，感受文化魅力，增强文化自信。</a:t>
            </a:r>
            <a:endParaRPr lang="zh-CN" altLang="zh-CN" sz="1050" kern="100" dirty="0">
              <a:effectLst/>
              <a:latin typeface="等线" panose="02010600030101010101" charset="-122"/>
              <a:ea typeface="等线" panose="02010600030101010101"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50725" y="1187859"/>
          <a:ext cx="10620624" cy="5251164"/>
        </p:xfrm>
        <a:graphic>
          <a:graphicData uri="http://schemas.openxmlformats.org/drawingml/2006/table">
            <a:tbl>
              <a:tblPr/>
              <a:tblGrid>
                <a:gridCol w="1565896"/>
                <a:gridCol w="7555420"/>
                <a:gridCol w="507371"/>
                <a:gridCol w="484566"/>
                <a:gridCol w="507371"/>
              </a:tblGrid>
              <a:tr h="431022">
                <a:tc rowSpan="2">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维度</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标准</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0000"/>
                        </a:lnSpc>
                        <a:spcAft>
                          <a:spcPts val="0"/>
                        </a:spcAft>
                        <a:tabLst>
                          <a:tab pos="2610485" algn="l"/>
                        </a:tabLst>
                      </a:pPr>
                      <a:r>
                        <a:rPr lang="zh-CN" sz="2400" b="1" kern="100" dirty="0">
                          <a:solidFill>
                            <a:srgbClr val="C00000"/>
                          </a:solidFill>
                          <a:effectLst/>
                          <a:latin typeface="黑体" panose="02010609060101010101" pitchFamily="49" charset="-122"/>
                          <a:ea typeface="黑体" panose="02010609060101010101" pitchFamily="49" charset="-122"/>
                          <a:cs typeface="Times New Roman" panose="02020603050405020304"/>
                        </a:rPr>
                        <a:t>等级</a:t>
                      </a:r>
                      <a:endParaRPr lang="zh-CN" sz="2400" kern="100" dirty="0">
                        <a:solidFill>
                          <a:srgbClr val="C00000"/>
                        </a:solidFill>
                        <a:effectLst/>
                        <a:latin typeface="黑体" panose="02010609060101010101" pitchFamily="49" charset="-122"/>
                        <a:ea typeface="黑体" panose="02010609060101010101" pitchFamily="49" charset="-122"/>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431022">
                <a:tc vMerge="1">
                  <a:tcPr/>
                </a:tc>
                <a:tc vMerge="1">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A</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B</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tabLst>
                          <a:tab pos="2610485" algn="l"/>
                        </a:tabLst>
                      </a:pPr>
                      <a:r>
                        <a:rPr lang="en-US" sz="2400" b="1" kern="100" dirty="0">
                          <a:solidFill>
                            <a:srgbClr val="C00000"/>
                          </a:solidFill>
                          <a:effectLst/>
                          <a:latin typeface="+mn-lt"/>
                          <a:ea typeface="+mj-ea"/>
                          <a:cs typeface="Courier New" panose="02070309020205020404"/>
                        </a:rPr>
                        <a:t>C</a:t>
                      </a:r>
                      <a:endParaRPr lang="zh-CN" sz="2400" kern="100" dirty="0">
                        <a:solidFill>
                          <a:srgbClr val="C00000"/>
                        </a:solidFill>
                        <a:effectLst/>
                        <a:latin typeface="+mn-lt"/>
                        <a:ea typeface="+mj-ea"/>
                        <a:cs typeface="Courier New" panose="02070309020205020404"/>
                      </a:endParaRPr>
                    </a:p>
                  </a:txBody>
                  <a:tcPr marL="45822" marR="45822" marT="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528786">
                <a:tc>
                  <a:txBody>
                    <a:bodyPr/>
                    <a:lstStyle/>
                    <a:p>
                      <a:pPr algn="l">
                        <a:lnSpc>
                          <a:spcPct val="150000"/>
                        </a:lnSpc>
                        <a:spcAft>
                          <a:spcPts val="0"/>
                        </a:spcAft>
                        <a:tabLst>
                          <a:tab pos="2700655" algn="l"/>
                        </a:tabLst>
                      </a:pPr>
                      <a:r>
                        <a:rPr lang="zh-CN" sz="2400" b="1" kern="100" dirty="0" smtClean="0">
                          <a:effectLst/>
                          <a:latin typeface="Times New Roman" panose="02020603050405020304"/>
                          <a:ea typeface="宋体" panose="02010600030101010101" pitchFamily="2" charset="-122"/>
                          <a:cs typeface="Times New Roman" panose="02020603050405020304"/>
                        </a:rPr>
                        <a:t>语言建构与运用</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a:effectLst/>
                          <a:latin typeface="Times New Roman" panose="02020603050405020304"/>
                          <a:ea typeface="宋体" panose="02010600030101010101" pitchFamily="2" charset="-122"/>
                          <a:cs typeface="Times New Roman" panose="02020603050405020304"/>
                        </a:rPr>
                        <a:t>学习古代汉语的字词、句式等知识，提升文言文阅读能力，准确翻译、理解文意，积累经典语句，为写作和语言表达储备素材</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786">
                <a:tc>
                  <a:txBody>
                    <a:bodyPr/>
                    <a:lstStyle/>
                    <a:p>
                      <a:pPr algn="l">
                        <a:lnSpc>
                          <a:spcPct val="150000"/>
                        </a:lnSpc>
                        <a:spcAft>
                          <a:spcPts val="0"/>
                        </a:spcAft>
                        <a:tabLst>
                          <a:tab pos="2700655" algn="l"/>
                        </a:tabLst>
                      </a:pPr>
                      <a:r>
                        <a:rPr lang="zh-CN" sz="2400" b="1" kern="100">
                          <a:effectLst/>
                          <a:latin typeface="Times New Roman" panose="02020603050405020304"/>
                          <a:ea typeface="宋体" panose="02010600030101010101" pitchFamily="2" charset="-122"/>
                          <a:cs typeface="Times New Roman" panose="02020603050405020304"/>
                        </a:rPr>
                        <a:t>思维发展与提升</a:t>
                      </a:r>
                      <a:endParaRPr lang="zh-CN" sz="1000" kern="10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700655" algn="l"/>
                        </a:tabLst>
                      </a:pPr>
                      <a:r>
                        <a:rPr lang="zh-CN" sz="2400" b="1" kern="100" dirty="0" smtClean="0">
                          <a:effectLst/>
                          <a:latin typeface="Times New Roman" panose="02020603050405020304"/>
                          <a:ea typeface="宋体" panose="02010600030101010101" pitchFamily="2" charset="-122"/>
                          <a:cs typeface="Times New Roman" panose="02020603050405020304"/>
                        </a:rPr>
                        <a:t>理解古人的政治理想和人生追求，如儒家的</a:t>
                      </a:r>
                      <a:r>
                        <a:rPr lang="zh-CN" sz="2400" b="1" kern="100" dirty="0" smtClean="0">
                          <a:effectLst/>
                          <a:latin typeface="等线" panose="02010600030101010101" charset="-122"/>
                          <a:ea typeface="Times New Roman" panose="02020603050405020304"/>
                          <a:cs typeface="Courier New" panose="02070309020205020404"/>
                        </a:rPr>
                        <a:t> </a:t>
                      </a:r>
                      <a:r>
                        <a:rPr lang="en-US" sz="2400" b="1" kern="100" dirty="0" smtClean="0">
                          <a:effectLst/>
                          <a:latin typeface="宋体" panose="02010600030101010101" pitchFamily="2" charset="-122"/>
                          <a:ea typeface="等线" panose="02010600030101010101" charset="-122"/>
                          <a:cs typeface="Times New Roman" panose="02020603050405020304"/>
                        </a:rPr>
                        <a:t>“</a:t>
                      </a:r>
                      <a:r>
                        <a:rPr lang="zh-CN" sz="2400" b="1" kern="100" dirty="0" smtClean="0">
                          <a:effectLst/>
                          <a:latin typeface="Times New Roman" panose="02020603050405020304"/>
                          <a:ea typeface="宋体" panose="02010600030101010101" pitchFamily="2" charset="-122"/>
                          <a:cs typeface="Times New Roman" panose="02020603050405020304"/>
                        </a:rPr>
                        <a:t>仁政</a:t>
                      </a:r>
                      <a:r>
                        <a:rPr lang="en-US" sz="2400" b="1" kern="100" dirty="0" smtClean="0">
                          <a:effectLst/>
                          <a:latin typeface="宋体" panose="02010600030101010101" pitchFamily="2" charset="-122"/>
                          <a:ea typeface="等线" panose="02010600030101010101" charset="-122"/>
                          <a:cs typeface="Times New Roman" panose="02020603050405020304"/>
                        </a:rPr>
                        <a:t>”</a:t>
                      </a:r>
                      <a:r>
                        <a:rPr lang="en-US" sz="2400" b="1" kern="100" dirty="0" smtClean="0">
                          <a:effectLst/>
                          <a:latin typeface="Times New Roman" panose="02020603050405020304"/>
                          <a:ea typeface="宋体" panose="02010600030101010101" pitchFamily="2" charset="-122"/>
                          <a:cs typeface="Courier New" panose="02070309020205020404"/>
                        </a:rPr>
                        <a:t> </a:t>
                      </a:r>
                      <a:r>
                        <a:rPr lang="zh-CN" sz="2400" b="1" kern="100" dirty="0" smtClean="0">
                          <a:effectLst/>
                          <a:latin typeface="Times New Roman" panose="02020603050405020304"/>
                          <a:ea typeface="宋体" panose="02010600030101010101" pitchFamily="2" charset="-122"/>
                          <a:cs typeface="Times New Roman" panose="02020603050405020304"/>
                        </a:rPr>
                        <a:t>思想、道家的顺应自然等，培养批判性思维，思考这些思想在现代社会的意义与价值；学习古人论辩和阐述观点的方法，如孟子的层层推进、庄子的以事喻理，提高逻辑思维和论证能力</a:t>
                      </a:r>
                      <a:endParaRPr lang="zh-CN" sz="1000" kern="100" dirty="0">
                        <a:effectLst/>
                        <a:latin typeface="等线" panose="02010600030101010101" charset="-122"/>
                        <a:ea typeface="等线" panose="02010600030101010101"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a:effectLst/>
                          <a:latin typeface="Times New Roman" panose="02020603050405020304"/>
                          <a:ea typeface="宋体" panose="02010600030101010101" pitchFamily="2" charset="-122"/>
                          <a:cs typeface="Courier New" panose="02070309020205020404"/>
                        </a:rPr>
                        <a:t> </a:t>
                      </a:r>
                      <a:endParaRPr lang="zh-CN" sz="2400" kern="10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610485" algn="l"/>
                        </a:tabLst>
                      </a:pPr>
                      <a:r>
                        <a:rPr lang="en-US" sz="2400" b="1" kern="100" dirty="0">
                          <a:effectLst/>
                          <a:latin typeface="Times New Roman" panose="02020603050405020304"/>
                          <a:ea typeface="宋体" panose="02010600030101010101" pitchFamily="2" charset="-122"/>
                          <a:cs typeface="Courier New" panose="02070309020205020404"/>
                        </a:rPr>
                        <a:t> </a:t>
                      </a:r>
                      <a:endParaRPr lang="zh-CN" sz="2400" kern="100" dirty="0">
                        <a:effectLst/>
                        <a:latin typeface="等线" panose="02010600030101010101" charset="-122"/>
                        <a:ea typeface="等线" panose="02010600030101010101" charset="-122"/>
                        <a:cs typeface="Courier New" panose="02070309020205020404"/>
                      </a:endParaRPr>
                    </a:p>
                  </a:txBody>
                  <a:tcPr marL="45822" marR="458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326" y="503783"/>
            <a:ext cx="2200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354.3700787401575,&quot;left&quot;:496.84787401574806,&quot;top&quot;:136.05661417322835,&quot;width&quot;:333.8663779527559}"/>
</p:tagLst>
</file>

<file path=ppt/tags/tag11.xml><?xml version="1.0" encoding="utf-8"?>
<p:tagLst xmlns:p="http://schemas.openxmlformats.org/presentationml/2006/main">
  <p:tag name="KSO_WM_DIAGRAM_VIRTUALLY_FRAME" val="{&quot;height&quot;:354.3700787401575,&quot;left&quot;:496.84787401574806,&quot;top&quot;:136.05661417322835,&quot;width&quot;:333.8663779527559}"/>
</p:tagLst>
</file>

<file path=ppt/tags/tag12.xml><?xml version="1.0" encoding="utf-8"?>
<p:tagLst xmlns:p="http://schemas.openxmlformats.org/presentationml/2006/main">
  <p:tag name="KSO_WM_DIAGRAM_VIRTUALLY_FRAME" val="{&quot;height&quot;:354.3700787401575,&quot;left&quot;:496.84787401574806,&quot;top&quot;:136.05661417322835,&quot;width&quot;:333.8663779527559}"/>
</p:tagLst>
</file>

<file path=ppt/tags/tag13.xml><?xml version="1.0" encoding="utf-8"?>
<p:tagLst xmlns:p="http://schemas.openxmlformats.org/presentationml/2006/main">
  <p:tag name="KSO_WM_DIAGRAM_VIRTUALLY_FRAME" val="{&quot;height&quot;:354.3700787401575,&quot;left&quot;:496.84787401574806,&quot;top&quot;:136.05661417322835,&quot;width&quot;:333.8663779527559}"/>
</p:tagLst>
</file>

<file path=ppt/tags/tag14.xml><?xml version="1.0" encoding="utf-8"?>
<p:tagLst xmlns:p="http://schemas.openxmlformats.org/presentationml/2006/main">
  <p:tag name="KSO_WM_DIAGRAM_VIRTUALLY_FRAME" val="{&quot;height&quot;:354.3700787401575,&quot;left&quot;:496.84787401574806,&quot;top&quot;:136.05661417322835,&quot;width&quot;:333.8663779527559}"/>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AS_UNIQUEID" val="96"/>
  <p:tag name="KSO_WM_BEAUTIFY_FLAG" val=""/>
</p:tagLst>
</file>

<file path=ppt/tags/tag4.xml><?xml version="1.0" encoding="utf-8"?>
<p:tagLst xmlns:p="http://schemas.openxmlformats.org/presentationml/2006/main">
  <p:tag name="AS_UNIQUEID" val="97"/>
  <p:tag name="KSO_WM_BEAUTIFY_FLAG" val=""/>
</p:tagLst>
</file>

<file path=ppt/tags/tag5.xml><?xml version="1.0" encoding="utf-8"?>
<p:tagLst xmlns:p="http://schemas.openxmlformats.org/presentationml/2006/main">
  <p:tag name="AS_UNIQUEID" val="98"/>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54.3700787401575,&quot;left&quot;:496.84787401574806,&quot;top&quot;:136.05661417322835,&quot;width&quot;:333.8663779527559}"/>
</p:tagLst>
</file>

<file path=ppt/tags/tag8.xml><?xml version="1.0" encoding="utf-8"?>
<p:tagLst xmlns:p="http://schemas.openxmlformats.org/presentationml/2006/main">
  <p:tag name="KSO_WM_DIAGRAM_VIRTUALLY_FRAME" val="{&quot;height&quot;:354.3700787401575,&quot;left&quot;:496.84787401574806,&quot;top&quot;:136.05661417322835,&quot;width&quot;:333.8663779527559}"/>
</p:tagLst>
</file>

<file path=ppt/tags/tag9.xml><?xml version="1.0" encoding="utf-8"?>
<p:tagLst xmlns:p="http://schemas.openxmlformats.org/presentationml/2006/main">
  <p:tag name="KSO_WM_DIAGRAM_VIRTUALLY_FRAME" val="{&quot;height&quot;:354.3700787401575,&quot;left&quot;:496.84787401574806,&quot;top&quot;:136.05661417322835,&quot;width&quot;:333.866377952755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Arial"/>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9747</Words>
  <Application>WPS 演示</Application>
  <PresentationFormat>自定义</PresentationFormat>
  <Paragraphs>1258</Paragraphs>
  <Slides>53</Slides>
  <Notes>6</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53</vt:i4>
      </vt:variant>
    </vt:vector>
  </HeadingPairs>
  <TitlesOfParts>
    <vt:vector size="72" baseType="lpstr">
      <vt:lpstr>Arial</vt:lpstr>
      <vt:lpstr>宋体</vt:lpstr>
      <vt:lpstr>Wingdings</vt:lpstr>
      <vt:lpstr>Times New Roman</vt:lpstr>
      <vt:lpstr>微软雅黑</vt:lpstr>
      <vt:lpstr>Calibri Light</vt:lpstr>
      <vt:lpstr>HelveticaNeueLT Pro 67 MdCn</vt:lpstr>
      <vt:lpstr>Calibri</vt:lpstr>
      <vt:lpstr>Calibri</vt:lpstr>
      <vt:lpstr>Times New Roman</vt:lpstr>
      <vt:lpstr>等线</vt:lpstr>
      <vt:lpstr>Courier New</vt:lpstr>
      <vt:lpstr>黑体</vt:lpstr>
      <vt:lpstr>Arial Unicode MS</vt:lpstr>
      <vt:lpstr>楷体</vt:lpstr>
      <vt:lpstr>Numbers &amp; Pinyin</vt:lpstr>
      <vt:lpstr>Cambria Math</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芹泥</cp:lastModifiedBy>
  <cp:revision>1377</cp:revision>
  <dcterms:created xsi:type="dcterms:W3CDTF">2016-06-29T09:22:00Z</dcterms:created>
  <dcterms:modified xsi:type="dcterms:W3CDTF">2026-03-02T08:49:13Z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BCF7895766CD4473B4D10E1923F4796D_13</vt:lpwstr>
  </property>
  <property fmtid="{D5CDD505-2E9C-101B-9397-08002B2CF9AE}" pid="3" name="KSOProductBuildVer">
    <vt:lpwstr>2052-12.1.0.24657</vt:lpwstr>
  </property>
</Properties>
</file>