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36"/>
  </p:handoutMasterIdLst>
  <p:sldIdLst>
    <p:sldId id="3920" r:id="rId3"/>
    <p:sldId id="3961" r:id="rId5"/>
    <p:sldId id="3962" r:id="rId6"/>
    <p:sldId id="3925" r:id="rId7"/>
    <p:sldId id="3989" r:id="rId8"/>
    <p:sldId id="3926" r:id="rId9"/>
    <p:sldId id="3963" r:id="rId10"/>
    <p:sldId id="3964" r:id="rId11"/>
    <p:sldId id="3931" r:id="rId12"/>
    <p:sldId id="3930" r:id="rId13"/>
    <p:sldId id="3965" r:id="rId14"/>
    <p:sldId id="2478" r:id="rId15"/>
    <p:sldId id="3922" r:id="rId16"/>
    <p:sldId id="3935" r:id="rId17"/>
    <p:sldId id="3977" r:id="rId18"/>
    <p:sldId id="3978" r:id="rId19"/>
    <p:sldId id="3980" r:id="rId20"/>
    <p:sldId id="3981" r:id="rId21"/>
    <p:sldId id="3982" r:id="rId22"/>
    <p:sldId id="3984" r:id="rId23"/>
    <p:sldId id="3985" r:id="rId24"/>
    <p:sldId id="3986" r:id="rId25"/>
    <p:sldId id="3987" r:id="rId26"/>
    <p:sldId id="3983" r:id="rId27"/>
    <p:sldId id="3939" r:id="rId28"/>
    <p:sldId id="3971" r:id="rId29"/>
    <p:sldId id="3988" r:id="rId30"/>
    <p:sldId id="3972" r:id="rId31"/>
    <p:sldId id="3973" r:id="rId32"/>
    <p:sldId id="3974" r:id="rId33"/>
    <p:sldId id="2276" r:id="rId34"/>
    <p:sldId id="3956" r:id="rId35"/>
  </p:sldIdLst>
  <p:sldSz cx="11522075" cy="6480175"/>
  <p:notesSz cx="6858000" cy="9144000"/>
  <p:embeddedFontLst>
    <p:embeddedFont>
      <p:font typeface="微软雅黑" panose="020B0503020204020204" pitchFamily="34" charset="-122"/>
      <p:regular r:id="rId40"/>
    </p:embeddedFont>
    <p:embeddedFont>
      <p:font typeface="Calibri" panose="020F0502020204030204" pitchFamily="34" charset="0"/>
      <p:regular r:id="rId41"/>
      <p:bold r:id="rId42"/>
      <p:italic r:id="rId43"/>
      <p:boldItalic r:id="rId44"/>
    </p:embeddedFont>
    <p:embeddedFont>
      <p:font typeface="等线" panose="02010600030101010101" charset="-122"/>
      <p:regular r:id="rId45"/>
    </p:embeddedFont>
    <p:embeddedFont>
      <p:font typeface="黑体" panose="02010609060101010101" pitchFamily="49" charset="-122"/>
      <p:regular r:id="rId46"/>
    </p:embeddedFont>
    <p:embeddedFont>
      <p:font typeface="楷体" panose="02010609060101010101" charset="-122"/>
      <p:regular r:id="rId47"/>
    </p:embeddedFont>
  </p:embeddedFontLst>
  <p:custDataLst>
    <p:tags r:id="rId48"/>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pos="0" userDrawn="1">
          <p15:clr>
            <a:srgbClr val="A4A3A4"/>
          </p15:clr>
        </p15:guide>
        <p15:guide id="6" pos="36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C000"/>
    <a:srgbClr val="FF0000"/>
    <a:srgbClr val="E6E6E6"/>
    <a:srgbClr val="000000"/>
    <a:srgbClr val="FF9900"/>
    <a:srgbClr val="CC6600"/>
    <a:srgbClr val="C2DBEE"/>
    <a:srgbClr val="1F487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42" autoAdjust="0"/>
    <p:restoredTop sz="94268" autoAdjust="0"/>
  </p:normalViewPr>
  <p:slideViewPr>
    <p:cSldViewPr showGuides="1">
      <p:cViewPr>
        <p:scale>
          <a:sx n="66" d="100"/>
          <a:sy n="66" d="100"/>
        </p:scale>
        <p:origin x="-1740" y="-1062"/>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8" Type="http://schemas.openxmlformats.org/officeDocument/2006/relationships/tags" Target="tags/tag8.xml"/><Relationship Id="rId47" Type="http://schemas.openxmlformats.org/officeDocument/2006/relationships/font" Target="fonts/font8.fntdata"/><Relationship Id="rId46" Type="http://schemas.openxmlformats.org/officeDocument/2006/relationships/font" Target="fonts/font7.fntdata"/><Relationship Id="rId45" Type="http://schemas.openxmlformats.org/officeDocument/2006/relationships/font" Target="fonts/font6.fntdata"/><Relationship Id="rId44" Type="http://schemas.openxmlformats.org/officeDocument/2006/relationships/font" Target="fonts/font5.fntdata"/><Relationship Id="rId43" Type="http://schemas.openxmlformats.org/officeDocument/2006/relationships/font" Target="fonts/font4.fntdata"/><Relationship Id="rId42" Type="http://schemas.openxmlformats.org/officeDocument/2006/relationships/font" Target="fonts/font3.fntdata"/><Relationship Id="rId41" Type="http://schemas.openxmlformats.org/officeDocument/2006/relationships/font" Target="fonts/font2.fntdata"/><Relationship Id="rId40" Type="http://schemas.openxmlformats.org/officeDocument/2006/relationships/font" Target="fonts/font1.fntdata"/><Relationship Id="rId4" Type="http://schemas.openxmlformats.org/officeDocument/2006/relationships/notesMaster" Target="notesMasters/notesMaster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handoutMaster" Target="handoutMasters/handoutMaster1.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A5216BAF-771C-4297-A34F-6DE11A8E18F0}"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D8886CE6-AA26-4DD4-867B-2C2FA614D321}"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B6F97BF1-F8FB-4238-95BD-8BA2E96633AD}"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6E4AC5A-5349-4815-B6F6-9F51C7BB1342}"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39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39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B71B228-470F-44B6-9BC3-00E06EFC0145}"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70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70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9110236-A9E3-47A1-B650-4DB6295608A0}"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70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70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9110236-A9E3-47A1-B650-4DB6295608A0}"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70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70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9110236-A9E3-47A1-B650-4DB6295608A0}"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5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155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27E2B21-1D80-4691-A487-9B2F3CA4CC73}"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5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155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27E2B21-1D80-4691-A487-9B2F3CA4CC73}"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slide" Target="../slides/slide31.xml"/><Relationship Id="rId3" Type="http://schemas.openxmlformats.org/officeDocument/2006/relationships/slide" Target="../slides/slide25.xml"/><Relationship Id="rId2" Type="http://schemas.openxmlformats.org/officeDocument/2006/relationships/slide" Target="../slides/slide1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slide" Target="../slides/slide31.xml"/><Relationship Id="rId3" Type="http://schemas.openxmlformats.org/officeDocument/2006/relationships/slide" Target="../slides/slide25.xml"/><Relationship Id="rId2" Type="http://schemas.openxmlformats.org/officeDocument/2006/relationships/slide" Target="../slides/slide1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00">
    <p:spTree>
      <p:nvGrpSpPr>
        <p:cNvPr id="1" name=""/>
        <p:cNvGrpSpPr/>
        <p:nvPr/>
      </p:nvGrpSpPr>
      <p:grpSpPr>
        <a:xfrm>
          <a:off x="0" y="0"/>
          <a:ext cx="0" cy="0"/>
          <a:chOff x="0" y="0"/>
          <a:chExt cx="0" cy="0"/>
        </a:xfrm>
      </p:grpSpPr>
      <p:sp>
        <p:nvSpPr>
          <p:cNvPr id="6" name="平行四边形 5"/>
          <p:cNvSpPr/>
          <p:nvPr userDrawn="1"/>
        </p:nvSpPr>
        <p:spPr>
          <a:xfrm>
            <a:off x="0"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5" name="文本占位符 4"/>
          <p:cNvSpPr>
            <a:spLocks noGrp="1"/>
          </p:cNvSpPr>
          <p:nvPr>
            <p:ph type="body" sz="quarter" idx="10"/>
          </p:nvPr>
        </p:nvSpPr>
        <p:spPr>
          <a:xfrm>
            <a:off x="271037" y="1566924"/>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3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TextBox 31"/>
          <p:cNvSpPr txBox="1">
            <a:spLocks noChangeArrowheads="1"/>
          </p:cNvSpPr>
          <p:nvPr userDrawn="1"/>
        </p:nvSpPr>
        <p:spPr bwMode="auto">
          <a:xfrm>
            <a:off x="539750" y="87796"/>
            <a:ext cx="19800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l"/>
            <a:r>
              <a:rPr lang="zh-CN" altLang="en-US" sz="1400" b="1" dirty="0" smtClean="0">
                <a:solidFill>
                  <a:srgbClr val="C0472D"/>
                </a:solidFill>
                <a:latin typeface="微软雅黑" panose="020B0503020204020204" pitchFamily="34" charset="-122"/>
                <a:ea typeface="微软雅黑" panose="020B0503020204020204" pitchFamily="34" charset="-122"/>
              </a:rPr>
              <a:t>第三单元　探索与创新</a:t>
            </a:r>
            <a:endParaRPr lang="zh-CN" altLang="en-US" sz="1400" b="1" dirty="0" smtClean="0">
              <a:solidFill>
                <a:srgbClr val="C0472D"/>
              </a:solidFill>
              <a:latin typeface="微软雅黑" panose="020B0503020204020204" pitchFamily="34" charset="-122"/>
              <a:ea typeface="微软雅黑" panose="020B0503020204020204" pitchFamily="34" charset="-122"/>
            </a:endParaRPr>
          </a:p>
        </p:txBody>
      </p:sp>
      <p:pic>
        <p:nvPicPr>
          <p:cNvPr id="6" name="图片 3"/>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圆角矩形 5">
            <a:hlinkClick r:id="rId2" action="ppaction://hlinksldjump"/>
          </p:cNvPr>
          <p:cNvSpPr>
            <a:spLocks noChangeArrowheads="1"/>
          </p:cNvSpPr>
          <p:nvPr userDrawn="1"/>
        </p:nvSpPr>
        <p:spPr bwMode="auto">
          <a:xfrm>
            <a:off x="7885273" y="76063"/>
            <a:ext cx="1008000" cy="3060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9001422"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任务型课堂</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4" action="ppaction://hlinksldjump"/>
          </p:cNvPr>
          <p:cNvSpPr>
            <a:spLocks noChangeArrowheads="1"/>
          </p:cNvSpPr>
          <p:nvPr userDrawn="1"/>
        </p:nvSpPr>
        <p:spPr bwMode="auto">
          <a:xfrm>
            <a:off x="10117570"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课后素养评价</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圆角矩形 5">
            <a:hlinkClick r:id="rId2" action="ppaction://hlinksldjump"/>
          </p:cNvPr>
          <p:cNvSpPr>
            <a:spLocks noChangeArrowheads="1"/>
          </p:cNvSpPr>
          <p:nvPr userDrawn="1"/>
        </p:nvSpPr>
        <p:spPr bwMode="auto">
          <a:xfrm>
            <a:off x="7885273"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9001422" y="76063"/>
            <a:ext cx="1008000" cy="3060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任务型课堂</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4" action="ppaction://hlinksldjump"/>
          </p:cNvPr>
          <p:cNvSpPr>
            <a:spLocks noChangeArrowheads="1"/>
          </p:cNvSpPr>
          <p:nvPr userDrawn="1"/>
        </p:nvSpPr>
        <p:spPr bwMode="auto">
          <a:xfrm>
            <a:off x="10117570"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课后素养评价</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87796"/>
            <a:ext cx="531587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l"/>
            <a:r>
              <a:rPr lang="en-US" altLang="zh-CN" sz="1400" b="1" dirty="0" smtClean="0">
                <a:solidFill>
                  <a:srgbClr val="C0472D"/>
                </a:solidFill>
                <a:latin typeface="微软雅黑" panose="020B0503020204020204" pitchFamily="34" charset="-122"/>
                <a:ea typeface="微软雅黑" panose="020B0503020204020204" pitchFamily="34" charset="-122"/>
              </a:rPr>
              <a:t>7</a:t>
            </a:r>
            <a:r>
              <a:rPr lang="zh-CN" altLang="en-US" sz="1400" b="1" dirty="0" smtClean="0">
                <a:solidFill>
                  <a:srgbClr val="C0472D"/>
                </a:solidFill>
                <a:latin typeface="微软雅黑" panose="020B0503020204020204" pitchFamily="34" charset="-122"/>
                <a:ea typeface="微软雅黑" panose="020B0503020204020204" pitchFamily="34" charset="-122"/>
              </a:rPr>
              <a:t>　青蒿素：人类征服疾病的一小步   *一名物理学家的教育历程</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6.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tif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9.tif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4.xml"/><Relationship Id="rId4" Type="http://schemas.openxmlformats.org/officeDocument/2006/relationships/hyperlink" Target="..\3.&#37197;&#22871;&#32451;&#20064;&#39064;\01%20&#35838;&#21518;&#32032;&#20859;&#35780;&#20215;\07&#35838;&#21518;&#32032;&#20859;&#35780;&#20215;&#65288;&#19971;&#65289;.docx" TargetMode="External"/><Relationship Id="rId3" Type="http://schemas.openxmlformats.org/officeDocument/2006/relationships/tags" Target="../tags/tag7.xml"/><Relationship Id="rId2" Type="http://schemas.openxmlformats.org/officeDocument/2006/relationships/hyperlink" Target="../3.&#37197;&#22871;&#32451;&#20064;&#39064;/&#35838;&#21518;&#32032;&#20859;&#35780;&#20215;/&#35838;&#21518;&#32032;&#20859;&#35780;&#20215;(&#19968;).DOCX" TargetMode="External"/><Relationship Id="rId1" Type="http://schemas.openxmlformats.org/officeDocument/2006/relationships/image" Target="../media/image10.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8" y="3571"/>
            <a:ext cx="11522075" cy="3596556"/>
          </a:xfrm>
          <a:prstGeom prst="rect">
            <a:avLst/>
          </a:prstGeom>
        </p:spPr>
      </p:pic>
      <p:sp>
        <p:nvSpPr>
          <p:cNvPr id="30" name="矩形 29"/>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矩形 21"/>
          <p:cNvSpPr/>
          <p:nvPr>
            <p:custDataLst>
              <p:tags r:id="rId3"/>
            </p:custDataLst>
          </p:nvPr>
        </p:nvSpPr>
        <p:spPr>
          <a:xfrm>
            <a:off x="0" y="3458341"/>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梯形 16"/>
          <p:cNvSpPr/>
          <p:nvPr>
            <p:custDataLst>
              <p:tags r:id="rId4"/>
            </p:custDataLst>
          </p:nvPr>
        </p:nvSpPr>
        <p:spPr>
          <a:xfrm>
            <a:off x="1458559"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矩形 20"/>
          <p:cNvSpPr/>
          <p:nvPr>
            <p:custDataLst>
              <p:tags r:id="rId5"/>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31" name="梯形 30"/>
          <p:cNvSpPr/>
          <p:nvPr>
            <p:custDataLst>
              <p:tags r:id="rId6"/>
            </p:custDataLst>
          </p:nvPr>
        </p:nvSpPr>
        <p:spPr>
          <a:xfrm flipV="1">
            <a:off x="1858010"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文本框 15"/>
          <p:cNvSpPr txBox="1"/>
          <p:nvPr>
            <p:custDataLst>
              <p:tags r:id="rId7"/>
            </p:custDataLst>
          </p:nvPr>
        </p:nvSpPr>
        <p:spPr>
          <a:xfrm>
            <a:off x="1800597" y="3205824"/>
            <a:ext cx="7920880" cy="646331"/>
          </a:xfrm>
          <a:prstGeom prst="rect">
            <a:avLst/>
          </a:prstGeom>
          <a:noFill/>
        </p:spPr>
        <p:txBody>
          <a:bodyPr wrap="square" rtlCol="0">
            <a:spAutoFit/>
          </a:bodyPr>
          <a:lstStyle/>
          <a:p>
            <a:pPr algn="ctr">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第三单元　探索与创新</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450725" y="636395"/>
          <a:ext cx="10620624" cy="4125840"/>
        </p:xfrm>
        <a:graphic>
          <a:graphicData uri="http://schemas.openxmlformats.org/drawingml/2006/table">
            <a:tbl>
              <a:tblPr/>
              <a:tblGrid>
                <a:gridCol w="1745916"/>
                <a:gridCol w="7375400"/>
                <a:gridCol w="507371"/>
                <a:gridCol w="484566"/>
                <a:gridCol w="507371"/>
              </a:tblGrid>
              <a:tr h="431022">
                <a:tc rowSpan="2">
                  <a:txBody>
                    <a:bodyPr/>
                    <a:lstStyle/>
                    <a:p>
                      <a:pPr algn="ctr">
                        <a:lnSpc>
                          <a:spcPct val="10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维度</a:t>
                      </a:r>
                      <a:endParaRPr lang="zh-CN" sz="28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rowSpan="2">
                  <a:txBody>
                    <a:bodyPr/>
                    <a:lstStyle/>
                    <a:p>
                      <a:pPr algn="ctr">
                        <a:lnSpc>
                          <a:spcPct val="10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标准</a:t>
                      </a:r>
                      <a:endParaRPr lang="zh-CN" sz="28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0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等级</a:t>
                      </a:r>
                      <a:endParaRPr lang="zh-CN" sz="28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tc>
                <a:tc hMerge="1">
                  <a:tcPr/>
                </a:tc>
              </a:tr>
              <a:tr h="431022">
                <a:tc vMerge="1">
                  <a:tcPr/>
                </a:tc>
                <a:tc vMerge="1">
                  <a:tcPr/>
                </a:tc>
                <a:tc>
                  <a:txBody>
                    <a:bodyPr/>
                    <a:lstStyle/>
                    <a:p>
                      <a:pPr algn="ctr">
                        <a:lnSpc>
                          <a:spcPct val="100000"/>
                        </a:lnSpc>
                        <a:spcAft>
                          <a:spcPts val="0"/>
                        </a:spcAft>
                        <a:tabLst>
                          <a:tab pos="2610485" algn="l"/>
                        </a:tabLst>
                      </a:pPr>
                      <a:r>
                        <a:rPr lang="en-US" sz="2800" b="1" kern="100" dirty="0">
                          <a:solidFill>
                            <a:srgbClr val="C00000"/>
                          </a:solidFill>
                          <a:effectLst/>
                          <a:latin typeface="+mn-lt"/>
                          <a:ea typeface="+mj-ea"/>
                          <a:cs typeface="Courier New" panose="02070309020205020404"/>
                        </a:rPr>
                        <a:t>A</a:t>
                      </a:r>
                      <a:endParaRPr lang="zh-CN" sz="28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0000"/>
                        </a:lnSpc>
                        <a:spcAft>
                          <a:spcPts val="0"/>
                        </a:spcAft>
                        <a:tabLst>
                          <a:tab pos="2610485" algn="l"/>
                        </a:tabLst>
                      </a:pPr>
                      <a:r>
                        <a:rPr lang="en-US" sz="2800" b="1" kern="100" dirty="0">
                          <a:solidFill>
                            <a:srgbClr val="C00000"/>
                          </a:solidFill>
                          <a:effectLst/>
                          <a:latin typeface="+mn-lt"/>
                          <a:ea typeface="+mj-ea"/>
                          <a:cs typeface="Courier New" panose="02070309020205020404"/>
                        </a:rPr>
                        <a:t>B</a:t>
                      </a:r>
                      <a:endParaRPr lang="zh-CN" sz="28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0000"/>
                        </a:lnSpc>
                        <a:spcAft>
                          <a:spcPts val="0"/>
                        </a:spcAft>
                        <a:tabLst>
                          <a:tab pos="2610485" algn="l"/>
                        </a:tabLst>
                      </a:pPr>
                      <a:r>
                        <a:rPr lang="en-US" sz="2800" b="1" kern="100" dirty="0">
                          <a:solidFill>
                            <a:srgbClr val="C00000"/>
                          </a:solidFill>
                          <a:effectLst/>
                          <a:latin typeface="+mn-lt"/>
                          <a:ea typeface="+mj-ea"/>
                          <a:cs typeface="Courier New" panose="02070309020205020404"/>
                        </a:rPr>
                        <a:t>C</a:t>
                      </a:r>
                      <a:endParaRPr lang="zh-CN" sz="28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528786">
                <a:tc>
                  <a:txBody>
                    <a:bodyPr/>
                    <a:lstStyle/>
                    <a:p>
                      <a:pPr algn="ctr">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审美鉴赏与创造</a:t>
                      </a:r>
                      <a:endParaRPr lang="zh-CN" sz="28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感受科学探索之美；鉴赏中国传统建筑艺术；品味古典诗歌意象韵味，激发文学创作审美</a:t>
                      </a:r>
                      <a:endParaRPr lang="zh-CN" sz="28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786">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文化传承与理解</a:t>
                      </a:r>
                      <a:endParaRPr lang="zh-CN" sz="28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传承中医药文化与科学创新精神；弘扬中国</a:t>
                      </a:r>
                      <a:r>
                        <a:rPr lang="zh-CN" sz="2800" b="1" kern="100" dirty="0">
                          <a:effectLst/>
                          <a:latin typeface="Times New Roman" panose="02020603050405020304"/>
                          <a:ea typeface="宋体" panose="02010600030101010101" pitchFamily="2" charset="-122"/>
                          <a:cs typeface="Times New Roman" panose="02020603050405020304"/>
                          <a:sym typeface="+mn-ea"/>
                        </a:rPr>
                        <a:t>传统</a:t>
                      </a:r>
                      <a:r>
                        <a:rPr lang="zh-CN" sz="2800" b="1" kern="100" dirty="0">
                          <a:effectLst/>
                          <a:latin typeface="Times New Roman" panose="02020603050405020304"/>
                          <a:ea typeface="宋体" panose="02010600030101010101" pitchFamily="2" charset="-122"/>
                          <a:cs typeface="Times New Roman" panose="02020603050405020304"/>
                        </a:rPr>
                        <a:t>建筑文化；领悟古典文学魅力，增强文化自信</a:t>
                      </a:r>
                      <a:endParaRPr lang="zh-CN" sz="28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dirty="0">
                          <a:effectLst/>
                          <a:latin typeface="Times New Roman" panose="02020603050405020304"/>
                          <a:ea typeface="宋体" panose="02010600030101010101" pitchFamily="2" charset="-122"/>
                          <a:cs typeface="Courier New" panose="02070309020205020404"/>
                        </a:rPr>
                        <a:t> </a:t>
                      </a:r>
                      <a:endParaRPr lang="zh-CN" sz="2800" kern="100" dirty="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4"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6" name="副标题 1"/>
          <p:cNvSpPr txBox="1"/>
          <p:nvPr/>
        </p:nvSpPr>
        <p:spPr>
          <a:xfrm>
            <a:off x="0" y="2556011"/>
            <a:ext cx="11522075" cy="1559466"/>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en-US" altLang="zh-CN"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7</a:t>
            </a:r>
            <a:r>
              <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青蒿素：人类征服疾病的一小步</a:t>
            </a:r>
            <a:endPar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defTabSz="913130" eaLnBrk="0" fontAlgn="base" hangingPunct="0">
              <a:spcBef>
                <a:spcPct val="0"/>
              </a:spcBef>
              <a:defRPr/>
            </a:pPr>
            <a:r>
              <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*一名物理学家的教育历程</a:t>
            </a:r>
            <a:endPar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nvGraphicFramePr>
        <p:xfrm>
          <a:off x="396441" y="1007839"/>
          <a:ext cx="10729192" cy="3890517"/>
        </p:xfrm>
        <a:graphic>
          <a:graphicData uri="http://schemas.openxmlformats.org/drawingml/2006/table">
            <a:tbl>
              <a:tblPr/>
              <a:tblGrid>
                <a:gridCol w="10729192"/>
              </a:tblGrid>
              <a:tr h="690117">
                <a:tc>
                  <a:txBody>
                    <a:bodyPr/>
                    <a:lstStyle/>
                    <a:p>
                      <a:pPr algn="ctr">
                        <a:lnSpc>
                          <a:spcPct val="150000"/>
                        </a:lnSpc>
                        <a:spcAft>
                          <a:spcPts val="0"/>
                        </a:spcAft>
                        <a:tabLst>
                          <a:tab pos="261048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学习任务目标</a:t>
                      </a:r>
                      <a:endParaRPr lang="zh-CN" sz="2800" b="1"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2151723">
                <a:tc>
                  <a:txBody>
                    <a:bodyPr/>
                    <a:lstStyle/>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1</a:t>
                      </a:r>
                      <a:r>
                        <a:rPr lang="zh-CN" sz="2800" b="1" kern="100" dirty="0">
                          <a:effectLst/>
                          <a:latin typeface="Times New Roman" panose="02020603050405020304"/>
                          <a:ea typeface="宋体" panose="02010600030101010101" pitchFamily="2" charset="-122"/>
                          <a:cs typeface="Times New Roman" panose="02020603050405020304"/>
                          <a:sym typeface="+mn-ea"/>
                        </a:rPr>
                        <a:t>．</a:t>
                      </a:r>
                      <a:r>
                        <a:rPr lang="zh-CN" sz="2800" b="1" kern="100" dirty="0">
                          <a:effectLst/>
                          <a:latin typeface="Times New Roman" panose="02020603050405020304"/>
                          <a:ea typeface="宋体" panose="02010600030101010101" pitchFamily="2" charset="-122"/>
                          <a:cs typeface="Times New Roman" panose="02020603050405020304"/>
                        </a:rPr>
                        <a:t>了解相关人物，掌握重点词语及基础知识。</a:t>
                      </a:r>
                      <a:endParaRPr lang="zh-CN" sz="105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2</a:t>
                      </a:r>
                      <a:r>
                        <a:rPr lang="zh-CN" sz="2800" b="1" kern="100" dirty="0">
                          <a:effectLst/>
                          <a:latin typeface="Times New Roman" panose="02020603050405020304"/>
                          <a:ea typeface="宋体" panose="02010600030101010101" pitchFamily="2" charset="-122"/>
                          <a:cs typeface="Times New Roman" panose="02020603050405020304"/>
                        </a:rPr>
                        <a:t>．研读课文，探究文章标题的特点，借助标题了解文章内容。</a:t>
                      </a:r>
                      <a:endParaRPr lang="zh-CN" sz="105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3</a:t>
                      </a:r>
                      <a:r>
                        <a:rPr lang="zh-CN" sz="2800" b="1" kern="100" dirty="0">
                          <a:effectLst/>
                          <a:latin typeface="Times New Roman" panose="02020603050405020304"/>
                          <a:ea typeface="宋体" panose="02010600030101010101" pitchFamily="2" charset="-122"/>
                          <a:cs typeface="Times New Roman" panose="02020603050405020304"/>
                        </a:rPr>
                        <a:t>．学习文章在选材、结构安排及语言方面的特点。</a:t>
                      </a:r>
                      <a:endParaRPr lang="zh-CN" sz="105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4</a:t>
                      </a:r>
                      <a:r>
                        <a:rPr lang="zh-CN" sz="2800" b="1" kern="100" dirty="0">
                          <a:effectLst/>
                          <a:latin typeface="Times New Roman" panose="02020603050405020304"/>
                          <a:ea typeface="宋体" panose="02010600030101010101" pitchFamily="2" charset="-122"/>
                          <a:cs typeface="Times New Roman" panose="02020603050405020304"/>
                        </a:rPr>
                        <a:t>．感受科学家在探求真理时所表现出的人格魅力，培养对科学的兴趣和探究精神。</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0" y="66516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p>
            <a:pPr algn="ctr" eaLnBrk="1" hangingPunct="1">
              <a:lnSpc>
                <a:spcPct val="90000"/>
              </a:lnSpc>
            </a:pPr>
            <a:r>
              <a:rPr lang="zh-CN" altLang="en-US" sz="3600" b="1" dirty="0">
                <a:solidFill>
                  <a:schemeClr val="bg1"/>
                </a:solidFill>
                <a:ea typeface="微软雅黑" panose="020B0503020204020204" pitchFamily="34" charset="-122"/>
                <a:cs typeface="Times New Roman" panose="02020603050405020304" pitchFamily="18" charset="0"/>
              </a:rPr>
              <a:t>自主式预习</a:t>
            </a:r>
            <a:endParaRPr lang="zh-CN" altLang="en-US" sz="3600" b="1" dirty="0">
              <a:solidFill>
                <a:schemeClr val="bg1"/>
              </a:solidFill>
              <a:ea typeface="微软雅黑" panose="020B0503020204020204" pitchFamily="34" charset="-122"/>
              <a:cs typeface="Times New Roman" panose="02020603050405020304" pitchFamily="18" charset="0"/>
            </a:endParaRPr>
          </a:p>
        </p:txBody>
      </p:sp>
      <p:sp>
        <p:nvSpPr>
          <p:cNvPr id="5" name="文本占位符 4"/>
          <p:cNvSpPr>
            <a:spLocks noGrp="1"/>
          </p:cNvSpPr>
          <p:nvPr>
            <p:ph type="body" sz="quarter" idx="10"/>
          </p:nvPr>
        </p:nvSpPr>
        <p:spPr>
          <a:xfrm>
            <a:off x="271037" y="1566924"/>
            <a:ext cx="10980000" cy="4829810"/>
          </a:xfrm>
        </p:spPr>
        <p:txBody>
          <a:bodyPr/>
          <a:lstStyle/>
          <a:p>
            <a:pPr algn="ctr" latinLnBrk="0">
              <a:lnSpc>
                <a:spcPct val="110000"/>
              </a:lnSpc>
              <a:spcAft>
                <a:spcPts val="0"/>
              </a:spcAft>
              <a:tabLst>
                <a:tab pos="2700655" algn="l"/>
              </a:tabLst>
            </a:pPr>
            <a:r>
              <a:rPr lang="zh-CN" altLang="zh-CN" kern="100" dirty="0">
                <a:cs typeface="Times New Roman" panose="02020603050405020304"/>
              </a:rPr>
              <a:t>【课文助读】</a:t>
            </a:r>
            <a:endParaRPr lang="zh-CN" altLang="zh-CN" sz="1050" kern="100" dirty="0">
              <a:latin typeface="等线" panose="02010600030101010101" charset="-122"/>
              <a:ea typeface="等线" panose="02010600030101010101" charset="-122"/>
              <a:cs typeface="Courier New" panose="02070309020205020404"/>
            </a:endParaRPr>
          </a:p>
          <a:p>
            <a:pPr latinLnBrk="0">
              <a:lnSpc>
                <a:spcPct val="110000"/>
              </a:lnSpc>
              <a:spcAft>
                <a:spcPts val="0"/>
              </a:spcAft>
              <a:tabLst>
                <a:tab pos="2700655" algn="l"/>
              </a:tabLst>
            </a:pPr>
            <a:r>
              <a:rPr lang="zh-CN" altLang="zh-CN" kern="100" dirty="0">
                <a:ea typeface="黑体" panose="02010609060101010101" pitchFamily="49" charset="-122"/>
                <a:cs typeface="Times New Roman" panose="02020603050405020304"/>
              </a:rPr>
              <a:t>一、作者简介</a:t>
            </a:r>
            <a:endParaRPr lang="zh-CN" altLang="zh-CN" sz="1050" kern="100" dirty="0">
              <a:latin typeface="等线" panose="02010600030101010101" charset="-122"/>
              <a:ea typeface="等线" panose="02010600030101010101" charset="-122"/>
              <a:cs typeface="Courier New" panose="02070309020205020404"/>
            </a:endParaRPr>
          </a:p>
          <a:p>
            <a:pPr indent="713740" latinLnBrk="0">
              <a:lnSpc>
                <a:spcPct val="110000"/>
              </a:lnSpc>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．屠呦呦，</a:t>
            </a:r>
            <a:r>
              <a:rPr lang="en-US" altLang="zh-CN" kern="100" dirty="0">
                <a:cs typeface="Courier New" panose="02070309020205020404"/>
              </a:rPr>
              <a:t>1930</a:t>
            </a:r>
            <a:r>
              <a:rPr lang="zh-CN" altLang="zh-CN" kern="100" dirty="0">
                <a:cs typeface="Times New Roman" panose="02020603050405020304"/>
              </a:rPr>
              <a:t>年生于浙江宁波，</a:t>
            </a:r>
            <a:r>
              <a:rPr lang="en-US" altLang="zh-CN" kern="100" dirty="0">
                <a:cs typeface="Courier New" panose="02070309020205020404"/>
              </a:rPr>
              <a:t>1955</a:t>
            </a:r>
            <a:r>
              <a:rPr lang="zh-CN" altLang="zh-CN" kern="100" dirty="0">
                <a:cs typeface="Times New Roman" panose="02020603050405020304"/>
              </a:rPr>
              <a:t>年毕业于北京医学院</a:t>
            </a:r>
            <a:r>
              <a:rPr lang="en-US" altLang="zh-CN" kern="100" dirty="0">
                <a:cs typeface="Courier New" panose="02070309020205020404"/>
              </a:rPr>
              <a:t>(</a:t>
            </a:r>
            <a:r>
              <a:rPr lang="zh-CN" altLang="zh-CN" kern="100" dirty="0">
                <a:cs typeface="Times New Roman" panose="02020603050405020304"/>
              </a:rPr>
              <a:t>今北京大学医学部</a:t>
            </a:r>
            <a:r>
              <a:rPr lang="en-US" altLang="zh-CN" kern="100" dirty="0">
                <a:cs typeface="Courier New" panose="02070309020205020404"/>
              </a:rPr>
              <a:t>)</a:t>
            </a:r>
            <a:r>
              <a:rPr lang="zh-CN" altLang="zh-CN" kern="100" dirty="0">
                <a:cs typeface="Times New Roman" panose="02020603050405020304"/>
              </a:rPr>
              <a:t>。屠呦呦多年从事中药和中西药结合研究，突出贡献是发现新型抗疟药物成分青蒿素和双氢青蒿素。</a:t>
            </a:r>
            <a:r>
              <a:rPr lang="en-US" altLang="zh-CN" kern="100" dirty="0">
                <a:cs typeface="Courier New" panose="02070309020205020404"/>
              </a:rPr>
              <a:t>2015</a:t>
            </a:r>
            <a:r>
              <a:rPr lang="zh-CN" altLang="zh-CN" kern="100" dirty="0">
                <a:cs typeface="Times New Roman" panose="02020603050405020304"/>
              </a:rPr>
              <a:t>年</a:t>
            </a:r>
            <a:r>
              <a:rPr lang="en-US" altLang="zh-CN" kern="100" dirty="0">
                <a:cs typeface="Courier New" panose="02070309020205020404"/>
              </a:rPr>
              <a:t>10</a:t>
            </a:r>
            <a:r>
              <a:rPr lang="zh-CN" altLang="zh-CN" kern="100" dirty="0">
                <a:cs typeface="Times New Roman" panose="02020603050405020304"/>
              </a:rPr>
              <a:t>月，屠呦呦因发现抗疟新疗法而获得诺贝尔生理学或医学奖。她成为首位获得诺贝尔科学奖项的中国科学家。</a:t>
            </a:r>
            <a:r>
              <a:rPr lang="en-US" altLang="zh-CN" kern="100" dirty="0">
                <a:cs typeface="Courier New" panose="02070309020205020404"/>
              </a:rPr>
              <a:t>2017</a:t>
            </a:r>
            <a:r>
              <a:rPr lang="zh-CN" altLang="zh-CN" kern="100" dirty="0">
                <a:cs typeface="Times New Roman" panose="02020603050405020304"/>
              </a:rPr>
              <a:t>年</a:t>
            </a:r>
            <a:r>
              <a:rPr lang="en-US" altLang="zh-CN" kern="100" dirty="0">
                <a:cs typeface="Courier New" panose="02070309020205020404"/>
              </a:rPr>
              <a:t>1</a:t>
            </a:r>
            <a:r>
              <a:rPr lang="zh-CN" altLang="zh-CN" kern="100" dirty="0">
                <a:cs typeface="Times New Roman" panose="02020603050405020304"/>
              </a:rPr>
              <a:t>月，屠呦呦获得</a:t>
            </a:r>
            <a:r>
              <a:rPr lang="en-US" altLang="zh-CN" kern="100" dirty="0">
                <a:cs typeface="Courier New" panose="02070309020205020404"/>
              </a:rPr>
              <a:t>2016</a:t>
            </a:r>
            <a:r>
              <a:rPr lang="zh-CN" altLang="zh-CN" kern="100" dirty="0">
                <a:cs typeface="Times New Roman" panose="02020603050405020304"/>
              </a:rPr>
              <a:t>年度国家最高科学技术奖。</a:t>
            </a:r>
            <a:r>
              <a:rPr lang="en-US" altLang="zh-CN" kern="100" dirty="0">
                <a:cs typeface="Courier New" panose="02070309020205020404"/>
              </a:rPr>
              <a:t>2018</a:t>
            </a:r>
            <a:r>
              <a:rPr lang="zh-CN" altLang="zh-CN" kern="100" dirty="0">
                <a:cs typeface="Times New Roman" panose="02020603050405020304"/>
              </a:rPr>
              <a:t>年</a:t>
            </a:r>
            <a:r>
              <a:rPr lang="en-US" altLang="zh-CN" kern="100" dirty="0">
                <a:cs typeface="Courier New" panose="02070309020205020404"/>
              </a:rPr>
              <a:t>12</a:t>
            </a:r>
            <a:r>
              <a:rPr lang="zh-CN" altLang="zh-CN" kern="100" dirty="0">
                <a:cs typeface="Times New Roman" panose="02020603050405020304"/>
              </a:rPr>
              <a:t>月，党中央、国务院授予屠呦呦</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改革先锋</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称号，颁授</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改革先锋奖章</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a:t>
            </a:r>
            <a:r>
              <a:rPr lang="en-US" altLang="zh-CN" kern="100" dirty="0">
                <a:cs typeface="Courier New" panose="02070309020205020404"/>
              </a:rPr>
              <a:t>2019</a:t>
            </a:r>
            <a:r>
              <a:rPr lang="zh-CN" altLang="zh-CN" kern="100" dirty="0">
                <a:cs typeface="Times New Roman" panose="02020603050405020304"/>
              </a:rPr>
              <a:t>年</a:t>
            </a:r>
            <a:r>
              <a:rPr lang="en-US" altLang="zh-CN" kern="100" dirty="0">
                <a:cs typeface="Courier New" panose="02070309020205020404"/>
              </a:rPr>
              <a:t>9</a:t>
            </a:r>
            <a:r>
              <a:rPr lang="zh-CN" altLang="zh-CN" kern="100" dirty="0">
                <a:cs typeface="Times New Roman" panose="02020603050405020304"/>
              </a:rPr>
              <a:t>月，屠呦呦获得</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共和国勋章</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271037" y="611795"/>
            <a:ext cx="10980000" cy="2677656"/>
          </a:xfrm>
        </p:spPr>
        <p:txBody>
          <a:bodyPr/>
          <a:lstStyle/>
          <a:p>
            <a:pPr indent="713740" fontAlgn="ct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．加来道雄，</a:t>
            </a:r>
            <a:r>
              <a:rPr lang="en-US" altLang="zh-CN" kern="100" dirty="0">
                <a:cs typeface="Courier New" panose="02070309020205020404"/>
              </a:rPr>
              <a:t>1947</a:t>
            </a:r>
            <a:r>
              <a:rPr lang="zh-CN" altLang="zh-CN" kern="100" dirty="0">
                <a:cs typeface="Times New Roman" panose="02020603050405020304"/>
              </a:rPr>
              <a:t>年生，美籍日裔物理学家，毕业于美国哈佛大学，获加利福尼亚大学伯克利分校物理学博士学位，后任纽约市立大学城市学院理论物理学教授。主要著作有《量子场论现代导引》《超越时空》《爱因斯坦的宇宙》等</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03783"/>
            <a:ext cx="10980000" cy="5908040"/>
          </a:xfrm>
        </p:spPr>
        <p:txBody>
          <a:bodyPr/>
          <a:lstStyle/>
          <a:p>
            <a:pPr>
              <a:spcAft>
                <a:spcPts val="0"/>
              </a:spcAft>
              <a:tabLst>
                <a:tab pos="2700655" algn="l"/>
              </a:tabLst>
            </a:pPr>
            <a:r>
              <a:rPr lang="zh-CN" altLang="zh-CN" kern="100" dirty="0">
                <a:ea typeface="黑体" panose="02010609060101010101" pitchFamily="49" charset="-122"/>
                <a:cs typeface="Times New Roman" panose="02020603050405020304"/>
              </a:rPr>
              <a:t>二、写作背景</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a:t>
            </a:r>
            <a:r>
              <a:rPr lang="en-US" altLang="zh-CN" kern="100" dirty="0">
                <a:cs typeface="Courier New" panose="02070309020205020404"/>
              </a:rPr>
              <a:t>2011</a:t>
            </a:r>
            <a:r>
              <a:rPr lang="zh-CN" altLang="zh-CN" kern="100" dirty="0">
                <a:cs typeface="Times New Roman" panose="02020603050405020304"/>
              </a:rPr>
              <a:t>年度拉斯克奖颁奖典礼上，拉斯克基金会将拉斯克临床医学研究奖授予屠呦呦，以表彰其在治疗疟疾的青蒿素研究中的贡献。这是拉斯克奖设立以来首次颁予中国科学家。评审委员会认为，屠呦呦领导的团队将古老的中草药转化为强有力的抗疟疾药，使现代技术与传统中医师们留下的遗产相结合，将其中宝贵的内容带入</a:t>
            </a:r>
            <a:r>
              <a:rPr lang="en-US" altLang="zh-CN" kern="100" dirty="0">
                <a:cs typeface="Courier New" panose="02070309020205020404"/>
              </a:rPr>
              <a:t>21</a:t>
            </a:r>
            <a:r>
              <a:rPr lang="zh-CN" altLang="zh-CN" kern="100" dirty="0">
                <a:cs typeface="Times New Roman" panose="02020603050405020304"/>
              </a:rPr>
              <a:t>世纪，在全球特别是发展中国家挽救了数百万人的生命。《青蒿素：人类征服疾病的一小步》即根据屠呦呦在接受拉斯克奖时的演讲及同年发表于《自然医学》杂志的论文编写而成</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pPr indent="713740" fontAlgn="ct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．加来道雄少年时接触到爱因斯坦的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未竟事业</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，这激发了他的探究兴趣。他把爱因斯坦的理论当成一个</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侦探故事</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来阅读、探究，</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决定要对这一秘密刨根究底</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，表现出非凡的毅力和恒心。高中时，他</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找遍周边地区大量的电子仓库，装配必需的硬件设备</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，在</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学校的足球场中缠绕</a:t>
            </a:r>
            <a:r>
              <a:rPr lang="en-US" altLang="zh-CN" kern="100" dirty="0">
                <a:cs typeface="Courier New" panose="02070309020205020404"/>
              </a:rPr>
              <a:t>22</a:t>
            </a:r>
            <a:r>
              <a:rPr lang="zh-CN" altLang="zh-CN" kern="100" dirty="0">
                <a:cs typeface="Times New Roman" panose="02020603050405020304"/>
              </a:rPr>
              <a:t>英里长的铜线</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，自己动手建设实验室，验证爱因斯坦理论，探究反物质。这些都体现了他对科学的热爱以及踏实的性格，显露出一个科学工作者的潜能</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59070"/>
          </a:xfrm>
        </p:spPr>
        <p:txBody>
          <a:bodyPr/>
          <a:lstStyle/>
          <a:p>
            <a:pPr algn="ctr">
              <a:lnSpc>
                <a:spcPct val="120000"/>
              </a:lnSpc>
              <a:spcAft>
                <a:spcPts val="0"/>
              </a:spcAft>
              <a:tabLst>
                <a:tab pos="2700655" algn="l"/>
              </a:tabLst>
            </a:pPr>
            <a:r>
              <a:rPr lang="zh-CN" altLang="zh-CN" kern="100" dirty="0">
                <a:cs typeface="Times New Roman" panose="02020603050405020304"/>
              </a:rPr>
              <a:t>【语基积累】</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zh-CN" altLang="zh-CN" kern="100" dirty="0">
                <a:ea typeface="黑体" panose="02010609060101010101" pitchFamily="49" charset="-122"/>
                <a:cs typeface="Times New Roman" panose="02020603050405020304"/>
              </a:rPr>
              <a:t>一、词义辨析</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．志愿</a:t>
            </a:r>
            <a:r>
              <a:rPr lang="en-US" altLang="zh-CN" kern="100" dirty="0">
                <a:cs typeface="Courier New" panose="02070309020205020404"/>
              </a:rPr>
              <a:t>·</a:t>
            </a:r>
            <a:r>
              <a:rPr lang="zh-CN" altLang="zh-CN" kern="100" dirty="0">
                <a:cs typeface="Times New Roman" panose="02020603050405020304"/>
              </a:rPr>
              <a:t>自愿</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zh-CN" altLang="zh-CN" kern="100" dirty="0">
                <a:ea typeface="黑体" panose="02010609060101010101" pitchFamily="49" charset="-122"/>
                <a:cs typeface="Times New Roman" panose="02020603050405020304"/>
              </a:rPr>
              <a:t>【应用】</a:t>
            </a:r>
            <a:r>
              <a:rPr lang="en-US" altLang="zh-CN" kern="100" dirty="0">
                <a:latin typeface="宋体" panose="02010600030101010101" pitchFamily="2" charset="-122"/>
                <a:ea typeface="等线" panose="02010600030101010101" charset="-122"/>
                <a:cs typeface="Times New Roman" panose="02020603050405020304"/>
              </a:rPr>
              <a:t>①</a:t>
            </a:r>
            <a:r>
              <a:rPr lang="zh-CN" altLang="zh-CN" kern="100" dirty="0">
                <a:cs typeface="Times New Roman" panose="02020603050405020304"/>
              </a:rPr>
              <a:t>据中央广播电视总台中国之声《新闻和报纸摘要》报道，中央文明办日前印发通知，要求元旦、春节期间在全国城乡广泛开展文明实践</a:t>
            </a:r>
            <a:r>
              <a:rPr lang="en-US" altLang="zh-CN" kern="100" dirty="0">
                <a:solidFill>
                  <a:srgbClr val="000000"/>
                </a:solidFill>
                <a:ea typeface="楷体" panose="02010609060101010101" charset="-122"/>
                <a:cs typeface="Courier New" panose="02070309020205020404"/>
              </a:rPr>
              <a:t>________</a:t>
            </a:r>
            <a:r>
              <a:rPr lang="zh-CN" altLang="zh-CN" kern="100" dirty="0">
                <a:cs typeface="Times New Roman" panose="02020603050405020304"/>
              </a:rPr>
              <a:t>服务。</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kern="100" dirty="0">
                <a:latin typeface="宋体" panose="02010600030101010101" pitchFamily="2" charset="-122"/>
                <a:ea typeface="等线" panose="02010600030101010101" charset="-122"/>
                <a:cs typeface="Times New Roman" panose="02020603050405020304"/>
              </a:rPr>
              <a:t>②</a:t>
            </a:r>
            <a:r>
              <a:rPr lang="zh-CN" altLang="zh-CN" kern="100" dirty="0">
                <a:cs typeface="Times New Roman" panose="02020603050405020304"/>
              </a:rPr>
              <a:t>张桂梅坚守初心，她</a:t>
            </a:r>
            <a:r>
              <a:rPr lang="en-US" altLang="zh-CN" kern="100" dirty="0">
                <a:solidFill>
                  <a:srgbClr val="000000"/>
                </a:solidFill>
                <a:ea typeface="楷体" panose="02010609060101010101" charset="-122"/>
                <a:cs typeface="Courier New" panose="02070309020205020404"/>
              </a:rPr>
              <a:t>________</a:t>
            </a:r>
            <a:r>
              <a:rPr lang="zh-CN" altLang="zh-CN" kern="100" dirty="0">
                <a:cs typeface="Times New Roman" panose="02020603050405020304"/>
              </a:rPr>
              <a:t>留在大山，让更多大山里的女孩能改变命运。</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zh-CN" altLang="zh-CN" kern="100" dirty="0">
                <a:solidFill>
                  <a:srgbClr val="0000FF"/>
                </a:solidFill>
                <a:ea typeface="黑体" panose="02010609060101010101" pitchFamily="49" charset="-122"/>
                <a:cs typeface="Times New Roman" panose="02020603050405020304"/>
              </a:rPr>
              <a:t>【辨析】</a:t>
            </a:r>
            <a:r>
              <a:rPr lang="zh-CN" altLang="zh-CN" kern="100" dirty="0">
                <a:ea typeface="楷体" panose="02010609060101010101" charset="-122"/>
                <a:cs typeface="Times New Roman" panose="02020603050405020304"/>
              </a:rPr>
              <a:t>两者都有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自己愿意</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的意思。</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志愿</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指志向和愿望；也指出于自愿。</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自愿</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指不是被迫而是自己愿意的</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
        <p:nvSpPr>
          <p:cNvPr id="53" name="矩形 52"/>
          <p:cNvSpPr/>
          <p:nvPr/>
        </p:nvSpPr>
        <p:spPr>
          <a:xfrm>
            <a:off x="2043979" y="3165755"/>
            <a:ext cx="906017" cy="523220"/>
          </a:xfrm>
          <a:prstGeom prst="rect">
            <a:avLst/>
          </a:prstGeom>
        </p:spPr>
        <p:txBody>
          <a:bodyPr wrap="none">
            <a:spAutoFit/>
          </a:bodyPr>
          <a:lstStyle/>
          <a:p>
            <a:r>
              <a:rPr lang="zh-CN" altLang="zh-CN" b="1" dirty="0" smtClean="0">
                <a:latin typeface="+mn-lt"/>
                <a:ea typeface="楷体" panose="02010609060101010101" charset="-122"/>
              </a:rPr>
              <a:t>志愿</a:t>
            </a:r>
            <a:endParaRPr lang="zh-CN" altLang="zh-CN" dirty="0">
              <a:latin typeface="+mn-lt"/>
              <a:ea typeface="楷体" panose="02010609060101010101" charset="-122"/>
            </a:endParaRPr>
          </a:p>
        </p:txBody>
      </p:sp>
      <p:sp>
        <p:nvSpPr>
          <p:cNvPr id="54" name="矩形 53"/>
          <p:cNvSpPr/>
          <p:nvPr/>
        </p:nvSpPr>
        <p:spPr>
          <a:xfrm>
            <a:off x="4120775" y="3688975"/>
            <a:ext cx="906017" cy="523220"/>
          </a:xfrm>
          <a:prstGeom prst="rect">
            <a:avLst/>
          </a:prstGeom>
        </p:spPr>
        <p:txBody>
          <a:bodyPr wrap="none">
            <a:spAutoFit/>
          </a:bodyPr>
          <a:lstStyle/>
          <a:p>
            <a:r>
              <a:rPr lang="zh-CN" altLang="zh-CN" b="1" dirty="0" smtClean="0">
                <a:latin typeface="+mn-lt"/>
                <a:ea typeface="楷体" panose="02010609060101010101" charset="-122"/>
              </a:rPr>
              <a:t>自愿</a:t>
            </a:r>
            <a:endParaRPr lang="zh-CN" altLang="zh-CN" dirty="0">
              <a:latin typeface="+mn-lt"/>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128895"/>
          </a:xfrm>
        </p:spPr>
        <p:txBody>
          <a:bodyPr/>
          <a:lstStyle/>
          <a:p>
            <a:pPr>
              <a:lnSpc>
                <a:spcPct val="130000"/>
              </a:lnSpc>
              <a:spcAft>
                <a:spcPts val="0"/>
              </a:spcAft>
              <a:tabLst>
                <a:tab pos="2700655" algn="l"/>
              </a:tabLst>
            </a:pPr>
            <a:r>
              <a:rPr lang="en-US" altLang="zh-CN" kern="100" dirty="0">
                <a:cs typeface="Courier New" panose="02070309020205020404"/>
              </a:rPr>
              <a:t>2</a:t>
            </a:r>
            <a:r>
              <a:rPr lang="zh-CN" altLang="zh-CN" kern="100" dirty="0">
                <a:ea typeface="楷体" panose="02010609060101010101" charset="-122"/>
                <a:cs typeface="Times New Roman" panose="02020603050405020304"/>
              </a:rPr>
              <a:t>．</a:t>
            </a:r>
            <a:r>
              <a:rPr lang="zh-CN" altLang="zh-CN" kern="100" dirty="0">
                <a:cs typeface="Times New Roman" panose="02020603050405020304"/>
              </a:rPr>
              <a:t>沧海一粟</a:t>
            </a:r>
            <a:r>
              <a:rPr lang="en-US" altLang="zh-CN" kern="100" dirty="0">
                <a:cs typeface="Courier New" panose="02070309020205020404"/>
              </a:rPr>
              <a:t>·</a:t>
            </a:r>
            <a:r>
              <a:rPr lang="zh-CN" altLang="zh-CN" kern="100" dirty="0">
                <a:cs typeface="Times New Roman" panose="02020603050405020304"/>
              </a:rPr>
              <a:t>九牛一毛</a:t>
            </a:r>
            <a:endParaRPr lang="zh-CN" altLang="zh-CN" sz="1050" kern="100" dirty="0">
              <a:latin typeface="等线" panose="02010600030101010101" charset="-122"/>
              <a:ea typeface="等线" panose="02010600030101010101" charset="-122"/>
              <a:cs typeface="Courier New" panose="02070309020205020404"/>
            </a:endParaRPr>
          </a:p>
          <a:p>
            <a:pPr>
              <a:lnSpc>
                <a:spcPct val="130000"/>
              </a:lnSpc>
              <a:spcAft>
                <a:spcPts val="0"/>
              </a:spcAft>
              <a:tabLst>
                <a:tab pos="2700655" algn="l"/>
              </a:tabLst>
            </a:pPr>
            <a:r>
              <a:rPr lang="zh-CN" altLang="zh-CN" kern="100" dirty="0">
                <a:ea typeface="黑体" panose="02010609060101010101" pitchFamily="49" charset="-122"/>
                <a:cs typeface="Times New Roman" panose="02020603050405020304"/>
              </a:rPr>
              <a:t>【应用】</a:t>
            </a:r>
            <a:r>
              <a:rPr lang="en-US" altLang="zh-CN" kern="100" dirty="0">
                <a:latin typeface="宋体" panose="02010600030101010101" pitchFamily="2" charset="-122"/>
                <a:ea typeface="等线" panose="02010600030101010101" charset="-122"/>
                <a:cs typeface="Times New Roman" panose="02020603050405020304"/>
              </a:rPr>
              <a:t>①</a:t>
            </a:r>
            <a:r>
              <a:rPr lang="zh-CN" altLang="zh-CN" kern="100" dirty="0">
                <a:cs typeface="Times New Roman" panose="02020603050405020304"/>
              </a:rPr>
              <a:t>在此次慈善活动中，虽然捐赠的钱款对于这位富商来说只是</a:t>
            </a:r>
            <a:r>
              <a:rPr lang="en-US" altLang="zh-CN" kern="100" dirty="0">
                <a:solidFill>
                  <a:srgbClr val="000000"/>
                </a:solidFill>
                <a:ea typeface="楷体" panose="02010609060101010101" charset="-122"/>
                <a:cs typeface="Courier New" panose="02070309020205020404"/>
              </a:rPr>
              <a:t>____________</a:t>
            </a:r>
            <a:r>
              <a:rPr lang="zh-CN" altLang="zh-CN" kern="100" dirty="0">
                <a:cs typeface="Times New Roman" panose="02020603050405020304"/>
              </a:rPr>
              <a:t>，但是这笔钱对于受助者来说却是雪中送炭。</a:t>
            </a:r>
            <a:endParaRPr lang="zh-CN" altLang="zh-CN" sz="1050" kern="100" dirty="0">
              <a:latin typeface="等线" panose="02010600030101010101" charset="-122"/>
              <a:ea typeface="等线" panose="02010600030101010101" charset="-122"/>
              <a:cs typeface="Courier New" panose="02070309020205020404"/>
            </a:endParaRPr>
          </a:p>
          <a:p>
            <a:pPr>
              <a:lnSpc>
                <a:spcPct val="130000"/>
              </a:lnSpc>
              <a:spcAft>
                <a:spcPts val="0"/>
              </a:spcAft>
              <a:tabLst>
                <a:tab pos="2700655" algn="l"/>
              </a:tabLst>
            </a:pPr>
            <a:r>
              <a:rPr lang="en-US" altLang="zh-CN" kern="100" dirty="0">
                <a:latin typeface="宋体" panose="02010600030101010101" pitchFamily="2" charset="-122"/>
                <a:ea typeface="等线" panose="02010600030101010101" charset="-122"/>
                <a:cs typeface="Times New Roman" panose="02020603050405020304"/>
              </a:rPr>
              <a:t>②</a:t>
            </a:r>
            <a:r>
              <a:rPr lang="zh-CN" altLang="zh-CN" kern="100" dirty="0">
                <a:cs typeface="Times New Roman" panose="02020603050405020304"/>
              </a:rPr>
              <a:t>公元</a:t>
            </a:r>
            <a:r>
              <a:rPr lang="en-US" altLang="zh-CN" kern="100" dirty="0">
                <a:cs typeface="Courier New" panose="02070309020205020404"/>
              </a:rPr>
              <a:t>1082</a:t>
            </a:r>
            <a:r>
              <a:rPr lang="zh-CN" altLang="zh-CN" kern="100" dirty="0">
                <a:cs typeface="Times New Roman" panose="02020603050405020304"/>
              </a:rPr>
              <a:t>年的一个月圆之夜，苏轼夜游赤壁，写下了这首震古烁今的《赤壁赋》，在浩瀚宇宙面前，人的生命就像蜉蝣一样短暂而渺小，你我不过是恒河一沙，</a:t>
            </a:r>
            <a:r>
              <a:rPr lang="en-US" altLang="zh-CN" kern="100" dirty="0">
                <a:solidFill>
                  <a:srgbClr val="000000"/>
                </a:solidFill>
                <a:ea typeface="楷体" panose="02010609060101010101" charset="-122"/>
                <a:cs typeface="Courier New" panose="02070309020205020404"/>
              </a:rPr>
              <a:t>____________</a:t>
            </a:r>
            <a:r>
              <a:rPr lang="zh-CN" altLang="zh-CN" kern="100" dirty="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a:p>
            <a:pPr>
              <a:lnSpc>
                <a:spcPct val="130000"/>
              </a:lnSpc>
              <a:spcAft>
                <a:spcPts val="0"/>
              </a:spcAft>
              <a:tabLst>
                <a:tab pos="2700655" algn="l"/>
              </a:tabLst>
            </a:pPr>
            <a:r>
              <a:rPr lang="zh-CN" altLang="zh-CN" kern="100" dirty="0">
                <a:solidFill>
                  <a:srgbClr val="0000FF"/>
                </a:solidFill>
                <a:ea typeface="黑体" panose="02010609060101010101" pitchFamily="49" charset="-122"/>
                <a:cs typeface="Times New Roman" panose="02020603050405020304"/>
              </a:rPr>
              <a:t>【辨析】</a:t>
            </a:r>
            <a:r>
              <a:rPr lang="zh-CN" altLang="zh-CN" kern="100" dirty="0">
                <a:ea typeface="楷体" panose="02010609060101010101" charset="-122"/>
                <a:cs typeface="Times New Roman" panose="02020603050405020304"/>
              </a:rPr>
              <a:t>两者都有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渺小</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的意思。</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沧海一粟</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侧重微小。</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九牛一毛</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侧重量少。</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沧海一粟</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除了可以表示人和具体的事物外，也可以表示力量等抽象事物；而</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九牛一毛</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多用来指具体事物</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
        <p:nvSpPr>
          <p:cNvPr id="55" name="矩形 54"/>
          <p:cNvSpPr/>
          <p:nvPr/>
        </p:nvSpPr>
        <p:spPr>
          <a:xfrm>
            <a:off x="909201" y="1727919"/>
            <a:ext cx="1627369" cy="523220"/>
          </a:xfrm>
          <a:prstGeom prst="rect">
            <a:avLst/>
          </a:prstGeom>
        </p:spPr>
        <p:txBody>
          <a:bodyPr wrap="none">
            <a:spAutoFit/>
          </a:bodyPr>
          <a:lstStyle/>
          <a:p>
            <a:r>
              <a:rPr lang="zh-CN" altLang="zh-CN" b="1" dirty="0" smtClean="0">
                <a:latin typeface="+mn-lt"/>
                <a:ea typeface="楷体" panose="02010609060101010101" charset="-122"/>
              </a:rPr>
              <a:t>九牛一毛</a:t>
            </a:r>
            <a:endParaRPr lang="zh-CN" altLang="zh-CN" dirty="0">
              <a:latin typeface="+mn-lt"/>
              <a:ea typeface="楷体" panose="02010609060101010101" charset="-122"/>
            </a:endParaRPr>
          </a:p>
        </p:txBody>
      </p:sp>
      <p:sp>
        <p:nvSpPr>
          <p:cNvPr id="56" name="矩形 55"/>
          <p:cNvSpPr/>
          <p:nvPr/>
        </p:nvSpPr>
        <p:spPr>
          <a:xfrm>
            <a:off x="4934460" y="3384103"/>
            <a:ext cx="1627369" cy="523220"/>
          </a:xfrm>
          <a:prstGeom prst="rect">
            <a:avLst/>
          </a:prstGeom>
        </p:spPr>
        <p:txBody>
          <a:bodyPr wrap="none">
            <a:spAutoFit/>
          </a:bodyPr>
          <a:lstStyle/>
          <a:p>
            <a:r>
              <a:rPr lang="zh-CN" altLang="zh-CN" b="1" dirty="0" smtClean="0">
                <a:latin typeface="+mn-lt"/>
                <a:ea typeface="楷体" panose="02010609060101010101" charset="-122"/>
              </a:rPr>
              <a:t>沧海一粟</a:t>
            </a:r>
            <a:endParaRPr lang="zh-CN" altLang="zh-CN" dirty="0">
              <a:latin typeface="+mn-lt"/>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40675"/>
            <a:ext cx="10980000" cy="5908040"/>
          </a:xfrm>
        </p:spPr>
        <p:txBody>
          <a:bodyPr/>
          <a:lstStyle/>
          <a:p>
            <a:pPr latinLnBrk="0">
              <a:lnSpc>
                <a:spcPct val="150000"/>
              </a:lnSpc>
              <a:spcAft>
                <a:spcPts val="0"/>
              </a:spcAft>
              <a:tabLst>
                <a:tab pos="2700655" algn="l"/>
              </a:tabLst>
            </a:pPr>
            <a:r>
              <a:rPr lang="en-US" altLang="zh-CN" kern="100" dirty="0">
                <a:cs typeface="Courier New" panose="02070309020205020404"/>
              </a:rPr>
              <a:t>3</a:t>
            </a:r>
            <a:r>
              <a:rPr lang="zh-CN" altLang="zh-CN" kern="100" dirty="0">
                <a:ea typeface="楷体" panose="02010609060101010101" charset="-122"/>
                <a:cs typeface="Times New Roman" panose="02020603050405020304"/>
              </a:rPr>
              <a:t>．</a:t>
            </a:r>
            <a:r>
              <a:rPr lang="zh-CN" altLang="zh-CN" kern="100" dirty="0">
                <a:cs typeface="Times New Roman" panose="02020603050405020304"/>
              </a:rPr>
              <a:t>陶醉</a:t>
            </a:r>
            <a:r>
              <a:rPr lang="en-US" altLang="zh-CN" kern="100" dirty="0">
                <a:cs typeface="Courier New" panose="02070309020205020404"/>
              </a:rPr>
              <a:t>·</a:t>
            </a:r>
            <a:r>
              <a:rPr lang="zh-CN" altLang="zh-CN" kern="100" dirty="0">
                <a:cs typeface="Times New Roman" panose="02020603050405020304"/>
              </a:rPr>
              <a:t>沉醉</a:t>
            </a:r>
            <a:endParaRPr lang="zh-CN" altLang="zh-CN" sz="1050" kern="100" dirty="0">
              <a:latin typeface="等线" panose="02010600030101010101" charset="-122"/>
              <a:ea typeface="等线" panose="02010600030101010101" charset="-122"/>
              <a:cs typeface="Courier New" panose="02070309020205020404"/>
            </a:endParaRPr>
          </a:p>
          <a:p>
            <a:pPr latinLnBrk="0">
              <a:lnSpc>
                <a:spcPct val="150000"/>
              </a:lnSpc>
              <a:spcAft>
                <a:spcPts val="0"/>
              </a:spcAft>
              <a:tabLst>
                <a:tab pos="2700655" algn="l"/>
              </a:tabLst>
            </a:pPr>
            <a:r>
              <a:rPr lang="zh-CN" altLang="zh-CN" kern="100" dirty="0">
                <a:ea typeface="黑体" panose="02010609060101010101" pitchFamily="49" charset="-122"/>
                <a:cs typeface="Times New Roman" panose="02020603050405020304"/>
              </a:rPr>
              <a:t>【应用】</a:t>
            </a:r>
            <a:r>
              <a:rPr lang="en-US" altLang="zh-CN" kern="100" dirty="0">
                <a:latin typeface="宋体" panose="02010600030101010101" pitchFamily="2" charset="-122"/>
                <a:ea typeface="等线" panose="02010600030101010101" charset="-122"/>
                <a:cs typeface="Times New Roman" panose="02020603050405020304"/>
              </a:rPr>
              <a:t>①</a:t>
            </a:r>
            <a:r>
              <a:rPr lang="zh-CN" altLang="zh-CN" kern="100" dirty="0">
                <a:cs typeface="Times New Roman" panose="02020603050405020304"/>
              </a:rPr>
              <a:t>紫藤花的花期为每年的四月至五月，盛开的紫藤花一朵一朵地垂落下来，看上去很美，让人不禁</a:t>
            </a:r>
            <a:r>
              <a:rPr lang="en-US" altLang="zh-CN" kern="100" dirty="0">
                <a:solidFill>
                  <a:srgbClr val="000000"/>
                </a:solidFill>
                <a:ea typeface="楷体" panose="02010609060101010101" charset="-122"/>
                <a:cs typeface="Courier New" panose="02070309020205020404"/>
              </a:rPr>
              <a:t>______</a:t>
            </a:r>
            <a:r>
              <a:rPr lang="zh-CN" altLang="zh-CN" kern="100" dirty="0">
                <a:cs typeface="Times New Roman" panose="02020603050405020304"/>
              </a:rPr>
              <a:t>其中。</a:t>
            </a:r>
            <a:endParaRPr lang="zh-CN" altLang="zh-CN" sz="1050" kern="100" dirty="0">
              <a:latin typeface="等线" panose="02010600030101010101" charset="-122"/>
              <a:ea typeface="等线" panose="02010600030101010101" charset="-122"/>
              <a:cs typeface="Courier New" panose="02070309020205020404"/>
            </a:endParaRPr>
          </a:p>
          <a:p>
            <a:pPr latinLnBrk="0">
              <a:lnSpc>
                <a:spcPct val="150000"/>
              </a:lnSpc>
              <a:spcAft>
                <a:spcPts val="0"/>
              </a:spcAft>
              <a:tabLst>
                <a:tab pos="2700655" algn="l"/>
              </a:tabLst>
            </a:pPr>
            <a:r>
              <a:rPr lang="en-US" altLang="zh-CN" kern="100" dirty="0">
                <a:latin typeface="宋体" panose="02010600030101010101" pitchFamily="2" charset="-122"/>
                <a:ea typeface="等线" panose="02010600030101010101" charset="-122"/>
                <a:cs typeface="Times New Roman" panose="02020603050405020304"/>
              </a:rPr>
              <a:t>②</a:t>
            </a:r>
            <a:r>
              <a:rPr lang="zh-CN" altLang="zh-CN" kern="100" dirty="0">
                <a:cs typeface="Times New Roman" panose="02020603050405020304"/>
              </a:rPr>
              <a:t>一味</a:t>
            </a:r>
            <a:r>
              <a:rPr lang="en-US" altLang="zh-CN" kern="100" dirty="0">
                <a:solidFill>
                  <a:srgbClr val="000000"/>
                </a:solidFill>
                <a:ea typeface="楷体" panose="02010609060101010101" charset="-122"/>
                <a:cs typeface="Courier New" panose="02070309020205020404"/>
              </a:rPr>
              <a:t>________</a:t>
            </a:r>
            <a:r>
              <a:rPr lang="zh-CN" altLang="en-US" kern="100" dirty="0">
                <a:cs typeface="Times New Roman" panose="02020603050405020304"/>
              </a:rPr>
              <a:t>于痛苦之中，以任诞放纵的形式对抗现实的无奈，</a:t>
            </a:r>
            <a:r>
              <a:rPr lang="zh-CN" altLang="en-US" kern="100" dirty="0">
                <a:cs typeface="Times New Roman" panose="02020603050405020304"/>
              </a:rPr>
              <a:t>这并不能使魏晋人士的悲剧命运发生改变</a:t>
            </a:r>
            <a:r>
              <a:rPr lang="zh-CN" altLang="zh-CN" kern="100" dirty="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a:p>
            <a:pPr latinLnBrk="0">
              <a:lnSpc>
                <a:spcPct val="150000"/>
              </a:lnSpc>
              <a:spcAft>
                <a:spcPts val="0"/>
              </a:spcAft>
              <a:tabLst>
                <a:tab pos="2700655" algn="l"/>
              </a:tabLst>
            </a:pPr>
            <a:r>
              <a:rPr lang="zh-CN" altLang="zh-CN" kern="100" dirty="0">
                <a:solidFill>
                  <a:srgbClr val="0000FF"/>
                </a:solidFill>
                <a:ea typeface="黑体" panose="02010609060101010101" pitchFamily="49" charset="-122"/>
                <a:cs typeface="Times New Roman" panose="02020603050405020304"/>
              </a:rPr>
              <a:t>【辨析】</a:t>
            </a:r>
            <a:r>
              <a:rPr lang="zh-CN" altLang="zh-CN" kern="100" dirty="0">
                <a:ea typeface="楷体" panose="02010609060101010101" charset="-122"/>
                <a:cs typeface="Times New Roman" panose="02020603050405020304"/>
              </a:rPr>
              <a:t>两者都是动词，都有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沉浸于某种思想活动之中</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的意思。</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陶醉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和</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沉醉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的使用范围不完全相同。</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陶醉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是一种清醒、冷静而放松的状态，多用于表示美好、令人向往或满意的方面。</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沉醉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指</a:t>
            </a:r>
            <a:r>
              <a:rPr lang="zh-CN" altLang="zh-CN" kern="100" dirty="0">
                <a:ea typeface="楷体" panose="02010609060101010101" charset="-122"/>
                <a:cs typeface="Times New Roman" panose="02020603050405020304"/>
              </a:rPr>
              <a:t>大醉，比喻深深地</a:t>
            </a:r>
            <a:r>
              <a:rPr lang="zh-CN" altLang="en-US" kern="100" dirty="0">
                <a:ea typeface="楷体" panose="02010609060101010101" charset="-122"/>
                <a:cs typeface="Times New Roman" panose="02020603050405020304"/>
              </a:rPr>
              <a:t>沉浸在某种气氛或思想活动中</a:t>
            </a:r>
            <a:r>
              <a:rPr lang="zh-CN" altLang="zh-CN" kern="100" dirty="0">
                <a:ea typeface="楷体" panose="02010609060101010101" charset="-122"/>
                <a:cs typeface="Times New Roman" panose="02020603050405020304"/>
              </a:rPr>
              <a:t>。</a:t>
            </a:r>
            <a:endParaRPr lang="zh-CN" altLang="zh-CN" sz="1050" kern="100" dirty="0">
              <a:effectLst/>
              <a:latin typeface="等线" panose="02010600030101010101" charset="-122"/>
              <a:ea typeface="等线" panose="02010600030101010101" charset="-122"/>
              <a:cs typeface="Courier New" panose="02070309020205020404"/>
            </a:endParaRPr>
          </a:p>
        </p:txBody>
      </p:sp>
      <p:sp>
        <p:nvSpPr>
          <p:cNvPr id="57" name="矩形 56"/>
          <p:cNvSpPr/>
          <p:nvPr/>
        </p:nvSpPr>
        <p:spPr>
          <a:xfrm>
            <a:off x="6527333" y="1972739"/>
            <a:ext cx="906017" cy="523220"/>
          </a:xfrm>
          <a:prstGeom prst="rect">
            <a:avLst/>
          </a:prstGeom>
        </p:spPr>
        <p:txBody>
          <a:bodyPr wrap="none">
            <a:spAutoFit/>
          </a:bodyPr>
          <a:lstStyle/>
          <a:p>
            <a:r>
              <a:rPr lang="zh-CN" altLang="zh-CN" b="1" dirty="0" smtClean="0">
                <a:latin typeface="+mn-lt"/>
                <a:ea typeface="楷体" panose="02010609060101010101" charset="-122"/>
              </a:rPr>
              <a:t>陶醉</a:t>
            </a:r>
            <a:endParaRPr lang="zh-CN" altLang="zh-CN" dirty="0">
              <a:latin typeface="+mn-lt"/>
              <a:ea typeface="楷体" panose="02010609060101010101" charset="-122"/>
            </a:endParaRPr>
          </a:p>
        </p:txBody>
      </p:sp>
      <p:sp>
        <p:nvSpPr>
          <p:cNvPr id="58" name="矩形 57"/>
          <p:cNvSpPr/>
          <p:nvPr/>
        </p:nvSpPr>
        <p:spPr>
          <a:xfrm>
            <a:off x="1692661" y="2586129"/>
            <a:ext cx="906017" cy="523220"/>
          </a:xfrm>
          <a:prstGeom prst="rect">
            <a:avLst/>
          </a:prstGeom>
        </p:spPr>
        <p:txBody>
          <a:bodyPr wrap="none">
            <a:spAutoFit/>
          </a:bodyPr>
          <a:lstStyle/>
          <a:p>
            <a:r>
              <a:rPr lang="zh-CN" altLang="zh-CN" b="1" dirty="0" smtClean="0">
                <a:latin typeface="+mn-lt"/>
                <a:ea typeface="楷体" panose="02010609060101010101" charset="-122"/>
              </a:rPr>
              <a:t>沉醉</a:t>
            </a:r>
            <a:endParaRPr lang="zh-CN" altLang="zh-CN" dirty="0">
              <a:latin typeface="+mn-lt"/>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noChangeArrowheads="1"/>
          </p:cNvSpPr>
          <p:nvPr/>
        </p:nvSpPr>
        <p:spPr bwMode="auto">
          <a:xfrm>
            <a:off x="0" y="4175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单元概览</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6" name="文本占位符 5"/>
          <p:cNvSpPr>
            <a:spLocks noGrp="1"/>
          </p:cNvSpPr>
          <p:nvPr>
            <p:ph type="body" sz="quarter" idx="10"/>
          </p:nvPr>
        </p:nvSpPr>
        <p:spPr>
          <a:xfrm>
            <a:off x="271037" y="2231975"/>
            <a:ext cx="10980000" cy="2677656"/>
          </a:xfrm>
        </p:spPr>
        <p:txBody>
          <a:bodyPr/>
          <a:lstStyle/>
          <a:p>
            <a:pPr indent="713740" fontAlgn="ctr">
              <a:spcAft>
                <a:spcPts val="0"/>
              </a:spcAft>
              <a:tabLst>
                <a:tab pos="2700655" algn="l"/>
              </a:tabLst>
            </a:pPr>
            <a:r>
              <a:rPr lang="zh-CN" altLang="zh-CN" kern="100" dirty="0">
                <a:cs typeface="Times New Roman" panose="02020603050405020304"/>
              </a:rPr>
              <a:t>历尽天华成此景，人间万事出艰辛。人类在不断探索中推动文明的进步，与生俱来的想象力驱动我们不断追求，努力创新。热爱科学的人们不仅在实践中获得成功的喜悦，享受发现与探索的无穷乐趣，更能培养科学精神。广阔的未知世界，正等着我们去发现和书写</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6441" y="1691915"/>
            <a:ext cx="22002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969385"/>
          </a:xfrm>
        </p:spPr>
        <p:txBody>
          <a:bodyPr/>
          <a:lstStyle/>
          <a:p>
            <a:pPr>
              <a:spcAft>
                <a:spcPts val="0"/>
              </a:spcAft>
              <a:tabLst>
                <a:tab pos="2700655" algn="l"/>
              </a:tabLst>
            </a:pPr>
            <a:r>
              <a:rPr lang="en-US" altLang="zh-CN" kern="100" dirty="0">
                <a:cs typeface="Courier New" panose="02070309020205020404"/>
              </a:rPr>
              <a:t>4</a:t>
            </a:r>
            <a:r>
              <a:rPr lang="zh-CN" altLang="zh-CN" kern="100" dirty="0">
                <a:ea typeface="楷体" panose="02010609060101010101" charset="-122"/>
                <a:cs typeface="Times New Roman" panose="02020603050405020304"/>
              </a:rPr>
              <a:t>．</a:t>
            </a:r>
            <a:r>
              <a:rPr lang="zh-CN" altLang="zh-CN" kern="100" dirty="0">
                <a:cs typeface="Times New Roman" panose="02020603050405020304"/>
              </a:rPr>
              <a:t>在所不辞</a:t>
            </a:r>
            <a:r>
              <a:rPr lang="en-US" altLang="zh-CN" kern="100" dirty="0">
                <a:cs typeface="Courier New" panose="02070309020205020404"/>
              </a:rPr>
              <a:t>·</a:t>
            </a:r>
            <a:r>
              <a:rPr lang="zh-CN" altLang="zh-CN" kern="100" dirty="0">
                <a:cs typeface="Times New Roman" panose="02020603050405020304"/>
              </a:rPr>
              <a:t>义不容辞</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pitchFamily="49" charset="-122"/>
                <a:cs typeface="Times New Roman" panose="02020603050405020304"/>
              </a:rPr>
              <a:t>【应用】</a:t>
            </a:r>
            <a:r>
              <a:rPr lang="en-US" altLang="zh-CN" kern="100" dirty="0">
                <a:latin typeface="宋体" panose="02010600030101010101" pitchFamily="2" charset="-122"/>
                <a:ea typeface="等线" panose="02010600030101010101" charset="-122"/>
                <a:cs typeface="Times New Roman" panose="02020603050405020304"/>
              </a:rPr>
              <a:t>①</a:t>
            </a:r>
            <a:r>
              <a:rPr lang="zh-CN" altLang="zh-CN" kern="100" dirty="0">
                <a:cs typeface="Times New Roman" panose="02020603050405020304"/>
              </a:rPr>
              <a:t>救死扶伤是医护人员</a:t>
            </a:r>
            <a:r>
              <a:rPr lang="en-US" altLang="zh-CN" kern="100" dirty="0">
                <a:solidFill>
                  <a:srgbClr val="000000"/>
                </a:solidFill>
                <a:ea typeface="楷体" panose="02010609060101010101" charset="-122"/>
                <a:cs typeface="Courier New" panose="02070309020205020404"/>
              </a:rPr>
              <a:t>____________</a:t>
            </a:r>
            <a:r>
              <a:rPr lang="zh-CN" altLang="zh-CN" kern="100" dirty="0">
                <a:cs typeface="Times New Roman" panose="02020603050405020304"/>
              </a:rPr>
              <a:t>的职责。</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latin typeface="宋体" panose="02010600030101010101" pitchFamily="2" charset="-122"/>
                <a:ea typeface="等线" panose="02010600030101010101" charset="-122"/>
                <a:cs typeface="Times New Roman" panose="02020603050405020304"/>
              </a:rPr>
              <a:t>②</a:t>
            </a:r>
            <a:r>
              <a:rPr lang="zh-CN" altLang="zh-CN" kern="100" dirty="0">
                <a:cs typeface="Times New Roman" panose="02020603050405020304"/>
              </a:rPr>
              <a:t>无数革命先烈为了民族的独立，为了国家的富强，赴汤蹈火，</a:t>
            </a:r>
            <a:r>
              <a:rPr lang="en-US" altLang="zh-CN" kern="100" dirty="0">
                <a:solidFill>
                  <a:srgbClr val="000000"/>
                </a:solidFill>
                <a:ea typeface="楷体" panose="02010609060101010101" charset="-122"/>
                <a:cs typeface="Courier New" panose="02070309020205020404"/>
              </a:rPr>
              <a:t>____________</a:t>
            </a:r>
            <a:r>
              <a:rPr lang="zh-CN" altLang="zh-CN" kern="100" dirty="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0000FF"/>
                </a:solidFill>
                <a:ea typeface="黑体" panose="02010609060101010101" pitchFamily="49" charset="-122"/>
                <a:cs typeface="Times New Roman" panose="02020603050405020304"/>
              </a:rPr>
              <a:t>【辨析】</a:t>
            </a:r>
            <a:r>
              <a:rPr lang="zh-CN" altLang="zh-CN" kern="100" dirty="0">
                <a:ea typeface="楷体" panose="02010609060101010101" charset="-122"/>
                <a:cs typeface="Times New Roman" panose="02020603050405020304"/>
              </a:rPr>
              <a:t>两者都有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不推辞</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的意思。</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在所不辞</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是无条件服从。</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义不容辞</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是道义上不允许推辞</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
        <p:nvSpPr>
          <p:cNvPr id="59" name="矩形 58"/>
          <p:cNvSpPr/>
          <p:nvPr/>
        </p:nvSpPr>
        <p:spPr>
          <a:xfrm>
            <a:off x="5769536" y="1295871"/>
            <a:ext cx="1627369" cy="523220"/>
          </a:xfrm>
          <a:prstGeom prst="rect">
            <a:avLst/>
          </a:prstGeom>
        </p:spPr>
        <p:txBody>
          <a:bodyPr wrap="none">
            <a:spAutoFit/>
          </a:bodyPr>
          <a:lstStyle/>
          <a:p>
            <a:r>
              <a:rPr lang="zh-CN" altLang="zh-CN" b="1" dirty="0" smtClean="0">
                <a:latin typeface="+mn-lt"/>
                <a:ea typeface="楷体" panose="02010609060101010101" charset="-122"/>
              </a:rPr>
              <a:t>义不容辞</a:t>
            </a:r>
            <a:endParaRPr lang="zh-CN" altLang="zh-CN" dirty="0">
              <a:latin typeface="+mn-lt"/>
              <a:ea typeface="楷体" panose="02010609060101010101" charset="-122"/>
            </a:endParaRPr>
          </a:p>
        </p:txBody>
      </p:sp>
      <p:sp>
        <p:nvSpPr>
          <p:cNvPr id="60" name="矩形 59"/>
          <p:cNvSpPr/>
          <p:nvPr/>
        </p:nvSpPr>
        <p:spPr>
          <a:xfrm>
            <a:off x="606352" y="2608855"/>
            <a:ext cx="1627369" cy="523220"/>
          </a:xfrm>
          <a:prstGeom prst="rect">
            <a:avLst/>
          </a:prstGeom>
        </p:spPr>
        <p:txBody>
          <a:bodyPr wrap="none">
            <a:spAutoFit/>
          </a:bodyPr>
          <a:lstStyle/>
          <a:p>
            <a:r>
              <a:rPr lang="zh-CN" altLang="zh-CN" b="1" dirty="0" smtClean="0">
                <a:latin typeface="+mn-lt"/>
                <a:ea typeface="楷体" panose="02010609060101010101" charset="-122"/>
              </a:rPr>
              <a:t>在所不辞</a:t>
            </a:r>
            <a:endParaRPr lang="zh-CN" altLang="zh-CN" dirty="0">
              <a:latin typeface="+mn-lt"/>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pPr>
              <a:spcAft>
                <a:spcPts val="0"/>
              </a:spcAft>
              <a:tabLst>
                <a:tab pos="2700655" algn="l"/>
              </a:tabLst>
            </a:pPr>
            <a:r>
              <a:rPr lang="zh-CN" altLang="zh-CN" kern="100" dirty="0">
                <a:ea typeface="黑体" panose="02010609060101010101" pitchFamily="49" charset="-122"/>
                <a:cs typeface="Times New Roman" panose="02020603050405020304"/>
              </a:rPr>
              <a:t>二、成语积累</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．自鸣得意：自己表示很得意</a:t>
            </a:r>
            <a:r>
              <a:rPr lang="en-US" altLang="zh-CN" kern="100" dirty="0">
                <a:cs typeface="Courier New" panose="02070309020205020404"/>
              </a:rPr>
              <a:t>(</a:t>
            </a:r>
            <a:r>
              <a:rPr lang="zh-CN" altLang="zh-CN" kern="100" dirty="0">
                <a:cs typeface="Times New Roman" panose="02020603050405020304"/>
              </a:rPr>
              <a:t>多含贬义</a:t>
            </a:r>
            <a:r>
              <a:rPr lang="en-US" altLang="zh-CN" kern="100" dirty="0">
                <a:cs typeface="Courier New" panose="02070309020205020404"/>
              </a:rPr>
              <a:t>)</a:t>
            </a:r>
            <a:r>
              <a:rPr lang="zh-CN" altLang="zh-CN" kern="100" dirty="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pitchFamily="49" charset="-122"/>
                <a:cs typeface="Times New Roman" panose="02020603050405020304"/>
              </a:rPr>
              <a:t>【判断正误】</a:t>
            </a:r>
            <a:r>
              <a:rPr lang="zh-CN" altLang="zh-CN" kern="100" dirty="0">
                <a:cs typeface="Times New Roman" panose="02020603050405020304"/>
              </a:rPr>
              <a:t>他经过五年多的研究，终于有了今日的成绩，也难怪他</a:t>
            </a:r>
            <a:r>
              <a:rPr lang="zh-CN" altLang="zh-CN" kern="100" dirty="0">
                <a:solidFill>
                  <a:srgbClr val="C00000"/>
                </a:solidFill>
                <a:cs typeface="Times New Roman" panose="02020603050405020304"/>
              </a:rPr>
              <a:t>自鸣得意</a:t>
            </a:r>
            <a:r>
              <a:rPr lang="zh-CN" altLang="zh-CN" kern="100" dirty="0">
                <a:cs typeface="Times New Roman" panose="02020603050405020304"/>
              </a:rPr>
              <a:t>了。</a:t>
            </a:r>
            <a:r>
              <a:rPr lang="en-US" altLang="zh-CN" kern="100" dirty="0">
                <a:cs typeface="Courier New" panose="02070309020205020404"/>
              </a:rPr>
              <a:t>(</a:t>
            </a:r>
            <a:r>
              <a:rPr lang="zh-CN" altLang="zh-CN" kern="100" dirty="0">
                <a:cs typeface="Times New Roman" panose="02020603050405020304"/>
              </a:rPr>
              <a:t>　　</a:t>
            </a:r>
            <a:r>
              <a:rPr lang="en-US" altLang="zh-CN" kern="100" dirty="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．刨根究底：刨出根子，追问到底，比喻追究底细。</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pitchFamily="49" charset="-122"/>
                <a:cs typeface="Times New Roman" panose="02020603050405020304"/>
              </a:rPr>
              <a:t>【判断正误】</a:t>
            </a:r>
            <a:r>
              <a:rPr lang="zh-CN" altLang="zh-CN" kern="100" dirty="0">
                <a:cs typeface="Times New Roman" panose="02020603050405020304"/>
              </a:rPr>
              <a:t>这件事情可能涉及很多隐秘，我们还是不要</a:t>
            </a:r>
            <a:r>
              <a:rPr lang="zh-CN" altLang="zh-CN" kern="100" dirty="0">
                <a:solidFill>
                  <a:srgbClr val="C00000"/>
                </a:solidFill>
                <a:cs typeface="Times New Roman" panose="02020603050405020304"/>
              </a:rPr>
              <a:t>刨根究底</a:t>
            </a:r>
            <a:r>
              <a:rPr lang="zh-CN" altLang="zh-CN" kern="100" dirty="0">
                <a:cs typeface="Times New Roman" panose="02020603050405020304"/>
              </a:rPr>
              <a:t>的好！</a:t>
            </a:r>
            <a:r>
              <a:rPr lang="en-US" altLang="zh-CN" kern="100" dirty="0">
                <a:cs typeface="Courier New" panose="02070309020205020404"/>
              </a:rPr>
              <a:t>(</a:t>
            </a:r>
            <a:r>
              <a:rPr lang="zh-CN" altLang="zh-CN" kern="100" dirty="0">
                <a:cs typeface="Times New Roman" panose="02020603050405020304"/>
              </a:rPr>
              <a:t>　　</a:t>
            </a:r>
            <a:r>
              <a:rPr lang="en-US" altLang="zh-CN" kern="100" dirty="0" smtClean="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p:txBody>
      </p:sp>
      <p:sp>
        <p:nvSpPr>
          <p:cNvPr id="61" name="矩形 60"/>
          <p:cNvSpPr/>
          <p:nvPr/>
        </p:nvSpPr>
        <p:spPr>
          <a:xfrm>
            <a:off x="2736701" y="2664023"/>
            <a:ext cx="545342" cy="523220"/>
          </a:xfrm>
          <a:prstGeom prst="rect">
            <a:avLst/>
          </a:prstGeom>
        </p:spPr>
        <p:txBody>
          <a:bodyPr wrap="none">
            <a:spAutoFit/>
          </a:bodyPr>
          <a:lstStyle/>
          <a:p>
            <a:r>
              <a:rPr lang="en-US" altLang="zh-CN" b="1" dirty="0" smtClean="0">
                <a:latin typeface="+mn-lt"/>
                <a:ea typeface="楷体" panose="02010609060101010101" charset="-122"/>
              </a:rPr>
              <a:t>×</a:t>
            </a:r>
            <a:endParaRPr lang="zh-CN" altLang="zh-CN" dirty="0">
              <a:latin typeface="+mn-lt"/>
              <a:ea typeface="楷体" panose="02010609060101010101" charset="-122"/>
            </a:endParaRPr>
          </a:p>
        </p:txBody>
      </p:sp>
      <p:sp>
        <p:nvSpPr>
          <p:cNvPr id="62" name="矩形 61"/>
          <p:cNvSpPr/>
          <p:nvPr/>
        </p:nvSpPr>
        <p:spPr>
          <a:xfrm>
            <a:off x="1260537" y="4625079"/>
            <a:ext cx="545342" cy="523220"/>
          </a:xfrm>
          <a:prstGeom prst="rect">
            <a:avLst/>
          </a:prstGeom>
        </p:spPr>
        <p:txBody>
          <a:bodyPr wrap="none">
            <a:spAutoFit/>
          </a:bodyPr>
          <a:lstStyle/>
          <a:p>
            <a:r>
              <a:rPr lang="en-US" altLang="zh-CN" b="1" dirty="0" smtClean="0">
                <a:latin typeface="St"/>
                <a:ea typeface="楷体" panose="02010609060101010101" charset="-122"/>
              </a:rPr>
              <a:t>√</a:t>
            </a:r>
            <a:endParaRPr lang="zh-CN" altLang="zh-CN" dirty="0">
              <a:latin typeface="St "/>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543744"/>
          </a:xfrm>
        </p:spPr>
        <p:txBody>
          <a:bodyPr/>
          <a:lstStyle/>
          <a:p>
            <a:pP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．细枝末节：比喻事情或问题的细小而无关紧要的部分。</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pitchFamily="49" charset="-122"/>
                <a:cs typeface="Times New Roman" panose="02020603050405020304"/>
              </a:rPr>
              <a:t>【判断正误】</a:t>
            </a:r>
            <a:r>
              <a:rPr lang="zh-CN" altLang="zh-CN" kern="100" dirty="0">
                <a:cs typeface="Times New Roman" panose="02020603050405020304"/>
              </a:rPr>
              <a:t>做事情不能光考虑这些</a:t>
            </a:r>
            <a:r>
              <a:rPr lang="zh-CN" altLang="zh-CN" kern="100" dirty="0">
                <a:solidFill>
                  <a:srgbClr val="C00000"/>
                </a:solidFill>
                <a:cs typeface="Times New Roman" panose="02020603050405020304"/>
              </a:rPr>
              <a:t>细枝末节</a:t>
            </a:r>
            <a:r>
              <a:rPr lang="zh-CN" altLang="zh-CN" kern="100" dirty="0">
                <a:cs typeface="Times New Roman" panose="02020603050405020304"/>
              </a:rPr>
              <a:t>，要把精力放在主要问题上。</a:t>
            </a:r>
            <a:r>
              <a:rPr lang="en-US" altLang="zh-CN" kern="100" dirty="0">
                <a:cs typeface="Courier New" panose="02070309020205020404"/>
              </a:rPr>
              <a:t>(</a:t>
            </a:r>
            <a:r>
              <a:rPr lang="zh-CN" altLang="zh-CN" kern="100" dirty="0">
                <a:cs typeface="Times New Roman" panose="02020603050405020304"/>
              </a:rPr>
              <a:t>　　</a:t>
            </a:r>
            <a:r>
              <a:rPr lang="en-US" altLang="zh-CN" kern="100" dirty="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．五彩斑斓：指多种颜色错杂而繁多耀眼，形容颜色多，色彩错杂灿烂且耀眼。</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pitchFamily="49" charset="-122"/>
                <a:cs typeface="Times New Roman" panose="02020603050405020304"/>
              </a:rPr>
              <a:t>【判断正误】</a:t>
            </a:r>
            <a:r>
              <a:rPr lang="zh-CN" altLang="zh-CN" kern="100" dirty="0">
                <a:cs typeface="Times New Roman" panose="02020603050405020304"/>
              </a:rPr>
              <a:t>市民公园里，各种鲜花竞相开放，形成了一个</a:t>
            </a:r>
            <a:r>
              <a:rPr lang="zh-CN" altLang="zh-CN" kern="100" dirty="0">
                <a:solidFill>
                  <a:srgbClr val="C00000"/>
                </a:solidFill>
                <a:cs typeface="Times New Roman" panose="02020603050405020304"/>
              </a:rPr>
              <a:t>五彩斑斓</a:t>
            </a:r>
            <a:r>
              <a:rPr lang="zh-CN" altLang="zh-CN" kern="100" dirty="0">
                <a:cs typeface="Times New Roman" panose="02020603050405020304"/>
              </a:rPr>
              <a:t>的世界。</a:t>
            </a:r>
            <a:r>
              <a:rPr lang="en-US" altLang="zh-CN" kern="100" dirty="0">
                <a:cs typeface="Courier New" panose="02070309020205020404"/>
              </a:rPr>
              <a:t>(</a:t>
            </a:r>
            <a:r>
              <a:rPr lang="zh-CN" altLang="zh-CN" kern="100" dirty="0">
                <a:cs typeface="Times New Roman" panose="02020603050405020304"/>
              </a:rPr>
              <a:t>　　</a:t>
            </a:r>
            <a:r>
              <a:rPr lang="en-US" altLang="zh-CN" kern="100" dirty="0" smtClean="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p:txBody>
      </p:sp>
      <p:sp>
        <p:nvSpPr>
          <p:cNvPr id="63" name="矩形 62"/>
          <p:cNvSpPr/>
          <p:nvPr/>
        </p:nvSpPr>
        <p:spPr>
          <a:xfrm>
            <a:off x="1656581" y="2051955"/>
            <a:ext cx="545342" cy="523220"/>
          </a:xfrm>
          <a:prstGeom prst="rect">
            <a:avLst/>
          </a:prstGeom>
        </p:spPr>
        <p:txBody>
          <a:bodyPr wrap="none">
            <a:spAutoFit/>
          </a:bodyPr>
          <a:lstStyle/>
          <a:p>
            <a:r>
              <a:rPr lang="en-US" altLang="zh-CN" b="1" dirty="0" smtClean="0">
                <a:latin typeface="St "/>
                <a:ea typeface="楷体" panose="02010609060101010101" charset="-122"/>
              </a:rPr>
              <a:t>√</a:t>
            </a:r>
            <a:endParaRPr lang="zh-CN" altLang="zh-CN" dirty="0">
              <a:latin typeface="St "/>
              <a:ea typeface="楷体" panose="02010609060101010101" charset="-122"/>
            </a:endParaRPr>
          </a:p>
        </p:txBody>
      </p:sp>
      <p:sp>
        <p:nvSpPr>
          <p:cNvPr id="64" name="矩形 63"/>
          <p:cNvSpPr/>
          <p:nvPr/>
        </p:nvSpPr>
        <p:spPr>
          <a:xfrm>
            <a:off x="2046054" y="4608239"/>
            <a:ext cx="545342" cy="523220"/>
          </a:xfrm>
          <a:prstGeom prst="rect">
            <a:avLst/>
          </a:prstGeom>
        </p:spPr>
        <p:txBody>
          <a:bodyPr wrap="none">
            <a:spAutoFit/>
          </a:bodyPr>
          <a:lstStyle/>
          <a:p>
            <a:r>
              <a:rPr lang="en-US" altLang="zh-CN" b="1" dirty="0" smtClean="0">
                <a:latin typeface="St "/>
                <a:ea typeface="楷体" panose="02010609060101010101" charset="-122"/>
              </a:rPr>
              <a:t>√</a:t>
            </a:r>
            <a:endParaRPr lang="zh-CN" altLang="zh-CN" dirty="0">
              <a:latin typeface="St "/>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897414"/>
          </a:xfrm>
        </p:spPr>
        <p:txBody>
          <a:bodyPr/>
          <a:lstStyle/>
          <a:p>
            <a:pPr>
              <a:spcAft>
                <a:spcPts val="0"/>
              </a:spcAft>
              <a:tabLst>
                <a:tab pos="2700655" algn="l"/>
              </a:tabLst>
            </a:pPr>
            <a:r>
              <a:rPr lang="en-US" altLang="zh-CN" kern="100" dirty="0">
                <a:cs typeface="Courier New" panose="02070309020205020404"/>
              </a:rPr>
              <a:t>5</a:t>
            </a:r>
            <a:r>
              <a:rPr lang="zh-CN" altLang="zh-CN" kern="100" dirty="0">
                <a:cs typeface="Times New Roman" panose="02020603050405020304"/>
              </a:rPr>
              <a:t>．振奋人心：使人们的情绪、精神振作奋发。</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pitchFamily="49" charset="-122"/>
                <a:cs typeface="Times New Roman" panose="02020603050405020304"/>
              </a:rPr>
              <a:t>【判断正误】</a:t>
            </a:r>
            <a:r>
              <a:rPr lang="zh-CN" altLang="zh-CN" kern="100" dirty="0">
                <a:cs typeface="Times New Roman" panose="02020603050405020304"/>
              </a:rPr>
              <a:t>神舟十八号载人飞船与火箭成功分离，进入预定轨道，这个</a:t>
            </a:r>
            <a:r>
              <a:rPr lang="zh-CN" altLang="zh-CN" kern="100" dirty="0">
                <a:solidFill>
                  <a:srgbClr val="C00000"/>
                </a:solidFill>
                <a:cs typeface="Times New Roman" panose="02020603050405020304"/>
              </a:rPr>
              <a:t>振奋人心</a:t>
            </a:r>
            <a:r>
              <a:rPr lang="zh-CN" altLang="zh-CN" kern="100" dirty="0">
                <a:cs typeface="Times New Roman" panose="02020603050405020304"/>
              </a:rPr>
              <a:t>的消息传来后，在场的研究人员都非常激动</a:t>
            </a:r>
            <a:r>
              <a:rPr lang="zh-CN" altLang="zh-CN" kern="100" dirty="0">
                <a:latin typeface="等线" panose="02010600030101010101" charset="-122"/>
                <a:ea typeface="Times New Roman" panose="02020603050405020304"/>
                <a:cs typeface="Courier New" panose="02070309020205020404"/>
              </a:rPr>
              <a:t> </a:t>
            </a:r>
            <a:r>
              <a:rPr lang="zh-CN" altLang="zh-CN" kern="100" dirty="0">
                <a:cs typeface="Times New Roman" panose="02020603050405020304"/>
              </a:rPr>
              <a:t>！</a:t>
            </a:r>
            <a:r>
              <a:rPr lang="en-US" altLang="zh-CN" kern="100" dirty="0">
                <a:cs typeface="Courier New" panose="02070309020205020404"/>
              </a:rPr>
              <a:t>(</a:t>
            </a:r>
            <a:r>
              <a:rPr lang="zh-CN" altLang="zh-CN" kern="100" dirty="0">
                <a:cs typeface="Times New Roman" panose="02020603050405020304"/>
              </a:rPr>
              <a:t>　　</a:t>
            </a:r>
            <a:r>
              <a:rPr lang="en-US" altLang="zh-CN" kern="100" dirty="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6</a:t>
            </a:r>
            <a:r>
              <a:rPr lang="zh-CN" altLang="zh-CN" kern="100" dirty="0">
                <a:cs typeface="Times New Roman" panose="02020603050405020304"/>
              </a:rPr>
              <a:t>．高深莫测：高深的程度无法揣测。形容使人难以理解。</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pitchFamily="49" charset="-122"/>
                <a:cs typeface="Times New Roman" panose="02020603050405020304"/>
              </a:rPr>
              <a:t>【判断正误】</a:t>
            </a:r>
            <a:r>
              <a:rPr lang="zh-CN" altLang="zh-CN" kern="100" dirty="0">
                <a:cs typeface="Times New Roman" panose="02020603050405020304"/>
              </a:rPr>
              <a:t>他说话总喜欢故弄玄虚，使人感到</a:t>
            </a:r>
            <a:r>
              <a:rPr lang="zh-CN" altLang="zh-CN" kern="100" dirty="0">
                <a:solidFill>
                  <a:srgbClr val="C00000"/>
                </a:solidFill>
                <a:cs typeface="Times New Roman" panose="02020603050405020304"/>
              </a:rPr>
              <a:t>高深莫测</a:t>
            </a:r>
            <a:r>
              <a:rPr lang="zh-CN" altLang="zh-CN" kern="100" dirty="0">
                <a:cs typeface="Times New Roman" panose="02020603050405020304"/>
              </a:rPr>
              <a:t>，时间长了，令人厌烦。</a:t>
            </a:r>
            <a:r>
              <a:rPr lang="en-US" altLang="zh-CN" kern="100" dirty="0">
                <a:cs typeface="Courier New" panose="02070309020205020404"/>
              </a:rPr>
              <a:t>(</a:t>
            </a:r>
            <a:r>
              <a:rPr lang="zh-CN" altLang="zh-CN" kern="100" dirty="0">
                <a:cs typeface="Times New Roman" panose="02020603050405020304"/>
              </a:rPr>
              <a:t>　　</a:t>
            </a:r>
            <a:r>
              <a:rPr lang="en-US" altLang="zh-CN" kern="100" dirty="0" smtClean="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p:txBody>
      </p:sp>
      <p:sp>
        <p:nvSpPr>
          <p:cNvPr id="65" name="矩形 64"/>
          <p:cNvSpPr/>
          <p:nvPr/>
        </p:nvSpPr>
        <p:spPr>
          <a:xfrm>
            <a:off x="9937501" y="2015951"/>
            <a:ext cx="545342" cy="523220"/>
          </a:xfrm>
          <a:prstGeom prst="rect">
            <a:avLst/>
          </a:prstGeom>
        </p:spPr>
        <p:txBody>
          <a:bodyPr wrap="none">
            <a:spAutoFit/>
          </a:bodyPr>
          <a:lstStyle/>
          <a:p>
            <a:r>
              <a:rPr lang="en-US" altLang="zh-CN" b="1" dirty="0" smtClean="0">
                <a:latin typeface="St "/>
                <a:ea typeface="楷体" panose="02010609060101010101" charset="-122"/>
              </a:rPr>
              <a:t>√</a:t>
            </a:r>
            <a:endParaRPr lang="zh-CN" altLang="zh-CN" dirty="0">
              <a:latin typeface="St "/>
              <a:ea typeface="楷体" panose="02010609060101010101" charset="-122"/>
            </a:endParaRPr>
          </a:p>
        </p:txBody>
      </p:sp>
      <p:sp>
        <p:nvSpPr>
          <p:cNvPr id="66" name="矩形 65"/>
          <p:cNvSpPr/>
          <p:nvPr/>
        </p:nvSpPr>
        <p:spPr>
          <a:xfrm>
            <a:off x="3024733" y="3960167"/>
            <a:ext cx="545342" cy="523220"/>
          </a:xfrm>
          <a:prstGeom prst="rect">
            <a:avLst/>
          </a:prstGeom>
        </p:spPr>
        <p:txBody>
          <a:bodyPr wrap="none">
            <a:spAutoFit/>
          </a:bodyPr>
          <a:lstStyle/>
          <a:p>
            <a:r>
              <a:rPr lang="en-US" altLang="zh-CN" b="1" dirty="0" smtClean="0">
                <a:latin typeface="St "/>
                <a:ea typeface="楷体" panose="02010609060101010101" charset="-122"/>
              </a:rPr>
              <a:t>√</a:t>
            </a:r>
            <a:endParaRPr lang="zh-CN" altLang="zh-CN" dirty="0">
              <a:latin typeface="St "/>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6648"/>
          </a:xfrm>
        </p:spPr>
        <p:txBody>
          <a:bodyPr/>
          <a:lstStyle/>
          <a:p>
            <a:pPr>
              <a:spcAft>
                <a:spcPts val="0"/>
              </a:spcAft>
              <a:tabLst>
                <a:tab pos="2700655" algn="l"/>
              </a:tabLst>
            </a:pPr>
            <a:r>
              <a:rPr lang="zh-CN" altLang="zh-CN" kern="100" dirty="0">
                <a:ea typeface="黑体" panose="02010609060101010101" pitchFamily="49" charset="-122"/>
                <a:cs typeface="Times New Roman" panose="02020603050405020304"/>
              </a:rPr>
              <a:t>三、文学常识</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科普文是一类把已有的科学知识、科学方法，以及融于其中的科学思想和精神，以深入浅出的方式表达出来，使读者能够理解的文章。它一般用轻松活泼的笔调，解说某一方面的科学技术知识。它涉及的题材十分广泛，从肉眼看不见的粒子、原子，到巨大的地球、宇宙，从物理、化学、天文、地质、生物等方面，都可以找到科普文章的题材。它的主要特点是知识性、趣味性、通俗性</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0" y="66516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p>
            <a:pPr algn="ctr" eaLnBrk="1" hangingPunct="1">
              <a:lnSpc>
                <a:spcPct val="90000"/>
              </a:lnSpc>
            </a:pPr>
            <a:r>
              <a:rPr lang="zh-CN" altLang="en-US" sz="3600" b="1" dirty="0">
                <a:solidFill>
                  <a:schemeClr val="bg1"/>
                </a:solidFill>
                <a:ea typeface="微软雅黑" panose="020B0503020204020204" pitchFamily="34" charset="-122"/>
                <a:cs typeface="Times New Roman" panose="02020603050405020304" pitchFamily="18" charset="0"/>
              </a:rPr>
              <a:t>任务型课堂</a:t>
            </a:r>
            <a:endParaRPr lang="zh-CN" altLang="en-US" sz="3600" b="1" dirty="0">
              <a:solidFill>
                <a:schemeClr val="bg1"/>
              </a:solidFill>
              <a:ea typeface="微软雅黑" panose="020B0503020204020204" pitchFamily="34" charset="-122"/>
              <a:cs typeface="Times New Roman" panose="02020603050405020304" pitchFamily="18" charset="0"/>
            </a:endParaRPr>
          </a:p>
        </p:txBody>
      </p:sp>
      <p:sp>
        <p:nvSpPr>
          <p:cNvPr id="3" name="文本占位符 2"/>
          <p:cNvSpPr>
            <a:spLocks noGrp="1"/>
          </p:cNvSpPr>
          <p:nvPr>
            <p:ph type="body" sz="quarter" idx="10"/>
          </p:nvPr>
        </p:nvSpPr>
        <p:spPr>
          <a:xfrm>
            <a:off x="271037" y="1566924"/>
            <a:ext cx="10980000" cy="3322955"/>
          </a:xfrm>
        </p:spPr>
        <p:txBody>
          <a:bodyPr/>
          <a:lstStyle/>
          <a:p>
            <a:pPr indent="892175">
              <a:spcAft>
                <a:spcPts val="0"/>
              </a:spcAft>
              <a:tabLst>
                <a:tab pos="2700655" algn="l"/>
              </a:tabLst>
            </a:pPr>
            <a:r>
              <a:rPr lang="en-US" altLang="zh-CN" kern="100" dirty="0" smtClean="0">
                <a:cs typeface="Times New Roman" panose="02020603050405020304"/>
              </a:rPr>
              <a:t>      </a:t>
            </a:r>
            <a:r>
              <a:rPr lang="zh-CN" altLang="zh-CN" kern="100" dirty="0" smtClean="0">
                <a:cs typeface="Times New Roman" panose="02020603050405020304"/>
              </a:rPr>
              <a:t>筛选</a:t>
            </a:r>
            <a:r>
              <a:rPr lang="zh-CN" altLang="zh-CN" kern="100" dirty="0">
                <a:cs typeface="Times New Roman" panose="02020603050405020304"/>
              </a:rPr>
              <a:t>信息，把握文章内容</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筛选信息，就是在阅读过程中根据阅读目的取舍信息的思维活动，捕捉和选取那些有效的、符合阅读目的的重要的语句，挖掘有关语句的隐含信息，舍弃那些缺乏关联性或无关紧要的内容。筛选信息是把握文章内容的有效方法之一</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5" name="图片 4" descr="E:\张\11.19\新建文件夹\任务一.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61625" y="1763923"/>
            <a:ext cx="1330960" cy="415290"/>
          </a:xfrm>
          <a:prstGeom prst="rect">
            <a:avLst/>
          </a:prstGeom>
          <a:noFill/>
          <a:ln>
            <a:noFill/>
          </a:ln>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2676525"/>
          </a:xfrm>
        </p:spPr>
        <p:txBody>
          <a:bodyPr/>
          <a:lstStyle/>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．屠呦呦和同事们是如何打开</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开发新抗疟药物的大门</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的？</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zh-CN" altLang="zh-CN" kern="100" dirty="0">
                <a:ea typeface="楷体" panose="02010609060101010101" charset="-122"/>
                <a:cs typeface="Times New Roman" panose="02020603050405020304"/>
              </a:rPr>
              <a:t>第一步：发现青蒿，提取有效成分，找到熔点在</a:t>
            </a:r>
            <a:r>
              <a:rPr lang="en-US" altLang="zh-CN" kern="100" dirty="0">
                <a:ea typeface="楷体" panose="02010609060101010101" charset="-122"/>
                <a:cs typeface="Courier New" panose="02070309020205020404"/>
              </a:rPr>
              <a:t>156</a:t>
            </a:r>
            <a:r>
              <a:rPr lang="zh-CN" altLang="zh-CN" kern="100" dirty="0">
                <a:ea typeface="楷体" panose="02010609060101010101" charset="-122"/>
                <a:cs typeface="Times New Roman" panose="02020603050405020304"/>
              </a:rPr>
              <a:t>～</a:t>
            </a:r>
            <a:r>
              <a:rPr lang="en-US" altLang="zh-CN" kern="100" dirty="0">
                <a:ea typeface="楷体" panose="02010609060101010101" charset="-122"/>
                <a:cs typeface="Courier New" panose="02070309020205020404"/>
              </a:rPr>
              <a:t>157</a:t>
            </a:r>
            <a:r>
              <a:rPr lang="en-US" altLang="zh-CN" kern="100" dirty="0">
                <a:latin typeface="宋体" panose="02010600030101010101" pitchFamily="2" charset="-122"/>
                <a:ea typeface="楷体" panose="02010609060101010101" charset="-122"/>
                <a:cs typeface="Times New Roman" panose="02020603050405020304"/>
              </a:rPr>
              <a:t>℃</a:t>
            </a:r>
            <a:r>
              <a:rPr lang="zh-CN" altLang="zh-CN" kern="100" dirty="0">
                <a:ea typeface="楷体" panose="02010609060101010101" charset="-122"/>
                <a:cs typeface="Times New Roman" panose="02020603050405020304"/>
              </a:rPr>
              <a:t>的无色晶体。第二步：发明和创造，将</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青蒿素</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这个天然分子变为药物，采用胶囊的方式，在疫区试用取得了明确的疗效</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pPr>
              <a:spcAft>
                <a:spcPts val="0"/>
              </a:spcAft>
              <a:tabLst>
                <a:tab pos="2700655" algn="l"/>
              </a:tabLst>
            </a:pPr>
            <a:r>
              <a:rPr lang="en-US" altLang="zh-CN" kern="100" dirty="0">
                <a:cs typeface="Courier New" panose="02070309020205020404"/>
              </a:rPr>
              <a:t>2</a:t>
            </a:r>
            <a:r>
              <a:rPr lang="zh-CN" altLang="zh-CN" kern="100" dirty="0">
                <a:ea typeface="楷体" panose="02010609060101010101" charset="-122"/>
                <a:cs typeface="Times New Roman" panose="02020603050405020304"/>
              </a:rPr>
              <a:t>．</a:t>
            </a:r>
            <a:r>
              <a:rPr lang="zh-CN" altLang="zh-CN" kern="100" dirty="0">
                <a:cs typeface="Times New Roman" panose="02020603050405020304"/>
              </a:rPr>
              <a:t>加来道雄想通过鲤鱼</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科学家</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对世界的认识说明什么？</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zh-CN" altLang="zh-CN" kern="100" dirty="0">
                <a:ea typeface="楷体" panose="02010609060101010101" charset="-122"/>
                <a:cs typeface="Times New Roman" panose="02020603050405020304"/>
              </a:rPr>
              <a:t>说明</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自以为是</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的人类和鲤鱼</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科学家</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有相似之处。</a:t>
            </a:r>
            <a:r>
              <a:rPr lang="en-US" altLang="zh-CN" kern="100" dirty="0">
                <a:latin typeface="宋体" panose="02010600030101010101" pitchFamily="2" charset="-122"/>
                <a:ea typeface="楷体" panose="02010609060101010101" charset="-122"/>
                <a:cs typeface="Times New Roman" panose="02020603050405020304"/>
              </a:rPr>
              <a:t>①</a:t>
            </a:r>
            <a:r>
              <a:rPr lang="zh-CN" altLang="zh-CN" kern="100" dirty="0">
                <a:ea typeface="楷体" panose="02010609060101010101" charset="-122"/>
                <a:cs typeface="Times New Roman" panose="02020603050405020304"/>
              </a:rPr>
              <a:t>人类</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一生就在我们自己的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池子</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里度过</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，只要</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超出了我们的理解力</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的自然存在，他们就</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拒绝承认</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a:t>
            </a:r>
            <a:r>
              <a:rPr lang="en-US" altLang="zh-CN" kern="100" dirty="0">
                <a:latin typeface="宋体" panose="02010600030101010101" pitchFamily="2" charset="-122"/>
                <a:ea typeface="楷体" panose="02010609060101010101" charset="-122"/>
                <a:cs typeface="Times New Roman" panose="02020603050405020304"/>
              </a:rPr>
              <a:t>②</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科学家发明像力这样一些概念</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是因为他们只愿意承认</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那些看得见摸得着的事物</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，不肯改变思考问题的方式。</a:t>
            </a:r>
            <a:r>
              <a:rPr lang="zh-CN" altLang="zh-CN" kern="100" dirty="0">
                <a:latin typeface="宋体" panose="02010600030101010101" pitchFamily="2" charset="-122"/>
                <a:ea typeface="楷体" panose="02010609060101010101" charset="-122"/>
                <a:cs typeface="Times New Roman" panose="02020603050405020304"/>
              </a:rPr>
              <a:t>③</a:t>
            </a:r>
            <a:r>
              <a:rPr lang="zh-CN" altLang="zh-CN" kern="100" dirty="0">
                <a:latin typeface="等线" panose="02010600030101010101" charset="-122"/>
                <a:ea typeface="Times New Roman" panose="02020603050405020304"/>
                <a:cs typeface="Courier New" panose="02070309020205020404"/>
              </a:rPr>
              <a:t> </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不能在实验室里便利地验证</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的理论，他们就加以</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鄙视</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，表现出思想上的保守和固执</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2677656"/>
          </a:xfrm>
        </p:spPr>
        <p:txBody>
          <a:bodyPr/>
          <a:lstStyle/>
          <a:p>
            <a:pPr>
              <a:spcAft>
                <a:spcPts val="0"/>
              </a:spcAft>
              <a:tabLst>
                <a:tab pos="2700655" algn="l"/>
              </a:tabLst>
            </a:pPr>
            <a:r>
              <a:rPr lang="en-US" altLang="zh-CN" kern="100" dirty="0" smtClean="0">
                <a:cs typeface="Times New Roman" panose="02020603050405020304"/>
              </a:rPr>
              <a:t>                </a:t>
            </a:r>
            <a:r>
              <a:rPr lang="zh-CN" altLang="zh-CN" kern="100" dirty="0" smtClean="0">
                <a:cs typeface="Times New Roman" panose="02020603050405020304"/>
              </a:rPr>
              <a:t>体会</a:t>
            </a:r>
            <a:r>
              <a:rPr lang="zh-CN" altLang="zh-CN" kern="100" dirty="0">
                <a:cs typeface="Times New Roman" panose="02020603050405020304"/>
              </a:rPr>
              <a:t>科学家精神</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科学家精神是科技工作者在长期科学实践中积累的宝贵精神财富。屠呦呦、加来道雄作为科学家的代表，他们身上都闪烁着科学家精神</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4" name="图片 3" descr="E:\张\11.19\新建文件夹\任务二.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89617" y="791815"/>
            <a:ext cx="1330960" cy="415290"/>
          </a:xfrm>
          <a:prstGeom prst="rect">
            <a:avLst/>
          </a:prstGeom>
          <a:noFill/>
          <a:ln>
            <a:noFill/>
          </a:ln>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969385"/>
          </a:xfrm>
        </p:spPr>
        <p:txBody>
          <a:bodyPr/>
          <a:lstStyle/>
          <a:p>
            <a:pP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．屠呦呦身上凸显了科学家的哪些品质？</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en-US" altLang="zh-CN" kern="100" dirty="0">
                <a:latin typeface="宋体" panose="02010600030101010101" pitchFamily="2" charset="-122"/>
                <a:ea typeface="楷体" panose="02010609060101010101" charset="-122"/>
                <a:cs typeface="Times New Roman" panose="02020603050405020304"/>
              </a:rPr>
              <a:t>①</a:t>
            </a:r>
            <a:r>
              <a:rPr lang="zh-CN" altLang="zh-CN" kern="100" dirty="0">
                <a:ea typeface="楷体" panose="02010609060101010101" charset="-122"/>
                <a:cs typeface="Times New Roman" panose="02020603050405020304"/>
              </a:rPr>
              <a:t>治病救人、造福人类的高度责任感。一生以自己的知识和努力为无数饱受疟疾病痛之苦的人带来了生的希望。</a:t>
            </a:r>
            <a:r>
              <a:rPr lang="zh-CN" altLang="zh-CN" kern="100" dirty="0">
                <a:latin typeface="宋体" panose="02010600030101010101" pitchFamily="2" charset="-122"/>
                <a:ea typeface="楷体" panose="02010609060101010101" charset="-122"/>
                <a:cs typeface="Times New Roman" panose="02020603050405020304"/>
              </a:rPr>
              <a:t>②</a:t>
            </a:r>
            <a:r>
              <a:rPr lang="zh-CN" altLang="zh-CN" kern="100" dirty="0">
                <a:ea typeface="楷体" panose="02010609060101010101" charset="-122"/>
                <a:cs typeface="Times New Roman" panose="02020603050405020304"/>
              </a:rPr>
              <a:t>埋头苦干、锲而不舍的科学精神。面对多重困难，坚持研究，终于开发出人类抗击疟疾的</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有效武器</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a:t>
            </a:r>
            <a:r>
              <a:rPr lang="zh-CN" altLang="zh-CN" kern="100" dirty="0">
                <a:latin typeface="宋体" panose="02010600030101010101" pitchFamily="2" charset="-122"/>
                <a:ea typeface="楷体" panose="02010609060101010101" charset="-122"/>
                <a:cs typeface="Times New Roman" panose="02020603050405020304"/>
              </a:rPr>
              <a:t>③</a:t>
            </a:r>
            <a:r>
              <a:rPr lang="zh-CN" altLang="zh-CN" kern="100" dirty="0">
                <a:ea typeface="楷体" panose="02010609060101010101" charset="-122"/>
                <a:cs typeface="Times New Roman" panose="02020603050405020304"/>
              </a:rPr>
              <a:t>吃苦耐劳、甘于牺牲的奉献精神。查阅大量中医药典籍，研究不辍，并勇敢地做第一批尝试青蒿提取物的志愿者</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271037" y="468223"/>
            <a:ext cx="10980000" cy="5908040"/>
          </a:xfrm>
        </p:spPr>
        <p:txBody>
          <a:bodyPr/>
          <a:lstStyle/>
          <a:p>
            <a:pPr indent="713740" fontAlgn="ctr">
              <a:spcAft>
                <a:spcPts val="0"/>
              </a:spcAft>
              <a:tabLst>
                <a:tab pos="2700655" algn="l"/>
              </a:tabLst>
            </a:pPr>
            <a:r>
              <a:rPr lang="zh-CN" altLang="zh-CN" kern="100" dirty="0">
                <a:cs typeface="Times New Roman" panose="02020603050405020304"/>
              </a:rPr>
              <a:t>本单元属于必修课程</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实用性阅读与交流</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学习任务群，所选文章主要反映了自然科学和人文社会科学的多个领域中的探索发现。</a:t>
            </a:r>
            <a:r>
              <a:rPr lang="zh-CN" altLang="en-US" kern="100" dirty="0">
                <a:cs typeface="Times New Roman" panose="02020603050405020304"/>
              </a:rPr>
              <a:t>这些文章有的介绍科学发现的成果和过程，有的探讨建筑学问题，有的分析文学现象，</a:t>
            </a:r>
            <a:r>
              <a:rPr lang="zh-CN" altLang="en-US" kern="100" dirty="0">
                <a:cs typeface="Times New Roman" panose="02020603050405020304"/>
              </a:rPr>
              <a:t>展现了不同领域的学者们的创新意识、探索精神和科学态度</a:t>
            </a:r>
            <a:r>
              <a:rPr lang="zh-CN" altLang="zh-CN" kern="100" dirty="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学习本单元，要明确知识性读物的阅读方法，发展科学思维，培养科学精神。阅读时把握关键概念和术语，厘清文章思路；分析作者阐释说明、逻辑推理的方法，体会文章语言严谨、准确的特点；运用所学知识，探究实际问题，形成自己的见解</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245"/>
          </a:xfrm>
        </p:spPr>
        <p:txBody>
          <a:bodyPr/>
          <a:lstStyle/>
          <a:p>
            <a:pP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．请同学们结合屠呦呦、加来道雄及其他科学家的经历，讨论一下他们取得重大成就的原因。</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en-US" altLang="zh-CN" kern="100" dirty="0">
                <a:latin typeface="宋体" panose="02010600030101010101" pitchFamily="2" charset="-122"/>
                <a:ea typeface="楷体" panose="02010609060101010101" charset="-122"/>
                <a:cs typeface="Times New Roman" panose="02020603050405020304"/>
              </a:rPr>
              <a:t>①</a:t>
            </a:r>
            <a:r>
              <a:rPr lang="zh-CN" altLang="zh-CN" kern="100" dirty="0">
                <a:ea typeface="楷体" panose="02010609060101010101" charset="-122"/>
                <a:cs typeface="Times New Roman" panose="02020603050405020304"/>
              </a:rPr>
              <a:t>好奇心和对科学的浓厚兴趣。《青蒿素：人类征服疾病的一小步》中提到屠呦呦对中草药的好奇心；加来道雄为慢慢畅游的鲤鱼所陶醉，怀着一颗好奇的童心，读着有关爱因斯坦及其理论的每一本书，最后决定当一名理论物理学家。</a:t>
            </a:r>
            <a:r>
              <a:rPr lang="zh-CN" altLang="zh-CN" kern="100" dirty="0">
                <a:latin typeface="宋体" panose="02010600030101010101" pitchFamily="2" charset="-122"/>
                <a:ea typeface="楷体" panose="02010609060101010101" charset="-122"/>
                <a:cs typeface="Times New Roman" panose="02020603050405020304"/>
              </a:rPr>
              <a:t>②</a:t>
            </a:r>
            <a:r>
              <a:rPr lang="zh-CN" altLang="zh-CN" kern="100" dirty="0">
                <a:ea typeface="楷体" panose="02010609060101010101" charset="-122"/>
                <a:cs typeface="Times New Roman" panose="02020603050405020304"/>
              </a:rPr>
              <a:t>孜孜以求、不怕艰辛的奋斗精神。这些科学家都是经历过数十次甚至数百次的失败，以不达目的誓不罢休的精神最后才取得惊人成果的</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平行四边形 35"/>
          <p:cNvSpPr/>
          <p:nvPr/>
        </p:nvSpPr>
        <p:spPr>
          <a:xfrm>
            <a:off x="0" y="4498975"/>
            <a:ext cx="11522075" cy="1981199"/>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1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11" name="矩形 10"/>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14"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燕尾形 14"/>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16"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17"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18" name="组合 41"/>
          <p:cNvGrpSpPr/>
          <p:nvPr/>
        </p:nvGrpSpPr>
        <p:grpSpPr bwMode="auto">
          <a:xfrm>
            <a:off x="3829050" y="1195388"/>
            <a:ext cx="4102100" cy="1787525"/>
            <a:chOff x="3785732" y="617328"/>
            <a:chExt cx="4799076" cy="2091592"/>
          </a:xfrm>
        </p:grpSpPr>
        <p:sp>
          <p:nvSpPr>
            <p:cNvPr id="19" name="椭圆 18"/>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20" name="椭圆 19"/>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21" name="直接连接符 20"/>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2" name="组合 49"/>
            <p:cNvGrpSpPr/>
            <p:nvPr/>
          </p:nvGrpSpPr>
          <p:grpSpPr bwMode="auto">
            <a:xfrm>
              <a:off x="5137389" y="617328"/>
              <a:ext cx="2091594" cy="2091592"/>
              <a:chOff x="5049409" y="1518109"/>
              <a:chExt cx="2091594" cy="2091592"/>
            </a:xfrm>
          </p:grpSpPr>
          <p:sp>
            <p:nvSpPr>
              <p:cNvPr id="24" name="椭圆 23"/>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25"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23"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26" name="直接连接符 25"/>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32" name="燕尾形 31"/>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3" name="矩形 32">
            <a:hlinkClick r:id="rId2" action="ppaction://hlinkfile"/>
          </p:cNvPr>
          <p:cNvSpPr/>
          <p:nvPr>
            <p:custDataLst>
              <p:tags r:id="rId3"/>
            </p:custDataLst>
          </p:nvPr>
        </p:nvSpPr>
        <p:spPr>
          <a:xfrm>
            <a:off x="3235325" y="5148263"/>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七</a:t>
            </a:r>
            <a:r>
              <a:rPr lang="en-US" altLang="zh-CN"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4" name="矩形 33">
            <a:hlinkClick r:id="rId4" tooltip="" action="ppaction://hlinkfile"/>
          </p:cNvPr>
          <p:cNvSpPr/>
          <p:nvPr/>
        </p:nvSpPr>
        <p:spPr>
          <a:xfrm>
            <a:off x="-107950" y="-12620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15"/>
                                        </p:tgtEl>
                                      </p:cBhvr>
                                    </p:animEffect>
                                    <p:animScale>
                                      <p:cBhvr>
                                        <p:cTn id="7" dur="1000" autoRev="1" fill="hold"/>
                                        <p:tgtEl>
                                          <p:spTgt spid="15"/>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1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7"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3175" y="0"/>
            <a:ext cx="11522075" cy="354488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60437" y="575791"/>
            <a:ext cx="22002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占位符 4"/>
          <p:cNvSpPr>
            <a:spLocks noGrp="1"/>
          </p:cNvSpPr>
          <p:nvPr>
            <p:ph type="body" sz="quarter" idx="10"/>
          </p:nvPr>
        </p:nvSpPr>
        <p:spPr>
          <a:xfrm>
            <a:off x="271037" y="1241283"/>
            <a:ext cx="10980000" cy="3251083"/>
          </a:xfrm>
        </p:spPr>
        <p:txBody>
          <a:bodyPr/>
          <a:lstStyle/>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．学习介绍科学发现过程和成果、展现科学研究艰辛与乐趣的知识性读物，感受不同领域学者的创新意识、探究精神和科学态度，发展科学思维，培养科学精神，激发对科学研究的兴趣和热情。</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．掌握知识性读物的阅读方法，学会在阅读时抓住关键概念、术语和关键词句，厘清文章思路，理解和把握文章主旨</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251083"/>
          </a:xfrm>
        </p:spPr>
        <p:txBody>
          <a:bodyPr/>
          <a:lstStyle/>
          <a:p>
            <a:pP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．尝试调动自己的知识储备和实际经验思考问题，借鉴课文中使用的研究方法进行探究，得出自己的结论。</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．把握知识性读物的特点，学习文章说明事物、阐释事理和进行逻辑推理的方法，体会文章严谨、准确的语言风格；写作说明事理的文章。</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316861" y="1295871"/>
          <a:ext cx="10888352" cy="4862880"/>
        </p:xfrm>
        <a:graphic>
          <a:graphicData uri="http://schemas.openxmlformats.org/drawingml/2006/table">
            <a:tbl>
              <a:tblPr/>
              <a:tblGrid>
                <a:gridCol w="812606"/>
                <a:gridCol w="6611790"/>
                <a:gridCol w="3463956"/>
              </a:tblGrid>
              <a:tr h="575413">
                <a:tc>
                  <a:txBody>
                    <a:bodyPr/>
                    <a:lstStyle/>
                    <a:p>
                      <a:pPr algn="ctr">
                        <a:lnSpc>
                          <a:spcPct val="150000"/>
                        </a:lnSpc>
                        <a:spcAft>
                          <a:spcPts val="0"/>
                        </a:spcAft>
                        <a:tabLst>
                          <a:tab pos="2610485" algn="l"/>
                        </a:tabLst>
                      </a:pPr>
                      <a:r>
                        <a:rPr lang="zh-CN" sz="26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概念</a:t>
                      </a:r>
                      <a:endParaRPr lang="zh-CN" sz="26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6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释义</a:t>
                      </a:r>
                      <a:endParaRPr lang="zh-CN" sz="26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6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举例</a:t>
                      </a:r>
                      <a:endParaRPr lang="zh-CN" sz="26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612719">
                <a:tc>
                  <a:txBody>
                    <a:bodyPr/>
                    <a:lstStyle/>
                    <a:p>
                      <a:pPr algn="ctr">
                        <a:lnSpc>
                          <a:spcPct val="150000"/>
                        </a:lnSpc>
                        <a:spcAft>
                          <a:spcPts val="0"/>
                        </a:spcAft>
                        <a:tabLst>
                          <a:tab pos="2700655" algn="l"/>
                        </a:tabLst>
                      </a:pPr>
                      <a:r>
                        <a:rPr lang="zh-CN" sz="2600" b="1" kern="100" dirty="0">
                          <a:effectLst/>
                          <a:latin typeface="Times New Roman" panose="02020603050405020304"/>
                          <a:ea typeface="宋体" panose="02010600030101010101" pitchFamily="2" charset="-122"/>
                          <a:cs typeface="Times New Roman" panose="02020603050405020304"/>
                        </a:rPr>
                        <a:t>概念</a:t>
                      </a:r>
                      <a:endParaRPr lang="zh-CN" sz="26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600" b="1" kern="100" dirty="0">
                          <a:effectLst/>
                          <a:latin typeface="Times New Roman" panose="02020603050405020304"/>
                          <a:ea typeface="宋体" panose="02010600030101010101" pitchFamily="2" charset="-122"/>
                          <a:cs typeface="Times New Roman" panose="02020603050405020304"/>
                        </a:rPr>
                        <a:t>概念是思维的基本形式之一，反映客观事物的一般的、本质的特征。人类在认识过程中，把所感觉到的事物的共同特点，从感性认识上升到理性认识，抽取出本质属性而形成概念。表达概念的语言形式是词或词组。概念都有内涵和外延，即其含义和适用范围。概念随着社会历史和人类认识的发展而变化</a:t>
                      </a:r>
                      <a:endParaRPr lang="zh-CN" sz="26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600" b="1" kern="100" dirty="0">
                          <a:effectLst/>
                          <a:latin typeface="Times New Roman" panose="02020603050405020304"/>
                          <a:ea typeface="宋体" panose="02010600030101010101" pitchFamily="2" charset="-122"/>
                          <a:cs typeface="Times New Roman" panose="02020603050405020304"/>
                        </a:rPr>
                        <a:t>《中国建筑的特征》中的建筑</a:t>
                      </a:r>
                      <a:r>
                        <a:rPr lang="en-US" sz="2600" b="1" kern="100" dirty="0">
                          <a:effectLst/>
                          <a:latin typeface="宋体" panose="02010600030101010101" pitchFamily="2" charset="-122"/>
                          <a:ea typeface="等线" panose="02010600030101010101" charset="-122"/>
                          <a:cs typeface="Times New Roman" panose="02020603050405020304"/>
                        </a:rPr>
                        <a:t>“</a:t>
                      </a:r>
                      <a:r>
                        <a:rPr lang="zh-CN" sz="2600" b="1" kern="100" dirty="0">
                          <a:effectLst/>
                          <a:latin typeface="Times New Roman" panose="02020603050405020304"/>
                          <a:ea typeface="宋体" panose="02010600030101010101" pitchFamily="2" charset="-122"/>
                          <a:cs typeface="Times New Roman" panose="02020603050405020304"/>
                        </a:rPr>
                        <a:t>文法</a:t>
                      </a:r>
                      <a:r>
                        <a:rPr lang="en-US" sz="2600" b="1" kern="100" dirty="0" smtClean="0">
                          <a:effectLst/>
                          <a:latin typeface="宋体" panose="02010600030101010101" pitchFamily="2" charset="-122"/>
                          <a:ea typeface="等线" panose="02010600030101010101" charset="-122"/>
                          <a:cs typeface="Times New Roman" panose="02020603050405020304"/>
                        </a:rPr>
                        <a:t>”“</a:t>
                      </a:r>
                      <a:r>
                        <a:rPr lang="zh-CN" sz="2600" b="1" kern="100" dirty="0">
                          <a:effectLst/>
                          <a:latin typeface="Times New Roman" panose="02020603050405020304"/>
                          <a:ea typeface="宋体" panose="02010600030101010101" pitchFamily="2" charset="-122"/>
                          <a:cs typeface="Times New Roman" panose="02020603050405020304"/>
                        </a:rPr>
                        <a:t>词汇</a:t>
                      </a:r>
                      <a:r>
                        <a:rPr lang="en-US" sz="2600" b="1" kern="100" dirty="0">
                          <a:effectLst/>
                          <a:latin typeface="宋体" panose="02010600030101010101" pitchFamily="2" charset="-122"/>
                          <a:ea typeface="等线" panose="02010600030101010101" charset="-122"/>
                          <a:cs typeface="Times New Roman" panose="02020603050405020304"/>
                        </a:rPr>
                        <a:t>”“</a:t>
                      </a:r>
                      <a:r>
                        <a:rPr lang="zh-CN" sz="2600" b="1" kern="100" dirty="0">
                          <a:effectLst/>
                          <a:latin typeface="Times New Roman" panose="02020603050405020304"/>
                          <a:ea typeface="宋体" panose="02010600030101010101" pitchFamily="2" charset="-122"/>
                          <a:cs typeface="Times New Roman" panose="02020603050405020304"/>
                        </a:rPr>
                        <a:t>可</a:t>
                      </a:r>
                      <a:r>
                        <a:rPr lang="zh-CN" sz="2600" b="1" kern="100" dirty="0" smtClean="0">
                          <a:effectLst/>
                          <a:latin typeface="Times New Roman" panose="02020603050405020304"/>
                          <a:ea typeface="宋体" panose="02010600030101010101" pitchFamily="2" charset="-122"/>
                          <a:cs typeface="Times New Roman" panose="02020603050405020304"/>
                        </a:rPr>
                        <a:t>译性</a:t>
                      </a:r>
                      <a:r>
                        <a:rPr lang="en-US" sz="2600" b="1" kern="100" dirty="0">
                          <a:effectLst/>
                          <a:latin typeface="宋体" panose="02010600030101010101" pitchFamily="2" charset="-122"/>
                          <a:ea typeface="等线" panose="02010600030101010101" charset="-122"/>
                          <a:cs typeface="Times New Roman" panose="02020603050405020304"/>
                        </a:rPr>
                        <a:t>”</a:t>
                      </a:r>
                      <a:endParaRPr lang="zh-CN" sz="260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zh-CN" sz="2600" b="1" kern="100" dirty="0">
                          <a:effectLst/>
                          <a:latin typeface="Times New Roman" panose="02020603050405020304"/>
                          <a:ea typeface="宋体" panose="02010600030101010101" pitchFamily="2" charset="-122"/>
                          <a:cs typeface="Times New Roman" panose="02020603050405020304"/>
                        </a:rPr>
                        <a:t>《说</a:t>
                      </a:r>
                      <a:r>
                        <a:rPr lang="en-US" sz="2600" b="1" kern="100" dirty="0">
                          <a:effectLst/>
                          <a:latin typeface="宋体" panose="02010600030101010101" pitchFamily="2" charset="-122"/>
                          <a:ea typeface="等线" panose="02010600030101010101" charset="-122"/>
                          <a:cs typeface="Times New Roman" panose="02020603050405020304"/>
                        </a:rPr>
                        <a:t>“</a:t>
                      </a:r>
                      <a:r>
                        <a:rPr lang="zh-CN" sz="2600" b="1" kern="100" dirty="0">
                          <a:effectLst/>
                          <a:latin typeface="Times New Roman" panose="02020603050405020304"/>
                          <a:ea typeface="宋体" panose="02010600030101010101" pitchFamily="2" charset="-122"/>
                          <a:cs typeface="Times New Roman" panose="02020603050405020304"/>
                        </a:rPr>
                        <a:t>木叶</a:t>
                      </a:r>
                      <a:r>
                        <a:rPr lang="en-US" sz="2600" b="1" kern="100" dirty="0">
                          <a:effectLst/>
                          <a:latin typeface="宋体" panose="02010600030101010101" pitchFamily="2" charset="-122"/>
                          <a:ea typeface="等线" panose="02010600030101010101" charset="-122"/>
                          <a:cs typeface="Times New Roman" panose="02020603050405020304"/>
                        </a:rPr>
                        <a:t>”</a:t>
                      </a:r>
                      <a:r>
                        <a:rPr lang="zh-CN" sz="2600" b="1" kern="100" dirty="0">
                          <a:effectLst/>
                          <a:latin typeface="Times New Roman" panose="02020603050405020304"/>
                          <a:ea typeface="宋体" panose="02010600030101010101" pitchFamily="2" charset="-122"/>
                          <a:cs typeface="Times New Roman" panose="02020603050405020304"/>
                        </a:rPr>
                        <a:t>》中诗歌语言的</a:t>
                      </a:r>
                      <a:r>
                        <a:rPr lang="en-US" sz="2600" b="1" kern="100" dirty="0">
                          <a:effectLst/>
                          <a:latin typeface="宋体" panose="02010600030101010101" pitchFamily="2" charset="-122"/>
                          <a:ea typeface="等线" panose="02010600030101010101" charset="-122"/>
                          <a:cs typeface="Times New Roman" panose="02020603050405020304"/>
                        </a:rPr>
                        <a:t>“</a:t>
                      </a:r>
                      <a:r>
                        <a:rPr lang="zh-CN" sz="2600" b="1" kern="100" dirty="0">
                          <a:effectLst/>
                          <a:latin typeface="Times New Roman" panose="02020603050405020304"/>
                          <a:ea typeface="宋体" panose="02010600030101010101" pitchFamily="2" charset="-122"/>
                          <a:cs typeface="Times New Roman" panose="02020603050405020304"/>
                        </a:rPr>
                        <a:t>暗示性</a:t>
                      </a:r>
                      <a:r>
                        <a:rPr lang="en-US" sz="2600" b="1" kern="100" dirty="0">
                          <a:effectLst/>
                          <a:latin typeface="宋体" panose="02010600030101010101" pitchFamily="2" charset="-122"/>
                          <a:ea typeface="等线" panose="02010600030101010101" charset="-122"/>
                          <a:cs typeface="Times New Roman" panose="02020603050405020304"/>
                        </a:rPr>
                        <a:t>”</a:t>
                      </a:r>
                      <a:endParaRPr lang="zh-CN" sz="26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6214" y="539787"/>
            <a:ext cx="22002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16861" y="755811"/>
          <a:ext cx="10888352" cy="4268520"/>
        </p:xfrm>
        <a:graphic>
          <a:graphicData uri="http://schemas.openxmlformats.org/drawingml/2006/table">
            <a:tbl>
              <a:tblPr/>
              <a:tblGrid>
                <a:gridCol w="812606"/>
                <a:gridCol w="4271530"/>
                <a:gridCol w="5804216"/>
              </a:tblGrid>
              <a:tr h="575413">
                <a:tc>
                  <a:txBody>
                    <a:bodyPr/>
                    <a:lstStyle/>
                    <a:p>
                      <a:pPr algn="ctr">
                        <a:lnSpc>
                          <a:spcPct val="150000"/>
                        </a:lnSpc>
                        <a:spcAft>
                          <a:spcPts val="0"/>
                        </a:spcAft>
                        <a:tabLst>
                          <a:tab pos="2610485" algn="l"/>
                        </a:tabLst>
                      </a:pPr>
                      <a:r>
                        <a:rPr lang="zh-CN" sz="26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概念</a:t>
                      </a:r>
                      <a:endParaRPr lang="zh-CN" sz="26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6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释义</a:t>
                      </a:r>
                      <a:endParaRPr lang="zh-CN" sz="26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6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举例</a:t>
                      </a:r>
                      <a:endParaRPr lang="zh-CN" sz="26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612719">
                <a:tc>
                  <a:txBody>
                    <a:bodyPr/>
                    <a:lstStyle/>
                    <a:p>
                      <a:pPr algn="ctr">
                        <a:lnSpc>
                          <a:spcPct val="150000"/>
                        </a:lnSpc>
                        <a:spcAft>
                          <a:spcPts val="0"/>
                        </a:spcAft>
                        <a:tabLst>
                          <a:tab pos="2700655" algn="l"/>
                        </a:tabLst>
                      </a:pPr>
                      <a:r>
                        <a:rPr lang="zh-CN" sz="2600" b="1" kern="100" dirty="0">
                          <a:effectLst/>
                          <a:latin typeface="Times New Roman" panose="02020603050405020304"/>
                          <a:ea typeface="宋体" panose="02010600030101010101" pitchFamily="2" charset="-122"/>
                          <a:cs typeface="Times New Roman" panose="02020603050405020304"/>
                        </a:rPr>
                        <a:t>说明</a:t>
                      </a:r>
                      <a:endParaRPr lang="zh-CN" sz="2600" kern="100" dirty="0">
                        <a:effectLst/>
                        <a:latin typeface="等线" panose="02010600030101010101" charset="-122"/>
                        <a:ea typeface="等线" panose="02010600030101010101" charset="-122"/>
                        <a:cs typeface="Courier New" panose="02070309020205020404"/>
                      </a:endParaRPr>
                    </a:p>
                    <a:p>
                      <a:pPr algn="ctr">
                        <a:lnSpc>
                          <a:spcPct val="150000"/>
                        </a:lnSpc>
                        <a:spcAft>
                          <a:spcPts val="0"/>
                        </a:spcAft>
                        <a:tabLst>
                          <a:tab pos="2700655" algn="l"/>
                        </a:tabLst>
                      </a:pPr>
                      <a:r>
                        <a:rPr lang="zh-CN" sz="2600" b="1" kern="100" dirty="0">
                          <a:effectLst/>
                          <a:latin typeface="Times New Roman" panose="02020603050405020304"/>
                          <a:ea typeface="宋体" panose="02010600030101010101" pitchFamily="2" charset="-122"/>
                          <a:cs typeface="Times New Roman" panose="02020603050405020304"/>
                        </a:rPr>
                        <a:t>顺序</a:t>
                      </a:r>
                      <a:endParaRPr lang="zh-CN" sz="26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600" b="1" kern="100" dirty="0">
                          <a:effectLst/>
                          <a:latin typeface="Times New Roman" panose="02020603050405020304"/>
                          <a:ea typeface="宋体" panose="02010600030101010101" pitchFamily="2" charset="-122"/>
                          <a:cs typeface="Times New Roman" panose="02020603050405020304"/>
                        </a:rPr>
                        <a:t>说明顺序是能充分表现事物或事理本身特征的顺序，也是符合人们认识事物或事物发展规律的顺序。常见的说明顺序有时间顺序、空间顺序和逻辑顺序</a:t>
                      </a:r>
                      <a:endParaRPr lang="zh-CN" sz="26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600" b="1" kern="100" dirty="0">
                          <a:effectLst/>
                          <a:latin typeface="Times New Roman" panose="02020603050405020304"/>
                          <a:ea typeface="宋体" panose="02010600030101010101" pitchFamily="2" charset="-122"/>
                          <a:cs typeface="Times New Roman" panose="02020603050405020304"/>
                        </a:rPr>
                        <a:t>《中国石拱桥》按照先古后今的时间顺序，先概括后具体、先整体后局部的逻辑顺序介绍中国石拱桥。</a:t>
                      </a:r>
                      <a:endParaRPr lang="zh-CN" sz="260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zh-CN" sz="2600" b="1" kern="100" dirty="0">
                          <a:effectLst/>
                          <a:latin typeface="Times New Roman" panose="02020603050405020304"/>
                          <a:ea typeface="宋体" panose="02010600030101010101" pitchFamily="2" charset="-122"/>
                          <a:cs typeface="Times New Roman" panose="02020603050405020304"/>
                        </a:rPr>
                        <a:t>《故宫博物院》按照从南到北的空间顺序，有主有次地介绍故宫的建筑物和建筑布局</a:t>
                      </a:r>
                      <a:endParaRPr lang="zh-CN" sz="26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77092" y="637789"/>
            <a:ext cx="220027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占位符 4"/>
          <p:cNvSpPr>
            <a:spLocks noGrp="1"/>
          </p:cNvSpPr>
          <p:nvPr>
            <p:ph type="body" sz="quarter" idx="10"/>
          </p:nvPr>
        </p:nvSpPr>
        <p:spPr>
          <a:xfrm>
            <a:off x="271037" y="1223863"/>
            <a:ext cx="10980000" cy="4543744"/>
          </a:xfrm>
        </p:spPr>
        <p:txBody>
          <a:bodyPr/>
          <a:lstStyle/>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．通读课文，掌握不同文章的体裁特征和写法。</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．理解关键概念和术语，厘清文章思路，把握写作的逻辑顺序。</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．品味文中精彩的语句和整体的语言风格，鉴赏文章的语言特点。</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．分析文章阐释说明、逻辑推理的方法，结合自己的写作体会，深入思考应如何实际运用。</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5</a:t>
            </a:r>
            <a:r>
              <a:rPr lang="zh-CN" altLang="zh-CN" kern="100" dirty="0">
                <a:cs typeface="Times New Roman" panose="02020603050405020304"/>
              </a:rPr>
              <a:t>．培养科学的思维方法，学习用科学的眼光看待自然和社会现象，探究实际问题，形成自己的见解</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450725" y="1320469"/>
          <a:ext cx="10620624" cy="4125840"/>
        </p:xfrm>
        <a:graphic>
          <a:graphicData uri="http://schemas.openxmlformats.org/drawingml/2006/table">
            <a:tbl>
              <a:tblPr/>
              <a:tblGrid>
                <a:gridCol w="1673908"/>
                <a:gridCol w="7447408"/>
                <a:gridCol w="507371"/>
                <a:gridCol w="484566"/>
                <a:gridCol w="507371"/>
              </a:tblGrid>
              <a:tr h="431022">
                <a:tc rowSpan="2">
                  <a:txBody>
                    <a:bodyPr/>
                    <a:lstStyle/>
                    <a:p>
                      <a:pPr algn="ctr">
                        <a:lnSpc>
                          <a:spcPct val="10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维度</a:t>
                      </a:r>
                      <a:endParaRPr lang="zh-CN" sz="28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rowSpan="2">
                  <a:txBody>
                    <a:bodyPr/>
                    <a:lstStyle/>
                    <a:p>
                      <a:pPr algn="ctr">
                        <a:lnSpc>
                          <a:spcPct val="10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标准</a:t>
                      </a:r>
                      <a:endParaRPr lang="zh-CN" sz="28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0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等级</a:t>
                      </a:r>
                      <a:endParaRPr lang="zh-CN" sz="28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tc>
                <a:tc hMerge="1">
                  <a:tcPr/>
                </a:tc>
              </a:tr>
              <a:tr h="431022">
                <a:tc vMerge="1">
                  <a:tcPr/>
                </a:tc>
                <a:tc vMerge="1">
                  <a:tcPr/>
                </a:tc>
                <a:tc>
                  <a:txBody>
                    <a:bodyPr/>
                    <a:lstStyle/>
                    <a:p>
                      <a:pPr algn="ctr">
                        <a:lnSpc>
                          <a:spcPct val="100000"/>
                        </a:lnSpc>
                        <a:spcAft>
                          <a:spcPts val="0"/>
                        </a:spcAft>
                        <a:tabLst>
                          <a:tab pos="2610485" algn="l"/>
                        </a:tabLst>
                      </a:pPr>
                      <a:r>
                        <a:rPr lang="en-US" sz="2800" b="1" kern="100" dirty="0">
                          <a:solidFill>
                            <a:srgbClr val="C00000"/>
                          </a:solidFill>
                          <a:effectLst/>
                          <a:latin typeface="+mn-lt"/>
                          <a:ea typeface="+mj-ea"/>
                          <a:cs typeface="Courier New" panose="02070309020205020404"/>
                        </a:rPr>
                        <a:t>A</a:t>
                      </a:r>
                      <a:endParaRPr lang="zh-CN" sz="28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0000"/>
                        </a:lnSpc>
                        <a:spcAft>
                          <a:spcPts val="0"/>
                        </a:spcAft>
                        <a:tabLst>
                          <a:tab pos="2610485" algn="l"/>
                        </a:tabLst>
                      </a:pPr>
                      <a:r>
                        <a:rPr lang="en-US" sz="2800" b="1" kern="100" dirty="0">
                          <a:solidFill>
                            <a:srgbClr val="C00000"/>
                          </a:solidFill>
                          <a:effectLst/>
                          <a:latin typeface="+mn-lt"/>
                          <a:ea typeface="+mj-ea"/>
                          <a:cs typeface="Courier New" panose="02070309020205020404"/>
                        </a:rPr>
                        <a:t>B</a:t>
                      </a:r>
                      <a:endParaRPr lang="zh-CN" sz="28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0000"/>
                        </a:lnSpc>
                        <a:spcAft>
                          <a:spcPts val="0"/>
                        </a:spcAft>
                        <a:tabLst>
                          <a:tab pos="2610485" algn="l"/>
                        </a:tabLst>
                      </a:pPr>
                      <a:r>
                        <a:rPr lang="en-US" sz="2800" b="1" kern="100" dirty="0">
                          <a:solidFill>
                            <a:srgbClr val="C00000"/>
                          </a:solidFill>
                          <a:effectLst/>
                          <a:latin typeface="+mn-lt"/>
                          <a:ea typeface="+mj-ea"/>
                          <a:cs typeface="Courier New" panose="02070309020205020404"/>
                        </a:rPr>
                        <a:t>C</a:t>
                      </a:r>
                      <a:endParaRPr lang="zh-CN" sz="28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528786">
                <a:tc>
                  <a:txBody>
                    <a:bodyPr/>
                    <a:lstStyle/>
                    <a:p>
                      <a:pPr algn="ctr">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语言建构与运用</a:t>
                      </a:r>
                      <a:endParaRPr lang="zh-CN" sz="28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积累专业术语，如医学、物理、建筑、文学理论词汇；掌握多种说明方法，提升语言逻辑性；体会不同文体的语言风格，增强表达适应性</a:t>
                      </a:r>
                      <a:endParaRPr lang="zh-CN" sz="28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786">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思维发展与提升</a:t>
                      </a:r>
                      <a:endParaRPr lang="zh-CN" sz="28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学习科学实证与探究思维；训练归纳演绎能力；培养批判性思维，敢于质疑并独立思考</a:t>
                      </a:r>
                      <a:endParaRPr lang="zh-CN" sz="28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dirty="0">
                          <a:effectLst/>
                          <a:latin typeface="Times New Roman" panose="02020603050405020304"/>
                          <a:ea typeface="宋体" panose="02010600030101010101" pitchFamily="2" charset="-122"/>
                          <a:cs typeface="Courier New" panose="02070309020205020404"/>
                        </a:rPr>
                        <a:t> </a:t>
                      </a:r>
                      <a:endParaRPr lang="zh-CN" sz="2800" kern="100" dirty="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4326" y="568734"/>
            <a:ext cx="220027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AS_UNIQUEID" val="96"/>
  <p:tag name="KSO_WM_BEAUTIFY_FLAG" val=""/>
</p:tagLst>
</file>

<file path=ppt/tags/tag4.xml><?xml version="1.0" encoding="utf-8"?>
<p:tagLst xmlns:p="http://schemas.openxmlformats.org/presentationml/2006/main">
  <p:tag name="AS_UNIQUEID" val="97"/>
  <p:tag name="KSO_WM_BEAUTIFY_FLAG" val=""/>
</p:tagLst>
</file>

<file path=ppt/tags/tag5.xml><?xml version="1.0" encoding="utf-8"?>
<p:tagLst xmlns:p="http://schemas.openxmlformats.org/presentationml/2006/main">
  <p:tag name="AS_UNIQUEID" val="98"/>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
      <a:majorFont>
        <a:latin typeface="Arial"/>
        <a:ea typeface="微软雅黑"/>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4723</Words>
  <Application>WPS 演示</Application>
  <PresentationFormat>自定义</PresentationFormat>
  <Paragraphs>261</Paragraphs>
  <Slides>32</Slides>
  <Notes>6</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32</vt:i4>
      </vt:variant>
    </vt:vector>
  </HeadingPairs>
  <TitlesOfParts>
    <vt:vector size="51" baseType="lpstr">
      <vt:lpstr>Arial</vt:lpstr>
      <vt:lpstr>宋体</vt:lpstr>
      <vt:lpstr>Wingdings</vt:lpstr>
      <vt:lpstr>Times New Roman</vt:lpstr>
      <vt:lpstr>微软雅黑</vt:lpstr>
      <vt:lpstr>Calibri Light</vt:lpstr>
      <vt:lpstr>HelveticaNeueLT Pro 67 MdCn</vt:lpstr>
      <vt:lpstr>Calibri</vt:lpstr>
      <vt:lpstr>Calibri</vt:lpstr>
      <vt:lpstr>Times New Roman</vt:lpstr>
      <vt:lpstr>等线</vt:lpstr>
      <vt:lpstr>Courier New</vt:lpstr>
      <vt:lpstr>黑体</vt:lpstr>
      <vt:lpstr>Arial Unicode MS</vt:lpstr>
      <vt:lpstr>楷体</vt:lpstr>
      <vt:lpstr>St</vt:lpstr>
      <vt:lpstr>Segoe Print</vt:lpstr>
      <vt:lpstr>St </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芹泥</cp:lastModifiedBy>
  <cp:revision>1358</cp:revision>
  <dcterms:created xsi:type="dcterms:W3CDTF">2016-06-29T09:22:00Z</dcterms:created>
  <dcterms:modified xsi:type="dcterms:W3CDTF">2026-03-02T08:53:59Z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2052-12.1.0.24657</vt:lpwstr>
  </property>
</Properties>
</file>