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Lst>
  <p:notesMasterIdLst>
    <p:notesMasterId r:id="rId4"/>
  </p:notesMasterIdLst>
  <p:handoutMasterIdLst>
    <p:handoutMasterId r:id="rId37"/>
  </p:handoutMasterIdLst>
  <p:sldIdLst>
    <p:sldId id="3920" r:id="rId3"/>
    <p:sldId id="3961" r:id="rId5"/>
    <p:sldId id="3962" r:id="rId6"/>
    <p:sldId id="3925" r:id="rId7"/>
    <p:sldId id="3989" r:id="rId8"/>
    <p:sldId id="3926" r:id="rId9"/>
    <p:sldId id="3963" r:id="rId10"/>
    <p:sldId id="3990" r:id="rId11"/>
    <p:sldId id="3964" r:id="rId12"/>
    <p:sldId id="3931" r:id="rId13"/>
    <p:sldId id="3930" r:id="rId14"/>
    <p:sldId id="3965" r:id="rId15"/>
    <p:sldId id="2478" r:id="rId16"/>
    <p:sldId id="3922" r:id="rId17"/>
    <p:sldId id="3935" r:id="rId18"/>
    <p:sldId id="3977" r:id="rId19"/>
    <p:sldId id="3978" r:id="rId20"/>
    <p:sldId id="3979" r:id="rId21"/>
    <p:sldId id="3980" r:id="rId22"/>
    <p:sldId id="3982" r:id="rId23"/>
    <p:sldId id="3939" r:id="rId24"/>
    <p:sldId id="3971" r:id="rId25"/>
    <p:sldId id="3999" r:id="rId26"/>
    <p:sldId id="3991" r:id="rId27"/>
    <p:sldId id="3992" r:id="rId28"/>
    <p:sldId id="3993" r:id="rId29"/>
    <p:sldId id="3994" r:id="rId30"/>
    <p:sldId id="3995" r:id="rId31"/>
    <p:sldId id="3996" r:id="rId32"/>
    <p:sldId id="3997" r:id="rId33"/>
    <p:sldId id="3998" r:id="rId34"/>
    <p:sldId id="2276" r:id="rId35"/>
    <p:sldId id="3956" r:id="rId36"/>
  </p:sldIdLst>
  <p:sldSz cx="11522075" cy="6480175"/>
  <p:notesSz cx="6858000" cy="9144000"/>
  <p:embeddedFontLst>
    <p:embeddedFont>
      <p:font typeface="微软雅黑" panose="020B0503020204020204" pitchFamily="34" charset="-122"/>
      <p:regular r:id="rId41"/>
    </p:embeddedFont>
    <p:embeddedFont>
      <p:font typeface="Calibri" panose="020F0502020204030204" pitchFamily="34" charset="0"/>
      <p:regular r:id="rId42"/>
      <p:bold r:id="rId43"/>
      <p:italic r:id="rId44"/>
      <p:boldItalic r:id="rId45"/>
    </p:embeddedFont>
    <p:embeddedFont>
      <p:font typeface="等线" panose="02010600030101010101" charset="-122"/>
      <p:regular r:id="rId46"/>
    </p:embeddedFont>
    <p:embeddedFont>
      <p:font typeface="黑体" panose="02010609060101010101" pitchFamily="49" charset="-122"/>
      <p:regular r:id="rId47"/>
    </p:embeddedFont>
    <p:embeddedFont>
      <p:font typeface="楷体" panose="02010609060101010101" charset="-122"/>
      <p:regular r:id="rId48"/>
    </p:embeddedFont>
  </p:embeddedFontLst>
  <p:custDataLst>
    <p:tags r:id="rId49"/>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98" userDrawn="1">
          <p15:clr>
            <a:srgbClr val="A4A3A4"/>
          </p15:clr>
        </p15:guide>
        <p15:guide id="3" orient="horz" pos="2212" userDrawn="1">
          <p15:clr>
            <a:srgbClr val="A4A3A4"/>
          </p15:clr>
        </p15:guide>
        <p15:guide id="4" pos="1705" userDrawn="1">
          <p15:clr>
            <a:srgbClr val="A4A3A4"/>
          </p15:clr>
        </p15:guide>
        <p15:guide id="5" pos="0" userDrawn="1">
          <p15:clr>
            <a:srgbClr val="A4A3A4"/>
          </p15:clr>
        </p15:guide>
        <p15:guide id="6" pos="362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2CC"/>
    <a:srgbClr val="FFC000"/>
    <a:srgbClr val="FF0000"/>
    <a:srgbClr val="E6E6E6"/>
    <a:srgbClr val="000000"/>
    <a:srgbClr val="FF9900"/>
    <a:srgbClr val="CC6600"/>
    <a:srgbClr val="C2DBEE"/>
    <a:srgbClr val="1F487C"/>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6342" autoAdjust="0"/>
    <p:restoredTop sz="94268" autoAdjust="0"/>
  </p:normalViewPr>
  <p:slideViewPr>
    <p:cSldViewPr showGuides="1">
      <p:cViewPr>
        <p:scale>
          <a:sx n="66" d="100"/>
          <a:sy n="66" d="100"/>
        </p:scale>
        <p:origin x="-2172" y="-1062"/>
      </p:cViewPr>
      <p:guideLst>
        <p:guide orient="horz" pos="562"/>
        <p:guide orient="horz" pos="498"/>
        <p:guide orient="horz" pos="2212"/>
        <p:guide pos="1705"/>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9" Type="http://schemas.openxmlformats.org/officeDocument/2006/relationships/tags" Target="tags/tag9.xml"/><Relationship Id="rId48" Type="http://schemas.openxmlformats.org/officeDocument/2006/relationships/font" Target="fonts/font8.fntdata"/><Relationship Id="rId47" Type="http://schemas.openxmlformats.org/officeDocument/2006/relationships/font" Target="fonts/font7.fntdata"/><Relationship Id="rId46" Type="http://schemas.openxmlformats.org/officeDocument/2006/relationships/font" Target="fonts/font6.fntdata"/><Relationship Id="rId45" Type="http://schemas.openxmlformats.org/officeDocument/2006/relationships/font" Target="fonts/font5.fntdata"/><Relationship Id="rId44" Type="http://schemas.openxmlformats.org/officeDocument/2006/relationships/font" Target="fonts/font4.fntdata"/><Relationship Id="rId43" Type="http://schemas.openxmlformats.org/officeDocument/2006/relationships/font" Target="fonts/font3.fntdata"/><Relationship Id="rId42" Type="http://schemas.openxmlformats.org/officeDocument/2006/relationships/font" Target="fonts/font2.fntdata"/><Relationship Id="rId41" Type="http://schemas.openxmlformats.org/officeDocument/2006/relationships/font" Target="fonts/font1.fntdata"/><Relationship Id="rId40" Type="http://schemas.openxmlformats.org/officeDocument/2006/relationships/tableStyles" Target="tableStyles.xml"/><Relationship Id="rId4" Type="http://schemas.openxmlformats.org/officeDocument/2006/relationships/notesMaster" Target="notesMasters/notesMaster1.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handoutMaster" Target="handoutMasters/handoutMaster1.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A5216BAF-771C-4297-A34F-6DE11A8E18F0}" type="datetimeFigureOut">
              <a:rPr lang="zh-CN" altLang="en-US"/>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D8886CE6-AA26-4DD4-867B-2C2FA614D321}" type="slidenum">
              <a:rPr lang="zh-CN" altLang="en-US"/>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B6F97BF1-F8FB-4238-95BD-8BA2E96633AD}" type="datetimeFigureOut">
              <a:rPr lang="zh-CN" altLang="en-US"/>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6E4AC5A-5349-4815-B6F6-9F51C7BB1342}"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39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839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EB71B228-470F-44B6-9BC3-00E06EFC0145}" type="slidenum">
              <a:rPr lang="zh-CN" altLang="en-US" sz="1200" smtClean="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70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870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9110236-A9E3-47A1-B650-4DB6295608A0}" type="slidenum">
              <a:rPr lang="zh-CN" altLang="en-US" sz="1200" smtClean="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70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870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9110236-A9E3-47A1-B650-4DB6295608A0}" type="slidenum">
              <a:rPr lang="zh-CN" altLang="en-US" sz="1200" smtClean="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70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870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9110236-A9E3-47A1-B650-4DB6295608A0}" type="slidenum">
              <a:rPr lang="zh-CN" altLang="en-US" sz="1200" smtClean="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55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1556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527E2B21-1D80-4691-A487-9B2F3CA4CC73}" type="slidenum">
              <a:rPr lang="zh-CN" altLang="en-US" sz="1200" smtClean="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55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1556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527E2B21-1D80-4691-A487-9B2F3CA4CC73}" type="slidenum">
              <a:rPr lang="zh-CN" altLang="en-US" sz="1200" smtClean="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slide" Target="../slides/slide32.xml"/><Relationship Id="rId3" Type="http://schemas.openxmlformats.org/officeDocument/2006/relationships/slide" Target="../slides/slide21.xml"/><Relationship Id="rId2" Type="http://schemas.openxmlformats.org/officeDocument/2006/relationships/slide" Target="../slides/slide14.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slide" Target="../slides/slide32.xml"/><Relationship Id="rId3" Type="http://schemas.openxmlformats.org/officeDocument/2006/relationships/slide" Target="../slides/slide21.xml"/><Relationship Id="rId2" Type="http://schemas.openxmlformats.org/officeDocument/2006/relationships/slide" Target="../slides/slide14.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00">
    <p:spTree>
      <p:nvGrpSpPr>
        <p:cNvPr id="1" name=""/>
        <p:cNvGrpSpPr/>
        <p:nvPr/>
      </p:nvGrpSpPr>
      <p:grpSpPr>
        <a:xfrm>
          <a:off x="0" y="0"/>
          <a:ext cx="0" cy="0"/>
          <a:chOff x="0" y="0"/>
          <a:chExt cx="0" cy="0"/>
        </a:xfrm>
      </p:grpSpPr>
      <p:sp>
        <p:nvSpPr>
          <p:cNvPr id="6" name="平行四边形 5"/>
          <p:cNvSpPr/>
          <p:nvPr userDrawn="1"/>
        </p:nvSpPr>
        <p:spPr>
          <a:xfrm>
            <a:off x="0"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5" name="文本占位符 4"/>
          <p:cNvSpPr>
            <a:spLocks noGrp="1"/>
          </p:cNvSpPr>
          <p:nvPr>
            <p:ph type="body" sz="quarter" idx="10"/>
          </p:nvPr>
        </p:nvSpPr>
        <p:spPr>
          <a:xfrm>
            <a:off x="271037" y="1566924"/>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3_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 name="文本占位符 4"/>
          <p:cNvSpPr>
            <a:spLocks noGrp="1"/>
          </p:cNvSpPr>
          <p:nvPr>
            <p:ph type="body" sz="quarter" idx="10"/>
          </p:nvPr>
        </p:nvSpPr>
        <p:spPr>
          <a:xfrm>
            <a:off x="271037" y="611795"/>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
        <p:nvSpPr>
          <p:cNvPr id="4" name="TextBox 31"/>
          <p:cNvSpPr txBox="1">
            <a:spLocks noChangeArrowheads="1"/>
          </p:cNvSpPr>
          <p:nvPr userDrawn="1"/>
        </p:nvSpPr>
        <p:spPr bwMode="auto">
          <a:xfrm>
            <a:off x="539750" y="87796"/>
            <a:ext cx="198002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l"/>
            <a:r>
              <a:rPr lang="zh-CN" altLang="en-US" sz="1400" b="1" dirty="0" smtClean="0">
                <a:solidFill>
                  <a:srgbClr val="C0472D"/>
                </a:solidFill>
                <a:latin typeface="微软雅黑" panose="020B0503020204020204" pitchFamily="34" charset="-122"/>
                <a:ea typeface="微软雅黑" panose="020B0503020204020204" pitchFamily="34" charset="-122"/>
              </a:rPr>
              <a:t>第六单元　观察与批判</a:t>
            </a:r>
            <a:endParaRPr lang="zh-CN" altLang="en-US" sz="1400" b="1" dirty="0" smtClean="0">
              <a:solidFill>
                <a:srgbClr val="C0472D"/>
              </a:solidFill>
              <a:latin typeface="微软雅黑" panose="020B0503020204020204" pitchFamily="34" charset="-122"/>
              <a:ea typeface="微软雅黑" panose="020B0503020204020204" pitchFamily="34" charset="-122"/>
            </a:endParaRPr>
          </a:p>
        </p:txBody>
      </p:sp>
      <p:pic>
        <p:nvPicPr>
          <p:cNvPr id="6" name="图片 3"/>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 name="文本占位符 4"/>
          <p:cNvSpPr>
            <a:spLocks noGrp="1"/>
          </p:cNvSpPr>
          <p:nvPr>
            <p:ph type="body" sz="quarter" idx="10"/>
          </p:nvPr>
        </p:nvSpPr>
        <p:spPr>
          <a:xfrm>
            <a:off x="271037" y="611795"/>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 name="文本占位符 4"/>
          <p:cNvSpPr>
            <a:spLocks noGrp="1"/>
          </p:cNvSpPr>
          <p:nvPr>
            <p:ph type="body" sz="quarter" idx="10"/>
          </p:nvPr>
        </p:nvSpPr>
        <p:spPr>
          <a:xfrm>
            <a:off x="271037" y="611795"/>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
        <p:nvSpPr>
          <p:cNvPr id="4" name="圆角矩形 5">
            <a:hlinkClick r:id="rId2" action="ppaction://hlinksldjump"/>
          </p:cNvPr>
          <p:cNvSpPr>
            <a:spLocks noChangeArrowheads="1"/>
          </p:cNvSpPr>
          <p:nvPr userDrawn="1"/>
        </p:nvSpPr>
        <p:spPr bwMode="auto">
          <a:xfrm>
            <a:off x="7885273" y="76063"/>
            <a:ext cx="1008000" cy="3060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自主式预习</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6" name="圆角矩形 6">
            <a:hlinkClick r:id="rId3" action="ppaction://hlinksldjump"/>
          </p:cNvPr>
          <p:cNvSpPr>
            <a:spLocks noChangeArrowheads="1"/>
          </p:cNvSpPr>
          <p:nvPr userDrawn="1"/>
        </p:nvSpPr>
        <p:spPr bwMode="auto">
          <a:xfrm>
            <a:off x="9001422" y="144463"/>
            <a:ext cx="1008000" cy="2376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任务型课堂</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7" name="圆角矩形 7">
            <a:hlinkClick r:id="rId4" action="ppaction://hlinksldjump"/>
          </p:cNvPr>
          <p:cNvSpPr>
            <a:spLocks noChangeArrowheads="1"/>
          </p:cNvSpPr>
          <p:nvPr userDrawn="1"/>
        </p:nvSpPr>
        <p:spPr bwMode="auto">
          <a:xfrm>
            <a:off x="10117570" y="144463"/>
            <a:ext cx="1008000" cy="2376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课后素养评价</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 name="文本占位符 4"/>
          <p:cNvSpPr>
            <a:spLocks noGrp="1"/>
          </p:cNvSpPr>
          <p:nvPr>
            <p:ph type="body" sz="quarter" idx="10"/>
          </p:nvPr>
        </p:nvSpPr>
        <p:spPr>
          <a:xfrm>
            <a:off x="271037" y="611795"/>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
        <p:nvSpPr>
          <p:cNvPr id="4" name="圆角矩形 5">
            <a:hlinkClick r:id="rId2" action="ppaction://hlinksldjump"/>
          </p:cNvPr>
          <p:cNvSpPr>
            <a:spLocks noChangeArrowheads="1"/>
          </p:cNvSpPr>
          <p:nvPr userDrawn="1"/>
        </p:nvSpPr>
        <p:spPr bwMode="auto">
          <a:xfrm>
            <a:off x="7885273" y="144463"/>
            <a:ext cx="1008000" cy="2376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自主式预习</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6" name="圆角矩形 6">
            <a:hlinkClick r:id="rId3" action="ppaction://hlinksldjump"/>
          </p:cNvPr>
          <p:cNvSpPr>
            <a:spLocks noChangeArrowheads="1"/>
          </p:cNvSpPr>
          <p:nvPr userDrawn="1"/>
        </p:nvSpPr>
        <p:spPr bwMode="auto">
          <a:xfrm>
            <a:off x="9001422" y="76063"/>
            <a:ext cx="1008000" cy="3060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任务型课堂</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7" name="圆角矩形 7">
            <a:hlinkClick r:id="rId4" action="ppaction://hlinksldjump"/>
          </p:cNvPr>
          <p:cNvSpPr>
            <a:spLocks noChangeArrowheads="1"/>
          </p:cNvSpPr>
          <p:nvPr userDrawn="1"/>
        </p:nvSpPr>
        <p:spPr bwMode="auto">
          <a:xfrm>
            <a:off x="10117570" y="144463"/>
            <a:ext cx="1008000" cy="2376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课后素养评价</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1.pn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87796"/>
            <a:ext cx="112402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l"/>
            <a:r>
              <a:rPr lang="en-US" altLang="zh-CN" sz="1400" b="1" dirty="0" smtClean="0">
                <a:solidFill>
                  <a:srgbClr val="C0472D"/>
                </a:solidFill>
                <a:latin typeface="微软雅黑" panose="020B0503020204020204" pitchFamily="34" charset="-122"/>
                <a:ea typeface="微软雅黑" panose="020B0503020204020204" pitchFamily="34" charset="-122"/>
              </a:rPr>
              <a:t>12</a:t>
            </a:r>
            <a:r>
              <a:rPr lang="zh-CN" altLang="en-US" sz="1400" b="1" dirty="0" smtClean="0">
                <a:solidFill>
                  <a:srgbClr val="C0472D"/>
                </a:solidFill>
                <a:latin typeface="微软雅黑" panose="020B0503020204020204" pitchFamily="34" charset="-122"/>
                <a:ea typeface="微软雅黑" panose="020B0503020204020204" pitchFamily="34" charset="-122"/>
              </a:rPr>
              <a:t>　祝　福</a:t>
            </a:r>
            <a:endParaRPr lang="zh-CN" altLang="en-US" sz="1400" b="1" dirty="0" smtClean="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p:timing>
    <p:tnLst>
      <p:par>
        <p:cTn id="1" dur="indefinite" restart="never" nodeType="tmRoot"/>
      </p:par>
    </p:tnLst>
  </p:timing>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6.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tif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9.tif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0.tif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1.tiff"/></Relationships>
</file>

<file path=ppt/slides/_rels/slide32.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4.xml"/><Relationship Id="rId4" Type="http://schemas.openxmlformats.org/officeDocument/2006/relationships/hyperlink" Target="..\3.&#37197;&#22871;&#32451;&#20064;&#39064;\01%20&#35838;&#21518;&#32032;&#20859;&#35780;&#20215;\12&#35838;&#21518;&#32032;&#20859;&#35780;&#20215;&#65288;&#21313;&#20108;&#65289;.docx" TargetMode="External"/><Relationship Id="rId3" Type="http://schemas.openxmlformats.org/officeDocument/2006/relationships/tags" Target="../tags/tag8.xml"/><Relationship Id="rId2" Type="http://schemas.openxmlformats.org/officeDocument/2006/relationships/hyperlink" Target="../3.&#37197;&#22871;&#32451;&#20064;&#39064;/&#35838;&#21518;&#32032;&#20859;&#35780;&#20215;/&#35838;&#21518;&#32032;&#20859;&#35780;&#20215;(&#19968;).DOCX" TargetMode="External"/><Relationship Id="rId1" Type="http://schemas.openxmlformats.org/officeDocument/2006/relationships/image" Target="../media/image12.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image" Target="../media/image13.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98" y="3571"/>
            <a:ext cx="11522075" cy="3596556"/>
          </a:xfrm>
          <a:prstGeom prst="rect">
            <a:avLst/>
          </a:prstGeom>
        </p:spPr>
      </p:pic>
      <p:sp>
        <p:nvSpPr>
          <p:cNvPr id="30" name="矩形 29"/>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2" name="矩形 21"/>
          <p:cNvSpPr/>
          <p:nvPr>
            <p:custDataLst>
              <p:tags r:id="rId3"/>
            </p:custDataLst>
          </p:nvPr>
        </p:nvSpPr>
        <p:spPr>
          <a:xfrm>
            <a:off x="0" y="3458341"/>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梯形 16"/>
          <p:cNvSpPr/>
          <p:nvPr>
            <p:custDataLst>
              <p:tags r:id="rId4"/>
            </p:custDataLst>
          </p:nvPr>
        </p:nvSpPr>
        <p:spPr>
          <a:xfrm>
            <a:off x="1458559"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矩形 20"/>
          <p:cNvSpPr/>
          <p:nvPr>
            <p:custDataLst>
              <p:tags r:id="rId5"/>
            </p:custDataLst>
          </p:nvPr>
        </p:nvSpPr>
        <p:spPr>
          <a:xfrm>
            <a:off x="0" y="3628521"/>
            <a:ext cx="11532235" cy="28808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31" name="梯形 30"/>
          <p:cNvSpPr/>
          <p:nvPr>
            <p:custDataLst>
              <p:tags r:id="rId6"/>
            </p:custDataLst>
          </p:nvPr>
        </p:nvSpPr>
        <p:spPr>
          <a:xfrm flipV="1">
            <a:off x="1858010"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文本框 15"/>
          <p:cNvSpPr txBox="1"/>
          <p:nvPr>
            <p:custDataLst>
              <p:tags r:id="rId7"/>
            </p:custDataLst>
          </p:nvPr>
        </p:nvSpPr>
        <p:spPr>
          <a:xfrm>
            <a:off x="1800597" y="3205824"/>
            <a:ext cx="7920880" cy="646331"/>
          </a:xfrm>
          <a:prstGeom prst="rect">
            <a:avLst/>
          </a:prstGeom>
          <a:noFill/>
        </p:spPr>
        <p:txBody>
          <a:bodyPr wrap="square" rtlCol="0">
            <a:spAutoFit/>
          </a:bodyPr>
          <a:lstStyle/>
          <a:p>
            <a:pPr algn="ctr">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第六单元　观察与批判</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450725" y="1320469"/>
          <a:ext cx="10620624" cy="3485760"/>
        </p:xfrm>
        <a:graphic>
          <a:graphicData uri="http://schemas.openxmlformats.org/drawingml/2006/table">
            <a:tbl>
              <a:tblPr/>
              <a:tblGrid>
                <a:gridCol w="1673908"/>
                <a:gridCol w="7447408"/>
                <a:gridCol w="507371"/>
                <a:gridCol w="484566"/>
                <a:gridCol w="507371"/>
              </a:tblGrid>
              <a:tr h="431022">
                <a:tc rowSpan="2">
                  <a:txBody>
                    <a:bodyPr/>
                    <a:lstStyle/>
                    <a:p>
                      <a:pPr algn="ctr">
                        <a:lnSpc>
                          <a:spcPct val="100000"/>
                        </a:lnSpc>
                        <a:spcAft>
                          <a:spcPts val="0"/>
                        </a:spcAft>
                        <a:tabLst>
                          <a:tab pos="2610485" algn="l"/>
                        </a:tabLst>
                      </a:pPr>
                      <a:r>
                        <a:rPr lang="zh-CN" sz="28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维度</a:t>
                      </a:r>
                      <a:endParaRPr lang="zh-CN" sz="2800"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rowSpan="2">
                  <a:txBody>
                    <a:bodyPr/>
                    <a:lstStyle/>
                    <a:p>
                      <a:pPr algn="ctr">
                        <a:lnSpc>
                          <a:spcPct val="100000"/>
                        </a:lnSpc>
                        <a:spcAft>
                          <a:spcPts val="0"/>
                        </a:spcAft>
                        <a:tabLst>
                          <a:tab pos="2610485" algn="l"/>
                        </a:tabLst>
                      </a:pPr>
                      <a:r>
                        <a:rPr lang="zh-CN" sz="28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标准</a:t>
                      </a:r>
                      <a:endParaRPr lang="zh-CN" sz="2800"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gridSpan="3">
                  <a:txBody>
                    <a:bodyPr/>
                    <a:lstStyle/>
                    <a:p>
                      <a:pPr algn="ctr">
                        <a:lnSpc>
                          <a:spcPct val="100000"/>
                        </a:lnSpc>
                        <a:spcAft>
                          <a:spcPts val="0"/>
                        </a:spcAft>
                        <a:tabLst>
                          <a:tab pos="2610485" algn="l"/>
                        </a:tabLst>
                      </a:pPr>
                      <a:r>
                        <a:rPr lang="zh-CN" sz="28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等级</a:t>
                      </a:r>
                      <a:endParaRPr lang="zh-CN" sz="2800"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cPr/>
                </a:tc>
                <a:tc hMerge="1">
                  <a:tcPr/>
                </a:tc>
              </a:tr>
              <a:tr h="431022">
                <a:tc vMerge="1">
                  <a:tcPr/>
                </a:tc>
                <a:tc vMerge="1">
                  <a:tcPr/>
                </a:tc>
                <a:tc>
                  <a:txBody>
                    <a:bodyPr/>
                    <a:lstStyle/>
                    <a:p>
                      <a:pPr algn="ctr">
                        <a:lnSpc>
                          <a:spcPct val="100000"/>
                        </a:lnSpc>
                        <a:spcAft>
                          <a:spcPts val="0"/>
                        </a:spcAft>
                        <a:tabLst>
                          <a:tab pos="2610485" algn="l"/>
                        </a:tabLst>
                      </a:pPr>
                      <a:r>
                        <a:rPr lang="en-US" sz="2800" b="1" kern="100" dirty="0">
                          <a:solidFill>
                            <a:srgbClr val="C00000"/>
                          </a:solidFill>
                          <a:effectLst/>
                          <a:latin typeface="+mn-lt"/>
                          <a:ea typeface="+mj-ea"/>
                          <a:cs typeface="Courier New" panose="02070309020205020404"/>
                        </a:rPr>
                        <a:t>A</a:t>
                      </a:r>
                      <a:endParaRPr lang="zh-CN" sz="2800" kern="100" dirty="0">
                        <a:solidFill>
                          <a:srgbClr val="C00000"/>
                        </a:solidFill>
                        <a:effectLst/>
                        <a:latin typeface="+mn-lt"/>
                        <a:ea typeface="+mj-ea"/>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00000"/>
                        </a:lnSpc>
                        <a:spcAft>
                          <a:spcPts val="0"/>
                        </a:spcAft>
                        <a:tabLst>
                          <a:tab pos="2610485" algn="l"/>
                        </a:tabLst>
                      </a:pPr>
                      <a:r>
                        <a:rPr lang="en-US" sz="2800" b="1" kern="100" dirty="0">
                          <a:solidFill>
                            <a:srgbClr val="C00000"/>
                          </a:solidFill>
                          <a:effectLst/>
                          <a:latin typeface="+mn-lt"/>
                          <a:ea typeface="+mj-ea"/>
                          <a:cs typeface="Courier New" panose="02070309020205020404"/>
                        </a:rPr>
                        <a:t>B</a:t>
                      </a:r>
                      <a:endParaRPr lang="zh-CN" sz="2800" kern="100" dirty="0">
                        <a:solidFill>
                          <a:srgbClr val="C00000"/>
                        </a:solidFill>
                        <a:effectLst/>
                        <a:latin typeface="+mn-lt"/>
                        <a:ea typeface="+mj-ea"/>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00000"/>
                        </a:lnSpc>
                        <a:spcAft>
                          <a:spcPts val="0"/>
                        </a:spcAft>
                        <a:tabLst>
                          <a:tab pos="2610485" algn="l"/>
                        </a:tabLst>
                      </a:pPr>
                      <a:r>
                        <a:rPr lang="en-US" sz="2800" b="1" kern="100" dirty="0">
                          <a:solidFill>
                            <a:srgbClr val="C00000"/>
                          </a:solidFill>
                          <a:effectLst/>
                          <a:latin typeface="+mn-lt"/>
                          <a:ea typeface="+mj-ea"/>
                          <a:cs typeface="Courier New" panose="02070309020205020404"/>
                        </a:rPr>
                        <a:t>C</a:t>
                      </a:r>
                      <a:endParaRPr lang="zh-CN" sz="2800" kern="100" dirty="0">
                        <a:solidFill>
                          <a:srgbClr val="C00000"/>
                        </a:solidFill>
                        <a:effectLst/>
                        <a:latin typeface="+mn-lt"/>
                        <a:ea typeface="+mj-ea"/>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528786">
                <a:tc>
                  <a:txBody>
                    <a:bodyPr/>
                    <a:lstStyle/>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语言建构与运用</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分析古今中外小说的叙事语言，学习个性化人物对话与细节描写技巧</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800" b="1" kern="100">
                          <a:effectLst/>
                          <a:latin typeface="Times New Roman" panose="02020603050405020304"/>
                          <a:ea typeface="宋体" panose="02010600030101010101" pitchFamily="2" charset="-122"/>
                          <a:cs typeface="Courier New" panose="02070309020205020404"/>
                        </a:rPr>
                        <a:t> </a:t>
                      </a:r>
                      <a:endParaRPr lang="zh-CN" sz="28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800" b="1" kern="100">
                          <a:effectLst/>
                          <a:latin typeface="Times New Roman" panose="02020603050405020304"/>
                          <a:ea typeface="宋体" panose="02010600030101010101" pitchFamily="2" charset="-122"/>
                          <a:cs typeface="Courier New" panose="02070309020205020404"/>
                        </a:rPr>
                        <a:t> </a:t>
                      </a:r>
                      <a:endParaRPr lang="zh-CN" sz="28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800" b="1" kern="100">
                          <a:effectLst/>
                          <a:latin typeface="Times New Roman" panose="02020603050405020304"/>
                          <a:ea typeface="宋体" panose="02010600030101010101" pitchFamily="2" charset="-122"/>
                          <a:cs typeface="Courier New" panose="02070309020205020404"/>
                        </a:rPr>
                        <a:t> </a:t>
                      </a:r>
                      <a:endParaRPr lang="zh-CN" sz="28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8786">
                <a:tc>
                  <a:txBody>
                    <a:bodyPr/>
                    <a:lstStyle/>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思维发展与提升</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探究小说的情节逻辑与主题思想，培养批判性思维与多角度解读能力</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800" b="1" kern="100">
                          <a:effectLst/>
                          <a:latin typeface="Times New Roman" panose="02020603050405020304"/>
                          <a:ea typeface="宋体" panose="02010600030101010101" pitchFamily="2" charset="-122"/>
                          <a:cs typeface="Courier New" panose="02070309020205020404"/>
                        </a:rPr>
                        <a:t> </a:t>
                      </a:r>
                      <a:endParaRPr lang="zh-CN" sz="28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800" b="1" kern="100">
                          <a:effectLst/>
                          <a:latin typeface="Times New Roman" panose="02020603050405020304"/>
                          <a:ea typeface="宋体" panose="02010600030101010101" pitchFamily="2" charset="-122"/>
                          <a:cs typeface="Courier New" panose="02070309020205020404"/>
                        </a:rPr>
                        <a:t> </a:t>
                      </a:r>
                      <a:endParaRPr lang="zh-CN" sz="28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800" b="1" kern="100" dirty="0">
                          <a:effectLst/>
                          <a:latin typeface="Times New Roman" panose="02020603050405020304"/>
                          <a:ea typeface="宋体" panose="02010600030101010101" pitchFamily="2" charset="-122"/>
                          <a:cs typeface="Courier New" panose="02070309020205020404"/>
                        </a:rPr>
                        <a:t> </a:t>
                      </a:r>
                      <a:endParaRPr lang="zh-CN" sz="2800" kern="100" dirty="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84326" y="568734"/>
            <a:ext cx="2200275"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450725" y="636395"/>
          <a:ext cx="10620624" cy="3485760"/>
        </p:xfrm>
        <a:graphic>
          <a:graphicData uri="http://schemas.openxmlformats.org/drawingml/2006/table">
            <a:tbl>
              <a:tblPr/>
              <a:tblGrid>
                <a:gridCol w="1745916"/>
                <a:gridCol w="7375400"/>
                <a:gridCol w="507371"/>
                <a:gridCol w="484566"/>
                <a:gridCol w="507371"/>
              </a:tblGrid>
              <a:tr h="431022">
                <a:tc rowSpan="2">
                  <a:txBody>
                    <a:bodyPr/>
                    <a:lstStyle/>
                    <a:p>
                      <a:pPr algn="ctr">
                        <a:lnSpc>
                          <a:spcPct val="100000"/>
                        </a:lnSpc>
                        <a:spcAft>
                          <a:spcPts val="0"/>
                        </a:spcAft>
                        <a:tabLst>
                          <a:tab pos="2610485" algn="l"/>
                        </a:tabLst>
                      </a:pPr>
                      <a:r>
                        <a:rPr lang="zh-CN" sz="28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维度</a:t>
                      </a:r>
                      <a:endParaRPr lang="zh-CN" sz="2800"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rowSpan="2">
                  <a:txBody>
                    <a:bodyPr/>
                    <a:lstStyle/>
                    <a:p>
                      <a:pPr algn="ctr">
                        <a:lnSpc>
                          <a:spcPct val="100000"/>
                        </a:lnSpc>
                        <a:spcAft>
                          <a:spcPts val="0"/>
                        </a:spcAft>
                        <a:tabLst>
                          <a:tab pos="2610485" algn="l"/>
                        </a:tabLst>
                      </a:pPr>
                      <a:r>
                        <a:rPr lang="zh-CN" sz="28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标准</a:t>
                      </a:r>
                      <a:endParaRPr lang="zh-CN" sz="2800"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gridSpan="3">
                  <a:txBody>
                    <a:bodyPr/>
                    <a:lstStyle/>
                    <a:p>
                      <a:pPr algn="ctr">
                        <a:lnSpc>
                          <a:spcPct val="100000"/>
                        </a:lnSpc>
                        <a:spcAft>
                          <a:spcPts val="0"/>
                        </a:spcAft>
                        <a:tabLst>
                          <a:tab pos="2610485" algn="l"/>
                        </a:tabLst>
                      </a:pPr>
                      <a:r>
                        <a:rPr lang="zh-CN" sz="28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等级</a:t>
                      </a:r>
                      <a:endParaRPr lang="zh-CN" sz="2800"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cPr/>
                </a:tc>
                <a:tc hMerge="1">
                  <a:tcPr/>
                </a:tc>
              </a:tr>
              <a:tr h="431022">
                <a:tc vMerge="1">
                  <a:tcPr/>
                </a:tc>
                <a:tc vMerge="1">
                  <a:tcPr/>
                </a:tc>
                <a:tc>
                  <a:txBody>
                    <a:bodyPr/>
                    <a:lstStyle/>
                    <a:p>
                      <a:pPr algn="ctr">
                        <a:lnSpc>
                          <a:spcPct val="100000"/>
                        </a:lnSpc>
                        <a:spcAft>
                          <a:spcPts val="0"/>
                        </a:spcAft>
                        <a:tabLst>
                          <a:tab pos="2610485" algn="l"/>
                        </a:tabLst>
                      </a:pPr>
                      <a:r>
                        <a:rPr lang="en-US" sz="2800" b="1" kern="100" dirty="0">
                          <a:solidFill>
                            <a:srgbClr val="C00000"/>
                          </a:solidFill>
                          <a:effectLst/>
                          <a:latin typeface="+mn-lt"/>
                          <a:ea typeface="+mj-ea"/>
                          <a:cs typeface="Courier New" panose="02070309020205020404"/>
                        </a:rPr>
                        <a:t>A</a:t>
                      </a:r>
                      <a:endParaRPr lang="zh-CN" sz="2800" kern="100" dirty="0">
                        <a:solidFill>
                          <a:srgbClr val="C00000"/>
                        </a:solidFill>
                        <a:effectLst/>
                        <a:latin typeface="+mn-lt"/>
                        <a:ea typeface="+mj-ea"/>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00000"/>
                        </a:lnSpc>
                        <a:spcAft>
                          <a:spcPts val="0"/>
                        </a:spcAft>
                        <a:tabLst>
                          <a:tab pos="2610485" algn="l"/>
                        </a:tabLst>
                      </a:pPr>
                      <a:r>
                        <a:rPr lang="en-US" sz="2800" b="1" kern="100" dirty="0">
                          <a:solidFill>
                            <a:srgbClr val="C00000"/>
                          </a:solidFill>
                          <a:effectLst/>
                          <a:latin typeface="+mn-lt"/>
                          <a:ea typeface="+mj-ea"/>
                          <a:cs typeface="Courier New" panose="02070309020205020404"/>
                        </a:rPr>
                        <a:t>B</a:t>
                      </a:r>
                      <a:endParaRPr lang="zh-CN" sz="2800" kern="100" dirty="0">
                        <a:solidFill>
                          <a:srgbClr val="C00000"/>
                        </a:solidFill>
                        <a:effectLst/>
                        <a:latin typeface="+mn-lt"/>
                        <a:ea typeface="+mj-ea"/>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00000"/>
                        </a:lnSpc>
                        <a:spcAft>
                          <a:spcPts val="0"/>
                        </a:spcAft>
                        <a:tabLst>
                          <a:tab pos="2610485" algn="l"/>
                        </a:tabLst>
                      </a:pPr>
                      <a:r>
                        <a:rPr lang="en-US" sz="2800" b="1" kern="100" dirty="0">
                          <a:solidFill>
                            <a:srgbClr val="C00000"/>
                          </a:solidFill>
                          <a:effectLst/>
                          <a:latin typeface="+mn-lt"/>
                          <a:ea typeface="+mj-ea"/>
                          <a:cs typeface="Courier New" panose="02070309020205020404"/>
                        </a:rPr>
                        <a:t>C</a:t>
                      </a:r>
                      <a:endParaRPr lang="zh-CN" sz="2800" kern="100" dirty="0">
                        <a:solidFill>
                          <a:srgbClr val="C00000"/>
                        </a:solidFill>
                        <a:effectLst/>
                        <a:latin typeface="+mn-lt"/>
                        <a:ea typeface="+mj-ea"/>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528786">
                <a:tc>
                  <a:txBody>
                    <a:bodyPr/>
                    <a:lstStyle/>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审美鉴赏与创造</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欣赏小说的艺术构思，体会荒诞、讽刺等手法的审美效果，感受人性刻画之美</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800" b="1" kern="100">
                          <a:effectLst/>
                          <a:latin typeface="Times New Roman" panose="02020603050405020304"/>
                          <a:ea typeface="宋体" panose="02010600030101010101" pitchFamily="2" charset="-122"/>
                          <a:cs typeface="Courier New" panose="02070309020205020404"/>
                        </a:rPr>
                        <a:t> </a:t>
                      </a:r>
                      <a:endParaRPr lang="zh-CN" sz="28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800" b="1" kern="100">
                          <a:effectLst/>
                          <a:latin typeface="Times New Roman" panose="02020603050405020304"/>
                          <a:ea typeface="宋体" panose="02010600030101010101" pitchFamily="2" charset="-122"/>
                          <a:cs typeface="Courier New" panose="02070309020205020404"/>
                        </a:rPr>
                        <a:t> </a:t>
                      </a:r>
                      <a:endParaRPr lang="zh-CN" sz="28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800" b="1" kern="100">
                          <a:effectLst/>
                          <a:latin typeface="Times New Roman" panose="02020603050405020304"/>
                          <a:ea typeface="宋体" panose="02010600030101010101" pitchFamily="2" charset="-122"/>
                          <a:cs typeface="Courier New" panose="02070309020205020404"/>
                        </a:rPr>
                        <a:t> </a:t>
                      </a:r>
                      <a:endParaRPr lang="zh-CN" sz="28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8786">
                <a:tc>
                  <a:txBody>
                    <a:bodyPr/>
                    <a:lstStyle/>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文化传承与理解</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理解不同文化背景下的人性表达，增强对多元文化的包容与理解</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800" b="1" kern="100">
                          <a:effectLst/>
                          <a:latin typeface="Times New Roman" panose="02020603050405020304"/>
                          <a:ea typeface="宋体" panose="02010600030101010101" pitchFamily="2" charset="-122"/>
                          <a:cs typeface="Courier New" panose="02070309020205020404"/>
                        </a:rPr>
                        <a:t> </a:t>
                      </a:r>
                      <a:endParaRPr lang="zh-CN" sz="28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800" b="1" kern="100">
                          <a:effectLst/>
                          <a:latin typeface="Times New Roman" panose="02020603050405020304"/>
                          <a:ea typeface="宋体" panose="02010600030101010101" pitchFamily="2" charset="-122"/>
                          <a:cs typeface="Courier New" panose="02070309020205020404"/>
                        </a:rPr>
                        <a:t> </a:t>
                      </a:r>
                      <a:endParaRPr lang="zh-CN" sz="28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800" b="1" kern="100" dirty="0">
                          <a:effectLst/>
                          <a:latin typeface="Times New Roman" panose="02020603050405020304"/>
                          <a:ea typeface="宋体" panose="02010600030101010101" pitchFamily="2" charset="-122"/>
                          <a:cs typeface="Courier New" panose="02070309020205020404"/>
                        </a:rPr>
                        <a:t> </a:t>
                      </a:r>
                      <a:endParaRPr lang="zh-CN" sz="2800" kern="100" dirty="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4"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6" name="副标题 1"/>
          <p:cNvSpPr txBox="1"/>
          <p:nvPr/>
        </p:nvSpPr>
        <p:spPr>
          <a:xfrm>
            <a:off x="0" y="2835411"/>
            <a:ext cx="11522075" cy="783869"/>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en-US" altLang="zh-CN" sz="3600" b="1" dirty="0">
                <a:solidFill>
                  <a:schemeClr val="accent4">
                    <a:lumMod val="50000"/>
                  </a:schemeClr>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12</a:t>
            </a:r>
            <a:r>
              <a:rPr lang="zh-CN" altLang="en-US" sz="3600" b="1" dirty="0">
                <a:solidFill>
                  <a:schemeClr val="accent4">
                    <a:lumMod val="50000"/>
                  </a:schemeClr>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　祝　福</a:t>
            </a:r>
            <a:endParaRPr lang="zh-CN" altLang="en-US" sz="3600" b="1" dirty="0">
              <a:solidFill>
                <a:schemeClr val="accent4">
                  <a:lumMod val="50000"/>
                </a:schemeClr>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表格 6"/>
          <p:cNvGraphicFramePr>
            <a:graphicFrameLocks noGrp="1"/>
          </p:cNvGraphicFramePr>
          <p:nvPr/>
        </p:nvGraphicFramePr>
        <p:xfrm>
          <a:off x="198220" y="683803"/>
          <a:ext cx="11125634" cy="5170677"/>
        </p:xfrm>
        <a:graphic>
          <a:graphicData uri="http://schemas.openxmlformats.org/drawingml/2006/table">
            <a:tbl>
              <a:tblPr/>
              <a:tblGrid>
                <a:gridCol w="11125634"/>
              </a:tblGrid>
              <a:tr h="690117">
                <a:tc>
                  <a:txBody>
                    <a:bodyPr/>
                    <a:lstStyle/>
                    <a:p>
                      <a:pPr algn="ctr">
                        <a:lnSpc>
                          <a:spcPct val="150000"/>
                        </a:lnSpc>
                        <a:spcAft>
                          <a:spcPts val="0"/>
                        </a:spcAft>
                        <a:tabLst>
                          <a:tab pos="261048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学习任务目标</a:t>
                      </a:r>
                      <a:endParaRPr lang="zh-CN" sz="2800" b="1" kern="100" dirty="0">
                        <a:solidFill>
                          <a:srgbClr val="C00000"/>
                        </a:solidFill>
                        <a:effectLst/>
                        <a:latin typeface="等线" panose="02010600030101010101" charset="-122"/>
                        <a:ea typeface="等线" panose="02010600030101010101" charset="-122"/>
                        <a:cs typeface="Courier New" panose="02070309020205020404"/>
                      </a:endParaRPr>
                    </a:p>
                  </a:txBody>
                  <a:tcPr marL="68580" marR="68580"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2151723">
                <a:tc>
                  <a:txBody>
                    <a:bodyPr/>
                    <a:lstStyle/>
                    <a:p>
                      <a:pPr algn="l">
                        <a:lnSpc>
                          <a:spcPct val="150000"/>
                        </a:lnSpc>
                        <a:spcAft>
                          <a:spcPts val="0"/>
                        </a:spcAft>
                        <a:tabLst>
                          <a:tab pos="2700655" algn="l"/>
                        </a:tabLst>
                      </a:pPr>
                      <a:r>
                        <a:rPr lang="en-US" sz="2800" b="1" kern="100" dirty="0">
                          <a:effectLst/>
                          <a:latin typeface="Times New Roman" panose="02020603050405020304"/>
                          <a:ea typeface="宋体" panose="02010600030101010101" pitchFamily="2" charset="-122"/>
                          <a:cs typeface="Courier New" panose="02070309020205020404"/>
                        </a:rPr>
                        <a:t>1</a:t>
                      </a:r>
                      <a:r>
                        <a:rPr lang="zh-CN" sz="2800" b="1" kern="100" dirty="0">
                          <a:effectLst/>
                          <a:latin typeface="Times New Roman" panose="02020603050405020304"/>
                          <a:ea typeface="宋体" panose="02010600030101010101" pitchFamily="2" charset="-122"/>
                          <a:cs typeface="Times New Roman" panose="02020603050405020304"/>
                          <a:sym typeface="+mn-ea"/>
                        </a:rPr>
                        <a:t>．</a:t>
                      </a:r>
                      <a:r>
                        <a:rPr lang="zh-CN" sz="2800" b="1" kern="100" dirty="0">
                          <a:effectLst/>
                          <a:latin typeface="Times New Roman" panose="02020603050405020304"/>
                          <a:ea typeface="宋体" panose="02010600030101010101" pitchFamily="2" charset="-122"/>
                          <a:cs typeface="Times New Roman" panose="02020603050405020304"/>
                        </a:rPr>
                        <a:t>了解鲁迅及文章的写作背景，梳理故事情节。</a:t>
                      </a:r>
                      <a:endParaRPr lang="zh-CN" sz="1050" kern="100" dirty="0">
                        <a:effectLst/>
                        <a:latin typeface="等线" panose="02010600030101010101" charset="-122"/>
                        <a:ea typeface="等线" panose="02010600030101010101" charset="-122"/>
                        <a:cs typeface="Courier New" panose="02070309020205020404"/>
                      </a:endParaRPr>
                    </a:p>
                    <a:p>
                      <a:pPr algn="l">
                        <a:lnSpc>
                          <a:spcPct val="150000"/>
                        </a:lnSpc>
                        <a:spcAft>
                          <a:spcPts val="0"/>
                        </a:spcAft>
                        <a:tabLst>
                          <a:tab pos="2700655" algn="l"/>
                        </a:tabLst>
                      </a:pPr>
                      <a:r>
                        <a:rPr lang="en-US" sz="2800" b="1" kern="100" dirty="0">
                          <a:effectLst/>
                          <a:latin typeface="Times New Roman" panose="02020603050405020304"/>
                          <a:ea typeface="宋体" panose="02010600030101010101" pitchFamily="2" charset="-122"/>
                          <a:cs typeface="Courier New" panose="02070309020205020404"/>
                        </a:rPr>
                        <a:t>2</a:t>
                      </a:r>
                      <a:r>
                        <a:rPr lang="zh-CN" sz="2800" b="1" kern="100" dirty="0">
                          <a:effectLst/>
                          <a:latin typeface="Times New Roman" panose="02020603050405020304"/>
                          <a:ea typeface="宋体" panose="02010600030101010101" pitchFamily="2" charset="-122"/>
                          <a:cs typeface="Times New Roman" panose="02020603050405020304"/>
                        </a:rPr>
                        <a:t>．明确祥林嫂的不幸经历，分析祥林嫂之死的原因，分析环境描写的作用。</a:t>
                      </a:r>
                      <a:endParaRPr lang="zh-CN" sz="1050" kern="100" dirty="0">
                        <a:effectLst/>
                        <a:latin typeface="等线" panose="02010600030101010101" charset="-122"/>
                        <a:ea typeface="等线" panose="02010600030101010101" charset="-122"/>
                        <a:cs typeface="Courier New" panose="02070309020205020404"/>
                      </a:endParaRPr>
                    </a:p>
                    <a:p>
                      <a:pPr algn="l">
                        <a:lnSpc>
                          <a:spcPct val="150000"/>
                        </a:lnSpc>
                        <a:spcAft>
                          <a:spcPts val="0"/>
                        </a:spcAft>
                        <a:tabLst>
                          <a:tab pos="2700655" algn="l"/>
                        </a:tabLst>
                      </a:pPr>
                      <a:r>
                        <a:rPr lang="en-US" sz="2800" b="1" kern="100" dirty="0">
                          <a:effectLst/>
                          <a:latin typeface="Times New Roman" panose="02020603050405020304"/>
                          <a:ea typeface="宋体" panose="02010600030101010101" pitchFamily="2" charset="-122"/>
                          <a:cs typeface="Courier New" panose="02070309020205020404"/>
                        </a:rPr>
                        <a:t>3</a:t>
                      </a:r>
                      <a:r>
                        <a:rPr lang="zh-CN" sz="2800" b="1" kern="100" dirty="0">
                          <a:effectLst/>
                          <a:latin typeface="Times New Roman" panose="02020603050405020304"/>
                          <a:ea typeface="宋体" panose="02010600030101010101" pitchFamily="2" charset="-122"/>
                          <a:cs typeface="Times New Roman" panose="02020603050405020304"/>
                        </a:rPr>
                        <a:t>．学习综合运用肖像、动作、语言等描写手法塑造人物形象的方法；学习如何运用倒叙的手法，培养对小说的全面鉴赏能力。</a:t>
                      </a:r>
                      <a:endParaRPr lang="zh-CN" sz="1050" kern="100" dirty="0">
                        <a:effectLst/>
                        <a:latin typeface="等线" panose="02010600030101010101" charset="-122"/>
                        <a:ea typeface="等线" panose="02010600030101010101" charset="-122"/>
                        <a:cs typeface="Courier New" panose="02070309020205020404"/>
                      </a:endParaRPr>
                    </a:p>
                    <a:p>
                      <a:pPr algn="l">
                        <a:lnSpc>
                          <a:spcPct val="150000"/>
                        </a:lnSpc>
                        <a:spcAft>
                          <a:spcPts val="0"/>
                        </a:spcAft>
                        <a:tabLst>
                          <a:tab pos="2700655" algn="l"/>
                        </a:tabLst>
                      </a:pPr>
                      <a:r>
                        <a:rPr lang="en-US" sz="2800" b="1" kern="100" dirty="0">
                          <a:effectLst/>
                          <a:latin typeface="Times New Roman" panose="02020603050405020304"/>
                          <a:ea typeface="宋体" panose="02010600030101010101" pitchFamily="2" charset="-122"/>
                          <a:cs typeface="Courier New" panose="02070309020205020404"/>
                        </a:rPr>
                        <a:t>4</a:t>
                      </a:r>
                      <a:r>
                        <a:rPr lang="zh-CN" sz="2800" b="1" kern="100" dirty="0">
                          <a:effectLst/>
                          <a:latin typeface="Times New Roman" panose="02020603050405020304"/>
                          <a:ea typeface="宋体" panose="02010600030101010101" pitchFamily="2" charset="-122"/>
                          <a:cs typeface="Times New Roman" panose="02020603050405020304"/>
                        </a:rPr>
                        <a:t>．领悟作者冷峻的叙述之中所蕴含的强烈的爱憎之情；认识封建思想和封建礼教的吃人本质。</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bwMode="auto">
          <a:xfrm>
            <a:off x="0" y="66516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p>
            <a:pPr algn="ctr" eaLnBrk="1" hangingPunct="1">
              <a:lnSpc>
                <a:spcPct val="90000"/>
              </a:lnSpc>
            </a:pPr>
            <a:r>
              <a:rPr lang="zh-CN" altLang="en-US" sz="3600" b="1" dirty="0">
                <a:solidFill>
                  <a:schemeClr val="bg1"/>
                </a:solidFill>
                <a:ea typeface="微软雅黑" panose="020B0503020204020204" pitchFamily="34" charset="-122"/>
                <a:cs typeface="Times New Roman" panose="02020603050405020304" pitchFamily="18" charset="0"/>
              </a:rPr>
              <a:t>自主式预习</a:t>
            </a:r>
            <a:endParaRPr lang="zh-CN" altLang="en-US" sz="3600" b="1" dirty="0">
              <a:solidFill>
                <a:schemeClr val="bg1"/>
              </a:solidFill>
              <a:ea typeface="微软雅黑" panose="020B0503020204020204" pitchFamily="34" charset="-122"/>
              <a:cs typeface="Times New Roman" panose="02020603050405020304" pitchFamily="18" charset="0"/>
            </a:endParaRPr>
          </a:p>
        </p:txBody>
      </p:sp>
      <p:sp>
        <p:nvSpPr>
          <p:cNvPr id="5" name="文本占位符 4"/>
          <p:cNvSpPr>
            <a:spLocks noGrp="1"/>
          </p:cNvSpPr>
          <p:nvPr>
            <p:ph type="body" sz="quarter" idx="10"/>
          </p:nvPr>
        </p:nvSpPr>
        <p:spPr>
          <a:xfrm>
            <a:off x="271037" y="1703112"/>
            <a:ext cx="10980000" cy="4705327"/>
          </a:xfrm>
        </p:spPr>
        <p:txBody>
          <a:bodyPr/>
          <a:lstStyle/>
          <a:p>
            <a:pPr algn="ctr">
              <a:lnSpc>
                <a:spcPct val="120000"/>
              </a:lnSpc>
              <a:spcAft>
                <a:spcPts val="0"/>
              </a:spcAft>
              <a:tabLst>
                <a:tab pos="2700655" algn="l"/>
              </a:tabLst>
            </a:pPr>
            <a:r>
              <a:rPr lang="zh-CN" altLang="zh-CN" kern="100" dirty="0">
                <a:cs typeface="Times New Roman" panose="02020603050405020304"/>
              </a:rPr>
              <a:t>【课文助读】</a:t>
            </a:r>
            <a:endParaRPr lang="zh-CN" altLang="zh-CN" sz="1050" kern="100" dirty="0">
              <a:latin typeface="等线" panose="02010600030101010101" charset="-122"/>
              <a:ea typeface="等线" panose="02010600030101010101" charset="-122"/>
              <a:cs typeface="Courier New" panose="02070309020205020404"/>
            </a:endParaRPr>
          </a:p>
          <a:p>
            <a:pPr>
              <a:lnSpc>
                <a:spcPct val="120000"/>
              </a:lnSpc>
              <a:spcAft>
                <a:spcPts val="0"/>
              </a:spcAft>
              <a:tabLst>
                <a:tab pos="2700655" algn="l"/>
              </a:tabLst>
            </a:pPr>
            <a:r>
              <a:rPr lang="zh-CN" altLang="zh-CN" kern="100" dirty="0">
                <a:ea typeface="黑体" panose="02010609060101010101" pitchFamily="49" charset="-122"/>
                <a:cs typeface="Times New Roman" panose="02020603050405020304"/>
              </a:rPr>
              <a:t>一、作者简介</a:t>
            </a:r>
            <a:endParaRPr lang="zh-CN" altLang="zh-CN" sz="1050" kern="100" dirty="0">
              <a:latin typeface="等线" panose="02010600030101010101" charset="-122"/>
              <a:ea typeface="等线" panose="02010600030101010101" charset="-122"/>
              <a:cs typeface="Courier New" panose="02070309020205020404"/>
            </a:endParaRPr>
          </a:p>
          <a:p>
            <a:pPr indent="713740">
              <a:lnSpc>
                <a:spcPct val="120000"/>
              </a:lnSpc>
              <a:spcAft>
                <a:spcPts val="0"/>
              </a:spcAft>
              <a:tabLst>
                <a:tab pos="2700655" algn="l"/>
              </a:tabLst>
            </a:pPr>
            <a:r>
              <a:rPr lang="zh-CN" altLang="zh-CN" kern="100" dirty="0">
                <a:cs typeface="Times New Roman" panose="02020603050405020304"/>
              </a:rPr>
              <a:t>鲁迅</a:t>
            </a:r>
            <a:r>
              <a:rPr lang="en-US" altLang="zh-CN" kern="100" dirty="0">
                <a:cs typeface="Courier New" panose="02070309020205020404"/>
              </a:rPr>
              <a:t>(1881—1936)</a:t>
            </a:r>
            <a:r>
              <a:rPr lang="zh-CN" altLang="zh-CN" kern="100" dirty="0">
                <a:cs typeface="Times New Roman" panose="02020603050405020304"/>
              </a:rPr>
              <a:t>，原名周樟寿，后改为周树人，字豫才，浙江绍兴人。著名文学家、思想家、革命家。</a:t>
            </a:r>
            <a:r>
              <a:rPr lang="en-US" altLang="zh-CN" kern="100" dirty="0">
                <a:cs typeface="Courier New" panose="02070309020205020404"/>
              </a:rPr>
              <a:t>1898</a:t>
            </a:r>
            <a:r>
              <a:rPr lang="zh-CN" altLang="zh-CN" kern="100" dirty="0">
                <a:cs typeface="Times New Roman" panose="02020603050405020304"/>
              </a:rPr>
              <a:t>年离家到南京水师学堂学习，</a:t>
            </a:r>
            <a:r>
              <a:rPr lang="en-US" altLang="zh-CN" kern="100" dirty="0">
                <a:cs typeface="Courier New" panose="02070309020205020404"/>
              </a:rPr>
              <a:t>1902</a:t>
            </a:r>
            <a:r>
              <a:rPr lang="zh-CN" altLang="zh-CN" kern="100" dirty="0">
                <a:cs typeface="Times New Roman" panose="02020603050405020304"/>
              </a:rPr>
              <a:t>年留学日本仙台医科专门学校，</a:t>
            </a:r>
            <a:r>
              <a:rPr lang="en-US" altLang="zh-CN" kern="100" dirty="0">
                <a:cs typeface="Courier New" panose="02070309020205020404"/>
              </a:rPr>
              <a:t>1909</a:t>
            </a:r>
            <a:r>
              <a:rPr lang="zh-CN" altLang="zh-CN" kern="100" dirty="0">
                <a:cs typeface="Times New Roman" panose="02020603050405020304"/>
              </a:rPr>
              <a:t>年回国，</a:t>
            </a:r>
            <a:r>
              <a:rPr lang="en-US" altLang="zh-CN" kern="100" dirty="0">
                <a:cs typeface="Courier New" panose="02070309020205020404"/>
              </a:rPr>
              <a:t>1918</a:t>
            </a:r>
            <a:r>
              <a:rPr lang="zh-CN" altLang="zh-CN" kern="100" dirty="0">
                <a:cs typeface="Times New Roman" panose="02020603050405020304"/>
              </a:rPr>
              <a:t>年</a:t>
            </a:r>
            <a:r>
              <a:rPr lang="en-US" altLang="zh-CN" kern="100" dirty="0">
                <a:cs typeface="Courier New" panose="02070309020205020404"/>
              </a:rPr>
              <a:t>5</a:t>
            </a:r>
            <a:r>
              <a:rPr lang="zh-CN" altLang="zh-CN" kern="100" dirty="0">
                <a:cs typeface="Times New Roman" panose="02020603050405020304"/>
              </a:rPr>
              <a:t>月在《新青年》杂志第四卷发表小说《狂人日记》，奠定了新文化运动的基础。主要作品有小说集《呐喊》《彷徨》《故事新编》，散文集《朝花夕拾》，散文诗集《野草》，杂文集《坟》《热风》《二心集》《三闲集》《华盖集》《且介亭杂文》《南腔北调集》等。</a:t>
            </a:r>
            <a:endParaRPr lang="zh-CN" altLang="zh-CN" sz="105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271037" y="503783"/>
            <a:ext cx="10980000" cy="5908040"/>
          </a:xfrm>
        </p:spPr>
        <p:txBody>
          <a:bodyPr/>
          <a:lstStyle/>
          <a:p>
            <a:pPr>
              <a:spcAft>
                <a:spcPts val="0"/>
              </a:spcAft>
              <a:tabLst>
                <a:tab pos="2700655" algn="l"/>
              </a:tabLst>
            </a:pPr>
            <a:r>
              <a:rPr lang="zh-CN" altLang="zh-CN" kern="100" dirty="0">
                <a:ea typeface="黑体" panose="02010609060101010101" pitchFamily="49" charset="-122"/>
                <a:cs typeface="Times New Roman" panose="02020603050405020304"/>
              </a:rPr>
              <a:t>二、写作背景</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en-US" altLang="zh-CN" kern="100" dirty="0">
                <a:cs typeface="Courier New" panose="02070309020205020404"/>
              </a:rPr>
              <a:t>20</a:t>
            </a:r>
            <a:r>
              <a:rPr lang="zh-CN" altLang="zh-CN" kern="100" dirty="0">
                <a:cs typeface="Times New Roman" panose="02020603050405020304"/>
              </a:rPr>
              <a:t>世纪</a:t>
            </a:r>
            <a:r>
              <a:rPr lang="en-US" altLang="zh-CN" kern="100" dirty="0">
                <a:cs typeface="Courier New" panose="02070309020205020404"/>
              </a:rPr>
              <a:t>20</a:t>
            </a:r>
            <a:r>
              <a:rPr lang="zh-CN" altLang="zh-CN" kern="100" dirty="0">
                <a:cs typeface="Times New Roman" panose="02020603050405020304"/>
              </a:rPr>
              <a:t>年代，正是中国新文化运动的发展时期。在此之前，鲁迅曾以极大的热情为辛亥革命的爆发欢呼，可是他看到辛亥革命过后，虽然帝制政权被推翻，取而代之的却是地主阶级的军阀官僚的统治，封建社会的基础并没有被彻底摧毁，中国的广大人民，尤其是农民，仍然过着饥寒交迫的生活，宗法观念及封建礼教仍然是压在人民头上的精神枷锁。在这种社会背景下，在个人对社会的责任感的驱使下，</a:t>
            </a:r>
            <a:r>
              <a:rPr lang="en-US" altLang="zh-CN" kern="100" dirty="0">
                <a:cs typeface="Courier New" panose="02070309020205020404"/>
              </a:rPr>
              <a:t>1924</a:t>
            </a:r>
            <a:r>
              <a:rPr lang="zh-CN" altLang="zh-CN" kern="100" dirty="0">
                <a:cs typeface="Times New Roman" panose="02020603050405020304"/>
              </a:rPr>
              <a:t>年</a:t>
            </a:r>
            <a:r>
              <a:rPr lang="en-US" altLang="zh-CN" kern="100" dirty="0">
                <a:cs typeface="Courier New" panose="02070309020205020404"/>
              </a:rPr>
              <a:t>2</a:t>
            </a:r>
            <a:r>
              <a:rPr lang="zh-CN" altLang="zh-CN" kern="100" dirty="0">
                <a:cs typeface="Times New Roman" panose="02020603050405020304"/>
              </a:rPr>
              <a:t>月</a:t>
            </a:r>
            <a:r>
              <a:rPr lang="en-US" altLang="zh-CN" kern="100" dirty="0">
                <a:cs typeface="Courier New" panose="02070309020205020404"/>
              </a:rPr>
              <a:t>7</a:t>
            </a:r>
            <a:r>
              <a:rPr lang="zh-CN" altLang="zh-CN" kern="100" dirty="0">
                <a:cs typeface="Times New Roman" panose="02020603050405020304"/>
              </a:rPr>
              <a:t>日，鲁迅创作了这篇小说，后收录于鲁迅的小说集《彷徨》中。</a:t>
            </a:r>
            <a:endParaRPr lang="zh-CN" altLang="zh-CN" sz="105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503783"/>
            <a:ext cx="10980000" cy="5259070"/>
          </a:xfrm>
        </p:spPr>
        <p:txBody>
          <a:bodyPr/>
          <a:lstStyle/>
          <a:p>
            <a:pPr algn="ctr">
              <a:lnSpc>
                <a:spcPct val="120000"/>
              </a:lnSpc>
              <a:spcAft>
                <a:spcPts val="0"/>
              </a:spcAft>
              <a:tabLst>
                <a:tab pos="2700655" algn="l"/>
              </a:tabLst>
            </a:pPr>
            <a:r>
              <a:rPr lang="zh-CN" altLang="zh-CN" kern="100" dirty="0">
                <a:cs typeface="Times New Roman" panose="02020603050405020304"/>
              </a:rPr>
              <a:t>【语基积累】</a:t>
            </a:r>
            <a:endParaRPr lang="zh-CN" altLang="zh-CN" sz="1050" kern="100" dirty="0">
              <a:latin typeface="等线" panose="02010600030101010101" charset="-122"/>
              <a:ea typeface="等线" panose="02010600030101010101" charset="-122"/>
              <a:cs typeface="Courier New" panose="02070309020205020404"/>
            </a:endParaRPr>
          </a:p>
          <a:p>
            <a:pPr>
              <a:lnSpc>
                <a:spcPct val="120000"/>
              </a:lnSpc>
              <a:spcAft>
                <a:spcPts val="0"/>
              </a:spcAft>
              <a:tabLst>
                <a:tab pos="2700655" algn="l"/>
              </a:tabLst>
            </a:pPr>
            <a:r>
              <a:rPr lang="zh-CN" altLang="zh-CN" kern="100" dirty="0">
                <a:ea typeface="黑体" panose="02010609060101010101" pitchFamily="49" charset="-122"/>
                <a:cs typeface="Times New Roman" panose="02020603050405020304"/>
              </a:rPr>
              <a:t>一、词义辨析</a:t>
            </a:r>
            <a:endParaRPr lang="zh-CN" altLang="zh-CN" sz="1050" kern="100" dirty="0">
              <a:latin typeface="等线" panose="02010600030101010101" charset="-122"/>
              <a:ea typeface="等线" panose="02010600030101010101" charset="-122"/>
              <a:cs typeface="Courier New" panose="02070309020205020404"/>
            </a:endParaRPr>
          </a:p>
          <a:p>
            <a:pPr>
              <a:lnSpc>
                <a:spcPct val="120000"/>
              </a:lnSpc>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．偶尔</a:t>
            </a:r>
            <a:r>
              <a:rPr lang="en-US" altLang="zh-CN" kern="100" dirty="0">
                <a:cs typeface="Courier New" panose="02070309020205020404"/>
              </a:rPr>
              <a:t>·</a:t>
            </a:r>
            <a:r>
              <a:rPr lang="zh-CN" altLang="zh-CN" kern="100" dirty="0">
                <a:cs typeface="Times New Roman" panose="02020603050405020304"/>
              </a:rPr>
              <a:t>偶然</a:t>
            </a:r>
            <a:endParaRPr lang="zh-CN" altLang="zh-CN" sz="1050" kern="100" dirty="0">
              <a:latin typeface="等线" panose="02010600030101010101" charset="-122"/>
              <a:ea typeface="等线" panose="02010600030101010101" charset="-122"/>
              <a:cs typeface="Courier New" panose="02070309020205020404"/>
            </a:endParaRPr>
          </a:p>
          <a:p>
            <a:pPr>
              <a:lnSpc>
                <a:spcPct val="120000"/>
              </a:lnSpc>
              <a:spcAft>
                <a:spcPts val="0"/>
              </a:spcAft>
              <a:tabLst>
                <a:tab pos="2700655" algn="l"/>
              </a:tabLst>
            </a:pPr>
            <a:r>
              <a:rPr lang="zh-CN" altLang="zh-CN" kern="100" dirty="0">
                <a:ea typeface="黑体" panose="02010609060101010101" pitchFamily="49" charset="-122"/>
                <a:cs typeface="Times New Roman" panose="02020603050405020304"/>
              </a:rPr>
              <a:t>【应用】</a:t>
            </a:r>
            <a:r>
              <a:rPr lang="en-US" altLang="zh-CN" kern="100" dirty="0">
                <a:latin typeface="宋体" panose="02010600030101010101" pitchFamily="2" charset="-122"/>
                <a:ea typeface="等线" panose="02010600030101010101" charset="-122"/>
                <a:cs typeface="Times New Roman" panose="02020603050405020304"/>
              </a:rPr>
              <a:t>①</a:t>
            </a:r>
            <a:r>
              <a:rPr lang="zh-CN" altLang="zh-CN" kern="100" dirty="0">
                <a:cs typeface="Times New Roman" panose="02020603050405020304"/>
              </a:rPr>
              <a:t>现实就是这样残酷，一个看似不经意的</a:t>
            </a:r>
            <a:r>
              <a:rPr lang="en-US" altLang="zh-CN" kern="100" dirty="0">
                <a:solidFill>
                  <a:srgbClr val="000000"/>
                </a:solidFill>
                <a:ea typeface="楷体" panose="02010609060101010101" charset="-122"/>
                <a:cs typeface="Courier New" panose="02070309020205020404"/>
              </a:rPr>
              <a:t>________</a:t>
            </a:r>
            <a:r>
              <a:rPr lang="zh-CN" altLang="zh-CN" kern="100" dirty="0">
                <a:cs typeface="Times New Roman" panose="02020603050405020304"/>
              </a:rPr>
              <a:t>事件，会像多米诺骨牌一样，产生一系列连锁效应，一着不慎，满盘皆输。</a:t>
            </a:r>
            <a:endParaRPr lang="zh-CN" altLang="zh-CN" sz="1050" kern="100" dirty="0">
              <a:latin typeface="等线" panose="02010600030101010101" charset="-122"/>
              <a:ea typeface="等线" panose="02010600030101010101" charset="-122"/>
              <a:cs typeface="Courier New" panose="02070309020205020404"/>
            </a:endParaRPr>
          </a:p>
          <a:p>
            <a:pPr>
              <a:lnSpc>
                <a:spcPct val="120000"/>
              </a:lnSpc>
              <a:spcAft>
                <a:spcPts val="0"/>
              </a:spcAft>
              <a:tabLst>
                <a:tab pos="2700655" algn="l"/>
              </a:tabLst>
            </a:pPr>
            <a:r>
              <a:rPr lang="en-US" altLang="zh-CN" kern="100" dirty="0">
                <a:latin typeface="宋体" panose="02010600030101010101" pitchFamily="2" charset="-122"/>
                <a:ea typeface="等线" panose="02010600030101010101" charset="-122"/>
                <a:cs typeface="Times New Roman" panose="02020603050405020304"/>
              </a:rPr>
              <a:t>②“</a:t>
            </a:r>
            <a:r>
              <a:rPr lang="zh-CN" altLang="zh-CN" kern="100" dirty="0">
                <a:cs typeface="Times New Roman" panose="02020603050405020304"/>
              </a:rPr>
              <a:t>独来独往，是谓独有；独有之人，是谓至贵。</a:t>
            </a:r>
            <a:r>
              <a:rPr lang="en-US" altLang="zh-CN" kern="100" dirty="0">
                <a:latin typeface="宋体" panose="02010600030101010101" pitchFamily="2" charset="-122"/>
                <a:ea typeface="等线" panose="02010600030101010101" charset="-122"/>
                <a:cs typeface="Times New Roman" panose="02020603050405020304"/>
              </a:rPr>
              <a:t>”</a:t>
            </a:r>
            <a:r>
              <a:rPr lang="en-US" altLang="zh-CN" kern="100" dirty="0">
                <a:solidFill>
                  <a:srgbClr val="000000"/>
                </a:solidFill>
                <a:ea typeface="楷体" panose="02010609060101010101" charset="-122"/>
                <a:cs typeface="Courier New" panose="02070309020205020404"/>
              </a:rPr>
              <a:t>________</a:t>
            </a:r>
            <a:r>
              <a:rPr lang="zh-CN" altLang="zh-CN" kern="100" dirty="0">
                <a:cs typeface="Times New Roman" panose="02020603050405020304"/>
              </a:rPr>
              <a:t>远离世间的喧嚣，是给自己一个放空的机会，也是寻找自我最好的方式。</a:t>
            </a:r>
            <a:endParaRPr lang="zh-CN" altLang="zh-CN" sz="1050" kern="100" dirty="0">
              <a:latin typeface="等线" panose="02010600030101010101" charset="-122"/>
              <a:ea typeface="等线" panose="02010600030101010101" charset="-122"/>
              <a:cs typeface="Courier New" panose="02070309020205020404"/>
            </a:endParaRPr>
          </a:p>
          <a:p>
            <a:pPr>
              <a:lnSpc>
                <a:spcPct val="120000"/>
              </a:lnSpc>
              <a:spcAft>
                <a:spcPts val="0"/>
              </a:spcAft>
              <a:tabLst>
                <a:tab pos="2700655" algn="l"/>
              </a:tabLst>
            </a:pPr>
            <a:r>
              <a:rPr lang="zh-CN" altLang="zh-CN" kern="100" dirty="0">
                <a:solidFill>
                  <a:srgbClr val="0000FF"/>
                </a:solidFill>
                <a:ea typeface="黑体" panose="02010609060101010101" pitchFamily="49" charset="-122"/>
                <a:cs typeface="Times New Roman" panose="02020603050405020304"/>
              </a:rPr>
              <a:t>【辨析】</a:t>
            </a:r>
            <a:r>
              <a:rPr lang="zh-CN" altLang="zh-CN" kern="100" dirty="0">
                <a:ea typeface="楷体" panose="02010609060101010101" charset="-122"/>
                <a:cs typeface="Times New Roman" panose="02020603050405020304"/>
              </a:rPr>
              <a:t>两者都有</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不经常</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之意。</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偶尔</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强调次数少。</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偶然</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除了指次数少外，还有不是必然的意思。</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偶尔</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的反义词是</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经常</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偶然</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的反义词是</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必然</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a:t>
            </a:r>
            <a:endParaRPr lang="zh-CN" altLang="zh-CN" sz="1050" kern="100" dirty="0">
              <a:effectLst/>
              <a:latin typeface="等线" panose="02010600030101010101" charset="-122"/>
              <a:ea typeface="等线" panose="02010600030101010101" charset="-122"/>
              <a:cs typeface="Courier New" panose="02070309020205020404"/>
            </a:endParaRPr>
          </a:p>
        </p:txBody>
      </p:sp>
      <p:sp>
        <p:nvSpPr>
          <p:cNvPr id="57" name="矩形 56"/>
          <p:cNvSpPr/>
          <p:nvPr/>
        </p:nvSpPr>
        <p:spPr>
          <a:xfrm>
            <a:off x="8605353" y="2015951"/>
            <a:ext cx="906017" cy="523220"/>
          </a:xfrm>
          <a:prstGeom prst="rect">
            <a:avLst/>
          </a:prstGeom>
        </p:spPr>
        <p:txBody>
          <a:bodyPr wrap="none">
            <a:spAutoFit/>
          </a:bodyPr>
          <a:lstStyle/>
          <a:p>
            <a:r>
              <a:rPr lang="zh-CN" altLang="zh-CN" b="1" dirty="0" smtClean="0">
                <a:latin typeface="楷体" panose="02010609060101010101" charset="-122"/>
                <a:ea typeface="楷体" panose="02010609060101010101" charset="-122"/>
              </a:rPr>
              <a:t>偶然</a:t>
            </a:r>
            <a:endParaRPr lang="zh-CN" altLang="zh-CN" dirty="0">
              <a:latin typeface="楷体" panose="02010609060101010101" charset="-122"/>
              <a:ea typeface="楷体" panose="02010609060101010101" charset="-122"/>
            </a:endParaRPr>
          </a:p>
        </p:txBody>
      </p:sp>
      <p:sp>
        <p:nvSpPr>
          <p:cNvPr id="58" name="矩形 57"/>
          <p:cNvSpPr/>
          <p:nvPr/>
        </p:nvSpPr>
        <p:spPr>
          <a:xfrm>
            <a:off x="8893385" y="3060067"/>
            <a:ext cx="906017" cy="523220"/>
          </a:xfrm>
          <a:prstGeom prst="rect">
            <a:avLst/>
          </a:prstGeom>
        </p:spPr>
        <p:txBody>
          <a:bodyPr wrap="none">
            <a:spAutoFit/>
          </a:bodyPr>
          <a:lstStyle/>
          <a:p>
            <a:r>
              <a:rPr lang="zh-CN" altLang="zh-CN" b="1" dirty="0" smtClean="0">
                <a:latin typeface="楷体" panose="02010609060101010101" charset="-122"/>
                <a:ea typeface="楷体" panose="02010609060101010101" charset="-122"/>
              </a:rPr>
              <a:t>偶尔</a:t>
            </a:r>
            <a:endParaRPr lang="zh-CN" altLang="zh-CN" dirty="0">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262245"/>
          </a:xfrm>
        </p:spPr>
        <p:txBody>
          <a:bodyPr/>
          <a:lstStyle/>
          <a:p>
            <a:pPr>
              <a:spcAft>
                <a:spcPts val="0"/>
              </a:spcAft>
              <a:tabLst>
                <a:tab pos="2700655" algn="l"/>
              </a:tabLst>
            </a:pPr>
            <a:r>
              <a:rPr lang="en-US" altLang="zh-CN" kern="100" dirty="0">
                <a:cs typeface="Courier New" panose="02070309020205020404"/>
              </a:rPr>
              <a:t>2</a:t>
            </a:r>
            <a:r>
              <a:rPr lang="zh-CN" altLang="zh-CN" kern="100" dirty="0">
                <a:ea typeface="楷体" panose="02010609060101010101" charset="-122"/>
                <a:cs typeface="Times New Roman" panose="02020603050405020304"/>
              </a:rPr>
              <a:t>．</a:t>
            </a:r>
            <a:r>
              <a:rPr lang="zh-CN" altLang="zh-CN" kern="100" dirty="0">
                <a:cs typeface="Times New Roman" panose="02020603050405020304"/>
              </a:rPr>
              <a:t>中止</a:t>
            </a:r>
            <a:r>
              <a:rPr lang="en-US" altLang="zh-CN" kern="100" dirty="0">
                <a:cs typeface="Courier New" panose="02070309020205020404"/>
              </a:rPr>
              <a:t>·</a:t>
            </a:r>
            <a:r>
              <a:rPr lang="zh-CN" altLang="zh-CN" kern="100" dirty="0">
                <a:cs typeface="Times New Roman" panose="02020603050405020304"/>
              </a:rPr>
              <a:t>终止</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ea typeface="黑体" panose="02010609060101010101" pitchFamily="49" charset="-122"/>
                <a:cs typeface="Times New Roman" panose="02020603050405020304"/>
              </a:rPr>
              <a:t>【应用】</a:t>
            </a:r>
            <a:r>
              <a:rPr lang="en-US" altLang="zh-CN" kern="100" dirty="0">
                <a:latin typeface="宋体" panose="02010600030101010101" pitchFamily="2" charset="-122"/>
                <a:ea typeface="等线" panose="02010600030101010101" charset="-122"/>
                <a:cs typeface="Times New Roman" panose="02020603050405020304"/>
              </a:rPr>
              <a:t>①</a:t>
            </a:r>
            <a:r>
              <a:rPr lang="zh-CN" altLang="zh-CN" kern="100" dirty="0">
                <a:cs typeface="Times New Roman" panose="02020603050405020304"/>
              </a:rPr>
              <a:t>在比赛进行到最后一回合时，他领先对手</a:t>
            </a:r>
            <a:r>
              <a:rPr lang="en-US" altLang="zh-CN" kern="100" dirty="0">
                <a:cs typeface="Courier New" panose="02070309020205020404"/>
              </a:rPr>
              <a:t>20</a:t>
            </a:r>
            <a:r>
              <a:rPr lang="zh-CN" altLang="zh-CN" kern="100" dirty="0">
                <a:cs typeface="Times New Roman" panose="02020603050405020304"/>
              </a:rPr>
              <a:t>分，此时裁判提前</a:t>
            </a:r>
            <a:r>
              <a:rPr lang="en-US" altLang="zh-CN" kern="100" dirty="0">
                <a:solidFill>
                  <a:srgbClr val="000000"/>
                </a:solidFill>
                <a:ea typeface="楷体" panose="02010609060101010101" charset="-122"/>
                <a:cs typeface="Courier New" panose="02070309020205020404"/>
              </a:rPr>
              <a:t>________</a:t>
            </a:r>
            <a:r>
              <a:rPr lang="zh-CN" altLang="zh-CN" kern="100" dirty="0">
                <a:cs typeface="Times New Roman" panose="02020603050405020304"/>
              </a:rPr>
              <a:t>了全场比赛。</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latin typeface="宋体" panose="02010600030101010101" pitchFamily="2" charset="-122"/>
                <a:ea typeface="等线" panose="02010600030101010101" charset="-122"/>
                <a:cs typeface="Times New Roman" panose="02020603050405020304"/>
              </a:rPr>
              <a:t>②</a:t>
            </a:r>
            <a:r>
              <a:rPr lang="zh-CN" altLang="zh-CN" kern="100" dirty="0">
                <a:cs typeface="Times New Roman" panose="02020603050405020304"/>
              </a:rPr>
              <a:t>参赛选手和裁判因停电被迫</a:t>
            </a:r>
            <a:r>
              <a:rPr lang="en-US" altLang="zh-CN" kern="100" dirty="0">
                <a:solidFill>
                  <a:srgbClr val="000000"/>
                </a:solidFill>
                <a:ea typeface="楷体" panose="02010609060101010101" charset="-122"/>
                <a:cs typeface="Courier New" panose="02070309020205020404"/>
              </a:rPr>
              <a:t>________</a:t>
            </a:r>
            <a:r>
              <a:rPr lang="zh-CN" altLang="zh-CN" kern="100" dirty="0">
                <a:cs typeface="Times New Roman" panose="02020603050405020304"/>
              </a:rPr>
              <a:t>比赛，在赛场等待照明重新恢复。</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solidFill>
                  <a:srgbClr val="0000FF"/>
                </a:solidFill>
                <a:ea typeface="黑体" panose="02010609060101010101" pitchFamily="49" charset="-122"/>
                <a:cs typeface="Times New Roman" panose="02020603050405020304"/>
              </a:rPr>
              <a:t>【辨析】</a:t>
            </a:r>
            <a:r>
              <a:rPr lang="zh-CN" altLang="zh-CN" kern="100" dirty="0">
                <a:ea typeface="楷体" panose="02010609060101010101" charset="-122"/>
                <a:cs typeface="Times New Roman" panose="02020603050405020304"/>
              </a:rPr>
              <a:t>两者都有</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做事停止</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的含义。</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中止</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指</a:t>
            </a:r>
            <a:r>
              <a:rPr lang="en-US" altLang="zh-CN" kern="100" dirty="0">
                <a:ea typeface="楷体" panose="02010609060101010101" charset="-122"/>
                <a:cs typeface="Courier New" panose="02070309020205020404"/>
              </a:rPr>
              <a:t>(</a:t>
            </a:r>
            <a:r>
              <a:rPr lang="zh-CN" altLang="zh-CN" kern="100" dirty="0">
                <a:ea typeface="楷体" panose="02010609060101010101" charset="-122"/>
                <a:cs typeface="Times New Roman" panose="02020603050405020304"/>
              </a:rPr>
              <a:t>做事</a:t>
            </a:r>
            <a:r>
              <a:rPr lang="en-US" altLang="zh-CN" kern="100" dirty="0">
                <a:ea typeface="楷体" panose="02010609060101010101" charset="-122"/>
                <a:cs typeface="Courier New" panose="02070309020205020404"/>
              </a:rPr>
              <a:t>)</a:t>
            </a:r>
            <a:r>
              <a:rPr lang="zh-CN" altLang="zh-CN" kern="100" dirty="0">
                <a:ea typeface="楷体" panose="02010609060101010101" charset="-122"/>
                <a:cs typeface="Times New Roman" panose="02020603050405020304"/>
              </a:rPr>
              <a:t>中途停止。</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终止</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指结束，停止。</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中止</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有望再恢复；</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终止</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已彻底结束，不能再进行。</a:t>
            </a:r>
            <a:endParaRPr lang="zh-CN" altLang="zh-CN" sz="1050" kern="100" dirty="0">
              <a:effectLst/>
              <a:latin typeface="等线" panose="02010600030101010101" charset="-122"/>
              <a:ea typeface="等线" panose="02010600030101010101" charset="-122"/>
              <a:cs typeface="Courier New" panose="02070309020205020404"/>
            </a:endParaRPr>
          </a:p>
        </p:txBody>
      </p:sp>
      <p:sp>
        <p:nvSpPr>
          <p:cNvPr id="59" name="矩形 58"/>
          <p:cNvSpPr/>
          <p:nvPr/>
        </p:nvSpPr>
        <p:spPr>
          <a:xfrm>
            <a:off x="1440109" y="1943943"/>
            <a:ext cx="906017" cy="523220"/>
          </a:xfrm>
          <a:prstGeom prst="rect">
            <a:avLst/>
          </a:prstGeom>
        </p:spPr>
        <p:txBody>
          <a:bodyPr wrap="none">
            <a:spAutoFit/>
          </a:bodyPr>
          <a:lstStyle/>
          <a:p>
            <a:r>
              <a:rPr lang="zh-CN" altLang="zh-CN" b="1" dirty="0" smtClean="0">
                <a:latin typeface="楷体" panose="02010609060101010101" charset="-122"/>
                <a:ea typeface="楷体" panose="02010609060101010101" charset="-122"/>
              </a:rPr>
              <a:t>终止</a:t>
            </a:r>
            <a:endParaRPr lang="zh-CN" altLang="zh-CN" dirty="0">
              <a:latin typeface="楷体" panose="02010609060101010101" charset="-122"/>
              <a:ea typeface="楷体" panose="02010609060101010101" charset="-122"/>
            </a:endParaRPr>
          </a:p>
        </p:txBody>
      </p:sp>
      <p:sp>
        <p:nvSpPr>
          <p:cNvPr id="60" name="矩形 59"/>
          <p:cNvSpPr/>
          <p:nvPr/>
        </p:nvSpPr>
        <p:spPr>
          <a:xfrm>
            <a:off x="5303848" y="2572851"/>
            <a:ext cx="906017" cy="523220"/>
          </a:xfrm>
          <a:prstGeom prst="rect">
            <a:avLst/>
          </a:prstGeom>
        </p:spPr>
        <p:txBody>
          <a:bodyPr wrap="none">
            <a:spAutoFit/>
          </a:bodyPr>
          <a:lstStyle/>
          <a:p>
            <a:r>
              <a:rPr lang="zh-CN" altLang="zh-CN" b="1" dirty="0" smtClean="0">
                <a:latin typeface="楷体" panose="02010609060101010101" charset="-122"/>
                <a:ea typeface="楷体" panose="02010609060101010101" charset="-122"/>
              </a:rPr>
              <a:t>中止</a:t>
            </a:r>
            <a:endParaRPr lang="zh-CN" altLang="zh-CN" dirty="0">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4615815"/>
          </a:xfrm>
        </p:spPr>
        <p:txBody>
          <a:bodyPr/>
          <a:lstStyle/>
          <a:p>
            <a:pPr>
              <a:spcAft>
                <a:spcPts val="0"/>
              </a:spcAft>
              <a:tabLst>
                <a:tab pos="2700655" algn="l"/>
              </a:tabLst>
            </a:pPr>
            <a:r>
              <a:rPr lang="zh-CN" altLang="zh-CN" kern="100" dirty="0">
                <a:ea typeface="黑体" panose="02010609060101010101" pitchFamily="49" charset="-122"/>
                <a:cs typeface="Times New Roman" panose="02020603050405020304"/>
              </a:rPr>
              <a:t>二、成语积累</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．百无聊赖：精神无所依托，感到非常无聊。</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ea typeface="黑体" panose="02010609060101010101" pitchFamily="49" charset="-122"/>
                <a:cs typeface="Times New Roman" panose="02020603050405020304"/>
              </a:rPr>
              <a:t>【判断正误】</a:t>
            </a:r>
            <a:r>
              <a:rPr lang="zh-CN" altLang="zh-CN" kern="100" dirty="0">
                <a:cs typeface="Times New Roman" panose="02020603050405020304"/>
              </a:rPr>
              <a:t>林子里静静地刮着风，我</a:t>
            </a:r>
            <a:r>
              <a:rPr lang="zh-CN" altLang="zh-CN" kern="100" dirty="0">
                <a:solidFill>
                  <a:srgbClr val="C00000"/>
                </a:solidFill>
                <a:cs typeface="Times New Roman" panose="02020603050405020304"/>
              </a:rPr>
              <a:t>百无聊赖</a:t>
            </a:r>
            <a:r>
              <a:rPr lang="zh-CN" altLang="zh-CN" kern="100" dirty="0">
                <a:cs typeface="Times New Roman" panose="02020603050405020304"/>
              </a:rPr>
              <a:t>地沿着小溪散步。</a:t>
            </a:r>
            <a:endParaRPr lang="zh-CN" altLang="zh-CN" kern="100" dirty="0">
              <a:cs typeface="Times New Roman" panose="02020603050405020304"/>
            </a:endParaRPr>
          </a:p>
          <a:p>
            <a:pPr>
              <a:spcAft>
                <a:spcPts val="0"/>
              </a:spcAft>
              <a:tabLst>
                <a:tab pos="2700655" algn="l"/>
              </a:tabLst>
            </a:pPr>
            <a:r>
              <a:rPr lang="en-US" altLang="zh-CN" kern="100" dirty="0">
                <a:cs typeface="Courier New" panose="02070309020205020404"/>
              </a:rPr>
              <a:t>(</a:t>
            </a:r>
            <a:r>
              <a:rPr lang="zh-CN" altLang="zh-CN" kern="100" dirty="0">
                <a:cs typeface="Times New Roman" panose="02020603050405020304"/>
              </a:rPr>
              <a:t>　　</a:t>
            </a:r>
            <a:r>
              <a:rPr lang="en-US" altLang="zh-CN" kern="100" dirty="0">
                <a:cs typeface="Courier New" panose="02070309020205020404"/>
              </a:rPr>
              <a:t>)</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2</a:t>
            </a:r>
            <a:r>
              <a:rPr lang="zh-CN" altLang="zh-CN" kern="100" dirty="0">
                <a:cs typeface="Times New Roman" panose="02020603050405020304"/>
              </a:rPr>
              <a:t>．沸反盈天：形容喧哗吵闹，乱成一团。</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ea typeface="黑体" panose="02010609060101010101" pitchFamily="49" charset="-122"/>
                <a:cs typeface="Times New Roman" panose="02020603050405020304"/>
              </a:rPr>
              <a:t>【判断正误】</a:t>
            </a:r>
            <a:r>
              <a:rPr lang="zh-CN" altLang="zh-CN" kern="100" dirty="0">
                <a:cs typeface="Times New Roman" panose="02020603050405020304"/>
              </a:rPr>
              <a:t>当其他社会行为都</a:t>
            </a:r>
            <a:r>
              <a:rPr lang="zh-CN" altLang="zh-CN" kern="100" dirty="0">
                <a:solidFill>
                  <a:srgbClr val="C00000"/>
                </a:solidFill>
                <a:cs typeface="Times New Roman" panose="02020603050405020304"/>
              </a:rPr>
              <a:t>沸反盈天</a:t>
            </a:r>
            <a:r>
              <a:rPr lang="zh-CN" altLang="zh-CN" kern="100" dirty="0">
                <a:cs typeface="Times New Roman" panose="02020603050405020304"/>
              </a:rPr>
              <a:t>之时，诗可能就是良知堡垒里的最后一名士兵，就是正义阵地上最顽强的战士。</a:t>
            </a:r>
            <a:r>
              <a:rPr lang="en-US" altLang="zh-CN" kern="100" dirty="0">
                <a:cs typeface="Courier New" panose="02070309020205020404"/>
              </a:rPr>
              <a:t>(</a:t>
            </a:r>
            <a:r>
              <a:rPr lang="zh-CN" altLang="zh-CN" kern="100" dirty="0">
                <a:cs typeface="Times New Roman" panose="02020603050405020304"/>
              </a:rPr>
              <a:t>　　</a:t>
            </a:r>
            <a:r>
              <a:rPr lang="en-US" altLang="zh-CN" kern="100" dirty="0">
                <a:cs typeface="Courier New" panose="02070309020205020404"/>
              </a:rPr>
              <a:t>)</a:t>
            </a:r>
            <a:endParaRPr lang="zh-CN" altLang="zh-CN" sz="1050" kern="100" dirty="0">
              <a:effectLst/>
              <a:latin typeface="等线" panose="02010600030101010101" charset="-122"/>
              <a:ea typeface="等线" panose="02010600030101010101" charset="-122"/>
              <a:cs typeface="Courier New" panose="02070309020205020404"/>
            </a:endParaRPr>
          </a:p>
        </p:txBody>
      </p:sp>
      <p:sp>
        <p:nvSpPr>
          <p:cNvPr id="61" name="矩形 60"/>
          <p:cNvSpPr/>
          <p:nvPr/>
        </p:nvSpPr>
        <p:spPr>
          <a:xfrm>
            <a:off x="504190" y="2771775"/>
            <a:ext cx="545465" cy="521335"/>
          </a:xfrm>
          <a:prstGeom prst="rect">
            <a:avLst/>
          </a:prstGeom>
        </p:spPr>
        <p:txBody>
          <a:bodyPr wrap="none">
            <a:noAutofit/>
          </a:bodyPr>
          <a:lstStyle/>
          <a:p>
            <a:r>
              <a:rPr lang="en-US" altLang="zh-CN" b="1" dirty="0" smtClean="0">
                <a:latin typeface="楷体" panose="02010609060101010101" charset="-122"/>
                <a:ea typeface="楷体" panose="02010609060101010101" charset="-122"/>
              </a:rPr>
              <a:t>√</a:t>
            </a:r>
            <a:endParaRPr lang="zh-CN" altLang="zh-CN" dirty="0">
              <a:latin typeface="楷体" panose="02010609060101010101" charset="-122"/>
              <a:ea typeface="楷体" panose="02010609060101010101" charset="-122"/>
            </a:endParaRPr>
          </a:p>
        </p:txBody>
      </p:sp>
      <p:sp>
        <p:nvSpPr>
          <p:cNvPr id="62" name="矩形 61"/>
          <p:cNvSpPr/>
          <p:nvPr/>
        </p:nvSpPr>
        <p:spPr>
          <a:xfrm>
            <a:off x="8821377" y="4572235"/>
            <a:ext cx="545342" cy="523220"/>
          </a:xfrm>
          <a:prstGeom prst="rect">
            <a:avLst/>
          </a:prstGeom>
        </p:spPr>
        <p:txBody>
          <a:bodyPr wrap="none">
            <a:spAutoFit/>
          </a:bodyPr>
          <a:lstStyle/>
          <a:p>
            <a:r>
              <a:rPr lang="en-US" altLang="zh-CN" b="1" dirty="0" smtClean="0">
                <a:latin typeface="楷体" panose="02010609060101010101" charset="-122"/>
                <a:ea typeface="楷体" panose="02010609060101010101" charset="-122"/>
              </a:rPr>
              <a:t>×</a:t>
            </a:r>
            <a:endParaRPr lang="zh-CN" altLang="zh-CN" dirty="0">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897414"/>
          </a:xfrm>
        </p:spPr>
        <p:txBody>
          <a:bodyPr/>
          <a:lstStyle/>
          <a:p>
            <a:pPr>
              <a:spcAft>
                <a:spcPts val="0"/>
              </a:spcAft>
              <a:tabLst>
                <a:tab pos="2700655" algn="l"/>
              </a:tabLst>
            </a:pPr>
            <a:r>
              <a:rPr lang="en-US" altLang="zh-CN" kern="100" dirty="0">
                <a:cs typeface="Courier New" panose="02070309020205020404"/>
              </a:rPr>
              <a:t>3</a:t>
            </a:r>
            <a:r>
              <a:rPr lang="zh-CN" altLang="zh-CN" kern="100" dirty="0">
                <a:cs typeface="Times New Roman" panose="02020603050405020304"/>
              </a:rPr>
              <a:t>．七手八脚：形容人多手杂，动作纷乱。</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ea typeface="黑体" panose="02010609060101010101" pitchFamily="49" charset="-122"/>
                <a:cs typeface="Times New Roman" panose="02020603050405020304"/>
              </a:rPr>
              <a:t>【判断正误】</a:t>
            </a:r>
            <a:r>
              <a:rPr lang="zh-CN" altLang="zh-CN" kern="100" dirty="0">
                <a:cs typeface="Times New Roman" panose="02020603050405020304"/>
              </a:rPr>
              <a:t>众人一声答应，</a:t>
            </a:r>
            <a:r>
              <a:rPr lang="zh-CN" altLang="zh-CN" kern="100" dirty="0">
                <a:solidFill>
                  <a:srgbClr val="C00000"/>
                </a:solidFill>
                <a:cs typeface="Times New Roman" panose="02020603050405020304"/>
              </a:rPr>
              <a:t>七手八脚</a:t>
            </a:r>
            <a:r>
              <a:rPr lang="zh-CN" altLang="zh-CN" kern="100" dirty="0">
                <a:cs typeface="Times New Roman" panose="02020603050405020304"/>
              </a:rPr>
              <a:t>，忙把宝玉送入怡红院内自己床上卧好。</a:t>
            </a:r>
            <a:r>
              <a:rPr lang="en-US" altLang="zh-CN" kern="100" dirty="0">
                <a:cs typeface="Courier New" panose="02070309020205020404"/>
              </a:rPr>
              <a:t>(</a:t>
            </a:r>
            <a:r>
              <a:rPr lang="zh-CN" altLang="zh-CN" kern="100" dirty="0">
                <a:cs typeface="Times New Roman" panose="02020603050405020304"/>
              </a:rPr>
              <a:t>　　</a:t>
            </a:r>
            <a:r>
              <a:rPr lang="en-US" altLang="zh-CN" kern="100" dirty="0">
                <a:cs typeface="Courier New" panose="02070309020205020404"/>
              </a:rPr>
              <a:t>)</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4</a:t>
            </a:r>
            <a:r>
              <a:rPr lang="zh-CN" altLang="zh-CN" kern="100" dirty="0">
                <a:cs typeface="Times New Roman" panose="02020603050405020304"/>
              </a:rPr>
              <a:t>．天有不测风云：天气变化很难预测，比喻灾祸是无法预料的。</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ea typeface="黑体" panose="02010609060101010101" pitchFamily="49" charset="-122"/>
                <a:cs typeface="Times New Roman" panose="02020603050405020304"/>
              </a:rPr>
              <a:t>【判断正误】</a:t>
            </a:r>
            <a:r>
              <a:rPr lang="zh-CN" altLang="zh-CN" kern="100" dirty="0">
                <a:solidFill>
                  <a:srgbClr val="C00000"/>
                </a:solidFill>
                <a:cs typeface="Times New Roman" panose="02020603050405020304"/>
              </a:rPr>
              <a:t>天有不测风云</a:t>
            </a:r>
            <a:r>
              <a:rPr lang="zh-CN" altLang="zh-CN" kern="100" dirty="0">
                <a:cs typeface="Times New Roman" panose="02020603050405020304"/>
              </a:rPr>
              <a:t>，</a:t>
            </a:r>
            <a:r>
              <a:rPr lang="zh-CN" altLang="zh-CN" kern="100" dirty="0">
                <a:latin typeface="等线" panose="02010600030101010101" charset="-122"/>
                <a:ea typeface="Times New Roman" panose="02020603050405020304"/>
                <a:cs typeface="Courier New" panose="02070309020205020404"/>
              </a:rPr>
              <a:t> </a:t>
            </a:r>
            <a:r>
              <a:rPr lang="zh-CN" altLang="zh-CN" kern="100" dirty="0">
                <a:cs typeface="Times New Roman" panose="02020603050405020304"/>
              </a:rPr>
              <a:t>生活也总是充满变数，</a:t>
            </a:r>
            <a:r>
              <a:rPr lang="zh-CN" altLang="zh-CN" kern="100" dirty="0">
                <a:latin typeface="等线" panose="02010600030101010101" charset="-122"/>
                <a:ea typeface="Times New Roman" panose="02020603050405020304"/>
                <a:cs typeface="Courier New" panose="02070309020205020404"/>
              </a:rPr>
              <a:t> </a:t>
            </a:r>
            <a:r>
              <a:rPr lang="zh-CN" altLang="zh-CN" kern="100" dirty="0">
                <a:cs typeface="Times New Roman" panose="02020603050405020304"/>
              </a:rPr>
              <a:t>让人措手不及又充满期待。</a:t>
            </a:r>
            <a:r>
              <a:rPr lang="en-US" altLang="zh-CN" kern="100" dirty="0">
                <a:cs typeface="Courier New" panose="02070309020205020404"/>
              </a:rPr>
              <a:t>(</a:t>
            </a:r>
            <a:r>
              <a:rPr lang="zh-CN" altLang="zh-CN" kern="100" dirty="0">
                <a:cs typeface="Times New Roman" panose="02020603050405020304"/>
              </a:rPr>
              <a:t>　　</a:t>
            </a:r>
            <a:r>
              <a:rPr lang="en-US" altLang="zh-CN" kern="100" dirty="0">
                <a:cs typeface="Courier New" panose="02070309020205020404"/>
              </a:rPr>
              <a:t>)</a:t>
            </a:r>
            <a:endParaRPr lang="zh-CN" altLang="zh-CN" sz="1050" kern="100" dirty="0">
              <a:effectLst/>
              <a:latin typeface="等线" panose="02010600030101010101" charset="-122"/>
              <a:ea typeface="等线" panose="02010600030101010101" charset="-122"/>
              <a:cs typeface="Courier New" panose="02070309020205020404"/>
            </a:endParaRPr>
          </a:p>
        </p:txBody>
      </p:sp>
      <p:sp>
        <p:nvSpPr>
          <p:cNvPr id="63" name="矩形 62"/>
          <p:cNvSpPr/>
          <p:nvPr/>
        </p:nvSpPr>
        <p:spPr>
          <a:xfrm>
            <a:off x="2425338" y="1996787"/>
            <a:ext cx="545342" cy="523220"/>
          </a:xfrm>
          <a:prstGeom prst="rect">
            <a:avLst/>
          </a:prstGeom>
        </p:spPr>
        <p:txBody>
          <a:bodyPr wrap="none">
            <a:spAutoFit/>
          </a:bodyPr>
          <a:lstStyle/>
          <a:p>
            <a:r>
              <a:rPr lang="en-US" altLang="zh-CN" b="1" dirty="0" smtClean="0">
                <a:latin typeface="楷体" panose="02010609060101010101" charset="-122"/>
                <a:ea typeface="楷体" panose="02010609060101010101" charset="-122"/>
              </a:rPr>
              <a:t>√</a:t>
            </a:r>
            <a:endParaRPr lang="zh-CN" altLang="zh-CN" dirty="0">
              <a:latin typeface="楷体" panose="02010609060101010101" charset="-122"/>
              <a:ea typeface="楷体" panose="02010609060101010101" charset="-122"/>
            </a:endParaRPr>
          </a:p>
        </p:txBody>
      </p:sp>
      <p:sp>
        <p:nvSpPr>
          <p:cNvPr id="64" name="矩形 63"/>
          <p:cNvSpPr/>
          <p:nvPr/>
        </p:nvSpPr>
        <p:spPr>
          <a:xfrm>
            <a:off x="2706803" y="3941003"/>
            <a:ext cx="545342" cy="523220"/>
          </a:xfrm>
          <a:prstGeom prst="rect">
            <a:avLst/>
          </a:prstGeom>
        </p:spPr>
        <p:txBody>
          <a:bodyPr wrap="none">
            <a:spAutoFit/>
          </a:bodyPr>
          <a:lstStyle/>
          <a:p>
            <a:r>
              <a:rPr lang="en-US" altLang="zh-CN" b="1" dirty="0" smtClean="0">
                <a:latin typeface="楷体" panose="02010609060101010101" charset="-122"/>
                <a:ea typeface="楷体" panose="02010609060101010101" charset="-122"/>
              </a:rPr>
              <a:t>√</a:t>
            </a:r>
            <a:endParaRPr lang="zh-CN" altLang="zh-CN" dirty="0">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noChangeArrowheads="1"/>
          </p:cNvSpPr>
          <p:nvPr/>
        </p:nvSpPr>
        <p:spPr bwMode="auto">
          <a:xfrm>
            <a:off x="0" y="4175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单元概览</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6" name="文本占位符 5"/>
          <p:cNvSpPr>
            <a:spLocks noGrp="1"/>
          </p:cNvSpPr>
          <p:nvPr>
            <p:ph type="body" sz="quarter" idx="10"/>
          </p:nvPr>
        </p:nvSpPr>
        <p:spPr>
          <a:xfrm>
            <a:off x="271037" y="2231975"/>
            <a:ext cx="10980000" cy="3970318"/>
          </a:xfrm>
        </p:spPr>
        <p:txBody>
          <a:bodyPr/>
          <a:lstStyle/>
          <a:p>
            <a:pPr indent="713740" fontAlgn="ctr">
              <a:spcAft>
                <a:spcPts val="0"/>
              </a:spcAft>
              <a:tabLst>
                <a:tab pos="2700655" algn="l"/>
              </a:tabLst>
            </a:pPr>
            <a:r>
              <a:rPr lang="zh-CN" altLang="zh-CN" kern="100" dirty="0">
                <a:cs typeface="Times New Roman" panose="02020603050405020304"/>
              </a:rPr>
              <a:t>本单元属于必修课程</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文学阅读与写作</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学习任务群，围绕</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观察与批判</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这一核心任务展开。《祝福》《林教头风雪山神庙》《装在套子里的人》《促织》《变形记》五篇小说都是通过虚构的人物形象与故事情节反映社会生活，描摹人情世态，表达对人生的思索。作者通过悲剧人物的塑造来批判社会对人的迫害，只有找到造成其悲剧命运的社会根源，才能发时代新声，才能有效疗救民众！</a:t>
            </a:r>
            <a:endParaRPr lang="zh-CN" altLang="zh-CN" sz="1050" kern="100" dirty="0">
              <a:effectLst/>
              <a:latin typeface="等线" panose="02010600030101010101" charset="-122"/>
              <a:ea typeface="等线" panose="02010600030101010101" charset="-122"/>
              <a:cs typeface="Courier New" panose="02070309020205020404"/>
            </a:endParaRPr>
          </a:p>
        </p:txBody>
      </p:sp>
      <p:pic>
        <p:nvPicPr>
          <p:cNvPr id="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96441" y="1691915"/>
            <a:ext cx="2200275"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323987"/>
          </a:xfrm>
        </p:spPr>
        <p:txBody>
          <a:bodyPr/>
          <a:lstStyle/>
          <a:p>
            <a:pPr>
              <a:spcAft>
                <a:spcPts val="0"/>
              </a:spcAft>
              <a:tabLst>
                <a:tab pos="2700655" algn="l"/>
              </a:tabLst>
            </a:pPr>
            <a:r>
              <a:rPr lang="zh-CN" altLang="zh-CN" kern="100" dirty="0">
                <a:ea typeface="黑体" panose="02010609060101010101" pitchFamily="49" charset="-122"/>
                <a:cs typeface="Times New Roman" panose="02020603050405020304"/>
              </a:rPr>
              <a:t>三、文化常识</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监生是国子监生员的简称。国子监是明清两代的最高学府，按照规定贡生或荫生才有资格入监读书。所谓荫生即依靠父祖的官位而取得入监资格的官僚子弟，此种荫生亦称荫监。监生也可以用钱捐到，这种监生，通称例监，亦称捐监。</a:t>
            </a:r>
            <a:endParaRPr lang="zh-CN" altLang="zh-CN" sz="105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bwMode="auto">
          <a:xfrm>
            <a:off x="0" y="66516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p>
            <a:pPr algn="ctr" eaLnBrk="1" hangingPunct="1">
              <a:lnSpc>
                <a:spcPct val="90000"/>
              </a:lnSpc>
            </a:pPr>
            <a:r>
              <a:rPr lang="zh-CN" altLang="en-US" sz="3600" b="1" dirty="0">
                <a:solidFill>
                  <a:schemeClr val="bg1"/>
                </a:solidFill>
                <a:ea typeface="微软雅黑" panose="020B0503020204020204" pitchFamily="34" charset="-122"/>
                <a:cs typeface="Times New Roman" panose="02020603050405020304" pitchFamily="18" charset="0"/>
              </a:rPr>
              <a:t>任务型课堂</a:t>
            </a:r>
            <a:endParaRPr lang="zh-CN" altLang="en-US" sz="3600" b="1" dirty="0">
              <a:solidFill>
                <a:schemeClr val="bg1"/>
              </a:solidFill>
              <a:ea typeface="微软雅黑" panose="020B0503020204020204" pitchFamily="34" charset="-122"/>
              <a:cs typeface="Times New Roman" panose="02020603050405020304" pitchFamily="18" charset="0"/>
            </a:endParaRPr>
          </a:p>
        </p:txBody>
      </p:sp>
      <p:sp>
        <p:nvSpPr>
          <p:cNvPr id="3" name="文本占位符 2"/>
          <p:cNvSpPr>
            <a:spLocks noGrp="1"/>
          </p:cNvSpPr>
          <p:nvPr>
            <p:ph type="body" sz="quarter" idx="10"/>
          </p:nvPr>
        </p:nvSpPr>
        <p:spPr>
          <a:xfrm>
            <a:off x="271037" y="1644292"/>
            <a:ext cx="10980000" cy="3323987"/>
          </a:xfrm>
        </p:spPr>
        <p:txBody>
          <a:bodyPr/>
          <a:lstStyle/>
          <a:p>
            <a:pPr>
              <a:spcAft>
                <a:spcPts val="0"/>
              </a:spcAft>
              <a:tabLst>
                <a:tab pos="2700655" algn="l"/>
              </a:tabLst>
            </a:pPr>
            <a:r>
              <a:rPr lang="en-US" altLang="zh-CN" kern="100" dirty="0" smtClean="0">
                <a:cs typeface="Times New Roman" panose="02020603050405020304"/>
              </a:rPr>
              <a:t>                 </a:t>
            </a:r>
            <a:r>
              <a:rPr lang="zh-CN" altLang="zh-CN" kern="100" dirty="0" smtClean="0">
                <a:cs typeface="Times New Roman" panose="02020603050405020304"/>
              </a:rPr>
              <a:t>分析</a:t>
            </a:r>
            <a:r>
              <a:rPr lang="zh-CN" altLang="zh-CN" kern="100" dirty="0">
                <a:cs typeface="Times New Roman" panose="02020603050405020304"/>
              </a:rPr>
              <a:t>环境描写</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charset="-122"/>
                <a:cs typeface="Times New Roman" panose="02020603050405020304"/>
              </a:rPr>
              <a:t>鲁迅是塑造人物的高手，他不仅善于通过人物的神态、语言、行为等正面描写塑造人物形象，而且善于通过环境描写、气氛烘托等侧面描写塑造人物形象，把一个个人物的灵魂勾勒出来。学习本文要注意作者是如何通过自然环境和社会环境来塑造人物、揭示主题的。</a:t>
            </a:r>
            <a:endParaRPr lang="zh-CN" altLang="zh-CN" sz="1050" kern="100" dirty="0">
              <a:effectLst/>
              <a:latin typeface="等线" panose="02010600030101010101" charset="-122"/>
              <a:ea typeface="等线" panose="02010600030101010101" charset="-122"/>
              <a:cs typeface="Courier New" panose="02070309020205020404"/>
            </a:endParaRPr>
          </a:p>
        </p:txBody>
      </p:sp>
      <p:pic>
        <p:nvPicPr>
          <p:cNvPr id="5" name="图片 4" descr="E:\张\11.19\新建文件夹\任务一.tif"/>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61625" y="1816685"/>
            <a:ext cx="1330960" cy="415290"/>
          </a:xfrm>
          <a:prstGeom prst="rect">
            <a:avLst/>
          </a:prstGeom>
          <a:noFill/>
          <a:ln>
            <a:noFill/>
          </a:ln>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262245"/>
          </a:xfrm>
        </p:spPr>
        <p:txBody>
          <a:bodyPr/>
          <a:lstStyle/>
          <a:p>
            <a:pPr>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．小说一共描写了几次鲁镇祝福的情景？作者将环境置于</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祝福</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的特定背景下，有什么作用？</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solidFill>
                  <a:srgbClr val="FF0000"/>
                </a:solidFill>
                <a:ea typeface="黑体" panose="02010609060101010101" pitchFamily="49" charset="-122"/>
                <a:cs typeface="Times New Roman" panose="02020603050405020304"/>
              </a:rPr>
              <a:t>答案：</a:t>
            </a:r>
            <a:r>
              <a:rPr lang="en-US" altLang="zh-CN" kern="100" dirty="0">
                <a:ea typeface="楷体" panose="02010609060101010101" charset="-122"/>
                <a:cs typeface="Courier New" panose="02070309020205020404"/>
              </a:rPr>
              <a:t>(1)</a:t>
            </a:r>
            <a:r>
              <a:rPr lang="zh-CN" altLang="zh-CN" kern="100" dirty="0">
                <a:ea typeface="楷体" panose="02010609060101010101" charset="-122"/>
                <a:cs typeface="Times New Roman" panose="02020603050405020304"/>
              </a:rPr>
              <a:t>一共描写了三次：第一次是开头两段，渲染了鲁镇年终祝福的热闹气氛；第二次是对鲁四老爷家祝福的描写；第三次是结尾通过</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我</a:t>
            </a:r>
            <a:r>
              <a:rPr lang="zh-CN" altLang="zh-CN" kern="100" dirty="0">
                <a:latin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的感受来描写祝福的景象。</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ea typeface="楷体" panose="02010609060101010101" charset="-122"/>
                <a:cs typeface="Courier New" panose="02070309020205020404"/>
              </a:rPr>
              <a:t>        (2)</a:t>
            </a:r>
            <a:r>
              <a:rPr lang="zh-CN" altLang="zh-CN" kern="100" dirty="0">
                <a:ea typeface="楷体" panose="02010609060101010101" charset="-122"/>
                <a:cs typeface="Times New Roman" panose="02020603050405020304"/>
              </a:rPr>
              <a:t>作用：</a:t>
            </a:r>
            <a:r>
              <a:rPr lang="en-US" altLang="zh-CN" kern="100" dirty="0">
                <a:latin typeface="宋体" panose="02010600030101010101" pitchFamily="2" charset="-122"/>
                <a:ea typeface="楷体" panose="02010609060101010101" charset="-122"/>
                <a:cs typeface="Times New Roman" panose="02020603050405020304"/>
              </a:rPr>
              <a:t>①</a:t>
            </a:r>
            <a:r>
              <a:rPr lang="zh-CN" altLang="zh-CN" kern="100" dirty="0">
                <a:ea typeface="楷体" panose="02010609060101010101" charset="-122"/>
                <a:cs typeface="Times New Roman" panose="02020603050405020304"/>
              </a:rPr>
              <a:t>揭示祥林嫂悲剧的社会根源，预示祥林嫂悲剧的必然性；</a:t>
            </a:r>
            <a:r>
              <a:rPr lang="en-US" altLang="zh-CN" kern="100" dirty="0">
                <a:latin typeface="宋体" panose="02010600030101010101" pitchFamily="2" charset="-122"/>
                <a:ea typeface="楷体" panose="02010609060101010101" charset="-122"/>
                <a:cs typeface="Times New Roman" panose="02020603050405020304"/>
              </a:rPr>
              <a:t>②</a:t>
            </a:r>
            <a:r>
              <a:rPr lang="zh-CN" altLang="zh-CN" kern="100" dirty="0">
                <a:ea typeface="楷体" panose="02010609060101010101" charset="-122"/>
                <a:cs typeface="Times New Roman" panose="02020603050405020304"/>
              </a:rPr>
              <a:t>推动故事情节的发展，增强人物形象的真实性和感染力；</a:t>
            </a:r>
            <a:r>
              <a:rPr lang="en-US" altLang="zh-CN" kern="100" dirty="0">
                <a:latin typeface="宋体" panose="02010600030101010101" pitchFamily="2" charset="-122"/>
                <a:ea typeface="楷体" panose="02010609060101010101" charset="-122"/>
                <a:cs typeface="Times New Roman" panose="02020603050405020304"/>
              </a:rPr>
              <a:t>③</a:t>
            </a:r>
            <a:r>
              <a:rPr lang="zh-CN" altLang="zh-CN" kern="100" dirty="0">
                <a:ea typeface="楷体" panose="02010609060101010101" charset="-122"/>
                <a:cs typeface="Times New Roman" panose="02020603050405020304"/>
              </a:rPr>
              <a:t>首尾呼应，深化主题。</a:t>
            </a:r>
            <a:endParaRPr lang="zh-CN" altLang="zh-CN" sz="105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4615815"/>
          </a:xfrm>
        </p:spPr>
        <p:txBody>
          <a:bodyPr/>
          <a:lstStyle/>
          <a:p>
            <a:pPr>
              <a:spcAft>
                <a:spcPts val="0"/>
              </a:spcAft>
              <a:tabLst>
                <a:tab pos="2700655" algn="l"/>
              </a:tabLst>
            </a:pPr>
            <a:r>
              <a:rPr lang="en-US" altLang="zh-CN" kern="100" dirty="0" smtClean="0">
                <a:cs typeface="Times New Roman" panose="02020603050405020304"/>
                <a:sym typeface="+mn-ea"/>
              </a:rPr>
              <a:t>                  </a:t>
            </a:r>
            <a:r>
              <a:rPr lang="zh-CN" altLang="zh-CN" kern="100" dirty="0" smtClean="0">
                <a:cs typeface="Times New Roman" panose="02020603050405020304"/>
                <a:sym typeface="+mn-ea"/>
              </a:rPr>
              <a:t>分析</a:t>
            </a:r>
            <a:r>
              <a:rPr lang="zh-CN" altLang="zh-CN" kern="100" dirty="0">
                <a:cs typeface="Times New Roman" panose="02020603050405020304"/>
                <a:sym typeface="+mn-ea"/>
              </a:rPr>
              <a:t>人物形象及其作用</a:t>
            </a:r>
            <a:endParaRPr lang="en-US" altLang="zh-CN" kern="100" dirty="0">
              <a:cs typeface="Courier New" panose="02070309020205020404"/>
            </a:endParaRPr>
          </a:p>
          <a:p>
            <a:pPr>
              <a:spcAft>
                <a:spcPts val="0"/>
              </a:spcAft>
              <a:tabLst>
                <a:tab pos="2700655" algn="l"/>
              </a:tabLst>
            </a:pPr>
            <a:r>
              <a:rPr lang="en-US" altLang="zh-CN" kern="100" dirty="0">
                <a:cs typeface="Times New Roman" panose="02020603050405020304"/>
              </a:rPr>
              <a:t>        </a:t>
            </a:r>
            <a:r>
              <a:rPr lang="zh-CN" altLang="zh-CN" kern="100" dirty="0">
                <a:latin typeface="楷体" panose="02010609060101010101" charset="-122"/>
                <a:ea typeface="楷体" panose="02010609060101010101" charset="-122"/>
                <a:cs typeface="楷体" panose="02010609060101010101" charset="-122"/>
              </a:rPr>
              <a:t>《</a:t>
            </a:r>
            <a:r>
              <a:rPr lang="zh-CN" altLang="zh-CN" sz="2800" kern="100" dirty="0">
                <a:latin typeface="楷体" panose="02010609060101010101" charset="-122"/>
                <a:ea typeface="楷体" panose="02010609060101010101" charset="-122"/>
                <a:cs typeface="楷体" panose="02010609060101010101" charset="-122"/>
                <a:sym typeface="+mn-ea"/>
              </a:rPr>
              <a:t>祝福》中的祥林嫂已成为现代文学中的经典悲剧人物。她的故事发生在春天，而她实际上却是一个没有春天的女人。学习时，不但要注意分析祥林嫂的形象，还要注意小说中“我”的形象。</a:t>
            </a:r>
            <a:endParaRPr lang="zh-CN" altLang="zh-CN" sz="2800" kern="100" dirty="0">
              <a:cs typeface="Times New Roman" panose="02020603050405020304"/>
              <a:sym typeface="+mn-ea"/>
            </a:endParaRPr>
          </a:p>
          <a:p>
            <a:pPr>
              <a:spcAft>
                <a:spcPts val="0"/>
              </a:spcAft>
              <a:tabLst>
                <a:tab pos="2700655" algn="l"/>
              </a:tabLst>
            </a:pPr>
            <a:r>
              <a:rPr lang="en-US" altLang="zh-CN" sz="2800" kern="100" dirty="0">
                <a:cs typeface="Times New Roman" panose="02020603050405020304"/>
                <a:sym typeface="+mn-ea"/>
              </a:rPr>
              <a:t>2</a:t>
            </a:r>
            <a:r>
              <a:rPr lang="zh-CN" altLang="zh-CN" kern="100" dirty="0">
                <a:cs typeface="Times New Roman" panose="02020603050405020304"/>
                <a:sym typeface="+mn-ea"/>
              </a:rPr>
              <a:t>．鲁迅说:“要极省俭的画出一个人的特点，最好是画他的眼睛。”文章多处描写祥林嫂的眼睛，分别表现了人物怎样的特点? 请根据文本内容分析，填写下面表格。</a:t>
            </a:r>
            <a:endParaRPr lang="zh-CN" altLang="zh-CN" sz="1050" kern="100" dirty="0">
              <a:effectLst/>
              <a:latin typeface="等线" panose="02010600030101010101" charset="-122"/>
              <a:ea typeface="等线" panose="02010600030101010101" charset="-122"/>
              <a:cs typeface="Courier New" panose="02070309020205020404"/>
            </a:endParaRPr>
          </a:p>
        </p:txBody>
      </p:sp>
      <p:pic>
        <p:nvPicPr>
          <p:cNvPr id="3" name="图片 2" descr="E:\张\11.19\新建文件夹\任务二.tif"/>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68449" y="791815"/>
            <a:ext cx="1330960" cy="415290"/>
          </a:xfrm>
          <a:prstGeom prst="rect">
            <a:avLst/>
          </a:prstGeom>
          <a:noFill/>
          <a:ln>
            <a:noFill/>
          </a:ln>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355533" y="755811"/>
          <a:ext cx="10811008" cy="5331460"/>
        </p:xfrm>
        <a:graphic>
          <a:graphicData uri="http://schemas.openxmlformats.org/drawingml/2006/table">
            <a:tbl>
              <a:tblPr/>
              <a:tblGrid>
                <a:gridCol w="3029240"/>
                <a:gridCol w="3816424"/>
                <a:gridCol w="3965344"/>
              </a:tblGrid>
              <a:tr h="534591">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出现位置</a:t>
                      </a:r>
                      <a:endParaRPr lang="zh-CN" sz="1050" kern="100" dirty="0">
                        <a:solidFill>
                          <a:srgbClr val="C00000"/>
                        </a:solidFill>
                        <a:effectLst/>
                        <a:latin typeface="等线" panose="02010600030101010101" charset="-122"/>
                        <a:ea typeface="等线" panose="02010600030101010101" charset="-122"/>
                        <a:cs typeface="Courier New" panose="02070309020205020404"/>
                      </a:endParaRPr>
                    </a:p>
                  </a:txBody>
                  <a:tcPr marL="57278" marR="572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a:solidFill>
                            <a:srgbClr val="C00000"/>
                          </a:solidFill>
                          <a:effectLst/>
                          <a:latin typeface="Times New Roman" panose="02020603050405020304"/>
                          <a:ea typeface="黑体" panose="02010609060101010101" pitchFamily="49" charset="-122"/>
                          <a:cs typeface="Times New Roman" panose="02020603050405020304"/>
                        </a:rPr>
                        <a:t>原文描述</a:t>
                      </a:r>
                      <a:endParaRPr lang="zh-CN" sz="1050" kern="100">
                        <a:solidFill>
                          <a:srgbClr val="C00000"/>
                        </a:solidFill>
                        <a:effectLst/>
                        <a:latin typeface="等线" panose="02010600030101010101" charset="-122"/>
                        <a:ea typeface="等线" panose="02010600030101010101" charset="-122"/>
                        <a:cs typeface="Courier New" panose="02070309020205020404"/>
                      </a:endParaRPr>
                    </a:p>
                  </a:txBody>
                  <a:tcPr marL="57278" marR="572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体现的性格或心境</a:t>
                      </a:r>
                      <a:endParaRPr lang="zh-CN" sz="1050" kern="100" dirty="0">
                        <a:solidFill>
                          <a:srgbClr val="C00000"/>
                        </a:solidFill>
                        <a:effectLst/>
                        <a:latin typeface="等线" panose="02010600030101010101" charset="-122"/>
                        <a:ea typeface="等线" panose="02010600030101010101" charset="-122"/>
                        <a:cs typeface="Courier New" panose="02070309020205020404"/>
                      </a:endParaRPr>
                    </a:p>
                  </a:txBody>
                  <a:tcPr marL="57278" marR="572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850900">
                <a:tc>
                  <a:txBody>
                    <a:bodyPr/>
                    <a:lstStyle/>
                    <a:p>
                      <a:pPr algn="l">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刚到鲁镇</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dirty="0">
                          <a:solidFill>
                            <a:srgbClr val="000000"/>
                          </a:solidFill>
                          <a:effectLst/>
                          <a:latin typeface="Times New Roman" panose="02020603050405020304"/>
                          <a:ea typeface="宋体" panose="02010600030101010101" pitchFamily="2" charset="-122"/>
                          <a:cs typeface="Courier New" panose="02070309020205020404"/>
                        </a:rPr>
                        <a:t>____________</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宋体" panose="02010600030101010101" pitchFamily="2" charset="-122"/>
                          <a:cs typeface="Courier New" panose="02070309020205020404"/>
                        </a:rPr>
                        <a:t>________________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03772">
                <a:tc>
                  <a:txBody>
                    <a:bodyPr/>
                    <a:lstStyle/>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重回鲁镇</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dirty="0">
                          <a:solidFill>
                            <a:srgbClr val="000000"/>
                          </a:solidFill>
                          <a:effectLst/>
                          <a:latin typeface="Times New Roman" panose="02020603050405020304"/>
                          <a:ea typeface="宋体" panose="02010600030101010101" pitchFamily="2" charset="-122"/>
                          <a:cs typeface="Courier New" panose="02070309020205020404"/>
                        </a:rPr>
                        <a:t>______________________________________________________</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宋体" panose="02010600030101010101" pitchFamily="2" charset="-122"/>
                          <a:cs typeface="Courier New" panose="02070309020205020404"/>
                        </a:rPr>
                        <a:t>______________________________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03772">
                <a:tc>
                  <a:txBody>
                    <a:bodyPr/>
                    <a:lstStyle/>
                    <a:p>
                      <a:pPr algn="l">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讲阿毛的故事遭人厌烦、被人嘲笑额角上的伤疤时</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宋体" panose="02010600030101010101" pitchFamily="2" charset="-122"/>
                          <a:cs typeface="Courier New" panose="02070309020205020404"/>
                        </a:rPr>
                        <a:t>__________________________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dirty="0">
                          <a:solidFill>
                            <a:srgbClr val="000000"/>
                          </a:solidFill>
                          <a:effectLst/>
                          <a:latin typeface="Times New Roman" panose="02020603050405020304"/>
                          <a:ea typeface="宋体" panose="02010600030101010101" pitchFamily="2" charset="-122"/>
                          <a:cs typeface="Courier New" panose="02070309020205020404"/>
                        </a:rPr>
                        <a:t>_____________</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17" name="矩形 216"/>
          <p:cNvSpPr/>
          <p:nvPr/>
        </p:nvSpPr>
        <p:spPr>
          <a:xfrm>
            <a:off x="3445039" y="1563407"/>
            <a:ext cx="1988045" cy="523220"/>
          </a:xfrm>
          <a:prstGeom prst="rect">
            <a:avLst/>
          </a:prstGeom>
        </p:spPr>
        <p:txBody>
          <a:bodyPr wrap="none">
            <a:spAutoFit/>
          </a:bodyPr>
          <a:lstStyle/>
          <a:p>
            <a:r>
              <a:rPr lang="en-US" altLang="zh-CN" b="1" dirty="0" smtClean="0">
                <a:latin typeface="楷体" panose="02010609060101010101" charset="-122"/>
                <a:ea typeface="楷体" panose="02010609060101010101" charset="-122"/>
              </a:rPr>
              <a:t>“</a:t>
            </a:r>
            <a:r>
              <a:rPr lang="zh-CN" altLang="zh-CN" b="1" dirty="0">
                <a:latin typeface="楷体" panose="02010609060101010101" charset="-122"/>
                <a:ea typeface="楷体" panose="02010609060101010101" charset="-122"/>
              </a:rPr>
              <a:t>顺着眼</a:t>
            </a:r>
            <a:r>
              <a:rPr lang="en-US" altLang="zh-CN" b="1" dirty="0" smtClean="0">
                <a:latin typeface="楷体" panose="02010609060101010101" charset="-122"/>
                <a:ea typeface="楷体" panose="02010609060101010101" charset="-122"/>
              </a:rPr>
              <a:t>”</a:t>
            </a:r>
            <a:endParaRPr lang="zh-CN" altLang="zh-CN" dirty="0">
              <a:latin typeface="楷体" panose="02010609060101010101" charset="-122"/>
              <a:ea typeface="楷体" panose="02010609060101010101" charset="-122"/>
            </a:endParaRPr>
          </a:p>
        </p:txBody>
      </p:sp>
      <p:sp>
        <p:nvSpPr>
          <p:cNvPr id="218" name="矩形 217"/>
          <p:cNvSpPr/>
          <p:nvPr/>
        </p:nvSpPr>
        <p:spPr>
          <a:xfrm>
            <a:off x="7309210" y="1546567"/>
            <a:ext cx="2709396" cy="523220"/>
          </a:xfrm>
          <a:prstGeom prst="rect">
            <a:avLst/>
          </a:prstGeom>
        </p:spPr>
        <p:txBody>
          <a:bodyPr wrap="none">
            <a:spAutoFit/>
          </a:bodyPr>
          <a:lstStyle/>
          <a:p>
            <a:r>
              <a:rPr lang="zh-CN" altLang="zh-CN" b="1" dirty="0" smtClean="0">
                <a:latin typeface="楷体" panose="02010609060101010101" charset="-122"/>
                <a:ea typeface="楷体" panose="02010609060101010101" charset="-122"/>
              </a:rPr>
              <a:t>安分守己</a:t>
            </a:r>
            <a:r>
              <a:rPr lang="zh-CN" altLang="zh-CN" b="1" dirty="0">
                <a:latin typeface="楷体" panose="02010609060101010101" charset="-122"/>
                <a:ea typeface="楷体" panose="02010609060101010101" charset="-122"/>
              </a:rPr>
              <a:t>的</a:t>
            </a:r>
            <a:r>
              <a:rPr lang="zh-CN" altLang="zh-CN" b="1" dirty="0" smtClean="0">
                <a:latin typeface="楷体" panose="02010609060101010101" charset="-122"/>
                <a:ea typeface="楷体" panose="02010609060101010101" charset="-122"/>
              </a:rPr>
              <a:t>性格</a:t>
            </a:r>
            <a:endParaRPr lang="zh-CN" altLang="zh-CN" dirty="0">
              <a:latin typeface="楷体" panose="02010609060101010101" charset="-122"/>
              <a:ea typeface="楷体" panose="02010609060101010101" charset="-122"/>
            </a:endParaRPr>
          </a:p>
        </p:txBody>
      </p:sp>
      <p:sp>
        <p:nvSpPr>
          <p:cNvPr id="219" name="矩形 218"/>
          <p:cNvSpPr/>
          <p:nvPr/>
        </p:nvSpPr>
        <p:spPr>
          <a:xfrm>
            <a:off x="3420777" y="2157747"/>
            <a:ext cx="3763302" cy="2031325"/>
          </a:xfrm>
          <a:prstGeom prst="rect">
            <a:avLst/>
          </a:prstGeom>
        </p:spPr>
        <p:txBody>
          <a:bodyPr wrap="square">
            <a:spAutoFit/>
          </a:bodyPr>
          <a:lstStyle/>
          <a:p>
            <a:pPr>
              <a:lnSpc>
                <a:spcPct val="150000"/>
              </a:lnSpc>
            </a:pPr>
            <a:r>
              <a:rPr lang="en-US" altLang="zh-CN" b="1" dirty="0" smtClean="0">
                <a:latin typeface="楷体" panose="02010609060101010101" charset="-122"/>
                <a:ea typeface="楷体" panose="02010609060101010101" charset="-122"/>
              </a:rPr>
              <a:t>“</a:t>
            </a:r>
            <a:r>
              <a:rPr lang="zh-CN" altLang="zh-CN" b="1" dirty="0">
                <a:latin typeface="楷体" panose="02010609060101010101" charset="-122"/>
                <a:ea typeface="楷体" panose="02010609060101010101" charset="-122"/>
              </a:rPr>
              <a:t>顺着眼，眼角上带些泪痕，眼光也没有先前那样精神了</a:t>
            </a:r>
            <a:r>
              <a:rPr lang="en-US" altLang="zh-CN" b="1" dirty="0" smtClean="0">
                <a:latin typeface="楷体" panose="02010609060101010101" charset="-122"/>
                <a:ea typeface="楷体" panose="02010609060101010101" charset="-122"/>
              </a:rPr>
              <a:t>”</a:t>
            </a:r>
            <a:endParaRPr lang="zh-CN" altLang="zh-CN" dirty="0">
              <a:latin typeface="楷体" panose="02010609060101010101" charset="-122"/>
              <a:ea typeface="楷体" panose="02010609060101010101" charset="-122"/>
            </a:endParaRPr>
          </a:p>
        </p:txBody>
      </p:sp>
      <p:sp>
        <p:nvSpPr>
          <p:cNvPr id="220" name="矩形 219"/>
          <p:cNvSpPr/>
          <p:nvPr/>
        </p:nvSpPr>
        <p:spPr>
          <a:xfrm>
            <a:off x="7309210" y="2445779"/>
            <a:ext cx="3888432" cy="1384995"/>
          </a:xfrm>
          <a:prstGeom prst="rect">
            <a:avLst/>
          </a:prstGeom>
        </p:spPr>
        <p:txBody>
          <a:bodyPr wrap="square">
            <a:spAutoFit/>
          </a:bodyPr>
          <a:lstStyle/>
          <a:p>
            <a:pPr>
              <a:lnSpc>
                <a:spcPct val="150000"/>
              </a:lnSpc>
            </a:pPr>
            <a:r>
              <a:rPr lang="zh-CN" altLang="zh-CN" b="1" dirty="0" smtClean="0">
                <a:latin typeface="楷体" panose="02010609060101010101" charset="-122"/>
                <a:ea typeface="楷体" panose="02010609060101010101" charset="-122"/>
              </a:rPr>
              <a:t>遭受</a:t>
            </a:r>
            <a:r>
              <a:rPr lang="zh-CN" altLang="zh-CN" b="1" dirty="0">
                <a:latin typeface="楷体" panose="02010609060101010101" charset="-122"/>
                <a:ea typeface="楷体" panose="02010609060101010101" charset="-122"/>
              </a:rPr>
              <a:t>夫死子亡后的痛苦哀伤</a:t>
            </a:r>
            <a:r>
              <a:rPr lang="zh-CN" altLang="zh-CN" b="1" dirty="0" smtClean="0">
                <a:latin typeface="楷体" panose="02010609060101010101" charset="-122"/>
                <a:ea typeface="楷体" panose="02010609060101010101" charset="-122"/>
              </a:rPr>
              <a:t>心境</a:t>
            </a:r>
            <a:endParaRPr lang="zh-CN" altLang="zh-CN" dirty="0">
              <a:latin typeface="楷体" panose="02010609060101010101" charset="-122"/>
              <a:ea typeface="楷体" panose="02010609060101010101" charset="-122"/>
            </a:endParaRPr>
          </a:p>
        </p:txBody>
      </p:sp>
      <p:sp>
        <p:nvSpPr>
          <p:cNvPr id="221" name="矩形 220"/>
          <p:cNvSpPr/>
          <p:nvPr/>
        </p:nvSpPr>
        <p:spPr>
          <a:xfrm>
            <a:off x="3420777" y="4318875"/>
            <a:ext cx="3773042" cy="1384995"/>
          </a:xfrm>
          <a:prstGeom prst="rect">
            <a:avLst/>
          </a:prstGeom>
        </p:spPr>
        <p:txBody>
          <a:bodyPr wrap="square">
            <a:spAutoFit/>
          </a:bodyPr>
          <a:lstStyle/>
          <a:p>
            <a:pPr>
              <a:lnSpc>
                <a:spcPct val="150000"/>
              </a:lnSpc>
            </a:pPr>
            <a:r>
              <a:rPr lang="en-US" altLang="zh-CN" b="1" dirty="0" smtClean="0">
                <a:latin typeface="楷体" panose="02010609060101010101" charset="-122"/>
                <a:ea typeface="楷体" panose="02010609060101010101" charset="-122"/>
              </a:rPr>
              <a:t>“</a:t>
            </a:r>
            <a:r>
              <a:rPr lang="zh-CN" altLang="zh-CN" b="1" dirty="0">
                <a:latin typeface="楷体" panose="02010609060101010101" charset="-122"/>
                <a:ea typeface="楷体" panose="02010609060101010101" charset="-122"/>
              </a:rPr>
              <a:t>直着眼睛</a:t>
            </a:r>
            <a:r>
              <a:rPr lang="en-US" altLang="zh-CN" b="1" dirty="0">
                <a:latin typeface="楷体" panose="02010609060101010101" charset="-122"/>
                <a:ea typeface="楷体" panose="02010609060101010101" charset="-122"/>
              </a:rPr>
              <a:t>”“</a:t>
            </a:r>
            <a:r>
              <a:rPr lang="zh-CN" altLang="zh-CN" b="1" dirty="0">
                <a:latin typeface="楷体" panose="02010609060101010101" charset="-122"/>
                <a:ea typeface="楷体" panose="02010609060101010101" charset="-122"/>
              </a:rPr>
              <a:t>瞪着眼睛</a:t>
            </a:r>
            <a:r>
              <a:rPr lang="en-US" altLang="zh-CN" b="1" dirty="0" smtClean="0">
                <a:latin typeface="楷体" panose="02010609060101010101" charset="-122"/>
                <a:ea typeface="楷体" panose="02010609060101010101" charset="-122"/>
              </a:rPr>
              <a:t>”</a:t>
            </a:r>
            <a:endParaRPr lang="zh-CN" altLang="zh-CN" dirty="0">
              <a:latin typeface="楷体" panose="02010609060101010101" charset="-122"/>
              <a:ea typeface="楷体" panose="02010609060101010101" charset="-122"/>
            </a:endParaRPr>
          </a:p>
        </p:txBody>
      </p:sp>
      <p:sp>
        <p:nvSpPr>
          <p:cNvPr id="222" name="矩形 221"/>
          <p:cNvSpPr/>
          <p:nvPr/>
        </p:nvSpPr>
        <p:spPr>
          <a:xfrm>
            <a:off x="7201196" y="4670479"/>
            <a:ext cx="3996445" cy="737235"/>
          </a:xfrm>
          <a:prstGeom prst="rect">
            <a:avLst/>
          </a:prstGeom>
        </p:spPr>
        <p:txBody>
          <a:bodyPr wrap="square">
            <a:spAutoFit/>
          </a:bodyPr>
          <a:lstStyle/>
          <a:p>
            <a:pPr>
              <a:lnSpc>
                <a:spcPct val="150000"/>
              </a:lnSpc>
            </a:pPr>
            <a:r>
              <a:rPr lang="zh-CN" altLang="zh-CN" b="1" dirty="0" smtClean="0">
                <a:latin typeface="楷体" panose="02010609060101010101" charset="-122"/>
                <a:ea typeface="楷体" panose="02010609060101010101" charset="-122"/>
              </a:rPr>
              <a:t>精神有些麻木</a:t>
            </a:r>
            <a:endParaRPr lang="zh-CN" altLang="zh-CN" dirty="0">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 grpId="0"/>
      <p:bldP spid="218" grpId="0"/>
      <p:bldP spid="219" grpId="0"/>
      <p:bldP spid="220" grpId="0"/>
      <p:bldP spid="221" grpId="0"/>
      <p:bldP spid="22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custDataLst>
              <p:tags r:id="rId1"/>
            </p:custDataLst>
          </p:nvPr>
        </p:nvGraphicFramePr>
        <p:xfrm>
          <a:off x="325120" y="503555"/>
          <a:ext cx="10810875" cy="5875655"/>
        </p:xfrm>
        <a:graphic>
          <a:graphicData uri="http://schemas.openxmlformats.org/drawingml/2006/table">
            <a:tbl>
              <a:tblPr/>
              <a:tblGrid>
                <a:gridCol w="2202815"/>
                <a:gridCol w="3094990"/>
                <a:gridCol w="5513070"/>
              </a:tblGrid>
              <a:tr h="640080">
                <a:tc>
                  <a:txBody>
                    <a:bodyPr/>
                    <a:lstStyle/>
                    <a:p>
                      <a:pPr algn="ctr">
                        <a:lnSpc>
                          <a:spcPct val="150000"/>
                        </a:lnSpc>
                        <a:spcAft>
                          <a:spcPts val="0"/>
                        </a:spcAft>
                        <a:tabLst>
                          <a:tab pos="2700655" algn="l"/>
                        </a:tabLst>
                      </a:pPr>
                      <a:r>
                        <a:rPr lang="zh-CN" sz="2600" b="1" kern="100" dirty="0">
                          <a:solidFill>
                            <a:srgbClr val="C00000"/>
                          </a:solidFill>
                          <a:effectLst/>
                          <a:latin typeface="Times New Roman" panose="02020603050405020304"/>
                          <a:ea typeface="黑体" panose="02010609060101010101" pitchFamily="49" charset="-122"/>
                          <a:cs typeface="Times New Roman" panose="02020603050405020304"/>
                        </a:rPr>
                        <a:t>出现位置</a:t>
                      </a:r>
                      <a:endParaRPr lang="zh-CN" sz="2600" b="1" kern="100" dirty="0">
                        <a:solidFill>
                          <a:srgbClr val="C00000"/>
                        </a:solidFill>
                        <a:effectLst/>
                        <a:latin typeface="Times New Roman" panose="02020603050405020304"/>
                        <a:ea typeface="黑体" panose="02010609060101010101" pitchFamily="49" charset="-122"/>
                        <a:cs typeface="Times New Roman" panose="02020603050405020304"/>
                      </a:endParaRPr>
                    </a:p>
                  </a:txBody>
                  <a:tcPr marL="57278" marR="572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600" b="1" kern="100">
                          <a:solidFill>
                            <a:srgbClr val="C00000"/>
                          </a:solidFill>
                          <a:effectLst/>
                          <a:latin typeface="Times New Roman" panose="02020603050405020304"/>
                          <a:ea typeface="黑体" panose="02010609060101010101" pitchFamily="49" charset="-122"/>
                          <a:cs typeface="Times New Roman" panose="02020603050405020304"/>
                        </a:rPr>
                        <a:t>原文描述</a:t>
                      </a:r>
                      <a:endParaRPr lang="zh-CN" sz="2600" b="1" kern="100">
                        <a:solidFill>
                          <a:srgbClr val="C00000"/>
                        </a:solidFill>
                        <a:effectLst/>
                        <a:latin typeface="Times New Roman" panose="02020603050405020304"/>
                        <a:ea typeface="黑体" panose="02010609060101010101" pitchFamily="49" charset="-122"/>
                        <a:cs typeface="Times New Roman" panose="02020603050405020304"/>
                      </a:endParaRPr>
                    </a:p>
                  </a:txBody>
                  <a:tcPr marL="57278" marR="572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600" b="1" kern="100" dirty="0">
                          <a:solidFill>
                            <a:srgbClr val="C00000"/>
                          </a:solidFill>
                          <a:effectLst/>
                          <a:latin typeface="Times New Roman" panose="02020603050405020304"/>
                          <a:ea typeface="黑体" panose="02010609060101010101" pitchFamily="49" charset="-122"/>
                          <a:cs typeface="Times New Roman" panose="02020603050405020304"/>
                        </a:rPr>
                        <a:t>体现的性格或心境</a:t>
                      </a:r>
                      <a:endParaRPr lang="zh-CN" sz="2600" b="1" kern="100" dirty="0">
                        <a:solidFill>
                          <a:srgbClr val="C00000"/>
                        </a:solidFill>
                        <a:effectLst/>
                        <a:latin typeface="Times New Roman" panose="02020603050405020304"/>
                        <a:ea typeface="黑体" panose="02010609060101010101" pitchFamily="49" charset="-122"/>
                        <a:cs typeface="Times New Roman" panose="02020603050405020304"/>
                      </a:endParaRPr>
                    </a:p>
                  </a:txBody>
                  <a:tcPr marL="57278" marR="572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1280160">
                <a:tc>
                  <a:txBody>
                    <a:bodyPr/>
                    <a:lstStyle/>
                    <a:p>
                      <a:pPr algn="l">
                        <a:lnSpc>
                          <a:spcPct val="150000"/>
                        </a:lnSpc>
                        <a:spcAft>
                          <a:spcPts val="0"/>
                        </a:spcAft>
                        <a:tabLst>
                          <a:tab pos="2700655" algn="l"/>
                        </a:tabLst>
                      </a:pPr>
                      <a:r>
                        <a:rPr lang="zh-CN" sz="2600" b="1" kern="100">
                          <a:effectLst/>
                          <a:latin typeface="Times New Roman" panose="02020603050405020304"/>
                          <a:ea typeface="宋体" panose="02010600030101010101" pitchFamily="2" charset="-122"/>
                          <a:cs typeface="Times New Roman" panose="02020603050405020304"/>
                        </a:rPr>
                        <a:t>捐门槛</a:t>
                      </a:r>
                      <a:endParaRPr lang="zh-CN" sz="2600" b="1" kern="100">
                        <a:effectLst/>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宋体" panose="02010600030101010101" pitchFamily="2" charset="-122"/>
                          <a:cs typeface="Courier New" panose="02070309020205020404"/>
                        </a:rPr>
                        <a:t>______________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宋体" panose="02010600030101010101" pitchFamily="2" charset="-122"/>
                          <a:cs typeface="Courier New" panose="02070309020205020404"/>
                        </a:rPr>
                        <a:t>__________________________________________________________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80160">
                <a:tc>
                  <a:txBody>
                    <a:bodyPr/>
                    <a:lstStyle/>
                    <a:p>
                      <a:pPr algn="l">
                        <a:lnSpc>
                          <a:spcPct val="150000"/>
                        </a:lnSpc>
                        <a:spcAft>
                          <a:spcPts val="0"/>
                        </a:spcAft>
                        <a:tabLst>
                          <a:tab pos="2700655" algn="l"/>
                        </a:tabLst>
                      </a:pPr>
                      <a:r>
                        <a:rPr lang="zh-CN" sz="2600" b="1" kern="100" dirty="0">
                          <a:effectLst/>
                          <a:latin typeface="Times New Roman" panose="02020603050405020304"/>
                          <a:ea typeface="宋体" panose="02010600030101010101" pitchFamily="2" charset="-122"/>
                          <a:cs typeface="Times New Roman" panose="02020603050405020304"/>
                        </a:rPr>
                        <a:t>不让参加</a:t>
                      </a:r>
                      <a:r>
                        <a:rPr lang="en-US" sz="2600" b="1" kern="100" dirty="0">
                          <a:effectLst/>
                          <a:latin typeface="宋体" panose="02010600030101010101" pitchFamily="2" charset="-122"/>
                          <a:ea typeface="等线" panose="02010600030101010101" charset="-122"/>
                          <a:cs typeface="Times New Roman" panose="02020603050405020304"/>
                        </a:rPr>
                        <a:t>“</a:t>
                      </a:r>
                      <a:r>
                        <a:rPr lang="zh-CN" sz="2600" b="1" kern="100" dirty="0">
                          <a:effectLst/>
                          <a:latin typeface="Times New Roman" panose="02020603050405020304"/>
                          <a:ea typeface="宋体" panose="02010600030101010101" pitchFamily="2" charset="-122"/>
                          <a:cs typeface="Times New Roman" panose="02020603050405020304"/>
                        </a:rPr>
                        <a:t>祝福</a:t>
                      </a:r>
                      <a:r>
                        <a:rPr lang="en-US" sz="2600" b="1" kern="100" dirty="0">
                          <a:effectLst/>
                          <a:latin typeface="宋体" panose="02010600030101010101" pitchFamily="2" charset="-122"/>
                          <a:ea typeface="等线" panose="02010600030101010101" charset="-122"/>
                          <a:cs typeface="Times New Roman" panose="02020603050405020304"/>
                        </a:rPr>
                        <a:t>”</a:t>
                      </a:r>
                      <a:r>
                        <a:rPr lang="zh-CN" sz="2600" b="1" kern="100" dirty="0">
                          <a:effectLst/>
                          <a:latin typeface="Times New Roman" panose="02020603050405020304"/>
                          <a:ea typeface="宋体" panose="02010600030101010101" pitchFamily="2" charset="-122"/>
                          <a:cs typeface="Times New Roman" panose="02020603050405020304"/>
                        </a:rPr>
                        <a:t>准备</a:t>
                      </a:r>
                      <a:endParaRPr lang="zh-CN" altLang="en-US" sz="2600" b="1" kern="100" dirty="0">
                        <a:effectLst/>
                        <a:latin typeface="宋体" panose="02010600030101010101" pitchFamily="2" charset="-122"/>
                        <a:ea typeface="等线" panose="02010600030101010101"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宋体" panose="02010600030101010101" pitchFamily="2" charset="-122"/>
                          <a:cs typeface="Courier New" panose="02070309020205020404"/>
                        </a:rPr>
                        <a:t>_________</a:t>
                      </a:r>
                      <a:r>
                        <a:rPr lang="en-US" sz="2800" b="1" kern="100">
                          <a:solidFill>
                            <a:srgbClr val="000000"/>
                          </a:solidFill>
                          <a:effectLst/>
                          <a:latin typeface="Times New Roman" panose="02020603050405020304"/>
                          <a:ea typeface="宋体" panose="02010600030101010101" pitchFamily="2" charset="-122"/>
                          <a:cs typeface="Courier New" panose="02070309020205020404"/>
                          <a:sym typeface="+mn-ea"/>
                        </a:rPr>
                        <a:t>____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宋体" panose="02010600030101010101" pitchFamily="2" charset="-122"/>
                          <a:cs typeface="Courier New" panose="02070309020205020404"/>
                        </a:rPr>
                        <a:t>____________________________________________________________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20240">
                <a:tc>
                  <a:txBody>
                    <a:bodyPr/>
                    <a:lstStyle/>
                    <a:p>
                      <a:pPr algn="l">
                        <a:lnSpc>
                          <a:spcPct val="150000"/>
                        </a:lnSpc>
                        <a:spcAft>
                          <a:spcPts val="0"/>
                        </a:spcAft>
                        <a:tabLst>
                          <a:tab pos="2700655" algn="l"/>
                        </a:tabLst>
                      </a:pPr>
                      <a:r>
                        <a:rPr lang="zh-CN" sz="2600" b="1" kern="100">
                          <a:effectLst/>
                          <a:latin typeface="Times New Roman" panose="02020603050405020304"/>
                          <a:ea typeface="宋体" panose="02010600030101010101" pitchFamily="2" charset="-122"/>
                          <a:cs typeface="Times New Roman" panose="02020603050405020304"/>
                        </a:rPr>
                        <a:t>沦为乞丐</a:t>
                      </a:r>
                      <a:endParaRPr lang="zh-CN" sz="2600" b="1" kern="100">
                        <a:effectLst/>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宋体" panose="02010600030101010101" pitchFamily="2" charset="-122"/>
                          <a:cs typeface="Courier New" panose="02070309020205020404"/>
                        </a:rPr>
                        <a:t>__________________________________________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dirty="0">
                          <a:solidFill>
                            <a:srgbClr val="000000"/>
                          </a:solidFill>
                          <a:effectLst/>
                          <a:latin typeface="Times New Roman" panose="02020603050405020304"/>
                          <a:ea typeface="宋体" panose="02010600030101010101" pitchFamily="2" charset="-122"/>
                          <a:cs typeface="Courier New" panose="02070309020205020404"/>
                        </a:rPr>
                        <a:t>________________________________________________________</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55015">
                <a:tc>
                  <a:txBody>
                    <a:bodyPr/>
                    <a:p>
                      <a:pPr algn="l">
                        <a:lnSpc>
                          <a:spcPct val="150000"/>
                        </a:lnSpc>
                        <a:spcAft>
                          <a:spcPts val="0"/>
                        </a:spcAft>
                        <a:buClrTx/>
                        <a:buSzTx/>
                        <a:buFontTx/>
                        <a:buNone/>
                        <a:tabLst>
                          <a:tab pos="2700655" algn="l"/>
                        </a:tabLst>
                      </a:pPr>
                      <a:r>
                        <a:rPr lang="zh-CN" sz="2600" b="1" kern="100">
                          <a:effectLst/>
                          <a:latin typeface="Times New Roman" panose="02020603050405020304"/>
                          <a:ea typeface="宋体" panose="02010600030101010101" pitchFamily="2" charset="-122"/>
                          <a:cs typeface="Times New Roman" panose="02020603050405020304"/>
                        </a:rPr>
                        <a:t>问有无魂灵</a:t>
                      </a:r>
                      <a:endParaRPr lang="zh-CN" sz="2600" b="1" kern="100">
                        <a:effectLst/>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p>
                      <a:pPr algn="l">
                        <a:lnSpc>
                          <a:spcPct val="150000"/>
                        </a:lnSpc>
                        <a:spcAft>
                          <a:spcPts val="0"/>
                        </a:spcAft>
                        <a:buNone/>
                        <a:tabLst>
                          <a:tab pos="2700655" algn="l"/>
                        </a:tabLst>
                      </a:pPr>
                      <a:r>
                        <a:rPr lang="en-US" sz="2800" b="1" kern="100">
                          <a:solidFill>
                            <a:srgbClr val="000000"/>
                          </a:solidFill>
                          <a:effectLst/>
                          <a:latin typeface="Times New Roman" panose="02020603050405020304"/>
                          <a:ea typeface="宋体" panose="02010600030101010101" pitchFamily="2" charset="-122"/>
                          <a:cs typeface="Courier New" panose="02070309020205020404"/>
                          <a:sym typeface="+mn-ea"/>
                        </a:rPr>
                        <a:t>_________</a:t>
                      </a:r>
                      <a:r>
                        <a:rPr lang="en-US" sz="2800" b="1" kern="100">
                          <a:solidFill>
                            <a:srgbClr val="000000"/>
                          </a:solidFill>
                          <a:effectLst/>
                          <a:latin typeface="Times New Roman" panose="02020603050405020304"/>
                          <a:ea typeface="宋体" panose="02010600030101010101" pitchFamily="2" charset="-122"/>
                          <a:cs typeface="Courier New" panose="02070309020205020404"/>
                          <a:sym typeface="+mn-ea"/>
                        </a:rPr>
                        <a:t>_____</a:t>
                      </a:r>
                      <a:r>
                        <a:rPr lang="en-US" sz="2800" b="1" kern="100">
                          <a:solidFill>
                            <a:srgbClr val="000000"/>
                          </a:solidFill>
                          <a:effectLst/>
                          <a:latin typeface="Times New Roman" panose="02020603050405020304"/>
                          <a:ea typeface="宋体" panose="02010600030101010101" pitchFamily="2" charset="-122"/>
                          <a:cs typeface="Courier New" panose="02070309020205020404"/>
                          <a:sym typeface="+mn-ea"/>
                        </a:rPr>
                        <a:t>_</a:t>
                      </a:r>
                      <a:endParaRPr lang="en-US" sz="2800" b="1" kern="100">
                        <a:solidFill>
                          <a:srgbClr val="000000"/>
                        </a:solidFill>
                        <a:effectLst/>
                        <a:latin typeface="Times New Roman" panose="02020603050405020304"/>
                        <a:ea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p>
                      <a:pPr algn="l">
                        <a:lnSpc>
                          <a:spcPct val="150000"/>
                        </a:lnSpc>
                        <a:spcAft>
                          <a:spcPts val="0"/>
                        </a:spcAft>
                        <a:buClrTx/>
                        <a:buSzTx/>
                        <a:buFontTx/>
                        <a:buNone/>
                        <a:tabLst>
                          <a:tab pos="2700655" algn="l"/>
                        </a:tabLst>
                      </a:pPr>
                      <a:r>
                        <a:rPr lang="en-US" sz="2800" b="1" kern="100">
                          <a:solidFill>
                            <a:srgbClr val="000000"/>
                          </a:solidFill>
                          <a:effectLst/>
                          <a:latin typeface="Times New Roman" panose="02020603050405020304"/>
                          <a:ea typeface="宋体" panose="02010600030101010101" pitchFamily="2" charset="-122"/>
                          <a:cs typeface="Courier New" panose="02070309020205020404"/>
                          <a:sym typeface="+mn-ea"/>
                        </a:rPr>
                        <a:t>_______</a:t>
                      </a:r>
                      <a:r>
                        <a:rPr lang="en-US" sz="2800" b="1" kern="100">
                          <a:solidFill>
                            <a:srgbClr val="000000"/>
                          </a:solidFill>
                          <a:effectLst/>
                          <a:latin typeface="Times New Roman" panose="02020603050405020304"/>
                          <a:ea typeface="宋体" panose="02010600030101010101" pitchFamily="2" charset="-122"/>
                          <a:cs typeface="Courier New" panose="02070309020205020404"/>
                          <a:sym typeface="+mn-ea"/>
                        </a:rPr>
                        <a:t>________________</a:t>
                      </a:r>
                      <a:r>
                        <a:rPr lang="en-US" sz="2800" b="1" kern="100">
                          <a:solidFill>
                            <a:srgbClr val="000000"/>
                          </a:solidFill>
                          <a:effectLst/>
                          <a:latin typeface="Times New Roman" panose="02020603050405020304"/>
                          <a:ea typeface="宋体" panose="02010600030101010101" pitchFamily="2" charset="-122"/>
                          <a:cs typeface="Courier New" panose="02070309020205020404"/>
                          <a:sym typeface="+mn-ea"/>
                        </a:rPr>
                        <a:t>__</a:t>
                      </a:r>
                      <a:r>
                        <a:rPr lang="en-US" sz="2800" b="1" kern="100">
                          <a:solidFill>
                            <a:srgbClr val="000000"/>
                          </a:solidFill>
                          <a:effectLst/>
                          <a:latin typeface="Times New Roman" panose="02020603050405020304"/>
                          <a:ea typeface="宋体" panose="02010600030101010101" pitchFamily="2" charset="-122"/>
                          <a:cs typeface="Courier New" panose="02070309020205020404"/>
                          <a:sym typeface="+mn-ea"/>
                        </a:rPr>
                        <a:t>____</a:t>
                      </a:r>
                      <a:r>
                        <a:rPr lang="en-US" sz="2800" b="1" kern="100">
                          <a:solidFill>
                            <a:srgbClr val="000000"/>
                          </a:solidFill>
                          <a:effectLst/>
                          <a:latin typeface="Times New Roman" panose="02020603050405020304"/>
                          <a:ea typeface="宋体" panose="02010600030101010101" pitchFamily="2" charset="-122"/>
                          <a:cs typeface="Courier New" panose="02070309020205020404"/>
                          <a:sym typeface="+mn-ea"/>
                        </a:rPr>
                        <a:t>_</a:t>
                      </a:r>
                      <a:endParaRPr lang="zh-CN" altLang="en-US"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3" name="矩形 72"/>
          <p:cNvSpPr/>
          <p:nvPr/>
        </p:nvSpPr>
        <p:spPr>
          <a:xfrm>
            <a:off x="2414647" y="5795825"/>
            <a:ext cx="3171825" cy="491490"/>
          </a:xfrm>
          <a:prstGeom prst="rect">
            <a:avLst/>
          </a:prstGeom>
        </p:spPr>
        <p:txBody>
          <a:bodyPr wrap="none">
            <a:spAutoFit/>
          </a:bodyPr>
          <a:lstStyle/>
          <a:p>
            <a:r>
              <a:rPr lang="en-US" altLang="zh-CN" sz="2600" b="1" dirty="0" smtClean="0">
                <a:latin typeface="楷体" panose="02010609060101010101" charset="-122"/>
                <a:ea typeface="楷体" panose="02010609060101010101" charset="-122"/>
              </a:rPr>
              <a:t>“</a:t>
            </a:r>
            <a:r>
              <a:rPr lang="zh-CN" altLang="en-US" sz="2600" b="1" dirty="0" smtClean="0">
                <a:latin typeface="楷体" panose="02010609060101010101" charset="-122"/>
                <a:ea typeface="楷体" panose="02010609060101010101" charset="-122"/>
              </a:rPr>
              <a:t>眼睛忽然发光了</a:t>
            </a:r>
            <a:r>
              <a:rPr lang="en-US" altLang="zh-CN" sz="2600" b="1" dirty="0" smtClean="0">
                <a:latin typeface="楷体" panose="02010609060101010101" charset="-122"/>
                <a:ea typeface="楷体" panose="02010609060101010101" charset="-122"/>
              </a:rPr>
              <a:t>”</a:t>
            </a:r>
            <a:endParaRPr lang="zh-CN" altLang="zh-CN" sz="2600" dirty="0">
              <a:latin typeface="楷体" panose="02010609060101010101" charset="-122"/>
              <a:ea typeface="楷体" panose="02010609060101010101" charset="-122"/>
            </a:endParaRPr>
          </a:p>
        </p:txBody>
      </p:sp>
      <p:sp>
        <p:nvSpPr>
          <p:cNvPr id="74" name="矩形 73"/>
          <p:cNvSpPr/>
          <p:nvPr/>
        </p:nvSpPr>
        <p:spPr>
          <a:xfrm>
            <a:off x="5687947" y="1099008"/>
            <a:ext cx="5437686" cy="1291590"/>
          </a:xfrm>
          <a:prstGeom prst="rect">
            <a:avLst/>
          </a:prstGeom>
        </p:spPr>
        <p:txBody>
          <a:bodyPr wrap="square">
            <a:spAutoFit/>
          </a:bodyPr>
          <a:lstStyle/>
          <a:p>
            <a:pPr>
              <a:lnSpc>
                <a:spcPct val="150000"/>
              </a:lnSpc>
            </a:pPr>
            <a:r>
              <a:rPr lang="en-US" altLang="zh-CN" sz="2600" b="1" dirty="0" smtClean="0">
                <a:latin typeface="楷体" panose="02010609060101010101" charset="-122"/>
                <a:ea typeface="楷体" panose="02010609060101010101" charset="-122"/>
              </a:rPr>
              <a:t>发现自己的“罪过”可以得到救赎，眼神中展现希望之光</a:t>
            </a:r>
            <a:endParaRPr lang="zh-CN" altLang="zh-CN" dirty="0">
              <a:latin typeface="楷体" panose="02010609060101010101" charset="-122"/>
              <a:ea typeface="楷体" panose="02010609060101010101" charset="-122"/>
            </a:endParaRPr>
          </a:p>
        </p:txBody>
      </p:sp>
      <p:sp>
        <p:nvSpPr>
          <p:cNvPr id="75" name="矩形 74"/>
          <p:cNvSpPr/>
          <p:nvPr/>
        </p:nvSpPr>
        <p:spPr>
          <a:xfrm>
            <a:off x="2471343" y="2842388"/>
            <a:ext cx="2839720" cy="491490"/>
          </a:xfrm>
          <a:prstGeom prst="rect">
            <a:avLst/>
          </a:prstGeom>
        </p:spPr>
        <p:txBody>
          <a:bodyPr wrap="none">
            <a:spAutoFit/>
          </a:bodyPr>
          <a:lstStyle/>
          <a:p>
            <a:r>
              <a:rPr lang="en-US" altLang="zh-CN" sz="2600" b="1" dirty="0" smtClean="0">
                <a:latin typeface="楷体" panose="02010609060101010101" charset="-122"/>
                <a:ea typeface="楷体" panose="02010609060101010101" charset="-122"/>
              </a:rPr>
              <a:t>“眼睛窈陷下去”</a:t>
            </a:r>
            <a:endParaRPr lang="zh-CN" altLang="zh-CN" dirty="0">
              <a:latin typeface="楷体" panose="02010609060101010101" charset="-122"/>
              <a:ea typeface="楷体" panose="02010609060101010101" charset="-122"/>
            </a:endParaRPr>
          </a:p>
        </p:txBody>
      </p:sp>
      <p:sp>
        <p:nvSpPr>
          <p:cNvPr id="76" name="矩形 75"/>
          <p:cNvSpPr/>
          <p:nvPr/>
        </p:nvSpPr>
        <p:spPr>
          <a:xfrm>
            <a:off x="5617021" y="2375991"/>
            <a:ext cx="5544616" cy="1291590"/>
          </a:xfrm>
          <a:prstGeom prst="rect">
            <a:avLst/>
          </a:prstGeom>
        </p:spPr>
        <p:txBody>
          <a:bodyPr wrap="square">
            <a:spAutoFit/>
          </a:bodyPr>
          <a:lstStyle/>
          <a:p>
            <a:pPr>
              <a:lnSpc>
                <a:spcPct val="150000"/>
              </a:lnSpc>
            </a:pPr>
            <a:r>
              <a:rPr lang="en-US" altLang="zh-CN" sz="2600" b="1" dirty="0" smtClean="0">
                <a:latin typeface="楷体" panose="02010609060101010101" charset="-122"/>
                <a:ea typeface="楷体" panose="02010609060101010101" charset="-122"/>
              </a:rPr>
              <a:t>发现自己的“罪过”可能永远得不到救赎，再受打击</a:t>
            </a:r>
            <a:endParaRPr lang="zh-CN" altLang="zh-CN" dirty="0">
              <a:latin typeface="楷体" panose="02010609060101010101" charset="-122"/>
              <a:ea typeface="楷体" panose="02010609060101010101" charset="-122"/>
            </a:endParaRPr>
          </a:p>
        </p:txBody>
      </p:sp>
      <p:sp>
        <p:nvSpPr>
          <p:cNvPr id="77" name="矩形 76"/>
          <p:cNvSpPr/>
          <p:nvPr/>
        </p:nvSpPr>
        <p:spPr>
          <a:xfrm>
            <a:off x="2482768" y="3663617"/>
            <a:ext cx="3195540" cy="1938020"/>
          </a:xfrm>
          <a:prstGeom prst="rect">
            <a:avLst/>
          </a:prstGeom>
        </p:spPr>
        <p:txBody>
          <a:bodyPr wrap="square">
            <a:spAutoFit/>
          </a:bodyPr>
          <a:lstStyle/>
          <a:p>
            <a:pPr>
              <a:lnSpc>
                <a:spcPct val="150000"/>
              </a:lnSpc>
            </a:pPr>
            <a:r>
              <a:rPr lang="en-US" altLang="zh-CN" sz="2600" b="1" dirty="0" smtClean="0">
                <a:latin typeface="楷体" panose="02010609060101010101" charset="-122"/>
                <a:ea typeface="楷体" panose="02010609060101010101" charset="-122"/>
              </a:rPr>
              <a:t>“眼珠间或一轮，还可以表示她是一</a:t>
            </a:r>
            <a:r>
              <a:rPr lang="zh-CN" altLang="zh-CN" b="1" dirty="0">
                <a:latin typeface="楷体" panose="02010609060101010101" charset="-122"/>
                <a:ea typeface="楷体" panose="02010609060101010101" charset="-122"/>
              </a:rPr>
              <a:t>个</a:t>
            </a:r>
            <a:r>
              <a:rPr lang="en-US" altLang="zh-CN" sz="2600" b="1" dirty="0" smtClean="0">
                <a:latin typeface="楷体" panose="02010609060101010101" charset="-122"/>
                <a:ea typeface="楷体" panose="02010609060101010101" charset="-122"/>
              </a:rPr>
              <a:t>活物”</a:t>
            </a:r>
            <a:endParaRPr lang="zh-CN" altLang="zh-CN" dirty="0">
              <a:latin typeface="楷体" panose="02010609060101010101" charset="-122"/>
              <a:ea typeface="楷体" panose="02010609060101010101" charset="-122"/>
            </a:endParaRPr>
          </a:p>
        </p:txBody>
      </p:sp>
      <p:sp>
        <p:nvSpPr>
          <p:cNvPr id="78" name="矩形 77"/>
          <p:cNvSpPr/>
          <p:nvPr/>
        </p:nvSpPr>
        <p:spPr>
          <a:xfrm>
            <a:off x="5761453" y="4003084"/>
            <a:ext cx="5422409" cy="1291590"/>
          </a:xfrm>
          <a:prstGeom prst="rect">
            <a:avLst/>
          </a:prstGeom>
        </p:spPr>
        <p:txBody>
          <a:bodyPr wrap="square">
            <a:spAutoFit/>
          </a:bodyPr>
          <a:lstStyle/>
          <a:p>
            <a:pPr>
              <a:lnSpc>
                <a:spcPct val="150000"/>
              </a:lnSpc>
            </a:pPr>
            <a:r>
              <a:rPr lang="en-US" altLang="zh-CN" sz="2600" b="1" dirty="0" smtClean="0">
                <a:latin typeface="楷体" panose="02010609060101010101" charset="-122"/>
                <a:ea typeface="楷体" panose="02010609060101010101" charset="-122"/>
              </a:rPr>
              <a:t>对生活失去希望，精神完全麻木，只渴盼死后得到安宁和救赎</a:t>
            </a:r>
            <a:endParaRPr lang="zh-CN" altLang="zh-CN" dirty="0">
              <a:latin typeface="楷体" panose="02010609060101010101" charset="-122"/>
              <a:ea typeface="楷体" panose="02010609060101010101" charset="-122"/>
            </a:endParaRPr>
          </a:p>
        </p:txBody>
      </p:sp>
      <p:sp>
        <p:nvSpPr>
          <p:cNvPr id="2" name="矩形 1"/>
          <p:cNvSpPr/>
          <p:nvPr/>
        </p:nvSpPr>
        <p:spPr>
          <a:xfrm>
            <a:off x="2457827" y="1585775"/>
            <a:ext cx="2175510" cy="491490"/>
          </a:xfrm>
          <a:prstGeom prst="rect">
            <a:avLst/>
          </a:prstGeom>
        </p:spPr>
        <p:txBody>
          <a:bodyPr wrap="none">
            <a:spAutoFit/>
          </a:bodyPr>
          <a:lstStyle/>
          <a:p>
            <a:r>
              <a:rPr lang="en-US" altLang="zh-CN" sz="2600" b="1" dirty="0" smtClean="0">
                <a:latin typeface="楷体" panose="02010609060101010101" charset="-122"/>
                <a:ea typeface="楷体" panose="02010609060101010101" charset="-122"/>
              </a:rPr>
              <a:t>“</a:t>
            </a:r>
            <a:r>
              <a:rPr lang="zh-CN" altLang="zh-CN" sz="2600" b="1" dirty="0">
                <a:latin typeface="楷体" panose="02010609060101010101" charset="-122"/>
                <a:ea typeface="楷体" panose="02010609060101010101" charset="-122"/>
              </a:rPr>
              <a:t>分外有神</a:t>
            </a:r>
            <a:r>
              <a:rPr lang="en-US" altLang="zh-CN" sz="2600" b="1" dirty="0" smtClean="0">
                <a:latin typeface="楷体" panose="02010609060101010101" charset="-122"/>
                <a:ea typeface="楷体" panose="02010609060101010101" charset="-122"/>
              </a:rPr>
              <a:t>”</a:t>
            </a:r>
            <a:endParaRPr lang="zh-CN" altLang="zh-CN" sz="2600" dirty="0">
              <a:latin typeface="楷体" panose="02010609060101010101" charset="-122"/>
              <a:ea typeface="楷体" panose="02010609060101010101" charset="-122"/>
            </a:endParaRPr>
          </a:p>
        </p:txBody>
      </p:sp>
      <p:sp>
        <p:nvSpPr>
          <p:cNvPr id="4" name="矩形 3"/>
          <p:cNvSpPr/>
          <p:nvPr/>
        </p:nvSpPr>
        <p:spPr>
          <a:xfrm>
            <a:off x="5799197" y="5809160"/>
            <a:ext cx="3836035" cy="491490"/>
          </a:xfrm>
          <a:prstGeom prst="rect">
            <a:avLst/>
          </a:prstGeom>
        </p:spPr>
        <p:txBody>
          <a:bodyPr wrap="none">
            <a:spAutoFit/>
          </a:bodyPr>
          <a:lstStyle/>
          <a:p>
            <a:r>
              <a:rPr lang="zh-CN" sz="2600" b="1" dirty="0" smtClean="0">
                <a:latin typeface="楷体" panose="02010609060101010101" charset="-122"/>
                <a:ea typeface="楷体" panose="02010609060101010101" charset="-122"/>
              </a:rPr>
              <a:t>对死后世界抱有一线希望</a:t>
            </a:r>
            <a:endParaRPr lang="zh-CN" sz="2600" dirty="0">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p:bldP spid="75" grpId="0"/>
      <p:bldP spid="76" grpId="0"/>
      <p:bldP spid="77" grpId="0"/>
      <p:bldP spid="78" grpId="0"/>
      <p:bldP spid="2" grpId="0"/>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262245"/>
          </a:xfrm>
        </p:spPr>
        <p:txBody>
          <a:bodyPr/>
          <a:lstStyle/>
          <a:p>
            <a:pPr algn="l">
              <a:spcAft>
                <a:spcPts val="0"/>
              </a:spcAft>
              <a:tabLst>
                <a:tab pos="2700655" algn="l"/>
              </a:tabLst>
            </a:pPr>
            <a:r>
              <a:rPr lang="en-US" altLang="zh-CN" kern="100" dirty="0">
                <a:cs typeface="Courier New" panose="02070309020205020404"/>
              </a:rPr>
              <a:t>3.</a:t>
            </a:r>
            <a:r>
              <a:rPr lang="zh-CN" altLang="zh-CN" kern="100" dirty="0">
                <a:cs typeface="Times New Roman" panose="02020603050405020304"/>
              </a:rPr>
              <a:t>请简要分析</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我</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在文中的作用。</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solidFill>
                  <a:srgbClr val="FF0000"/>
                </a:solidFill>
                <a:ea typeface="黑体" panose="02010609060101010101" pitchFamily="49" charset="-122"/>
                <a:cs typeface="Times New Roman" panose="02020603050405020304"/>
              </a:rPr>
              <a:t>答案：</a:t>
            </a:r>
            <a:r>
              <a:rPr lang="en-US" altLang="zh-CN" kern="100" dirty="0">
                <a:latin typeface="宋体" panose="02010600030101010101" pitchFamily="2" charset="-122"/>
                <a:ea typeface="楷体" panose="02010609060101010101" charset="-122"/>
                <a:cs typeface="Times New Roman" panose="02020603050405020304"/>
              </a:rPr>
              <a:t>①</a:t>
            </a:r>
            <a:r>
              <a:rPr lang="zh-CN" altLang="zh-CN" kern="100" dirty="0">
                <a:ea typeface="楷体" panose="02010609060101010101" charset="-122"/>
                <a:cs typeface="Times New Roman" panose="02020603050405020304"/>
              </a:rPr>
              <a:t>线索作用。以</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我</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之所见所闻、所思所感串联全文。</a:t>
            </a:r>
            <a:r>
              <a:rPr lang="en-US" altLang="zh-CN" kern="100" dirty="0">
                <a:latin typeface="宋体" panose="02010600030101010101" pitchFamily="2" charset="-122"/>
                <a:ea typeface="楷体" panose="02010609060101010101" charset="-122"/>
                <a:cs typeface="Times New Roman" panose="02020603050405020304"/>
              </a:rPr>
              <a:t>②</a:t>
            </a:r>
            <a:r>
              <a:rPr lang="zh-CN" altLang="zh-CN" kern="100" dirty="0">
                <a:ea typeface="楷体" panose="02010609060101010101" charset="-122"/>
                <a:cs typeface="Times New Roman" panose="02020603050405020304"/>
              </a:rPr>
              <a:t>代表一种有限叙述视角。小说主要以</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我</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的视角来展开叙述。</a:t>
            </a:r>
            <a:r>
              <a:rPr lang="en-US" altLang="zh-CN" kern="100" dirty="0">
                <a:latin typeface="宋体" panose="02010600030101010101" pitchFamily="2" charset="-122"/>
                <a:ea typeface="楷体" panose="02010609060101010101" charset="-122"/>
                <a:cs typeface="Times New Roman" panose="02020603050405020304"/>
              </a:rPr>
              <a:t>③</a:t>
            </a:r>
            <a:r>
              <a:rPr lang="zh-CN" altLang="en-US" kern="100" dirty="0">
                <a:latin typeface="宋体" panose="02010600030101010101" pitchFamily="2" charset="-122"/>
                <a:ea typeface="楷体" panose="02010609060101010101" charset="-122"/>
                <a:cs typeface="Times New Roman" panose="02020603050405020304"/>
              </a:rPr>
              <a:t>以</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我</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作为故事的亲历者和旁观者，既增强了故事的真实性，又增加了故事的客观性。</a:t>
            </a:r>
            <a:r>
              <a:rPr lang="en-US" altLang="zh-CN" kern="100" dirty="0">
                <a:latin typeface="宋体" panose="02010600030101010101" pitchFamily="2" charset="-122"/>
                <a:ea typeface="楷体" panose="02010609060101010101" charset="-122"/>
                <a:cs typeface="Times New Roman" panose="02020603050405020304"/>
              </a:rPr>
              <a:t>④</a:t>
            </a:r>
            <a:r>
              <a:rPr lang="zh-CN" altLang="zh-CN" kern="100" dirty="0">
                <a:ea typeface="楷体" panose="02010609060101010101" charset="-122"/>
                <a:cs typeface="Times New Roman" panose="02020603050405020304"/>
              </a:rPr>
              <a:t>拓展主题意蕴空间。使小说主题从同情底层妇女的不幸命运、批判封建礼教和封建思想对底层妇女的精神毒害，上升到底层人民之间的冷漠，以及小资产阶级知识分子的精神懦弱与情感隔膜</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323987"/>
          </a:xfrm>
        </p:spPr>
        <p:txBody>
          <a:bodyPr/>
          <a:lstStyle/>
          <a:p>
            <a:pPr>
              <a:spcAft>
                <a:spcPts val="0"/>
              </a:spcAft>
              <a:tabLst>
                <a:tab pos="2700655" algn="l"/>
              </a:tabLst>
            </a:pPr>
            <a:r>
              <a:rPr lang="en-US" altLang="zh-CN" kern="100" dirty="0" smtClean="0">
                <a:cs typeface="Times New Roman" panose="02020603050405020304"/>
              </a:rPr>
              <a:t>                </a:t>
            </a:r>
            <a:r>
              <a:rPr lang="zh-CN" altLang="zh-CN" kern="100" dirty="0" smtClean="0">
                <a:cs typeface="Times New Roman" panose="02020603050405020304"/>
              </a:rPr>
              <a:t>分析</a:t>
            </a:r>
            <a:r>
              <a:rPr lang="zh-CN" altLang="zh-CN" kern="100" dirty="0">
                <a:cs typeface="Times New Roman" panose="02020603050405020304"/>
              </a:rPr>
              <a:t>叙事技巧</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charset="-122"/>
                <a:cs typeface="Times New Roman" panose="02020603050405020304"/>
              </a:rPr>
              <a:t>小说采用倒叙手法，在序幕之后，首先交代了已沦为乞丐的祥林嫂在新旧交替的年关寂然死去的消息，从而引起</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我</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对祥林嫂</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半生事迹的断片</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的追忆，展开对悲剧主体部分的描述。作者采用这种手法别有用意，学习时要注意分析</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pic>
        <p:nvPicPr>
          <p:cNvPr id="3" name="图片 2" descr="E:\张\11.19\新建文件夹\任务三.tif"/>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60437" y="827819"/>
            <a:ext cx="1330960" cy="415290"/>
          </a:xfrm>
          <a:prstGeom prst="rect">
            <a:avLst/>
          </a:prstGeom>
          <a:noFill/>
          <a:ln>
            <a:noFill/>
          </a:ln>
        </p:spPr>
      </p:pic>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4543744"/>
          </a:xfrm>
        </p:spPr>
        <p:txBody>
          <a:bodyPr/>
          <a:lstStyle/>
          <a:p>
            <a:pPr>
              <a:spcAft>
                <a:spcPts val="0"/>
              </a:spcAft>
              <a:tabLst>
                <a:tab pos="2700655" algn="l"/>
              </a:tabLst>
            </a:pPr>
            <a:r>
              <a:rPr lang="en-US" altLang="zh-CN" kern="100" dirty="0">
                <a:cs typeface="Courier New" panose="02070309020205020404"/>
              </a:rPr>
              <a:t>4</a:t>
            </a:r>
            <a:r>
              <a:rPr lang="zh-CN" altLang="zh-CN" kern="100" dirty="0">
                <a:cs typeface="Times New Roman" panose="02020603050405020304"/>
              </a:rPr>
              <a:t>．小说围绕</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祥林嫂的悲惨遭遇</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来讲述故事，那么这篇小说讲述了关于祥林嫂的哪些故事？是谁在讲故事呢？请简要分析这种叙事方式的特点。</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solidFill>
                  <a:srgbClr val="FF0000"/>
                </a:solidFill>
                <a:ea typeface="黑体" panose="02010609060101010101" pitchFamily="49" charset="-122"/>
                <a:cs typeface="Times New Roman" panose="02020603050405020304"/>
              </a:rPr>
              <a:t>答案：</a:t>
            </a:r>
            <a:r>
              <a:rPr lang="en-US" altLang="zh-CN" kern="100" dirty="0">
                <a:ea typeface="楷体" panose="02010609060101010101" charset="-122"/>
                <a:cs typeface="Courier New" panose="02070309020205020404"/>
              </a:rPr>
              <a:t>(1)</a:t>
            </a:r>
            <a:r>
              <a:rPr lang="zh-CN" altLang="zh-CN" kern="100" dirty="0">
                <a:ea typeface="楷体" panose="02010609060101010101" charset="-122"/>
                <a:cs typeface="Times New Roman" panose="02020603050405020304"/>
              </a:rPr>
              <a:t>小说讲述了祥林嫂六个阶段的故事。</a:t>
            </a:r>
            <a:r>
              <a:rPr lang="en-US" altLang="zh-CN" kern="100" dirty="0">
                <a:latin typeface="宋体" panose="02010600030101010101" pitchFamily="2" charset="-122"/>
                <a:ea typeface="楷体" panose="02010609060101010101" charset="-122"/>
                <a:cs typeface="Times New Roman" panose="02020603050405020304"/>
              </a:rPr>
              <a:t>①</a:t>
            </a:r>
            <a:r>
              <a:rPr lang="zh-CN" altLang="zh-CN" kern="100" dirty="0">
                <a:ea typeface="楷体" panose="02010609060101010101" charset="-122"/>
                <a:cs typeface="Times New Roman" panose="02020603050405020304"/>
              </a:rPr>
              <a:t>祥林嫂来鲁镇前的故事。</a:t>
            </a:r>
            <a:r>
              <a:rPr lang="zh-CN" altLang="zh-CN" kern="100" dirty="0">
                <a:latin typeface="宋体" panose="02010600030101010101" pitchFamily="2" charset="-122"/>
                <a:ea typeface="楷体" panose="02010609060101010101" charset="-122"/>
                <a:cs typeface="Times New Roman" panose="02020603050405020304"/>
              </a:rPr>
              <a:t>②</a:t>
            </a:r>
            <a:r>
              <a:rPr lang="zh-CN" altLang="zh-CN" kern="100" dirty="0">
                <a:ea typeface="楷体" panose="02010609060101010101" charset="-122"/>
                <a:cs typeface="Times New Roman" panose="02020603050405020304"/>
              </a:rPr>
              <a:t>祥林嫂第一次来鲁镇时的故事。</a:t>
            </a:r>
            <a:r>
              <a:rPr lang="zh-CN" altLang="zh-CN" kern="100" dirty="0">
                <a:latin typeface="宋体" panose="02010600030101010101" pitchFamily="2" charset="-122"/>
                <a:ea typeface="楷体" panose="02010609060101010101" charset="-122"/>
                <a:cs typeface="Times New Roman" panose="02020603050405020304"/>
              </a:rPr>
              <a:t>③</a:t>
            </a:r>
            <a:r>
              <a:rPr lang="zh-CN" altLang="zh-CN" kern="100" dirty="0">
                <a:ea typeface="楷体" panose="02010609060101010101" charset="-122"/>
                <a:cs typeface="Times New Roman" panose="02020603050405020304"/>
              </a:rPr>
              <a:t>祥林嫂被抢、被卖以及嫁到贺家墺的故事。</a:t>
            </a:r>
            <a:r>
              <a:rPr lang="zh-CN" altLang="zh-CN" kern="100" dirty="0">
                <a:latin typeface="宋体" panose="02010600030101010101" pitchFamily="2" charset="-122"/>
                <a:ea typeface="楷体" panose="02010609060101010101" charset="-122"/>
                <a:cs typeface="Times New Roman" panose="02020603050405020304"/>
              </a:rPr>
              <a:t>④</a:t>
            </a:r>
            <a:r>
              <a:rPr lang="zh-CN" altLang="zh-CN" kern="100" dirty="0">
                <a:ea typeface="楷体" panose="02010609060101010101" charset="-122"/>
                <a:cs typeface="Times New Roman" panose="02020603050405020304"/>
              </a:rPr>
              <a:t>祥林嫂第二次来鲁镇时的故事。</a:t>
            </a:r>
            <a:r>
              <a:rPr lang="zh-CN" altLang="zh-CN" kern="100" dirty="0">
                <a:latin typeface="宋体" panose="02010600030101010101" pitchFamily="2" charset="-122"/>
                <a:ea typeface="楷体" panose="02010609060101010101" charset="-122"/>
                <a:cs typeface="Times New Roman" panose="02020603050405020304"/>
              </a:rPr>
              <a:t>⑤</a:t>
            </a:r>
            <a:r>
              <a:rPr lang="zh-CN" altLang="zh-CN" kern="100" dirty="0">
                <a:ea typeface="楷体" panose="02010609060101010101" charset="-122"/>
                <a:cs typeface="Times New Roman" panose="02020603050405020304"/>
              </a:rPr>
              <a:t>祥林嫂被赶出鲁家后的故事。</a:t>
            </a:r>
            <a:r>
              <a:rPr lang="zh-CN" altLang="zh-CN" kern="100" dirty="0">
                <a:latin typeface="宋体" panose="02010600030101010101" pitchFamily="2" charset="-122"/>
                <a:ea typeface="楷体" panose="02010609060101010101" charset="-122"/>
                <a:cs typeface="Times New Roman" panose="02020603050405020304"/>
              </a:rPr>
              <a:t>⑥</a:t>
            </a:r>
            <a:r>
              <a:rPr lang="zh-CN" altLang="zh-CN" kern="100" dirty="0">
                <a:ea typeface="楷体" panose="02010609060101010101" charset="-122"/>
                <a:cs typeface="Times New Roman" panose="02020603050405020304"/>
              </a:rPr>
              <a:t>祥林嫂寂然死去的故事</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492750"/>
          </a:xfrm>
        </p:spPr>
        <p:txBody>
          <a:bodyPr/>
          <a:lstStyle/>
          <a:p>
            <a:pPr>
              <a:spcAft>
                <a:spcPts val="0"/>
              </a:spcAft>
              <a:tabLst>
                <a:tab pos="2700655" algn="l"/>
              </a:tabLst>
            </a:pPr>
            <a:r>
              <a:rPr lang="en-US" altLang="zh-CN" sz="2600" kern="100" dirty="0">
                <a:ea typeface="楷体" panose="02010609060101010101" charset="-122"/>
                <a:cs typeface="Courier New" panose="02070309020205020404"/>
              </a:rPr>
              <a:t>        (2)</a:t>
            </a:r>
            <a:r>
              <a:rPr lang="zh-CN" altLang="zh-CN" sz="2600" kern="100" dirty="0">
                <a:ea typeface="楷体" panose="02010609060101010101" charset="-122"/>
                <a:cs typeface="Times New Roman" panose="02020603050405020304"/>
              </a:rPr>
              <a:t>从小说整体来看，是</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ea typeface="楷体" panose="02010609060101010101" charset="-122"/>
                <a:cs typeface="Times New Roman" panose="02020603050405020304"/>
              </a:rPr>
              <a:t>我</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ea typeface="楷体" panose="02010609060101010101" charset="-122"/>
                <a:cs typeface="Times New Roman" panose="02020603050405020304"/>
              </a:rPr>
              <a:t>在讲故事，</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ea typeface="楷体" panose="02010609060101010101" charset="-122"/>
                <a:cs typeface="Times New Roman" panose="02020603050405020304"/>
              </a:rPr>
              <a:t>我</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ea typeface="楷体" panose="02010609060101010101" charset="-122"/>
                <a:cs typeface="Times New Roman" panose="02020603050405020304"/>
              </a:rPr>
              <a:t>是小说中的一个人物，也是祥林嫂故事的叙述者，是线索人物。但故事</a:t>
            </a:r>
            <a:r>
              <a:rPr lang="en-US" altLang="zh-CN" sz="2600" kern="100" dirty="0">
                <a:latin typeface="宋体" panose="02010600030101010101" pitchFamily="2" charset="-122"/>
                <a:ea typeface="楷体" panose="02010609060101010101" charset="-122"/>
                <a:cs typeface="Times New Roman" panose="02020603050405020304"/>
              </a:rPr>
              <a:t>①③</a:t>
            </a:r>
            <a:r>
              <a:rPr lang="zh-CN" altLang="zh-CN" sz="2600" kern="100" dirty="0">
                <a:ea typeface="楷体" panose="02010609060101010101" charset="-122"/>
                <a:cs typeface="Times New Roman" panose="02020603050405020304"/>
              </a:rPr>
              <a:t>超出了</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ea typeface="楷体" panose="02010609060101010101" charset="-122"/>
                <a:cs typeface="Times New Roman" panose="02020603050405020304"/>
              </a:rPr>
              <a:t>我</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ea typeface="楷体" panose="02010609060101010101" charset="-122"/>
                <a:cs typeface="Times New Roman" panose="02020603050405020304"/>
              </a:rPr>
              <a:t>的视野，其故事实际上是由卫老婆子讲述的。故事</a:t>
            </a:r>
            <a:r>
              <a:rPr lang="en-US" altLang="zh-CN" sz="2600" kern="100" dirty="0">
                <a:latin typeface="宋体" panose="02010600030101010101" pitchFamily="2" charset="-122"/>
                <a:ea typeface="楷体" panose="02010609060101010101" charset="-122"/>
                <a:cs typeface="Times New Roman" panose="02020603050405020304"/>
              </a:rPr>
              <a:t>②④⑥</a:t>
            </a:r>
            <a:r>
              <a:rPr lang="zh-CN" altLang="zh-CN" sz="2600" kern="100" dirty="0">
                <a:ea typeface="楷体" panose="02010609060101010101" charset="-122"/>
                <a:cs typeface="Times New Roman" panose="02020603050405020304"/>
              </a:rPr>
              <a:t>是由</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ea typeface="楷体" panose="02010609060101010101" charset="-122"/>
                <a:cs typeface="Times New Roman" panose="02020603050405020304"/>
              </a:rPr>
              <a:t>我</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ea typeface="楷体" panose="02010609060101010101" charset="-122"/>
                <a:cs typeface="Times New Roman" panose="02020603050405020304"/>
              </a:rPr>
              <a:t>来讲述的。故事</a:t>
            </a:r>
            <a:r>
              <a:rPr lang="en-US" altLang="zh-CN" sz="2600" kern="100" dirty="0">
                <a:latin typeface="宋体" panose="02010600030101010101" pitchFamily="2" charset="-122"/>
                <a:ea typeface="楷体" panose="02010609060101010101" charset="-122"/>
                <a:cs typeface="Times New Roman" panose="02020603050405020304"/>
              </a:rPr>
              <a:t>⑤</a:t>
            </a:r>
            <a:r>
              <a:rPr lang="zh-CN" altLang="zh-CN" sz="2600" kern="100" dirty="0">
                <a:ea typeface="楷体" panose="02010609060101010101" charset="-122"/>
                <a:cs typeface="Times New Roman" panose="02020603050405020304"/>
              </a:rPr>
              <a:t>，因为鲁镇人不关心，</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ea typeface="楷体" panose="02010609060101010101" charset="-122"/>
                <a:cs typeface="Times New Roman" panose="02020603050405020304"/>
              </a:rPr>
              <a:t>我</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ea typeface="楷体" panose="02010609060101010101" charset="-122"/>
                <a:cs typeface="Times New Roman" panose="02020603050405020304"/>
              </a:rPr>
              <a:t>不在鲁镇而无从知晓，成为小说的空白。</a:t>
            </a:r>
            <a:endParaRPr lang="zh-CN" altLang="zh-CN" sz="260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sz="2600" kern="100" dirty="0">
                <a:ea typeface="楷体" panose="02010609060101010101" charset="-122"/>
                <a:cs typeface="Courier New" panose="02070309020205020404"/>
              </a:rPr>
              <a:t>        (3)</a:t>
            </a:r>
            <a:r>
              <a:rPr lang="zh-CN" altLang="zh-CN" sz="2600" kern="100" dirty="0">
                <a:ea typeface="楷体" panose="02010609060101010101" charset="-122"/>
                <a:cs typeface="Times New Roman" panose="02020603050405020304"/>
              </a:rPr>
              <a:t>这种叙事视角称为</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ea typeface="楷体" panose="02010609060101010101" charset="-122"/>
                <a:cs typeface="Times New Roman" panose="02020603050405020304"/>
              </a:rPr>
              <a:t>有限视角</a:t>
            </a:r>
            <a:r>
              <a:rPr lang="en-US" altLang="zh-CN" sz="2600" kern="100" dirty="0">
                <a:latin typeface="宋体" panose="02010600030101010101" pitchFamily="2" charset="-122"/>
                <a:ea typeface="等线" panose="02010600030101010101" charset="-122"/>
                <a:cs typeface="Times New Roman" panose="02020603050405020304"/>
              </a:rPr>
              <a:t>”</a:t>
            </a:r>
            <a:r>
              <a:rPr lang="zh-CN" altLang="zh-CN" sz="2600" kern="100" dirty="0">
                <a:ea typeface="楷体" panose="02010609060101010101" charset="-122"/>
                <a:cs typeface="Times New Roman" panose="02020603050405020304"/>
              </a:rPr>
              <a:t>，它有两个特点：一是故事叙述者是故事中的人物，有时参与故事，成为主人公或次要人物，有时不参与故事，只是叙述故事；二是在一个叙事文本中，可以同时有几个故事叙述者，这几个叙述者在故事中的面貌与作用各不相同</a:t>
            </a:r>
            <a:r>
              <a:rPr lang="zh-CN" altLang="zh-CN" sz="2600" kern="100" dirty="0" smtClean="0">
                <a:ea typeface="楷体" panose="02010609060101010101" charset="-122"/>
                <a:cs typeface="Times New Roman" panose="02020603050405020304"/>
              </a:rPr>
              <a:t>。</a:t>
            </a:r>
            <a:endParaRPr lang="zh-CN" altLang="zh-CN" sz="260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271037" y="503783"/>
            <a:ext cx="10980000" cy="3323987"/>
          </a:xfrm>
        </p:spPr>
        <p:txBody>
          <a:bodyPr/>
          <a:lstStyle/>
          <a:p>
            <a:pPr indent="713740" fontAlgn="ctr">
              <a:spcAft>
                <a:spcPts val="0"/>
              </a:spcAft>
              <a:tabLst>
                <a:tab pos="2700655" algn="l"/>
              </a:tabLst>
            </a:pPr>
            <a:r>
              <a:rPr lang="zh-CN" altLang="zh-CN" kern="100" dirty="0">
                <a:cs typeface="Times New Roman" panose="02020603050405020304"/>
              </a:rPr>
              <a:t>学习本单元，要注意知人论世，在人物与社会环境共生、互动的关系中认识人物性格的形成和发展，关注作品的社会批判性。要了解作者如何运用多种艺术手法实现创作意图，品味小说在形象、情节、语言等方面的独特魅力，欣赏小说不同的风格类型；学习用读书摘要或读书笔记记录自己的阅读感受和见解，借鉴小说技法进行创作。</a:t>
            </a:r>
            <a:endParaRPr lang="zh-CN" altLang="zh-CN" sz="105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897414"/>
          </a:xfrm>
        </p:spPr>
        <p:txBody>
          <a:bodyPr/>
          <a:lstStyle/>
          <a:p>
            <a:pPr>
              <a:spcAft>
                <a:spcPts val="0"/>
              </a:spcAft>
              <a:tabLst>
                <a:tab pos="2700655" algn="l"/>
              </a:tabLst>
            </a:pPr>
            <a:r>
              <a:rPr lang="en-US" altLang="zh-CN" kern="100" dirty="0">
                <a:cs typeface="Courier New" panose="02070309020205020404"/>
              </a:rPr>
              <a:t>5</a:t>
            </a:r>
            <a:r>
              <a:rPr lang="zh-CN" altLang="zh-CN" kern="100" dirty="0">
                <a:cs typeface="Times New Roman" panose="02020603050405020304"/>
              </a:rPr>
              <a:t>．小说的序幕和尾声能否删去？为什么？</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solidFill>
                  <a:srgbClr val="FF0000"/>
                </a:solidFill>
                <a:ea typeface="黑体" panose="02010609060101010101" pitchFamily="49" charset="-122"/>
                <a:cs typeface="Times New Roman" panose="02020603050405020304"/>
              </a:rPr>
              <a:t>答案：</a:t>
            </a:r>
            <a:r>
              <a:rPr lang="zh-CN" altLang="zh-CN" kern="100" dirty="0">
                <a:ea typeface="楷体" panose="02010609060101010101" charset="-122"/>
                <a:cs typeface="Times New Roman" panose="02020603050405020304"/>
              </a:rPr>
              <a:t>不能删去。理由：序幕交代了祥林嫂生活的社会环境，既有对阴沉、灰暗的年底景象的描绘，又有对家家准备祝福的盛况的介绍，更有对虚伪、反动保守的鲁四老爷及其书房的描写，为主人公祥林嫂悲剧的进一步发展提供了背景。尾声再次描写祝福的欢乐情景和</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我</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charset="-122"/>
                <a:cs typeface="Times New Roman" panose="02020603050405020304"/>
              </a:rPr>
              <a:t>的感受，对表现小说的主题起着深化作用</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775960"/>
          </a:xfrm>
        </p:spPr>
        <p:txBody>
          <a:bodyPr/>
          <a:lstStyle/>
          <a:p>
            <a:pPr>
              <a:lnSpc>
                <a:spcPct val="120000"/>
              </a:lnSpc>
              <a:spcAft>
                <a:spcPts val="0"/>
              </a:spcAft>
              <a:tabLst>
                <a:tab pos="2700655" algn="l"/>
              </a:tabLst>
            </a:pPr>
            <a:r>
              <a:rPr lang="en-US" altLang="zh-CN" kern="100" dirty="0" smtClean="0">
                <a:cs typeface="Times New Roman" panose="02020603050405020304"/>
              </a:rPr>
              <a:t>                  </a:t>
            </a:r>
            <a:r>
              <a:rPr lang="zh-CN" altLang="zh-CN" kern="100" dirty="0" smtClean="0">
                <a:cs typeface="Times New Roman" panose="02020603050405020304"/>
              </a:rPr>
              <a:t>探讨</a:t>
            </a:r>
            <a:r>
              <a:rPr lang="zh-CN" altLang="zh-CN" kern="100" dirty="0">
                <a:cs typeface="Times New Roman" panose="02020603050405020304"/>
              </a:rPr>
              <a:t>祥林嫂悲剧的根源</a:t>
            </a:r>
            <a:endParaRPr lang="zh-CN" altLang="zh-CN" sz="1050" kern="100" dirty="0">
              <a:latin typeface="等线" panose="02010600030101010101" charset="-122"/>
              <a:ea typeface="等线" panose="02010600030101010101" charset="-122"/>
              <a:cs typeface="Courier New" panose="02070309020205020404"/>
            </a:endParaRPr>
          </a:p>
          <a:p>
            <a:pPr>
              <a:lnSpc>
                <a:spcPct val="120000"/>
              </a:lnSpc>
              <a:spcAft>
                <a:spcPts val="0"/>
              </a:spcAft>
              <a:tabLst>
                <a:tab pos="2700655" algn="l"/>
              </a:tabLst>
            </a:pPr>
            <a:r>
              <a:rPr lang="en-US" altLang="zh-CN" kern="100" dirty="0">
                <a:cs typeface="Courier New" panose="02070309020205020404"/>
              </a:rPr>
              <a:t>6</a:t>
            </a:r>
            <a:r>
              <a:rPr lang="zh-CN" altLang="zh-CN" kern="100" dirty="0">
                <a:cs typeface="Times New Roman" panose="02020603050405020304"/>
              </a:rPr>
              <a:t>．小说中的很对人似乎都对祥林嫂的死负有责任，但又找不到负责任的直接理由。那么，她的死究竟是谁造成的呢？</a:t>
            </a:r>
            <a:endParaRPr lang="zh-CN" altLang="zh-CN" sz="1050" kern="100" dirty="0">
              <a:latin typeface="等线" panose="02010600030101010101" charset="-122"/>
              <a:ea typeface="等线" panose="02010600030101010101" charset="-122"/>
              <a:cs typeface="Courier New" panose="02070309020205020404"/>
            </a:endParaRPr>
          </a:p>
          <a:p>
            <a:pPr>
              <a:lnSpc>
                <a:spcPct val="120000"/>
              </a:lnSpc>
              <a:spcAft>
                <a:spcPts val="0"/>
              </a:spcAft>
              <a:tabLst>
                <a:tab pos="2700655" algn="l"/>
              </a:tabLst>
            </a:pPr>
            <a:r>
              <a:rPr lang="zh-CN" altLang="zh-CN" kern="100" dirty="0">
                <a:solidFill>
                  <a:srgbClr val="FF0000"/>
                </a:solidFill>
                <a:ea typeface="黑体" panose="02010609060101010101" pitchFamily="49" charset="-122"/>
                <a:cs typeface="Times New Roman" panose="02020603050405020304"/>
              </a:rPr>
              <a:t>答案：</a:t>
            </a:r>
            <a:r>
              <a:rPr lang="zh-CN" altLang="zh-CN" kern="100" dirty="0">
                <a:ea typeface="楷体" panose="02010609060101010101" charset="-122"/>
                <a:cs typeface="Times New Roman" panose="02020603050405020304"/>
              </a:rPr>
              <a:t>是残酷的封建体制和礼教思想，它们钳制着每一个人，如同操控提线木偶一般向无辜的祥林嫂伸出了魔爪。封建社会的上层人物鲁四老爷和四婶压榨、挑剔着祥林嫂；夫权和族权的思想驱动着祥林嫂的婆婆和大伯无情地欺负这个孤苦的女人</a:t>
            </a:r>
            <a:r>
              <a:rPr lang="en-US" altLang="zh-CN" kern="100" dirty="0">
                <a:ea typeface="楷体" panose="02010609060101010101" charset="-122"/>
                <a:cs typeface="Courier New" panose="02070309020205020404"/>
              </a:rPr>
              <a:t>——</a:t>
            </a:r>
            <a:r>
              <a:rPr lang="zh-CN" altLang="zh-CN" kern="100" dirty="0">
                <a:ea typeface="楷体" panose="02010609060101010101" charset="-122"/>
                <a:cs typeface="Times New Roman" panose="02020603050405020304"/>
              </a:rPr>
              <a:t>强迫她改嫁，收走房屋；推崇守节的观念让众人都有权力去漠视、去嘲笑这个并没有做错什么的再嫁寡妇；最可怕的是，连祥林嫂也从心底里认同这种封建思想对自己的束缚。这一切决定了她逃不出造成她人生悲剧的苦海，最终只能走向死亡的深渊</a:t>
            </a:r>
            <a:r>
              <a:rPr lang="zh-CN" altLang="zh-CN" kern="100" dirty="0" smtClean="0">
                <a:ea typeface="楷体" panose="0201060906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pic>
        <p:nvPicPr>
          <p:cNvPr id="3" name="图片 2" descr="E:\张\11.19\新建文件夹\任务四.tif"/>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33633" y="683803"/>
            <a:ext cx="1330960" cy="415290"/>
          </a:xfrm>
          <a:prstGeom prst="rect">
            <a:avLst/>
          </a:prstGeom>
          <a:noFill/>
          <a:ln>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平行四边形 35"/>
          <p:cNvSpPr/>
          <p:nvPr/>
        </p:nvSpPr>
        <p:spPr>
          <a:xfrm>
            <a:off x="0" y="4498975"/>
            <a:ext cx="11522075" cy="1981199"/>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1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endParaRPr lang="en-US" altLang="zh-CN" sz="1890" b="1" dirty="0">
              <a:solidFill>
                <a:srgbClr val="FFFF00"/>
              </a:solidFill>
              <a:latin typeface="微软雅黑" panose="020B0503020204020204" pitchFamily="34" charset="-122"/>
              <a:ea typeface="微软雅黑" panose="020B0503020204020204" pitchFamily="34" charset="-122"/>
            </a:endParaRPr>
          </a:p>
        </p:txBody>
      </p:sp>
      <p:sp>
        <p:nvSpPr>
          <p:cNvPr id="11" name="矩形 10"/>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endParaRPr lang="zh-CN" altLang="en-US" sz="1890" b="1" spc="331" dirty="0">
              <a:solidFill>
                <a:srgbClr val="FFFF00"/>
              </a:solidFill>
              <a:latin typeface="微软雅黑" panose="020B0503020204020204" pitchFamily="34" charset="-122"/>
              <a:ea typeface="微软雅黑" panose="020B0503020204020204" pitchFamily="34" charset="-122"/>
            </a:endParaRPr>
          </a:p>
        </p:txBody>
      </p:sp>
      <p:pic>
        <p:nvPicPr>
          <p:cNvPr id="14" name="Picture" descr="Picture"/>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燕尾形 14"/>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16"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endParaRPr lang="zh-CN" altLang="en-US" sz="1200">
              <a:solidFill>
                <a:srgbClr val="7F7F7F"/>
              </a:solidFill>
              <a:latin typeface="微软雅黑" panose="020B0503020204020204" pitchFamily="34" charset="-122"/>
              <a:ea typeface="微软雅黑" panose="020B0503020204020204" pitchFamily="34" charset="-122"/>
            </a:endParaRPr>
          </a:p>
        </p:txBody>
      </p:sp>
      <p:sp>
        <p:nvSpPr>
          <p:cNvPr id="17"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18" name="组合 41"/>
          <p:cNvGrpSpPr/>
          <p:nvPr/>
        </p:nvGrpSpPr>
        <p:grpSpPr bwMode="auto">
          <a:xfrm>
            <a:off x="3829050" y="1195388"/>
            <a:ext cx="4102100" cy="1787525"/>
            <a:chOff x="3785732" y="617328"/>
            <a:chExt cx="4799076" cy="2091592"/>
          </a:xfrm>
        </p:grpSpPr>
        <p:sp>
          <p:nvSpPr>
            <p:cNvPr id="19" name="椭圆 18"/>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20" name="椭圆 19"/>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endParaRPr lang="zh-CN" altLang="en-US" sz="1700" b="1" dirty="0">
                <a:solidFill>
                  <a:prstClr val="white"/>
                </a:solidFill>
                <a:latin typeface="HelveticaNeueLT Pro 67 MdCn" pitchFamily="34" charset="0"/>
                <a:ea typeface="微软雅黑" panose="020B0503020204020204" pitchFamily="34" charset="-122"/>
              </a:endParaRPr>
            </a:p>
          </p:txBody>
        </p:sp>
        <p:cxnSp>
          <p:nvCxnSpPr>
            <p:cNvPr id="21" name="直接连接符 20"/>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2" name="组合 49"/>
            <p:cNvGrpSpPr/>
            <p:nvPr/>
          </p:nvGrpSpPr>
          <p:grpSpPr bwMode="auto">
            <a:xfrm>
              <a:off x="5137389" y="617328"/>
              <a:ext cx="2091594" cy="2091592"/>
              <a:chOff x="5049409" y="1518109"/>
              <a:chExt cx="2091594" cy="2091592"/>
            </a:xfrm>
          </p:grpSpPr>
          <p:sp>
            <p:nvSpPr>
              <p:cNvPr id="24" name="椭圆 23"/>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25"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23"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endParaRPr lang="zh-CN" altLang="en-US" sz="1890" b="1" dirty="0">
                <a:solidFill>
                  <a:prstClr val="white"/>
                </a:solidFill>
                <a:latin typeface="微软雅黑" panose="020B0503020204020204" pitchFamily="34" charset="-122"/>
                <a:ea typeface="微软雅黑" panose="020B0503020204020204" pitchFamily="34" charset="-122"/>
              </a:endParaRPr>
            </a:p>
          </p:txBody>
        </p:sp>
      </p:grpSp>
      <p:cxnSp>
        <p:nvCxnSpPr>
          <p:cNvPr id="26" name="直接连接符 25"/>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32" name="燕尾形 31"/>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3" name="矩形 32">
            <a:hlinkClick r:id="rId2" action="ppaction://hlinkfile"/>
          </p:cNvPr>
          <p:cNvSpPr/>
          <p:nvPr>
            <p:custDataLst>
              <p:tags r:id="rId3"/>
            </p:custDataLst>
          </p:nvPr>
        </p:nvSpPr>
        <p:spPr>
          <a:xfrm>
            <a:off x="3235325" y="5148263"/>
            <a:ext cx="5586413" cy="673100"/>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课后素养评价</a:t>
            </a:r>
            <a:r>
              <a:rPr lang="en-US" altLang="zh-CN" sz="378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十二</a:t>
            </a:r>
            <a:r>
              <a:rPr lang="en-US" altLang="zh-CN" sz="378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endPar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34" name="矩形 33">
            <a:hlinkClick r:id="rId4" tooltip="" action="ppaction://hlinkfile"/>
          </p:cNvPr>
          <p:cNvSpPr/>
          <p:nvPr/>
        </p:nvSpPr>
        <p:spPr>
          <a:xfrm>
            <a:off x="-107950" y="-126207"/>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15"/>
                                        </p:tgtEl>
                                      </p:cBhvr>
                                    </p:animEffect>
                                    <p:animScale>
                                      <p:cBhvr>
                                        <p:cTn id="7" dur="1000" autoRev="1" fill="hold"/>
                                        <p:tgtEl>
                                          <p:spTgt spid="15"/>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1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图片 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587"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3175" y="0"/>
            <a:ext cx="11522075" cy="354488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endParaRPr lang="zh-CN" altLang="en-US" dirty="0">
              <a:solidFill>
                <a:schemeClr val="bg1"/>
              </a:solidFill>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60437" y="575791"/>
            <a:ext cx="2200275"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占位符 4"/>
          <p:cNvSpPr>
            <a:spLocks noGrp="1"/>
          </p:cNvSpPr>
          <p:nvPr>
            <p:ph type="body" sz="quarter" idx="10"/>
          </p:nvPr>
        </p:nvSpPr>
        <p:spPr>
          <a:xfrm>
            <a:off x="271037" y="1241283"/>
            <a:ext cx="10980000" cy="5190075"/>
          </a:xfrm>
        </p:spPr>
        <p:txBody>
          <a:bodyPr/>
          <a:lstStyle/>
          <a:p>
            <a:pPr>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．学习本单元所选古今中外小说，了解其创作背景和思想意蕴，领会小说这一体裁的认识和教育价值，获得独特审美体验；领略小说多变的叙事手法及其表达效果，把握文学虚构对小说的意义。</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2</a:t>
            </a:r>
            <a:r>
              <a:rPr lang="zh-CN" altLang="zh-CN" kern="100" dirty="0">
                <a:cs typeface="Times New Roman" panose="02020603050405020304"/>
              </a:rPr>
              <a:t>．进一步了解情节、人物、环境等小说要素，理解它们的作用和相互关系；感受古今中外小说多样的创作风格。</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3</a:t>
            </a:r>
            <a:r>
              <a:rPr lang="zh-CN" altLang="zh-CN" kern="100" dirty="0">
                <a:cs typeface="Times New Roman" panose="02020603050405020304"/>
              </a:rPr>
              <a:t>．学习鉴赏小说的情节，分析小说的人物形象，品味小说的叙事手法和语言，认识场面、肖像、细节等描写手法的作用，分析小说中伏笔与照应、烘托与对比、写实与象征等手法的运用。</a:t>
            </a:r>
            <a:endParaRPr lang="zh-CN" altLang="zh-CN" sz="105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2604752"/>
          </a:xfrm>
        </p:spPr>
        <p:txBody>
          <a:bodyPr/>
          <a:lstStyle/>
          <a:p>
            <a:pPr>
              <a:spcAft>
                <a:spcPts val="0"/>
              </a:spcAft>
              <a:tabLst>
                <a:tab pos="2700655" algn="l"/>
              </a:tabLst>
            </a:pPr>
            <a:r>
              <a:rPr lang="en-US" altLang="zh-CN" kern="100" dirty="0">
                <a:cs typeface="Courier New" panose="02070309020205020404"/>
              </a:rPr>
              <a:t>4</a:t>
            </a:r>
            <a:r>
              <a:rPr lang="zh-CN" altLang="zh-CN" kern="100" dirty="0">
                <a:cs typeface="Times New Roman" panose="02020603050405020304"/>
              </a:rPr>
              <a:t>．养成写读书笔记的习惯，在其中融入自己的生活经验、读书积累和写作心得，反复咀嚼，深化对小说思想内容和艺术表现的理解；在读写结合中提升对人生社会的观察、判断、分析能力，提升审美品位。</a:t>
            </a:r>
            <a:endParaRPr lang="zh-CN" altLang="zh-CN" sz="105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316861" y="1295871"/>
          <a:ext cx="10888352" cy="5045760"/>
        </p:xfrm>
        <a:graphic>
          <a:graphicData uri="http://schemas.openxmlformats.org/drawingml/2006/table">
            <a:tbl>
              <a:tblPr/>
              <a:tblGrid>
                <a:gridCol w="812606"/>
                <a:gridCol w="5351650"/>
                <a:gridCol w="4724096"/>
              </a:tblGrid>
              <a:tr h="575413">
                <a:tc>
                  <a:txBody>
                    <a:bodyPr/>
                    <a:lstStyle/>
                    <a:p>
                      <a:pPr algn="ctr">
                        <a:lnSpc>
                          <a:spcPct val="150000"/>
                        </a:lnSpc>
                        <a:spcAft>
                          <a:spcPts val="0"/>
                        </a:spcAft>
                        <a:tabLst>
                          <a:tab pos="2610485" algn="l"/>
                        </a:tabLst>
                      </a:pPr>
                      <a:r>
                        <a:rPr lang="zh-CN" sz="24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概念</a:t>
                      </a:r>
                      <a:endParaRPr lang="zh-CN" sz="2400" b="1"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1656" marR="41656" marT="0" marB="10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610485" algn="l"/>
                        </a:tabLst>
                      </a:pPr>
                      <a:r>
                        <a:rPr lang="zh-CN" sz="24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释义</a:t>
                      </a:r>
                      <a:endParaRPr lang="zh-CN" sz="2400" b="1"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1656" marR="41656" marT="0" marB="10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610485" algn="l"/>
                        </a:tabLst>
                      </a:pPr>
                      <a:r>
                        <a:rPr lang="zh-CN" sz="24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举例</a:t>
                      </a:r>
                      <a:endParaRPr lang="zh-CN" sz="2400" b="1"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1656" marR="41656" marT="0" marB="10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612719">
                <a:tc>
                  <a:txBody>
                    <a:bodyPr/>
                    <a:lstStyle/>
                    <a:p>
                      <a:pPr algn="ctr">
                        <a:lnSpc>
                          <a:spcPct val="150000"/>
                        </a:lnSpc>
                        <a:spcAft>
                          <a:spcPts val="0"/>
                        </a:spcAft>
                        <a:tabLst>
                          <a:tab pos="2700655" algn="l"/>
                        </a:tabLst>
                      </a:pPr>
                      <a:r>
                        <a:rPr lang="zh-CN" sz="2400" b="1" kern="100" dirty="0">
                          <a:effectLst/>
                          <a:latin typeface="Times New Roman" panose="02020603050405020304"/>
                          <a:ea typeface="宋体" panose="02010600030101010101" pitchFamily="2" charset="-122"/>
                          <a:cs typeface="Times New Roman" panose="02020603050405020304"/>
                        </a:rPr>
                        <a:t>人物</a:t>
                      </a:r>
                      <a:endParaRPr lang="zh-CN" sz="2400" kern="100" dirty="0">
                        <a:effectLst/>
                        <a:latin typeface="等线" panose="02010600030101010101" charset="-122"/>
                        <a:ea typeface="等线" panose="02010600030101010101" charset="-122"/>
                        <a:cs typeface="Courier New" panose="02070309020205020404"/>
                      </a:endParaRPr>
                    </a:p>
                    <a:p>
                      <a:pPr algn="ctr">
                        <a:lnSpc>
                          <a:spcPct val="150000"/>
                        </a:lnSpc>
                        <a:spcAft>
                          <a:spcPts val="0"/>
                        </a:spcAft>
                        <a:tabLst>
                          <a:tab pos="2700655" algn="l"/>
                        </a:tabLst>
                      </a:pPr>
                      <a:r>
                        <a:rPr lang="zh-CN" sz="2400" b="1" kern="100" dirty="0">
                          <a:effectLst/>
                          <a:latin typeface="Times New Roman" panose="02020603050405020304"/>
                          <a:ea typeface="宋体" panose="02010600030101010101" pitchFamily="2" charset="-122"/>
                          <a:cs typeface="Times New Roman" panose="02020603050405020304"/>
                        </a:rPr>
                        <a:t>形象</a:t>
                      </a:r>
                      <a:endParaRPr lang="zh-CN" sz="24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400" b="1" kern="100" dirty="0">
                          <a:effectLst/>
                          <a:latin typeface="Times New Roman" panose="02020603050405020304"/>
                          <a:ea typeface="宋体" panose="02010600030101010101" pitchFamily="2" charset="-122"/>
                          <a:cs typeface="Times New Roman" panose="02020603050405020304"/>
                        </a:rPr>
                        <a:t>人物形象是小说艺术的表现中心，是作品内容的重要因素，更确切地说是作品的主要构成部分。一个鲜明、立体、引人共鸣的人物形象，不仅能够使作品跃然纸上，更能深入人心，触动读者的情感。因此，对人物形象进行深入的分析与理解，无疑成了文学阅读中的一项关键技能和重要考点</a:t>
                      </a:r>
                      <a:endParaRPr lang="zh-CN" sz="24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400" b="1" kern="100" dirty="0">
                          <a:effectLst/>
                          <a:latin typeface="Times New Roman" panose="02020603050405020304"/>
                          <a:ea typeface="宋体" panose="02010600030101010101" pitchFamily="2" charset="-122"/>
                          <a:cs typeface="Times New Roman" panose="02020603050405020304"/>
                        </a:rPr>
                        <a:t>如小说《祝福》中描写了祥林嫂在封建四权的重重束缚下，经济上受尽剥削，政治上备受压迫，精神上惨遭摧残，以致被旧社会吞噬的悲剧形象，深刻揭示了旧社会封建礼教对劳动妇女的摧残和迫害，控诉了封建礼教吃人的本质</a:t>
                      </a:r>
                      <a:endParaRPr lang="zh-CN" sz="24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96214" y="539787"/>
            <a:ext cx="2200275"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316861" y="755811"/>
          <a:ext cx="10888352" cy="5228640"/>
        </p:xfrm>
        <a:graphic>
          <a:graphicData uri="http://schemas.openxmlformats.org/drawingml/2006/table">
            <a:tbl>
              <a:tblPr/>
              <a:tblGrid>
                <a:gridCol w="812606"/>
                <a:gridCol w="5639682"/>
                <a:gridCol w="4436064"/>
              </a:tblGrid>
              <a:tr h="575413">
                <a:tc>
                  <a:txBody>
                    <a:bodyPr/>
                    <a:lstStyle/>
                    <a:p>
                      <a:pPr algn="ctr">
                        <a:lnSpc>
                          <a:spcPct val="150000"/>
                        </a:lnSpc>
                        <a:spcAft>
                          <a:spcPts val="0"/>
                        </a:spcAft>
                        <a:tabLst>
                          <a:tab pos="2610485" algn="l"/>
                        </a:tabLst>
                      </a:pPr>
                      <a:r>
                        <a:rPr lang="zh-CN" sz="28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概念</a:t>
                      </a:r>
                      <a:endParaRPr lang="zh-CN" sz="2800" b="1"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1656" marR="41656" marT="0" marB="10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610485" algn="l"/>
                        </a:tabLst>
                      </a:pPr>
                      <a:r>
                        <a:rPr lang="zh-CN" sz="28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释义</a:t>
                      </a:r>
                      <a:endParaRPr lang="zh-CN" sz="2800" b="1"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1656" marR="41656" marT="0" marB="10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610485" algn="l"/>
                        </a:tabLst>
                      </a:pPr>
                      <a:r>
                        <a:rPr lang="zh-CN" sz="28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举例</a:t>
                      </a:r>
                      <a:endParaRPr lang="zh-CN" sz="2800" b="1"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1656" marR="41656" marT="0" marB="10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612719">
                <a:tc>
                  <a:txBody>
                    <a:bodyPr/>
                    <a:lstStyle/>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环境</a:t>
                      </a:r>
                      <a:endParaRPr lang="zh-CN" sz="2800" kern="100">
                        <a:effectLst/>
                        <a:latin typeface="等线" panose="02010600030101010101" charset="-122"/>
                        <a:ea typeface="等线" panose="02010600030101010101" charset="-122"/>
                        <a:cs typeface="Courier New" panose="02070309020205020404"/>
                      </a:endParaRPr>
                    </a:p>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描写</a:t>
                      </a:r>
                      <a:endParaRPr lang="zh-CN" sz="280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环境描写是指对人物所处的具体的社会环境和自然环境的描写。其中，社会环境是指能反映社会、时代特征的建筑、场所、陈设等景物以及民俗、民风等。自然环境是指自然界的景物，如季节变化、风霜雨雪、山川湖海、森林原野等</a:t>
                      </a:r>
                      <a:endParaRPr lang="zh-CN" sz="28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如《林教头风雪山神庙》通过简单的</a:t>
                      </a:r>
                      <a:r>
                        <a:rPr lang="en-US" sz="2800" b="1" kern="100" dirty="0">
                          <a:effectLst/>
                          <a:latin typeface="宋体" panose="02010600030101010101" pitchFamily="2" charset="-122"/>
                          <a:ea typeface="等线" panose="02010600030101010101" charset="-122"/>
                          <a:cs typeface="Times New Roman" panose="02020603050405020304"/>
                        </a:rPr>
                        <a:t>“</a:t>
                      </a:r>
                      <a:r>
                        <a:rPr lang="zh-CN" sz="2800" b="1" kern="100" dirty="0">
                          <a:effectLst/>
                          <a:latin typeface="Times New Roman" panose="02020603050405020304"/>
                          <a:ea typeface="宋体" panose="02010600030101010101" pitchFamily="2" charset="-122"/>
                          <a:cs typeface="Times New Roman" panose="02020603050405020304"/>
                        </a:rPr>
                        <a:t>风雪</a:t>
                      </a:r>
                      <a:r>
                        <a:rPr lang="en-US" sz="2800" b="1" kern="100" dirty="0">
                          <a:effectLst/>
                          <a:latin typeface="宋体" panose="02010600030101010101" pitchFamily="2" charset="-122"/>
                          <a:ea typeface="等线" panose="02010600030101010101" charset="-122"/>
                          <a:cs typeface="Times New Roman" panose="02020603050405020304"/>
                        </a:rPr>
                        <a:t>”</a:t>
                      </a:r>
                      <a:r>
                        <a:rPr lang="zh-CN" sz="2800" b="1" kern="100" dirty="0">
                          <a:effectLst/>
                          <a:latin typeface="Times New Roman" panose="02020603050405020304"/>
                          <a:ea typeface="宋体" panose="02010600030101010101" pitchFamily="2" charset="-122"/>
                          <a:cs typeface="Times New Roman" panose="02020603050405020304"/>
                        </a:rPr>
                        <a:t>环境描写勾画出林冲前后不同的形象，象征了冰冷严酷的社会环境，暗含了水浒的主题</a:t>
                      </a:r>
                      <a:endParaRPr lang="zh-CN" sz="28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316861" y="689722"/>
          <a:ext cx="10888352" cy="5338368"/>
        </p:xfrm>
        <a:graphic>
          <a:graphicData uri="http://schemas.openxmlformats.org/drawingml/2006/table">
            <a:tbl>
              <a:tblPr/>
              <a:tblGrid>
                <a:gridCol w="871668"/>
                <a:gridCol w="5580620"/>
                <a:gridCol w="4436064"/>
              </a:tblGrid>
              <a:tr h="575413">
                <a:tc>
                  <a:txBody>
                    <a:bodyPr/>
                    <a:lstStyle/>
                    <a:p>
                      <a:pPr algn="ctr">
                        <a:lnSpc>
                          <a:spcPct val="130000"/>
                        </a:lnSpc>
                        <a:spcAft>
                          <a:spcPts val="0"/>
                        </a:spcAft>
                        <a:tabLst>
                          <a:tab pos="2610485" algn="l"/>
                        </a:tabLst>
                      </a:pPr>
                      <a:r>
                        <a:rPr lang="zh-CN" sz="24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概念</a:t>
                      </a:r>
                      <a:endParaRPr lang="zh-CN" sz="2400" b="1"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1656" marR="41656" marT="0" marB="10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30000"/>
                        </a:lnSpc>
                        <a:spcAft>
                          <a:spcPts val="0"/>
                        </a:spcAft>
                        <a:tabLst>
                          <a:tab pos="2610485" algn="l"/>
                        </a:tabLst>
                      </a:pPr>
                      <a:r>
                        <a:rPr lang="zh-CN" sz="24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释义</a:t>
                      </a:r>
                      <a:endParaRPr lang="zh-CN" sz="2400" b="1"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1656" marR="41656" marT="0" marB="10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30000"/>
                        </a:lnSpc>
                        <a:spcAft>
                          <a:spcPts val="0"/>
                        </a:spcAft>
                        <a:tabLst>
                          <a:tab pos="2610485" algn="l"/>
                        </a:tabLst>
                      </a:pPr>
                      <a:r>
                        <a:rPr lang="zh-CN" sz="24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举例</a:t>
                      </a:r>
                      <a:endParaRPr lang="zh-CN" sz="2400" b="1"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1656" marR="41656" marT="0" marB="10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612719">
                <a:tc>
                  <a:txBody>
                    <a:bodyPr/>
                    <a:lstStyle/>
                    <a:p>
                      <a:pPr algn="ctr">
                        <a:lnSpc>
                          <a:spcPct val="130000"/>
                        </a:lnSpc>
                        <a:spcAft>
                          <a:spcPts val="0"/>
                        </a:spcAft>
                        <a:tabLst>
                          <a:tab pos="2700655" algn="l"/>
                        </a:tabLst>
                      </a:pPr>
                      <a:r>
                        <a:rPr lang="zh-CN" sz="2400" b="1" kern="100" dirty="0">
                          <a:effectLst/>
                          <a:latin typeface="Times New Roman" panose="02020603050405020304"/>
                          <a:ea typeface="宋体" panose="02010600030101010101" pitchFamily="2" charset="-122"/>
                          <a:cs typeface="Times New Roman" panose="02020603050405020304"/>
                        </a:rPr>
                        <a:t>故事</a:t>
                      </a:r>
                      <a:endParaRPr lang="zh-CN" sz="1000" kern="100" dirty="0">
                        <a:effectLst/>
                        <a:latin typeface="等线" panose="02010600030101010101" charset="-122"/>
                        <a:ea typeface="等线" panose="02010600030101010101" charset="-122"/>
                        <a:cs typeface="Courier New" panose="02070309020205020404"/>
                      </a:endParaRPr>
                    </a:p>
                    <a:p>
                      <a:pPr algn="ctr">
                        <a:lnSpc>
                          <a:spcPct val="130000"/>
                        </a:lnSpc>
                        <a:spcAft>
                          <a:spcPts val="0"/>
                        </a:spcAft>
                        <a:tabLst>
                          <a:tab pos="2700655" algn="l"/>
                        </a:tabLst>
                      </a:pPr>
                      <a:r>
                        <a:rPr lang="zh-CN" sz="2400" b="1" kern="100" dirty="0">
                          <a:effectLst/>
                          <a:latin typeface="Times New Roman" panose="02020603050405020304"/>
                          <a:ea typeface="宋体" panose="02010600030101010101" pitchFamily="2" charset="-122"/>
                          <a:cs typeface="Times New Roman" panose="02020603050405020304"/>
                        </a:rPr>
                        <a:t>情节</a:t>
                      </a:r>
                      <a:endParaRPr lang="zh-CN" sz="10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30000"/>
                        </a:lnSpc>
                        <a:spcAft>
                          <a:spcPts val="0"/>
                        </a:spcAft>
                        <a:tabLst>
                          <a:tab pos="2700655" algn="l"/>
                        </a:tabLst>
                      </a:pPr>
                      <a:r>
                        <a:rPr lang="zh-CN" sz="2400" b="1" kern="100" dirty="0">
                          <a:effectLst/>
                          <a:latin typeface="Times New Roman" panose="02020603050405020304"/>
                          <a:ea typeface="宋体" panose="02010600030101010101" pitchFamily="2" charset="-122"/>
                          <a:cs typeface="Times New Roman" panose="02020603050405020304"/>
                        </a:rPr>
                        <a:t>故事情节是指在小说所提供的特定艺术描写的环境中，由于人物之间的相互关系和人与环境间的矛盾冲突，而产生的一系列生活事件发生、发展直至解决的整个过程。小说主要是通过故事情节来展现人物性格，表现主题的。故事情节越典型，越能体现人与人之间的关系和矛盾，就越有利于典型性格的塑造；脱离了塑造典型性格，故事情节再曲折生动，也毫无意义</a:t>
                      </a:r>
                      <a:endParaRPr lang="zh-CN" sz="10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30000"/>
                        </a:lnSpc>
                        <a:spcAft>
                          <a:spcPts val="0"/>
                        </a:spcAft>
                        <a:tabLst>
                          <a:tab pos="2700655" algn="l"/>
                        </a:tabLst>
                      </a:pPr>
                      <a:r>
                        <a:rPr lang="zh-CN" sz="2400" b="1" kern="100" dirty="0">
                          <a:effectLst/>
                          <a:latin typeface="Times New Roman" panose="02020603050405020304"/>
                          <a:ea typeface="宋体" panose="02010600030101010101" pitchFamily="2" charset="-122"/>
                          <a:cs typeface="Times New Roman" panose="02020603050405020304"/>
                        </a:rPr>
                        <a:t>如鲁迅的小说《孔乙己》中写孔乙己到酒店喝酒，周围的人嘲笑他、与他争辩的情节，正是要表现孔乙己偷窃、迂腐的坏毛病。孔乙己教</a:t>
                      </a:r>
                      <a:r>
                        <a:rPr lang="en-US" sz="2400" b="1" kern="100" dirty="0">
                          <a:effectLst/>
                          <a:latin typeface="宋体" panose="02010600030101010101" pitchFamily="2" charset="-122"/>
                          <a:ea typeface="等线" panose="02010600030101010101" charset="-122"/>
                          <a:cs typeface="Times New Roman" panose="02020603050405020304"/>
                        </a:rPr>
                        <a:t>“</a:t>
                      </a:r>
                      <a:r>
                        <a:rPr lang="zh-CN" sz="2400" b="1" kern="100" dirty="0">
                          <a:effectLst/>
                          <a:latin typeface="Times New Roman" panose="02020603050405020304"/>
                          <a:ea typeface="宋体" panose="02010600030101010101" pitchFamily="2" charset="-122"/>
                          <a:cs typeface="Times New Roman" panose="02020603050405020304"/>
                        </a:rPr>
                        <a:t>我</a:t>
                      </a:r>
                      <a:r>
                        <a:rPr lang="en-US" sz="2400" b="1" kern="100" dirty="0">
                          <a:effectLst/>
                          <a:latin typeface="宋体" panose="02010600030101010101" pitchFamily="2" charset="-122"/>
                          <a:ea typeface="等线" panose="02010600030101010101" charset="-122"/>
                          <a:cs typeface="Times New Roman" panose="02020603050405020304"/>
                        </a:rPr>
                        <a:t>”“</a:t>
                      </a:r>
                      <a:r>
                        <a:rPr lang="zh-CN" sz="2400" b="1" kern="100" dirty="0">
                          <a:effectLst/>
                          <a:latin typeface="Times New Roman" panose="02020603050405020304"/>
                          <a:ea typeface="宋体" panose="02010600030101010101" pitchFamily="2" charset="-122"/>
                          <a:cs typeface="Times New Roman" panose="02020603050405020304"/>
                        </a:rPr>
                        <a:t>茴</a:t>
                      </a:r>
                      <a:r>
                        <a:rPr lang="en-US" sz="2400" b="1" kern="100" dirty="0">
                          <a:effectLst/>
                          <a:latin typeface="宋体" panose="02010600030101010101" pitchFamily="2" charset="-122"/>
                          <a:ea typeface="等线" panose="02010600030101010101" charset="-122"/>
                          <a:cs typeface="Times New Roman" panose="02020603050405020304"/>
                        </a:rPr>
                        <a:t>”</a:t>
                      </a:r>
                      <a:r>
                        <a:rPr lang="zh-CN" sz="2400" b="1" kern="100" dirty="0">
                          <a:effectLst/>
                          <a:latin typeface="Times New Roman" panose="02020603050405020304"/>
                          <a:ea typeface="宋体" panose="02010600030101010101" pitchFamily="2" charset="-122"/>
                          <a:cs typeface="Times New Roman" panose="02020603050405020304"/>
                        </a:rPr>
                        <a:t>字的四种写法和分豆给孩子们吃的情节，又是为了表现孔乙己的自傲和善良的品性。小说就是通过这一系列的情节来完成对孔乙己复杂性格的刻画的</a:t>
                      </a:r>
                      <a:endParaRPr lang="zh-CN" sz="10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77092" y="637789"/>
            <a:ext cx="2200275"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占位符 4"/>
          <p:cNvSpPr>
            <a:spLocks noGrp="1"/>
          </p:cNvSpPr>
          <p:nvPr>
            <p:ph type="body" sz="quarter" idx="10"/>
          </p:nvPr>
        </p:nvSpPr>
        <p:spPr>
          <a:xfrm>
            <a:off x="271037" y="1223863"/>
            <a:ext cx="10980000" cy="4543744"/>
          </a:xfrm>
        </p:spPr>
        <p:txBody>
          <a:bodyPr/>
          <a:lstStyle/>
          <a:p>
            <a:pPr>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．了解小说创作的时代背景以及与作家作品相关的文学常识。</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2</a:t>
            </a:r>
            <a:r>
              <a:rPr lang="zh-CN" altLang="zh-CN" kern="100" dirty="0">
                <a:cs typeface="Times New Roman" panose="02020603050405020304"/>
              </a:rPr>
              <a:t>．紧抓小说的线索，分析小说的情节，分析小说中环境描写的作用；结合小说情节和人物形象，分析归纳作品主题，探究作品思想内涵。</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3</a:t>
            </a:r>
            <a:r>
              <a:rPr lang="zh-CN" altLang="zh-CN" kern="100" dirty="0">
                <a:cs typeface="Times New Roman" panose="02020603050405020304"/>
              </a:rPr>
              <a:t>．分析小说中的人物形象，掌握小说塑造人物的基本方法。</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4</a:t>
            </a:r>
            <a:r>
              <a:rPr lang="zh-CN" altLang="zh-CN" kern="100" dirty="0">
                <a:cs typeface="Times New Roman" panose="02020603050405020304"/>
              </a:rPr>
              <a:t>．分析五篇小说在表现手法及语言等方面的特点，并尝试在写作中合理运用。</a:t>
            </a:r>
            <a:endParaRPr lang="zh-CN" altLang="zh-CN" sz="105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AS_UNIQUEID" val="96"/>
  <p:tag name="KSO_WM_BEAUTIFY_FLAG" val=""/>
</p:tagLst>
</file>

<file path=ppt/tags/tag4.xml><?xml version="1.0" encoding="utf-8"?>
<p:tagLst xmlns:p="http://schemas.openxmlformats.org/presentationml/2006/main">
  <p:tag name="AS_UNIQUEID" val="97"/>
  <p:tag name="KSO_WM_BEAUTIFY_FLAG" val=""/>
</p:tagLst>
</file>

<file path=ppt/tags/tag5.xml><?xml version="1.0" encoding="utf-8"?>
<p:tagLst xmlns:p="http://schemas.openxmlformats.org/presentationml/2006/main">
  <p:tag name="AS_UNIQUEID" val="98"/>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TABLE_ENDDRAG_ORIGIN_RECT" val="851*468"/>
  <p:tag name="TABLE_ENDDRAG_RECT" val="28*6*851*468"/>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3">
      <a:majorFont>
        <a:latin typeface="Arial"/>
        <a:ea typeface="微软雅黑"/>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5680</Words>
  <Application>WPS 演示</Application>
  <PresentationFormat>自定义</PresentationFormat>
  <Paragraphs>334</Paragraphs>
  <Slides>33</Slides>
  <Notes>6</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33</vt:i4>
      </vt:variant>
    </vt:vector>
  </HeadingPairs>
  <TitlesOfParts>
    <vt:vector size="50" baseType="lpstr">
      <vt:lpstr>Arial</vt:lpstr>
      <vt:lpstr>宋体</vt:lpstr>
      <vt:lpstr>Wingdings</vt:lpstr>
      <vt:lpstr>Times New Roman</vt:lpstr>
      <vt:lpstr>微软雅黑</vt:lpstr>
      <vt:lpstr>Calibri Light</vt:lpstr>
      <vt:lpstr>HelveticaNeueLT Pro 67 MdCn</vt:lpstr>
      <vt:lpstr>Calibri</vt:lpstr>
      <vt:lpstr>Calibri</vt:lpstr>
      <vt:lpstr>Times New Roman</vt:lpstr>
      <vt:lpstr>等线</vt:lpstr>
      <vt:lpstr>Courier New</vt:lpstr>
      <vt:lpstr>黑体</vt:lpstr>
      <vt:lpstr>Arial Unicode MS</vt:lpstr>
      <vt:lpstr>楷体</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芹泥</cp:lastModifiedBy>
  <cp:revision>1375</cp:revision>
  <dcterms:created xsi:type="dcterms:W3CDTF">2016-06-29T09:22:00Z</dcterms:created>
  <dcterms:modified xsi:type="dcterms:W3CDTF">2026-03-02T09:02:54Z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58E266B60E4B419784E07FE57384A151_13</vt:lpwstr>
  </property>
  <property fmtid="{D5CDD505-2E9C-101B-9397-08002B2CF9AE}" pid="3" name="KSOProductBuildVer">
    <vt:lpwstr>2052-12.1.0.24657</vt:lpwstr>
  </property>
</Properties>
</file>