
<file path=[Content_Types].xml><?xml version="1.0" encoding="utf-8"?>
<Types xmlns="http://schemas.openxmlformats.org/package/2006/content-types">
  <Default Extension="jpeg" ContentType="image/jpeg"/>
  <Default Extension="JPG" ContentType="image/.jpg"/>
  <Default Extension="png" ContentType="image/png"/>
  <Default Extension="tiff" ContentType="image/tif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fonts/font8.fntdata" ContentType="application/x-fontdata"/>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embedTrueTypeFonts="1" saveSubsetFonts="1">
  <p:sldMasterIdLst>
    <p:sldMasterId id="2147483648" r:id="rId1"/>
  </p:sldMasterIdLst>
  <p:notesMasterIdLst>
    <p:notesMasterId r:id="rId4"/>
  </p:notesMasterIdLst>
  <p:handoutMasterIdLst>
    <p:handoutMasterId r:id="rId46"/>
  </p:handoutMasterIdLst>
  <p:sldIdLst>
    <p:sldId id="3920" r:id="rId3"/>
    <p:sldId id="3961" r:id="rId5"/>
    <p:sldId id="3962" r:id="rId6"/>
    <p:sldId id="3990" r:id="rId7"/>
    <p:sldId id="3925" r:id="rId8"/>
    <p:sldId id="3989" r:id="rId9"/>
    <p:sldId id="3926" r:id="rId10"/>
    <p:sldId id="3963" r:id="rId11"/>
    <p:sldId id="3991" r:id="rId12"/>
    <p:sldId id="3964" r:id="rId13"/>
    <p:sldId id="3931" r:id="rId14"/>
    <p:sldId id="3930" r:id="rId15"/>
    <p:sldId id="3965" r:id="rId16"/>
    <p:sldId id="2478" r:id="rId17"/>
    <p:sldId id="3922" r:id="rId18"/>
    <p:sldId id="3935" r:id="rId19"/>
    <p:sldId id="3977" r:id="rId20"/>
    <p:sldId id="3978" r:id="rId21"/>
    <p:sldId id="3979" r:id="rId22"/>
    <p:sldId id="3980" r:id="rId23"/>
    <p:sldId id="3981" r:id="rId24"/>
    <p:sldId id="3992" r:id="rId25"/>
    <p:sldId id="3982" r:id="rId26"/>
    <p:sldId id="3993" r:id="rId27"/>
    <p:sldId id="3984" r:id="rId28"/>
    <p:sldId id="3994" r:id="rId29"/>
    <p:sldId id="3985" r:id="rId30"/>
    <p:sldId id="3995" r:id="rId31"/>
    <p:sldId id="3986" r:id="rId32"/>
    <p:sldId id="3987" r:id="rId33"/>
    <p:sldId id="3983" r:id="rId34"/>
    <p:sldId id="3996" r:id="rId35"/>
    <p:sldId id="3997" r:id="rId36"/>
    <p:sldId id="3998" r:id="rId37"/>
    <p:sldId id="3939" r:id="rId38"/>
    <p:sldId id="3971" r:id="rId39"/>
    <p:sldId id="3988" r:id="rId40"/>
    <p:sldId id="3972" r:id="rId41"/>
    <p:sldId id="3973" r:id="rId42"/>
    <p:sldId id="3974" r:id="rId43"/>
    <p:sldId id="2276" r:id="rId44"/>
    <p:sldId id="3956" r:id="rId45"/>
  </p:sldIdLst>
  <p:sldSz cx="11522075" cy="6480175"/>
  <p:notesSz cx="6858000" cy="9144000"/>
  <p:embeddedFontLst>
    <p:embeddedFont>
      <p:font typeface="微软雅黑" panose="020B0503020204020204" pitchFamily="34" charset="-122"/>
      <p:regular r:id="rId50"/>
    </p:embeddedFont>
    <p:embeddedFont>
      <p:font typeface="Calibri" panose="020F0502020204030204" pitchFamily="34" charset="0"/>
      <p:regular r:id="rId51"/>
      <p:bold r:id="rId52"/>
      <p:italic r:id="rId53"/>
      <p:boldItalic r:id="rId54"/>
    </p:embeddedFont>
    <p:embeddedFont>
      <p:font typeface="等线" panose="02010600030101010101" charset="-122"/>
      <p:regular r:id="rId55"/>
    </p:embeddedFont>
    <p:embeddedFont>
      <p:font typeface="黑体" panose="02010609060101010101" pitchFamily="49" charset="-122"/>
      <p:regular r:id="rId56"/>
    </p:embeddedFont>
    <p:embeddedFont>
      <p:font typeface="楷体" panose="02010609060101010101" charset="-122"/>
      <p:regular r:id="rId57"/>
    </p:embeddedFont>
  </p:embeddedFontLst>
  <p:custDataLst>
    <p:tags r:id="rId58"/>
  </p:custDataLst>
  <p:defaultTextStyle>
    <a:defPPr>
      <a:defRPr lang="zh-CN"/>
    </a:defPPr>
    <a:lvl1pPr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1pPr>
    <a:lvl2pPr marL="455930" indent="1905"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2pPr>
    <a:lvl3pPr marL="913130" indent="1905"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3pPr>
    <a:lvl4pPr marL="1370330" indent="1905"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4pPr>
    <a:lvl5pPr marL="1827530" indent="1905"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5pPr>
    <a:lvl6pPr marL="2286000" algn="l" defTabSz="914400" rtl="0" eaLnBrk="1" latinLnBrk="0" hangingPunct="1">
      <a:defRPr sz="2800" kern="1200">
        <a:solidFill>
          <a:srgbClr val="FF0000"/>
        </a:solidFill>
        <a:latin typeface="Times New Roman" panose="02020603050405020304" pitchFamily="18" charset="0"/>
        <a:ea typeface="宋体" panose="02010600030101010101" pitchFamily="2" charset="-122"/>
        <a:cs typeface="+mn-cs"/>
      </a:defRPr>
    </a:lvl6pPr>
    <a:lvl7pPr marL="2743200" algn="l" defTabSz="914400" rtl="0" eaLnBrk="1" latinLnBrk="0" hangingPunct="1">
      <a:defRPr sz="2800" kern="1200">
        <a:solidFill>
          <a:srgbClr val="FF0000"/>
        </a:solidFill>
        <a:latin typeface="Times New Roman" panose="02020603050405020304" pitchFamily="18" charset="0"/>
        <a:ea typeface="宋体" panose="02010600030101010101" pitchFamily="2" charset="-122"/>
        <a:cs typeface="+mn-cs"/>
      </a:defRPr>
    </a:lvl7pPr>
    <a:lvl8pPr marL="3200400" algn="l" defTabSz="914400" rtl="0" eaLnBrk="1" latinLnBrk="0" hangingPunct="1">
      <a:defRPr sz="2800" kern="1200">
        <a:solidFill>
          <a:srgbClr val="FF0000"/>
        </a:solidFill>
        <a:latin typeface="Times New Roman" panose="02020603050405020304" pitchFamily="18" charset="0"/>
        <a:ea typeface="宋体" panose="02010600030101010101" pitchFamily="2" charset="-122"/>
        <a:cs typeface="+mn-cs"/>
      </a:defRPr>
    </a:lvl8pPr>
    <a:lvl9pPr marL="3657600" algn="l" defTabSz="914400" rtl="0" eaLnBrk="1" latinLnBrk="0" hangingPunct="1">
      <a:defRPr sz="2800" kern="1200">
        <a:solidFill>
          <a:srgbClr val="FF0000"/>
        </a:solidFill>
        <a:latin typeface="Times New Roman" panose="02020603050405020304" pitchFamily="18" charset="0"/>
        <a:ea typeface="宋体" panose="02010600030101010101" pitchFamily="2" charset="-122"/>
        <a:cs typeface="+mn-cs"/>
      </a:defRPr>
    </a:lvl9pPr>
  </p:defaultTextStyle>
  <p:extLst>
    <p:ext uri="{EFAFB233-063F-42B5-8137-9DF3F51BA10A}">
      <p15:sldGuideLst xmlns:p15="http://schemas.microsoft.com/office/powerpoint/2012/main">
        <p15:guide id="1" orient="horz" pos="562" userDrawn="1">
          <p15:clr>
            <a:srgbClr val="A4A3A4"/>
          </p15:clr>
        </p15:guide>
        <p15:guide id="2" orient="horz" pos="458" userDrawn="1">
          <p15:clr>
            <a:srgbClr val="A4A3A4"/>
          </p15:clr>
        </p15:guide>
        <p15:guide id="3" orient="horz" pos="2221" userDrawn="1">
          <p15:clr>
            <a:srgbClr val="A4A3A4"/>
          </p15:clr>
        </p15:guide>
        <p15:guide id="4" pos="1678" userDrawn="1">
          <p15:clr>
            <a:srgbClr val="A4A3A4"/>
          </p15:clr>
        </p15:guide>
        <p15:guide id="5" pos="0" userDrawn="1">
          <p15:clr>
            <a:srgbClr val="A4A3A4"/>
          </p15:clr>
        </p15:guide>
        <p15:guide id="6" pos="3628"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2CC"/>
    <a:srgbClr val="FFC000"/>
    <a:srgbClr val="FF0000"/>
    <a:srgbClr val="E6E6E6"/>
    <a:srgbClr val="000000"/>
    <a:srgbClr val="FF9900"/>
    <a:srgbClr val="CC6600"/>
    <a:srgbClr val="C2DBEE"/>
    <a:srgbClr val="1F487C"/>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aximized" horzBarState="maximized">
    <p:restoredLeft sz="16342" autoAdjust="0"/>
    <p:restoredTop sz="94268" autoAdjust="0"/>
  </p:normalViewPr>
  <p:slideViewPr>
    <p:cSldViewPr showGuides="1">
      <p:cViewPr>
        <p:scale>
          <a:sx n="66" d="100"/>
          <a:sy n="66" d="100"/>
        </p:scale>
        <p:origin x="-1518" y="-1062"/>
      </p:cViewPr>
      <p:guideLst>
        <p:guide orient="horz" pos="562"/>
        <p:guide orient="horz" pos="458"/>
        <p:guide orient="horz" pos="2221"/>
        <p:guide pos="1678"/>
        <p:guide/>
        <p:guide pos="3628"/>
      </p:guideLst>
    </p:cSldViewPr>
  </p:slideViewPr>
  <p:outlineViewPr>
    <p:cViewPr>
      <p:scale>
        <a:sx n="33" d="100"/>
        <a:sy n="33" d="100"/>
      </p:scale>
      <p:origin x="0" y="2796"/>
    </p:cViewPr>
  </p:outlineViewPr>
  <p:notesTextViewPr>
    <p:cViewPr>
      <p:scale>
        <a:sx n="1" d="1"/>
        <a:sy n="1" d="1"/>
      </p:scale>
      <p:origin x="0" y="0"/>
    </p:cViewPr>
  </p:notesTextViewPr>
  <p:sorterViewPr>
    <p:cViewPr>
      <p:scale>
        <a:sx n="100" d="100"/>
        <a:sy n="100" d="100"/>
      </p:scale>
      <p:origin x="0" y="0"/>
    </p:cViewPr>
  </p:sorterViewPr>
  <p:notesViewPr>
    <p:cSldViewPr>
      <p:cViewPr varScale="1">
        <p:scale>
          <a:sx n="87" d="100"/>
          <a:sy n="87" d="100"/>
        </p:scale>
        <p:origin x="2988" y="102"/>
      </p:cViewPr>
      <p:guideLst>
        <p:guide orient="horz" pos="2911"/>
        <p:guide pos="2160"/>
      </p:guideLst>
    </p:cSldViewPr>
  </p:notesViewPr>
  <p:gridSpacing cx="36004" cy="36004"/>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8" Type="http://schemas.openxmlformats.org/officeDocument/2006/relationships/tags" Target="tags/tag8.xml"/><Relationship Id="rId57" Type="http://schemas.openxmlformats.org/officeDocument/2006/relationships/font" Target="fonts/font8.fntdata"/><Relationship Id="rId56" Type="http://schemas.openxmlformats.org/officeDocument/2006/relationships/font" Target="fonts/font7.fntdata"/><Relationship Id="rId55" Type="http://schemas.openxmlformats.org/officeDocument/2006/relationships/font" Target="fonts/font6.fntdata"/><Relationship Id="rId54" Type="http://schemas.openxmlformats.org/officeDocument/2006/relationships/font" Target="fonts/font5.fntdata"/><Relationship Id="rId53" Type="http://schemas.openxmlformats.org/officeDocument/2006/relationships/font" Target="fonts/font4.fntdata"/><Relationship Id="rId52" Type="http://schemas.openxmlformats.org/officeDocument/2006/relationships/font" Target="fonts/font3.fntdata"/><Relationship Id="rId51" Type="http://schemas.openxmlformats.org/officeDocument/2006/relationships/font" Target="fonts/font2.fntdata"/><Relationship Id="rId50" Type="http://schemas.openxmlformats.org/officeDocument/2006/relationships/font" Target="fonts/font1.fntdata"/><Relationship Id="rId5" Type="http://schemas.openxmlformats.org/officeDocument/2006/relationships/slide" Target="slides/slide2.xml"/><Relationship Id="rId49" Type="http://schemas.openxmlformats.org/officeDocument/2006/relationships/tableStyles" Target="tableStyles.xml"/><Relationship Id="rId48" Type="http://schemas.openxmlformats.org/officeDocument/2006/relationships/viewProps" Target="viewProps.xml"/><Relationship Id="rId47" Type="http://schemas.openxmlformats.org/officeDocument/2006/relationships/presProps" Target="presProps.xml"/><Relationship Id="rId46" Type="http://schemas.openxmlformats.org/officeDocument/2006/relationships/handoutMaster" Target="handoutMasters/handoutMaster1.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7282" name="Rectangle 2"/>
          <p:cNvSpPr>
            <a:spLocks noGrp="1" noChangeArrowheads="1"/>
          </p:cNvSpPr>
          <p:nvPr>
            <p:ph type="hdr" sz="quarter"/>
          </p:nvPr>
        </p:nvSpPr>
        <p:spPr bwMode="auto">
          <a:xfrm>
            <a:off x="0" y="0"/>
            <a:ext cx="2971800" cy="457200"/>
          </a:xfrm>
          <a:prstGeom prst="rect">
            <a:avLst/>
          </a:prstGeom>
          <a:noFill/>
          <a:ln>
            <a:noFill/>
          </a:ln>
          <a:effectLst/>
        </p:spPr>
        <p:txBody>
          <a:bodyPr vert="horz" wrap="square" lIns="91440" tIns="45720" rIns="91440" bIns="45720" numCol="1" anchor="t" anchorCtr="0" compatLnSpc="1"/>
          <a:lstStyle>
            <a:lvl1pPr defTabSz="913130" eaLnBrk="1" hangingPunct="1">
              <a:defRPr sz="1200" b="0">
                <a:solidFill>
                  <a:schemeClr val="tx1"/>
                </a:solidFill>
                <a:latin typeface="Calibri" panose="020F0502020204030204" pitchFamily="34" charset="0"/>
              </a:defRPr>
            </a:lvl1pPr>
          </a:lstStyle>
          <a:p>
            <a:pPr>
              <a:defRPr/>
            </a:pPr>
            <a:endParaRPr lang="zh-CN" altLang="en-US"/>
          </a:p>
        </p:txBody>
      </p:sp>
      <p:sp>
        <p:nvSpPr>
          <p:cNvPr id="97283" name="Rectangle 3"/>
          <p:cNvSpPr>
            <a:spLocks noGrp="1" noChangeArrowheads="1"/>
          </p:cNvSpPr>
          <p:nvPr>
            <p:ph type="dt" sz="quarter" idx="1"/>
          </p:nvPr>
        </p:nvSpPr>
        <p:spPr bwMode="auto">
          <a:xfrm>
            <a:off x="3884613" y="0"/>
            <a:ext cx="2971800" cy="457200"/>
          </a:xfrm>
          <a:prstGeom prst="rect">
            <a:avLst/>
          </a:prstGeom>
          <a:noFill/>
          <a:ln>
            <a:noFill/>
          </a:ln>
          <a:effectLst/>
        </p:spPr>
        <p:txBody>
          <a:bodyPr vert="horz" wrap="square" lIns="91440" tIns="45720" rIns="91440" bIns="45720" numCol="1" anchor="t" anchorCtr="0" compatLnSpc="1"/>
          <a:lstStyle>
            <a:lvl1pPr algn="r" defTabSz="913130" eaLnBrk="1" hangingPunct="1">
              <a:defRPr sz="1200" b="0">
                <a:solidFill>
                  <a:schemeClr val="tx1"/>
                </a:solidFill>
                <a:latin typeface="Calibri" panose="020F0502020204030204" pitchFamily="34" charset="0"/>
              </a:defRPr>
            </a:lvl1pPr>
          </a:lstStyle>
          <a:p>
            <a:pPr>
              <a:defRPr/>
            </a:pPr>
            <a:fld id="{A5216BAF-771C-4297-A34F-6DE11A8E18F0}" type="datetimeFigureOut">
              <a:rPr lang="zh-CN" altLang="en-US"/>
            </a:fld>
            <a:endParaRPr lang="en-US" altLang="zh-CN"/>
          </a:p>
        </p:txBody>
      </p:sp>
      <p:sp>
        <p:nvSpPr>
          <p:cNvPr id="97284" name="Rectangle 4"/>
          <p:cNvSpPr>
            <a:spLocks noGrp="1" noChangeArrowheads="1"/>
          </p:cNvSpPr>
          <p:nvPr>
            <p:ph type="ftr" sz="quarter" idx="2"/>
          </p:nvPr>
        </p:nvSpPr>
        <p:spPr bwMode="auto">
          <a:xfrm>
            <a:off x="0" y="8685213"/>
            <a:ext cx="2971800" cy="457200"/>
          </a:xfrm>
          <a:prstGeom prst="rect">
            <a:avLst/>
          </a:prstGeom>
          <a:noFill/>
          <a:ln>
            <a:noFill/>
          </a:ln>
          <a:effectLst/>
        </p:spPr>
        <p:txBody>
          <a:bodyPr vert="horz" wrap="square" lIns="91440" tIns="45720" rIns="91440" bIns="45720" numCol="1" anchor="b" anchorCtr="0" compatLnSpc="1"/>
          <a:lstStyle>
            <a:lvl1pPr defTabSz="913130" eaLnBrk="1" hangingPunct="1">
              <a:defRPr sz="1200" b="0">
                <a:solidFill>
                  <a:schemeClr val="tx1"/>
                </a:solidFill>
                <a:latin typeface="Calibri" panose="020F0502020204030204" pitchFamily="34" charset="0"/>
              </a:defRPr>
            </a:lvl1pPr>
          </a:lstStyle>
          <a:p>
            <a:pPr>
              <a:defRPr/>
            </a:pPr>
            <a:endParaRPr lang="en-US" altLang="zh-CN"/>
          </a:p>
        </p:txBody>
      </p:sp>
      <p:sp>
        <p:nvSpPr>
          <p:cNvPr id="97285" name="Rectangle 5"/>
          <p:cNvSpPr>
            <a:spLocks noGrp="1" noChangeArrowheads="1"/>
          </p:cNvSpPr>
          <p:nvPr>
            <p:ph type="sldNum" sz="quarter" idx="3"/>
          </p:nvPr>
        </p:nvSpPr>
        <p:spPr bwMode="auto">
          <a:xfrm>
            <a:off x="3884613" y="8685213"/>
            <a:ext cx="2971800" cy="457200"/>
          </a:xfrm>
          <a:prstGeom prst="rect">
            <a:avLst/>
          </a:prstGeom>
          <a:noFill/>
          <a:ln>
            <a:noFill/>
          </a:ln>
          <a:effectLst/>
        </p:spPr>
        <p:txBody>
          <a:bodyPr vert="horz" wrap="square" lIns="91440" tIns="45720" rIns="91440" bIns="45720" numCol="1" anchor="b" anchorCtr="0" compatLnSpc="1"/>
          <a:lstStyle>
            <a:lvl1pPr algn="r" defTabSz="913130" eaLnBrk="1" hangingPunct="1">
              <a:defRPr sz="1200" b="0">
                <a:solidFill>
                  <a:schemeClr val="tx1"/>
                </a:solidFill>
                <a:latin typeface="Calibri" panose="020F0502020204030204" pitchFamily="34" charset="0"/>
              </a:defRPr>
            </a:lvl1pPr>
          </a:lstStyle>
          <a:p>
            <a:pPr>
              <a:defRPr/>
            </a:pPr>
            <a:fld id="{D8886CE6-AA26-4DD4-867B-2C2FA614D321}" type="slidenum">
              <a:rPr lang="zh-CN" altLang="en-US"/>
            </a:fld>
            <a:endParaRPr lang="en-US" altLang="zh-CN"/>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defTabSz="914400" eaLnBrk="1" fontAlgn="auto" hangingPunct="1">
              <a:spcBef>
                <a:spcPts val="0"/>
              </a:spcBef>
              <a:spcAft>
                <a:spcPts val="0"/>
              </a:spcAft>
              <a:defRPr sz="1200" b="0">
                <a:solidFill>
                  <a:schemeClr val="tx1"/>
                </a:solidFill>
                <a:latin typeface="+mn-lt"/>
                <a:ea typeface="+mn-ea"/>
              </a:defRPr>
            </a:lvl1pPr>
          </a:lstStyle>
          <a:p>
            <a:pPr>
              <a:defRPr/>
            </a:pPr>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defTabSz="914400" eaLnBrk="1" fontAlgn="auto" hangingPunct="1">
              <a:spcBef>
                <a:spcPts val="0"/>
              </a:spcBef>
              <a:spcAft>
                <a:spcPts val="0"/>
              </a:spcAft>
              <a:defRPr sz="1200" b="0">
                <a:solidFill>
                  <a:schemeClr val="tx1"/>
                </a:solidFill>
                <a:latin typeface="+mn-lt"/>
                <a:ea typeface="+mn-ea"/>
              </a:defRPr>
            </a:lvl1pPr>
          </a:lstStyle>
          <a:p>
            <a:pPr>
              <a:defRPr/>
            </a:pPr>
            <a:fld id="{B6F97BF1-F8FB-4238-95BD-8BA2E96633AD}" type="datetimeFigureOut">
              <a:rPr lang="zh-CN" altLang="en-US"/>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noProof="0"/>
              <a:t>单击此处编辑母版文本样式</a:t>
            </a:r>
            <a:endParaRPr lang="zh-CN" altLang="en-US" noProof="0"/>
          </a:p>
          <a:p>
            <a:pPr lvl="1"/>
            <a:r>
              <a:rPr lang="zh-CN" altLang="en-US" noProof="0"/>
              <a:t>第二级</a:t>
            </a:r>
            <a:endParaRPr lang="zh-CN" altLang="en-US" noProof="0"/>
          </a:p>
          <a:p>
            <a:pPr lvl="2"/>
            <a:r>
              <a:rPr lang="zh-CN" altLang="en-US" noProof="0"/>
              <a:t>第三级</a:t>
            </a:r>
            <a:endParaRPr lang="zh-CN" altLang="en-US" noProof="0"/>
          </a:p>
          <a:p>
            <a:pPr lvl="3"/>
            <a:r>
              <a:rPr lang="zh-CN" altLang="en-US" noProof="0"/>
              <a:t>第四级</a:t>
            </a:r>
            <a:endParaRPr lang="zh-CN" altLang="en-US" noProof="0"/>
          </a:p>
          <a:p>
            <a:pPr lvl="4"/>
            <a:r>
              <a:rPr lang="zh-CN" altLang="en-US" noProof="0"/>
              <a:t>第五级</a:t>
            </a:r>
            <a:endParaRPr lang="zh-CN" altLang="en-US" noProof="0"/>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defTabSz="914400" eaLnBrk="1" fontAlgn="auto" hangingPunct="1">
              <a:spcBef>
                <a:spcPts val="0"/>
              </a:spcBef>
              <a:spcAft>
                <a:spcPts val="0"/>
              </a:spcAft>
              <a:defRPr sz="1200" b="0">
                <a:solidFill>
                  <a:schemeClr val="tx1"/>
                </a:solidFill>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wrap="square" lIns="91440" tIns="45720" rIns="91440" bIns="45720" numCol="1" anchor="b" anchorCtr="0" compatLnSpc="1"/>
          <a:lstStyle>
            <a:lvl1pPr algn="r" defTabSz="913130" eaLnBrk="1" hangingPunct="1">
              <a:defRPr sz="1200" b="0">
                <a:solidFill>
                  <a:schemeClr val="tx1"/>
                </a:solidFill>
                <a:latin typeface="Calibri" panose="020F0502020204030204" pitchFamily="34" charset="0"/>
              </a:defRPr>
            </a:lvl1pPr>
          </a:lstStyle>
          <a:p>
            <a:pPr>
              <a:defRPr/>
            </a:pPr>
            <a:fld id="{46E4AC5A-5349-4815-B6F6-9F51C7BB1342}" type="slidenum">
              <a:rPr lang="zh-CN" altLang="en-US"/>
            </a:fld>
            <a:endParaRPr lang="en-US" altLang="zh-CN"/>
          </a:p>
        </p:txBody>
      </p:sp>
    </p:spTree>
  </p:cSld>
  <p:clrMap bg1="lt1" tx1="dk1" bg2="lt2" tx2="dk2" accent1="accent1" accent2="accent2" accent3="accent3" accent4="accent4" accent5="accent5" accent6="accent6" hlink="hlink" folHlink="folHlink"/>
  <p:notesStyle>
    <a:lvl1pPr algn="l" defTabSz="913130" rtl="0" eaLnBrk="0" fontAlgn="base" hangingPunct="0">
      <a:spcBef>
        <a:spcPct val="30000"/>
      </a:spcBef>
      <a:spcAft>
        <a:spcPct val="0"/>
      </a:spcAft>
      <a:defRPr sz="1100" kern="1200">
        <a:solidFill>
          <a:schemeClr val="tx1"/>
        </a:solidFill>
        <a:latin typeface="+mn-lt"/>
        <a:ea typeface="+mn-ea"/>
        <a:cs typeface="+mn-cs"/>
      </a:defRPr>
    </a:lvl1pPr>
    <a:lvl2pPr marL="455930" algn="l" defTabSz="913130" rtl="0" eaLnBrk="0" fontAlgn="base" hangingPunct="0">
      <a:spcBef>
        <a:spcPct val="30000"/>
      </a:spcBef>
      <a:spcAft>
        <a:spcPct val="0"/>
      </a:spcAft>
      <a:defRPr sz="1100" kern="1200">
        <a:solidFill>
          <a:schemeClr val="tx1"/>
        </a:solidFill>
        <a:latin typeface="+mn-lt"/>
        <a:ea typeface="+mn-ea"/>
        <a:cs typeface="+mn-cs"/>
      </a:defRPr>
    </a:lvl2pPr>
    <a:lvl3pPr marL="913130" algn="l" defTabSz="913130" rtl="0" eaLnBrk="0" fontAlgn="base" hangingPunct="0">
      <a:spcBef>
        <a:spcPct val="30000"/>
      </a:spcBef>
      <a:spcAft>
        <a:spcPct val="0"/>
      </a:spcAft>
      <a:defRPr sz="1100" kern="1200">
        <a:solidFill>
          <a:schemeClr val="tx1"/>
        </a:solidFill>
        <a:latin typeface="+mn-lt"/>
        <a:ea typeface="+mn-ea"/>
        <a:cs typeface="+mn-cs"/>
      </a:defRPr>
    </a:lvl3pPr>
    <a:lvl4pPr marL="1370330" algn="l" defTabSz="913130" rtl="0" eaLnBrk="0" fontAlgn="base" hangingPunct="0">
      <a:spcBef>
        <a:spcPct val="30000"/>
      </a:spcBef>
      <a:spcAft>
        <a:spcPct val="0"/>
      </a:spcAft>
      <a:defRPr sz="1100" kern="1200">
        <a:solidFill>
          <a:schemeClr val="tx1"/>
        </a:solidFill>
        <a:latin typeface="+mn-lt"/>
        <a:ea typeface="+mn-ea"/>
        <a:cs typeface="+mn-cs"/>
      </a:defRPr>
    </a:lvl4pPr>
    <a:lvl5pPr marL="1827530" algn="l" defTabSz="913130" rtl="0" eaLnBrk="0" fontAlgn="base" hangingPunct="0">
      <a:spcBef>
        <a:spcPct val="30000"/>
      </a:spcBef>
      <a:spcAft>
        <a:spcPct val="0"/>
      </a:spcAft>
      <a:defRPr sz="11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8397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8397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EB71B228-470F-44B6-9BC3-00E06EFC0145}" type="slidenum">
              <a:rPr lang="zh-CN" altLang="en-US" sz="1200" smtClean="0">
                <a:latin typeface="Calibri" panose="020F0502020204030204" pitchFamily="34" charset="0"/>
              </a:rPr>
            </a:fld>
            <a:endParaRPr lang="en-US" altLang="zh-CN" sz="1200">
              <a:latin typeface="Calibri" panose="020F0502020204030204"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8704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87044"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D9110236-A9E3-47A1-B650-4DB6295608A0}" type="slidenum">
              <a:rPr lang="zh-CN" altLang="en-US" sz="1200" smtClean="0">
                <a:latin typeface="Calibri" panose="020F0502020204030204" pitchFamily="34" charset="0"/>
              </a:rPr>
            </a:fld>
            <a:endParaRPr lang="en-US" altLang="zh-CN" sz="1200">
              <a:latin typeface="Calibri" panose="020F0502020204030204"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8704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87044"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D9110236-A9E3-47A1-B650-4DB6295608A0}" type="slidenum">
              <a:rPr lang="zh-CN" altLang="en-US" sz="1200" smtClean="0">
                <a:latin typeface="Calibri" panose="020F0502020204030204" pitchFamily="34" charset="0"/>
              </a:rPr>
            </a:fld>
            <a:endParaRPr lang="en-US" altLang="zh-CN" sz="1200">
              <a:latin typeface="Calibri" panose="020F0502020204030204"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8704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87044"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D9110236-A9E3-47A1-B650-4DB6295608A0}" type="slidenum">
              <a:rPr lang="zh-CN" altLang="en-US" sz="1200" smtClean="0">
                <a:latin typeface="Calibri" panose="020F0502020204030204" pitchFamily="34" charset="0"/>
              </a:rPr>
            </a:fld>
            <a:endParaRPr lang="en-US" altLang="zh-CN" sz="1200">
              <a:latin typeface="Calibri" panose="020F0502020204030204" pitchFamily="34"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65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15565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15565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527E2B21-1D80-4691-A487-9B2F3CA4CC73}" type="slidenum">
              <a:rPr lang="zh-CN" altLang="en-US" sz="1200" smtClean="0">
                <a:latin typeface="Calibri" panose="020F0502020204030204" pitchFamily="34" charset="0"/>
              </a:rPr>
            </a:fld>
            <a:endParaRPr lang="en-US" altLang="zh-CN" sz="1200">
              <a:latin typeface="Calibri" panose="020F0502020204030204" pitchFamily="34"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65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15565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15565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527E2B21-1D80-4691-A487-9B2F3CA4CC73}" type="slidenum">
              <a:rPr lang="zh-CN" altLang="en-US" sz="1200" smtClean="0">
                <a:latin typeface="Calibri" panose="020F0502020204030204" pitchFamily="34" charset="0"/>
              </a:rPr>
            </a:fld>
            <a:endParaRPr lang="en-US" altLang="zh-CN" sz="1200">
              <a:latin typeface="Calibri" panose="020F0502020204030204"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4" Type="http://schemas.openxmlformats.org/officeDocument/2006/relationships/slide" Target="../slides/slide41.xml"/><Relationship Id="rId3" Type="http://schemas.openxmlformats.org/officeDocument/2006/relationships/slide" Target="../slides/slide35.xml"/><Relationship Id="rId2" Type="http://schemas.openxmlformats.org/officeDocument/2006/relationships/slide" Target="../slides/slide15.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4" Type="http://schemas.openxmlformats.org/officeDocument/2006/relationships/slide" Target="../slides/slide41.xml"/><Relationship Id="rId3" Type="http://schemas.openxmlformats.org/officeDocument/2006/relationships/slide" Target="../slides/slide35.xml"/><Relationship Id="rId2" Type="http://schemas.openxmlformats.org/officeDocument/2006/relationships/slide" Target="../slides/slide15.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00">
    <p:spTree>
      <p:nvGrpSpPr>
        <p:cNvPr id="1" name=""/>
        <p:cNvGrpSpPr/>
        <p:nvPr/>
      </p:nvGrpSpPr>
      <p:grpSpPr>
        <a:xfrm>
          <a:off x="0" y="0"/>
          <a:ext cx="0" cy="0"/>
          <a:chOff x="0" y="0"/>
          <a:chExt cx="0" cy="0"/>
        </a:xfrm>
      </p:grpSpPr>
      <p:sp>
        <p:nvSpPr>
          <p:cNvPr id="6" name="平行四边形 5"/>
          <p:cNvSpPr/>
          <p:nvPr userDrawn="1"/>
        </p:nvSpPr>
        <p:spPr>
          <a:xfrm>
            <a:off x="0" y="0"/>
            <a:ext cx="11522075" cy="1557338"/>
          </a:xfrm>
          <a:prstGeom prst="parallelogram">
            <a:avLst>
              <a:gd name="adj" fmla="val 0"/>
            </a:avLst>
          </a:prstGeom>
          <a:gradFill flip="none" rotWithShape="1">
            <a:gsLst>
              <a:gs pos="100000">
                <a:srgbClr val="FFC000"/>
              </a:gs>
              <a:gs pos="27000">
                <a:srgbClr val="C00000"/>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15000" b="1" dirty="0">
              <a:solidFill>
                <a:schemeClr val="bg1"/>
              </a:solidFill>
              <a:latin typeface="HelveticaNeueLT Pro 67 MdCn" pitchFamily="34" charset="0"/>
              <a:ea typeface="微软雅黑" panose="020B0503020204020204" pitchFamily="34" charset="-122"/>
            </a:endParaRPr>
          </a:p>
        </p:txBody>
      </p:sp>
      <p:sp>
        <p:nvSpPr>
          <p:cNvPr id="5" name="文本占位符 4"/>
          <p:cNvSpPr>
            <a:spLocks noGrp="1"/>
          </p:cNvSpPr>
          <p:nvPr>
            <p:ph type="body" sz="quarter" idx="10"/>
          </p:nvPr>
        </p:nvSpPr>
        <p:spPr>
          <a:xfrm>
            <a:off x="271037" y="1566924"/>
            <a:ext cx="10980000" cy="738664"/>
          </a:xfrm>
          <a:prstGeom prst="rect">
            <a:avLst/>
          </a:prstGeom>
        </p:spPr>
        <p:txBody>
          <a:bodyPr>
            <a:spAutoFit/>
          </a:bodyPr>
          <a:lstStyle>
            <a:lvl1pPr marL="0" indent="0" algn="just" eaLnBrk="1" hangingPunct="0">
              <a:lnSpc>
                <a:spcPct val="150000"/>
              </a:lnSpc>
              <a:spcBef>
                <a:spcPts val="0"/>
              </a:spcBef>
              <a:buNone/>
              <a:tabLst>
                <a:tab pos="5399405" algn="l"/>
              </a:tabLst>
              <a:defRPr sz="2800" b="1"/>
            </a:lvl1pPr>
            <a:lvl2pPr marL="431800" indent="0">
              <a:lnSpc>
                <a:spcPct val="150000"/>
              </a:lnSpc>
              <a:buNone/>
              <a:defRPr sz="2800" b="1"/>
            </a:lvl2pPr>
            <a:lvl3pPr marL="863600" indent="0">
              <a:lnSpc>
                <a:spcPct val="150000"/>
              </a:lnSpc>
              <a:buNone/>
              <a:defRPr sz="2800" b="1"/>
            </a:lvl3pPr>
            <a:lvl4pPr marL="1295400" indent="0">
              <a:lnSpc>
                <a:spcPct val="150000"/>
              </a:lnSpc>
              <a:buNone/>
              <a:defRPr sz="2800" b="1"/>
            </a:lvl4pPr>
            <a:lvl5pPr marL="1729105" indent="0">
              <a:lnSpc>
                <a:spcPct val="150000"/>
              </a:lnSpc>
              <a:buNone/>
              <a:defRPr sz="2800" b="1"/>
            </a:lvl5pPr>
          </a:lstStyle>
          <a:p>
            <a:pPr lvl="0"/>
            <a:r>
              <a:rPr lang="zh-CN" altLang="en-US" dirty="0"/>
              <a:t>单击此处编辑母版文本样式</a:t>
            </a:r>
            <a:endParaRPr lang="zh-CN" altLang="en-US" dirty="0"/>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showMasterSp="0" userDrawn="1">
  <p:cSld name="3_00">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5" name="文本占位符 4"/>
          <p:cNvSpPr>
            <a:spLocks noGrp="1"/>
          </p:cNvSpPr>
          <p:nvPr>
            <p:ph type="body" sz="quarter" idx="10"/>
          </p:nvPr>
        </p:nvSpPr>
        <p:spPr>
          <a:xfrm>
            <a:off x="271037" y="611795"/>
            <a:ext cx="10980000" cy="738664"/>
          </a:xfrm>
          <a:prstGeom prst="rect">
            <a:avLst/>
          </a:prstGeom>
        </p:spPr>
        <p:txBody>
          <a:bodyPr>
            <a:spAutoFit/>
          </a:bodyPr>
          <a:lstStyle>
            <a:lvl1pPr marL="0" indent="0" algn="just" eaLnBrk="1" hangingPunct="0">
              <a:lnSpc>
                <a:spcPct val="150000"/>
              </a:lnSpc>
              <a:spcBef>
                <a:spcPts val="0"/>
              </a:spcBef>
              <a:buNone/>
              <a:tabLst>
                <a:tab pos="5399405" algn="l"/>
              </a:tabLst>
              <a:defRPr sz="2800" b="1"/>
            </a:lvl1pPr>
            <a:lvl2pPr marL="431800" indent="0">
              <a:lnSpc>
                <a:spcPct val="150000"/>
              </a:lnSpc>
              <a:buNone/>
              <a:defRPr sz="2800" b="1"/>
            </a:lvl2pPr>
            <a:lvl3pPr marL="863600" indent="0">
              <a:lnSpc>
                <a:spcPct val="150000"/>
              </a:lnSpc>
              <a:buNone/>
              <a:defRPr sz="2800" b="1"/>
            </a:lvl3pPr>
            <a:lvl4pPr marL="1295400" indent="0">
              <a:lnSpc>
                <a:spcPct val="150000"/>
              </a:lnSpc>
              <a:buNone/>
              <a:defRPr sz="2800" b="1"/>
            </a:lvl4pPr>
            <a:lvl5pPr marL="1729105" indent="0">
              <a:lnSpc>
                <a:spcPct val="150000"/>
              </a:lnSpc>
              <a:buNone/>
              <a:defRPr sz="2800" b="1"/>
            </a:lvl5pPr>
          </a:lstStyle>
          <a:p>
            <a:pPr lvl="0"/>
            <a:r>
              <a:rPr lang="zh-CN" altLang="en-US" dirty="0"/>
              <a:t>单击此处编辑母版文本样式</a:t>
            </a:r>
            <a:endParaRPr lang="zh-CN" altLang="en-US" dirty="0"/>
          </a:p>
        </p:txBody>
      </p:sp>
      <p:sp>
        <p:nvSpPr>
          <p:cNvPr id="4" name="TextBox 31"/>
          <p:cNvSpPr txBox="1">
            <a:spLocks noChangeArrowheads="1"/>
          </p:cNvSpPr>
          <p:nvPr userDrawn="1"/>
        </p:nvSpPr>
        <p:spPr bwMode="auto">
          <a:xfrm>
            <a:off x="539750" y="87796"/>
            <a:ext cx="1980029"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algn="l"/>
            <a:r>
              <a:rPr lang="zh-CN" altLang="en-US" sz="1400" b="1" dirty="0" smtClean="0">
                <a:solidFill>
                  <a:srgbClr val="C0472D"/>
                </a:solidFill>
                <a:latin typeface="微软雅黑" panose="020B0503020204020204" pitchFamily="34" charset="-122"/>
                <a:ea typeface="微软雅黑" panose="020B0503020204020204" pitchFamily="34" charset="-122"/>
              </a:rPr>
              <a:t>第八单元　责任与担当</a:t>
            </a:r>
            <a:endParaRPr lang="zh-CN" altLang="en-US" sz="1400" b="1" dirty="0" smtClean="0">
              <a:solidFill>
                <a:srgbClr val="C0472D"/>
              </a:solidFill>
              <a:latin typeface="微软雅黑" panose="020B0503020204020204" pitchFamily="34" charset="-122"/>
              <a:ea typeface="微软雅黑" panose="020B0503020204020204" pitchFamily="34" charset="-122"/>
            </a:endParaRPr>
          </a:p>
        </p:txBody>
      </p:sp>
      <p:pic>
        <p:nvPicPr>
          <p:cNvPr id="6" name="图片 3"/>
          <p:cNvPicPr>
            <a:picLocks noChangeAspect="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100013" y="6350"/>
            <a:ext cx="450850" cy="41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4_00">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5" name="文本占位符 4"/>
          <p:cNvSpPr>
            <a:spLocks noGrp="1"/>
          </p:cNvSpPr>
          <p:nvPr>
            <p:ph type="body" sz="quarter" idx="10"/>
          </p:nvPr>
        </p:nvSpPr>
        <p:spPr>
          <a:xfrm>
            <a:off x="271037" y="611795"/>
            <a:ext cx="10980000" cy="738664"/>
          </a:xfrm>
          <a:prstGeom prst="rect">
            <a:avLst/>
          </a:prstGeom>
        </p:spPr>
        <p:txBody>
          <a:bodyPr>
            <a:spAutoFit/>
          </a:bodyPr>
          <a:lstStyle>
            <a:lvl1pPr marL="0" indent="0" algn="just" eaLnBrk="1" hangingPunct="0">
              <a:lnSpc>
                <a:spcPct val="150000"/>
              </a:lnSpc>
              <a:spcBef>
                <a:spcPts val="0"/>
              </a:spcBef>
              <a:buNone/>
              <a:tabLst>
                <a:tab pos="5399405" algn="l"/>
              </a:tabLst>
              <a:defRPr sz="2800" b="1"/>
            </a:lvl1pPr>
            <a:lvl2pPr marL="431800" indent="0">
              <a:lnSpc>
                <a:spcPct val="150000"/>
              </a:lnSpc>
              <a:buNone/>
              <a:defRPr sz="2800" b="1"/>
            </a:lvl2pPr>
            <a:lvl3pPr marL="863600" indent="0">
              <a:lnSpc>
                <a:spcPct val="150000"/>
              </a:lnSpc>
              <a:buNone/>
              <a:defRPr sz="2800" b="1"/>
            </a:lvl3pPr>
            <a:lvl4pPr marL="1295400" indent="0">
              <a:lnSpc>
                <a:spcPct val="150000"/>
              </a:lnSpc>
              <a:buNone/>
              <a:defRPr sz="2800" b="1"/>
            </a:lvl4pPr>
            <a:lvl5pPr marL="1729105" indent="0">
              <a:lnSpc>
                <a:spcPct val="150000"/>
              </a:lnSpc>
              <a:buNone/>
              <a:defRPr sz="2800" b="1"/>
            </a:lvl5pPr>
          </a:lstStyle>
          <a:p>
            <a:pPr lvl="0"/>
            <a:r>
              <a:rPr lang="zh-CN" altLang="en-US" dirty="0"/>
              <a:t>单击此处编辑母版文本样式</a:t>
            </a:r>
            <a:endParaRPr lang="zh-CN" altLang="en-US" dirty="0"/>
          </a:p>
        </p:txBody>
      </p:sp>
    </p:spTree>
  </p:cSld>
  <p:clrMapOvr>
    <a:masterClrMapping/>
  </p:clrMapOvr>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00">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5" name="文本占位符 4"/>
          <p:cNvSpPr>
            <a:spLocks noGrp="1"/>
          </p:cNvSpPr>
          <p:nvPr>
            <p:ph type="body" sz="quarter" idx="10"/>
          </p:nvPr>
        </p:nvSpPr>
        <p:spPr>
          <a:xfrm>
            <a:off x="271037" y="611795"/>
            <a:ext cx="10980000" cy="738664"/>
          </a:xfrm>
          <a:prstGeom prst="rect">
            <a:avLst/>
          </a:prstGeom>
        </p:spPr>
        <p:txBody>
          <a:bodyPr>
            <a:spAutoFit/>
          </a:bodyPr>
          <a:lstStyle>
            <a:lvl1pPr marL="0" indent="0" algn="just" eaLnBrk="1" hangingPunct="0">
              <a:lnSpc>
                <a:spcPct val="150000"/>
              </a:lnSpc>
              <a:spcBef>
                <a:spcPts val="0"/>
              </a:spcBef>
              <a:buNone/>
              <a:tabLst>
                <a:tab pos="5399405" algn="l"/>
              </a:tabLst>
              <a:defRPr sz="2800" b="1"/>
            </a:lvl1pPr>
            <a:lvl2pPr marL="431800" indent="0">
              <a:lnSpc>
                <a:spcPct val="150000"/>
              </a:lnSpc>
              <a:buNone/>
              <a:defRPr sz="2800" b="1"/>
            </a:lvl2pPr>
            <a:lvl3pPr marL="863600" indent="0">
              <a:lnSpc>
                <a:spcPct val="150000"/>
              </a:lnSpc>
              <a:buNone/>
              <a:defRPr sz="2800" b="1"/>
            </a:lvl3pPr>
            <a:lvl4pPr marL="1295400" indent="0">
              <a:lnSpc>
                <a:spcPct val="150000"/>
              </a:lnSpc>
              <a:buNone/>
              <a:defRPr sz="2800" b="1"/>
            </a:lvl4pPr>
            <a:lvl5pPr marL="1729105" indent="0">
              <a:lnSpc>
                <a:spcPct val="150000"/>
              </a:lnSpc>
              <a:buNone/>
              <a:defRPr sz="2800" b="1"/>
            </a:lvl5pPr>
          </a:lstStyle>
          <a:p>
            <a:pPr lvl="0"/>
            <a:r>
              <a:rPr lang="zh-CN" altLang="en-US" dirty="0"/>
              <a:t>单击此处编辑母版文本样式</a:t>
            </a:r>
            <a:endParaRPr lang="zh-CN" altLang="en-US" dirty="0"/>
          </a:p>
        </p:txBody>
      </p:sp>
      <p:sp>
        <p:nvSpPr>
          <p:cNvPr id="4" name="圆角矩形 5">
            <a:hlinkClick r:id="rId2" action="ppaction://hlinksldjump"/>
          </p:cNvPr>
          <p:cNvSpPr>
            <a:spLocks noChangeArrowheads="1"/>
          </p:cNvSpPr>
          <p:nvPr userDrawn="1"/>
        </p:nvSpPr>
        <p:spPr bwMode="auto">
          <a:xfrm>
            <a:off x="7885273" y="76063"/>
            <a:ext cx="1008000" cy="30600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dirty="0">
                <a:solidFill>
                  <a:schemeClr val="bg1"/>
                </a:solidFill>
                <a:latin typeface="微软雅黑" panose="020B0503020204020204" pitchFamily="34" charset="-122"/>
                <a:ea typeface="微软雅黑" panose="020B0503020204020204" pitchFamily="34" charset="-122"/>
              </a:rPr>
              <a:t>自主式预习</a:t>
            </a:r>
            <a:endParaRPr lang="zh-CN" altLang="en-US" sz="1100" b="1" dirty="0">
              <a:solidFill>
                <a:schemeClr val="bg1"/>
              </a:solidFill>
              <a:latin typeface="微软雅黑" panose="020B0503020204020204" pitchFamily="34" charset="-122"/>
              <a:ea typeface="微软雅黑" panose="020B0503020204020204" pitchFamily="34" charset="-122"/>
            </a:endParaRPr>
          </a:p>
        </p:txBody>
      </p:sp>
      <p:sp>
        <p:nvSpPr>
          <p:cNvPr id="6" name="圆角矩形 6">
            <a:hlinkClick r:id="rId3" action="ppaction://hlinksldjump"/>
          </p:cNvPr>
          <p:cNvSpPr>
            <a:spLocks noChangeArrowheads="1"/>
          </p:cNvSpPr>
          <p:nvPr userDrawn="1"/>
        </p:nvSpPr>
        <p:spPr bwMode="auto">
          <a:xfrm>
            <a:off x="9001422" y="144463"/>
            <a:ext cx="1008000" cy="23760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dirty="0">
                <a:solidFill>
                  <a:schemeClr val="bg1"/>
                </a:solidFill>
                <a:latin typeface="微软雅黑" panose="020B0503020204020204" pitchFamily="34" charset="-122"/>
                <a:ea typeface="微软雅黑" panose="020B0503020204020204" pitchFamily="34" charset="-122"/>
              </a:rPr>
              <a:t>任务型课堂</a:t>
            </a:r>
            <a:endParaRPr lang="zh-CN" altLang="en-US" sz="1100" b="1" dirty="0">
              <a:solidFill>
                <a:schemeClr val="bg1"/>
              </a:solidFill>
              <a:latin typeface="微软雅黑" panose="020B0503020204020204" pitchFamily="34" charset="-122"/>
              <a:ea typeface="微软雅黑" panose="020B0503020204020204" pitchFamily="34" charset="-122"/>
            </a:endParaRPr>
          </a:p>
        </p:txBody>
      </p:sp>
      <p:sp>
        <p:nvSpPr>
          <p:cNvPr id="7" name="圆角矩形 7">
            <a:hlinkClick r:id="rId4" action="ppaction://hlinksldjump"/>
          </p:cNvPr>
          <p:cNvSpPr>
            <a:spLocks noChangeArrowheads="1"/>
          </p:cNvSpPr>
          <p:nvPr userDrawn="1"/>
        </p:nvSpPr>
        <p:spPr bwMode="auto">
          <a:xfrm>
            <a:off x="10117570" y="144463"/>
            <a:ext cx="1008000" cy="23760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dirty="0">
                <a:solidFill>
                  <a:schemeClr val="bg1"/>
                </a:solidFill>
                <a:latin typeface="微软雅黑" panose="020B0503020204020204" pitchFamily="34" charset="-122"/>
                <a:ea typeface="微软雅黑" panose="020B0503020204020204" pitchFamily="34" charset="-122"/>
              </a:rPr>
              <a:t>课后素养评价</a:t>
            </a:r>
            <a:endParaRPr lang="zh-CN" altLang="en-US" sz="1100" b="1"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5_00">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5" name="文本占位符 4"/>
          <p:cNvSpPr>
            <a:spLocks noGrp="1"/>
          </p:cNvSpPr>
          <p:nvPr>
            <p:ph type="body" sz="quarter" idx="10"/>
          </p:nvPr>
        </p:nvSpPr>
        <p:spPr>
          <a:xfrm>
            <a:off x="271037" y="611795"/>
            <a:ext cx="10980000" cy="738664"/>
          </a:xfrm>
          <a:prstGeom prst="rect">
            <a:avLst/>
          </a:prstGeom>
        </p:spPr>
        <p:txBody>
          <a:bodyPr>
            <a:spAutoFit/>
          </a:bodyPr>
          <a:lstStyle>
            <a:lvl1pPr marL="0" indent="0" algn="just" eaLnBrk="1" hangingPunct="0">
              <a:lnSpc>
                <a:spcPct val="150000"/>
              </a:lnSpc>
              <a:spcBef>
                <a:spcPts val="0"/>
              </a:spcBef>
              <a:buNone/>
              <a:tabLst>
                <a:tab pos="5399405" algn="l"/>
              </a:tabLst>
              <a:defRPr sz="2800" b="1"/>
            </a:lvl1pPr>
            <a:lvl2pPr marL="431800" indent="0">
              <a:lnSpc>
                <a:spcPct val="150000"/>
              </a:lnSpc>
              <a:buNone/>
              <a:defRPr sz="2800" b="1"/>
            </a:lvl2pPr>
            <a:lvl3pPr marL="863600" indent="0">
              <a:lnSpc>
                <a:spcPct val="150000"/>
              </a:lnSpc>
              <a:buNone/>
              <a:defRPr sz="2800" b="1"/>
            </a:lvl3pPr>
            <a:lvl4pPr marL="1295400" indent="0">
              <a:lnSpc>
                <a:spcPct val="150000"/>
              </a:lnSpc>
              <a:buNone/>
              <a:defRPr sz="2800" b="1"/>
            </a:lvl4pPr>
            <a:lvl5pPr marL="1729105" indent="0">
              <a:lnSpc>
                <a:spcPct val="150000"/>
              </a:lnSpc>
              <a:buNone/>
              <a:defRPr sz="2800" b="1"/>
            </a:lvl5pPr>
          </a:lstStyle>
          <a:p>
            <a:pPr lvl="0"/>
            <a:r>
              <a:rPr lang="zh-CN" altLang="en-US" dirty="0"/>
              <a:t>单击此处编辑母版文本样式</a:t>
            </a:r>
            <a:endParaRPr lang="zh-CN" altLang="en-US" dirty="0"/>
          </a:p>
        </p:txBody>
      </p:sp>
      <p:sp>
        <p:nvSpPr>
          <p:cNvPr id="4" name="圆角矩形 5">
            <a:hlinkClick r:id="rId2" action="ppaction://hlinksldjump"/>
          </p:cNvPr>
          <p:cNvSpPr>
            <a:spLocks noChangeArrowheads="1"/>
          </p:cNvSpPr>
          <p:nvPr userDrawn="1"/>
        </p:nvSpPr>
        <p:spPr bwMode="auto">
          <a:xfrm>
            <a:off x="7885273" y="144463"/>
            <a:ext cx="1008000" cy="23760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dirty="0">
                <a:solidFill>
                  <a:schemeClr val="bg1"/>
                </a:solidFill>
                <a:latin typeface="微软雅黑" panose="020B0503020204020204" pitchFamily="34" charset="-122"/>
                <a:ea typeface="微软雅黑" panose="020B0503020204020204" pitchFamily="34" charset="-122"/>
              </a:rPr>
              <a:t>自主式预习</a:t>
            </a:r>
            <a:endParaRPr lang="zh-CN" altLang="en-US" sz="1100" b="1" dirty="0">
              <a:solidFill>
                <a:schemeClr val="bg1"/>
              </a:solidFill>
              <a:latin typeface="微软雅黑" panose="020B0503020204020204" pitchFamily="34" charset="-122"/>
              <a:ea typeface="微软雅黑" panose="020B0503020204020204" pitchFamily="34" charset="-122"/>
            </a:endParaRPr>
          </a:p>
        </p:txBody>
      </p:sp>
      <p:sp>
        <p:nvSpPr>
          <p:cNvPr id="6" name="圆角矩形 6">
            <a:hlinkClick r:id="rId3" action="ppaction://hlinksldjump"/>
          </p:cNvPr>
          <p:cNvSpPr>
            <a:spLocks noChangeArrowheads="1"/>
          </p:cNvSpPr>
          <p:nvPr userDrawn="1"/>
        </p:nvSpPr>
        <p:spPr bwMode="auto">
          <a:xfrm>
            <a:off x="9001422" y="76063"/>
            <a:ext cx="1008000" cy="30600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dirty="0">
                <a:solidFill>
                  <a:schemeClr val="bg1"/>
                </a:solidFill>
                <a:latin typeface="微软雅黑" panose="020B0503020204020204" pitchFamily="34" charset="-122"/>
                <a:ea typeface="微软雅黑" panose="020B0503020204020204" pitchFamily="34" charset="-122"/>
              </a:rPr>
              <a:t>任务型课堂</a:t>
            </a:r>
            <a:endParaRPr lang="zh-CN" altLang="en-US" sz="1100" b="1" dirty="0">
              <a:solidFill>
                <a:schemeClr val="bg1"/>
              </a:solidFill>
              <a:latin typeface="微软雅黑" panose="020B0503020204020204" pitchFamily="34" charset="-122"/>
              <a:ea typeface="微软雅黑" panose="020B0503020204020204" pitchFamily="34" charset="-122"/>
            </a:endParaRPr>
          </a:p>
        </p:txBody>
      </p:sp>
      <p:sp>
        <p:nvSpPr>
          <p:cNvPr id="7" name="圆角矩形 7">
            <a:hlinkClick r:id="rId4" action="ppaction://hlinksldjump"/>
          </p:cNvPr>
          <p:cNvSpPr>
            <a:spLocks noChangeArrowheads="1"/>
          </p:cNvSpPr>
          <p:nvPr userDrawn="1"/>
        </p:nvSpPr>
        <p:spPr bwMode="auto">
          <a:xfrm>
            <a:off x="10117570" y="144463"/>
            <a:ext cx="1008000" cy="23760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dirty="0">
                <a:solidFill>
                  <a:schemeClr val="bg1"/>
                </a:solidFill>
                <a:latin typeface="微软雅黑" panose="020B0503020204020204" pitchFamily="34" charset="-122"/>
                <a:ea typeface="微软雅黑" panose="020B0503020204020204" pitchFamily="34" charset="-122"/>
              </a:rPr>
              <a:t>课后素养评价</a:t>
            </a:r>
            <a:endParaRPr lang="zh-CN" altLang="en-US" sz="1100" b="1"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标题和内容">
    <p:spTree>
      <p:nvGrpSpPr>
        <p:cNvPr id="1" name=""/>
        <p:cNvGrpSpPr/>
        <p:nvPr/>
      </p:nvGrpSpPr>
      <p:grpSpPr>
        <a:xfrm>
          <a:off x="0" y="0"/>
          <a:ext cx="0" cy="0"/>
          <a:chOff x="0" y="0"/>
          <a:chExt cx="0" cy="0"/>
        </a:xfrm>
      </p:grpSpPr>
    </p:spTree>
  </p:cSld>
  <p:clrMapOvr>
    <a:masterClrMapping/>
  </p:clrMapOvr>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7" Type="http://schemas.openxmlformats.org/officeDocument/2006/relationships/image" Target="../media/image1.png"/><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2" name="直接连接符 1"/>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1027" name="TextBox 31"/>
          <p:cNvSpPr txBox="1">
            <a:spLocks noChangeArrowheads="1"/>
          </p:cNvSpPr>
          <p:nvPr userDrawn="1"/>
        </p:nvSpPr>
        <p:spPr bwMode="auto">
          <a:xfrm>
            <a:off x="539750" y="87796"/>
            <a:ext cx="3007555"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algn="l"/>
            <a:r>
              <a:rPr lang="en-US" altLang="zh-CN" sz="1400" b="1" dirty="0" smtClean="0">
                <a:solidFill>
                  <a:srgbClr val="C0472D"/>
                </a:solidFill>
                <a:latin typeface="微软雅黑" panose="020B0503020204020204" pitchFamily="34" charset="-122"/>
                <a:ea typeface="微软雅黑" panose="020B0503020204020204" pitchFamily="34" charset="-122"/>
              </a:rPr>
              <a:t>15</a:t>
            </a:r>
            <a:r>
              <a:rPr lang="zh-CN" altLang="en-US" sz="1400" b="1" dirty="0" smtClean="0">
                <a:solidFill>
                  <a:srgbClr val="C0472D"/>
                </a:solidFill>
                <a:latin typeface="微软雅黑" panose="020B0503020204020204" pitchFamily="34" charset="-122"/>
                <a:ea typeface="微软雅黑" panose="020B0503020204020204" pitchFamily="34" charset="-122"/>
              </a:rPr>
              <a:t>　谏太宗十思疏　*答司马谏议书</a:t>
            </a:r>
            <a:endParaRPr lang="zh-CN" altLang="en-US" sz="1400" b="1" dirty="0">
              <a:solidFill>
                <a:srgbClr val="C0472D"/>
              </a:solidFill>
              <a:latin typeface="微软雅黑" panose="020B0503020204020204" pitchFamily="34" charset="-122"/>
              <a:ea typeface="微软雅黑" panose="020B0503020204020204" pitchFamily="34" charset="-122"/>
            </a:endParaRPr>
          </a:p>
        </p:txBody>
      </p:sp>
      <p:pic>
        <p:nvPicPr>
          <p:cNvPr id="1028" name="图片 3"/>
          <p:cNvPicPr>
            <a:picLocks noChangeAspect="1"/>
          </p:cNvPicPr>
          <p:nvPr userDrawn="1"/>
        </p:nvPicPr>
        <p:blipFill>
          <a:blip r:embed="rId7" cstate="print">
            <a:extLst>
              <a:ext uri="{28A0092B-C50C-407E-A947-70E740481C1C}">
                <a14:useLocalDpi xmlns:a14="http://schemas.microsoft.com/office/drawing/2010/main" val="0"/>
              </a:ext>
            </a:extLst>
          </a:blip>
          <a:srcRect/>
          <a:stretch>
            <a:fillRect/>
          </a:stretch>
        </p:blipFill>
        <p:spPr bwMode="auto">
          <a:xfrm>
            <a:off x="100013" y="6350"/>
            <a:ext cx="450850" cy="41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Lst>
  <p:transition/>
  <p:timing>
    <p:tnLst>
      <p:par>
        <p:cTn id="1" dur="indefinite" restart="never" nodeType="tmRoot"/>
      </p:par>
    </p:tnLst>
  </p:timing>
  <p:txStyles>
    <p:titleStyle>
      <a:lvl1pPr algn="l" defTabSz="863600" rtl="0" eaLnBrk="0" fontAlgn="base" hangingPunct="0">
        <a:lnSpc>
          <a:spcPct val="90000"/>
        </a:lnSpc>
        <a:spcBef>
          <a:spcPct val="0"/>
        </a:spcBef>
        <a:spcAft>
          <a:spcPct val="0"/>
        </a:spcAft>
        <a:defRPr sz="4200" kern="1200">
          <a:solidFill>
            <a:schemeClr val="tx1"/>
          </a:solidFill>
          <a:latin typeface="+mj-lt"/>
          <a:ea typeface="+mj-ea"/>
          <a:cs typeface="+mj-cs"/>
        </a:defRPr>
      </a:lvl1pPr>
      <a:lvl2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2pPr>
      <a:lvl3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3pPr>
      <a:lvl4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4pPr>
      <a:lvl5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5pPr>
      <a:lvl6pPr marL="4572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6pPr>
      <a:lvl7pPr marL="9144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7pPr>
      <a:lvl8pPr marL="13716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8pPr>
      <a:lvl9pPr marL="18288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9pPr>
    </p:titleStyle>
    <p:bodyStyle>
      <a:lvl1pPr marL="215900" indent="-215900" algn="l" defTabSz="863600" rtl="0" eaLnBrk="0" fontAlgn="base" hangingPunct="0">
        <a:lnSpc>
          <a:spcPct val="90000"/>
        </a:lnSpc>
        <a:spcBef>
          <a:spcPts val="950"/>
        </a:spcBef>
        <a:spcAft>
          <a:spcPct val="0"/>
        </a:spcAft>
        <a:buFont typeface="Arial" panose="020B0604020202020204" pitchFamily="34" charset="0"/>
        <a:buChar char="•"/>
        <a:defRPr sz="2600" kern="1200">
          <a:solidFill>
            <a:schemeClr val="tx1"/>
          </a:solidFill>
          <a:latin typeface="+mn-lt"/>
          <a:ea typeface="+mn-ea"/>
          <a:cs typeface="+mn-cs"/>
        </a:defRPr>
      </a:lvl1pPr>
      <a:lvl2pPr marL="647700" indent="-215900" algn="l" defTabSz="863600" rtl="0" eaLnBrk="0" fontAlgn="base" hangingPunct="0">
        <a:lnSpc>
          <a:spcPct val="90000"/>
        </a:lnSpc>
        <a:spcBef>
          <a:spcPts val="475"/>
        </a:spcBef>
        <a:spcAft>
          <a:spcPct val="0"/>
        </a:spcAft>
        <a:buFont typeface="Arial" panose="020B0604020202020204" pitchFamily="34" charset="0"/>
        <a:buChar char="•"/>
        <a:defRPr sz="2300" kern="1200">
          <a:solidFill>
            <a:schemeClr val="tx1"/>
          </a:solidFill>
          <a:latin typeface="+mn-lt"/>
          <a:ea typeface="+mn-ea"/>
          <a:cs typeface="+mn-cs"/>
        </a:defRPr>
      </a:lvl2pPr>
      <a:lvl3pPr marL="1079500" indent="-215900" algn="l" defTabSz="863600" rtl="0" eaLnBrk="0" fontAlgn="base" hangingPunct="0">
        <a:lnSpc>
          <a:spcPct val="90000"/>
        </a:lnSpc>
        <a:spcBef>
          <a:spcPts val="475"/>
        </a:spcBef>
        <a:spcAft>
          <a:spcPct val="0"/>
        </a:spcAft>
        <a:buFont typeface="Arial" panose="020B0604020202020204" pitchFamily="34" charset="0"/>
        <a:buChar char="•"/>
        <a:defRPr sz="1900" kern="1200">
          <a:solidFill>
            <a:schemeClr val="tx1"/>
          </a:solidFill>
          <a:latin typeface="+mn-lt"/>
          <a:ea typeface="+mn-ea"/>
          <a:cs typeface="+mn-cs"/>
        </a:defRPr>
      </a:lvl3pPr>
      <a:lvl4pPr marL="1513205" indent="-217805" algn="l" defTabSz="863600" rtl="0" eaLnBrk="0" fontAlgn="base" hangingPunct="0">
        <a:lnSpc>
          <a:spcPct val="90000"/>
        </a:lnSpc>
        <a:spcBef>
          <a:spcPts val="475"/>
        </a:spcBef>
        <a:spcAft>
          <a:spcPct val="0"/>
        </a:spcAft>
        <a:buFont typeface="Arial" panose="020B0604020202020204" pitchFamily="34" charset="0"/>
        <a:buChar char="•"/>
        <a:defRPr sz="1700" kern="1200">
          <a:solidFill>
            <a:schemeClr val="tx1"/>
          </a:solidFill>
          <a:latin typeface="+mn-lt"/>
          <a:ea typeface="+mn-ea"/>
          <a:cs typeface="+mn-cs"/>
        </a:defRPr>
      </a:lvl4pPr>
      <a:lvl5pPr marL="1945005" indent="-215900" algn="l" defTabSz="863600" rtl="0" eaLnBrk="0" fontAlgn="base" hangingPunct="0">
        <a:lnSpc>
          <a:spcPct val="90000"/>
        </a:lnSpc>
        <a:spcBef>
          <a:spcPts val="475"/>
        </a:spcBef>
        <a:spcAft>
          <a:spcPct val="0"/>
        </a:spcAft>
        <a:buFont typeface="Arial" panose="020B0604020202020204" pitchFamily="34" charset="0"/>
        <a:buChar char="•"/>
        <a:defRPr sz="17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9" Type="http://schemas.openxmlformats.org/officeDocument/2006/relationships/notesSlide" Target="../notesSlides/notesSlide1.xml"/><Relationship Id="rId8" Type="http://schemas.openxmlformats.org/officeDocument/2006/relationships/slideLayout" Target="../slideLayouts/slideLayout6.xml"/><Relationship Id="rId7" Type="http://schemas.openxmlformats.org/officeDocument/2006/relationships/tags" Target="../tags/tag6.xml"/><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image" Target="../media/image2.jpe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png"/></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7.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xml"/><Relationship Id="rId1" Type="http://schemas.openxmlformats.org/officeDocument/2006/relationships/image" Target="../media/image3.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8.tiff"/></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8.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image" Target="../media/image9.tiff"/></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1.xml.rels><?xml version="1.0" encoding="UTF-8" standalone="yes"?>
<Relationships xmlns="http://schemas.openxmlformats.org/package/2006/relationships"><Relationship Id="rId6" Type="http://schemas.openxmlformats.org/officeDocument/2006/relationships/notesSlide" Target="../notesSlides/notesSlide5.xml"/><Relationship Id="rId5" Type="http://schemas.openxmlformats.org/officeDocument/2006/relationships/slideLayout" Target="../slideLayouts/slideLayout4.xml"/><Relationship Id="rId4" Type="http://schemas.openxmlformats.org/officeDocument/2006/relationships/hyperlink" Target="..\3.&#37197;&#22871;&#32451;&#20064;&#39064;\01%20&#35838;&#21518;&#32032;&#20859;&#35780;&#20215;\15&#35838;&#21518;&#32032;&#20859;&#35780;&#20215;&#65288;&#21313;&#20116;&#65289;.docx" TargetMode="External"/><Relationship Id="rId3" Type="http://schemas.openxmlformats.org/officeDocument/2006/relationships/tags" Target="../tags/tag7.xml"/><Relationship Id="rId2" Type="http://schemas.openxmlformats.org/officeDocument/2006/relationships/hyperlink" Target="../3.&#37197;&#22871;&#32451;&#20064;&#39064;/&#35838;&#21518;&#32032;&#20859;&#35780;&#20215;/&#35838;&#21518;&#32032;&#20859;&#35780;&#20215;(&#19968;).DOCX" TargetMode="External"/><Relationship Id="rId1" Type="http://schemas.openxmlformats.org/officeDocument/2006/relationships/image" Target="../media/image10.png"/></Relationships>
</file>

<file path=ppt/slides/_rels/slide42.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4.xml"/><Relationship Id="rId1" Type="http://schemas.openxmlformats.org/officeDocument/2006/relationships/image" Target="../media/image11.jpe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4" name="图片 13"/>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398" y="3571"/>
            <a:ext cx="11522075" cy="3596556"/>
          </a:xfrm>
          <a:prstGeom prst="rect">
            <a:avLst/>
          </a:prstGeom>
        </p:spPr>
      </p:pic>
      <p:sp>
        <p:nvSpPr>
          <p:cNvPr id="30" name="矩形 29"/>
          <p:cNvSpPr/>
          <p:nvPr>
            <p:custDataLst>
              <p:tags r:id="rId2"/>
            </p:custDataLst>
          </p:nvPr>
        </p:nvSpPr>
        <p:spPr>
          <a:xfrm>
            <a:off x="3780790" y="3458341"/>
            <a:ext cx="7751445" cy="1515110"/>
          </a:xfrm>
          <a:prstGeom prst="rect">
            <a:avLst/>
          </a:prstGeom>
          <a:solidFill>
            <a:schemeClr val="bg1">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130" rtl="0" eaLnBrk="1" fontAlgn="base" latinLnBrk="0" hangingPunct="1">
              <a:lnSpc>
                <a:spcPct val="100000"/>
              </a:lnSpc>
              <a:spcBef>
                <a:spcPct val="0"/>
              </a:spcBef>
              <a:spcAft>
                <a:spcPct val="0"/>
              </a:spcAft>
              <a:buClrTx/>
              <a:buSzTx/>
              <a:buFontTx/>
              <a:buNone/>
              <a:defRPr/>
            </a:pPr>
            <a:endParaRPr kumimoji="0" lang="zh-CN" altLang="en-US" sz="2800" b="1"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22" name="矩形 21"/>
          <p:cNvSpPr/>
          <p:nvPr>
            <p:custDataLst>
              <p:tags r:id="rId3"/>
            </p:custDataLst>
          </p:nvPr>
        </p:nvSpPr>
        <p:spPr>
          <a:xfrm>
            <a:off x="0" y="3458341"/>
            <a:ext cx="3780790" cy="1515110"/>
          </a:xfrm>
          <a:prstGeom prst="rect">
            <a:avLst/>
          </a:prstGeom>
          <a:solidFill>
            <a:schemeClr val="accent4">
              <a:lumMod val="50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130" rtl="0" eaLnBrk="1" fontAlgn="base" latinLnBrk="0" hangingPunct="1">
              <a:lnSpc>
                <a:spcPct val="100000"/>
              </a:lnSpc>
              <a:spcBef>
                <a:spcPct val="0"/>
              </a:spcBef>
              <a:spcAft>
                <a:spcPct val="0"/>
              </a:spcAft>
              <a:buClrTx/>
              <a:buSzTx/>
              <a:buFontTx/>
              <a:buNone/>
              <a:defRPr/>
            </a:pPr>
            <a:endParaRPr kumimoji="0" lang="zh-CN" altLang="en-US" sz="2800" b="1"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7" name="梯形 16"/>
          <p:cNvSpPr/>
          <p:nvPr>
            <p:custDataLst>
              <p:tags r:id="rId4"/>
            </p:custDataLst>
          </p:nvPr>
        </p:nvSpPr>
        <p:spPr>
          <a:xfrm>
            <a:off x="1458559" y="2913110"/>
            <a:ext cx="8604956" cy="1515109"/>
          </a:xfrm>
          <a:prstGeom prst="trapezoid">
            <a:avLst/>
          </a:prstGeom>
          <a:solidFill>
            <a:srgbClr val="CC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130" rtl="0" eaLnBrk="1" fontAlgn="base" latinLnBrk="0" hangingPunct="1">
              <a:lnSpc>
                <a:spcPct val="100000"/>
              </a:lnSpc>
              <a:spcBef>
                <a:spcPct val="0"/>
              </a:spcBef>
              <a:spcAft>
                <a:spcPct val="0"/>
              </a:spcAft>
              <a:buClrTx/>
              <a:buSzTx/>
              <a:buFontTx/>
              <a:buNone/>
              <a:defRPr/>
            </a:pPr>
            <a:endParaRPr kumimoji="0" lang="zh-CN" altLang="en-US" sz="2800" b="1"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21" name="矩形 20"/>
          <p:cNvSpPr/>
          <p:nvPr>
            <p:custDataLst>
              <p:tags r:id="rId5"/>
            </p:custDataLst>
          </p:nvPr>
        </p:nvSpPr>
        <p:spPr>
          <a:xfrm>
            <a:off x="0" y="3628521"/>
            <a:ext cx="11532235" cy="2880864"/>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130" rtl="0" eaLnBrk="1" fontAlgn="base" latinLnBrk="0" hangingPunct="1">
              <a:lnSpc>
                <a:spcPct val="100000"/>
              </a:lnSpc>
              <a:spcBef>
                <a:spcPct val="0"/>
              </a:spcBef>
              <a:spcAft>
                <a:spcPct val="0"/>
              </a:spcAft>
              <a:buClrTx/>
              <a:buSzTx/>
              <a:buFontTx/>
              <a:buNone/>
              <a:defRPr/>
            </a:pPr>
            <a:endParaRPr kumimoji="0" lang="zh-CN" altLang="en-US" sz="2800" b="1" i="0" u="none" strike="noStrike" kern="1200" cap="none" spc="0" normalizeH="0" baseline="0" noProof="0" dirty="0">
              <a:ln>
                <a:noFill/>
              </a:ln>
              <a:solidFill>
                <a:prstClr val="white"/>
              </a:solidFill>
              <a:effectLst/>
              <a:uLnTx/>
              <a:uFillTx/>
              <a:latin typeface="Calibri" panose="020F0502020204030204"/>
              <a:ea typeface="宋体" panose="02010600030101010101" pitchFamily="2" charset="-122"/>
              <a:cs typeface="+mn-cs"/>
            </a:endParaRPr>
          </a:p>
        </p:txBody>
      </p:sp>
      <p:sp>
        <p:nvSpPr>
          <p:cNvPr id="31" name="梯形 30"/>
          <p:cNvSpPr/>
          <p:nvPr>
            <p:custDataLst>
              <p:tags r:id="rId6"/>
            </p:custDataLst>
          </p:nvPr>
        </p:nvSpPr>
        <p:spPr>
          <a:xfrm flipV="1">
            <a:off x="1858010" y="2913109"/>
            <a:ext cx="7806055" cy="1341119"/>
          </a:xfrm>
          <a:prstGeom prst="trapezoid">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130" rtl="0" eaLnBrk="1" fontAlgn="base" latinLnBrk="0" hangingPunct="1">
              <a:lnSpc>
                <a:spcPct val="100000"/>
              </a:lnSpc>
              <a:spcBef>
                <a:spcPct val="0"/>
              </a:spcBef>
              <a:spcAft>
                <a:spcPct val="0"/>
              </a:spcAft>
              <a:buClrTx/>
              <a:buSzTx/>
              <a:buFontTx/>
              <a:buNone/>
              <a:defRPr/>
            </a:pPr>
            <a:endParaRPr kumimoji="0" lang="zh-CN" altLang="en-US" sz="2800" b="1"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9" name="文本框 15"/>
          <p:cNvSpPr txBox="1"/>
          <p:nvPr>
            <p:custDataLst>
              <p:tags r:id="rId7"/>
            </p:custDataLst>
          </p:nvPr>
        </p:nvSpPr>
        <p:spPr>
          <a:xfrm>
            <a:off x="1800597" y="3205824"/>
            <a:ext cx="7920880" cy="646331"/>
          </a:xfrm>
          <a:prstGeom prst="rect">
            <a:avLst/>
          </a:prstGeom>
          <a:noFill/>
        </p:spPr>
        <p:txBody>
          <a:bodyPr wrap="square" rtlCol="0">
            <a:spAutoFit/>
          </a:bodyPr>
          <a:lstStyle/>
          <a:p>
            <a:pPr algn="ctr">
              <a:defRPr/>
            </a:pPr>
            <a:r>
              <a:rPr lang="zh-CN" altLang="en-US" sz="3600" b="1" dirty="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rPr>
              <a:t>第八单元　责任与担当</a:t>
            </a:r>
            <a:endParaRPr lang="zh-CN" altLang="en-US" sz="3600" b="1" dirty="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endParaRPr>
          </a:p>
        </p:txBody>
      </p:sp>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277092" y="637789"/>
            <a:ext cx="2200275" cy="619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文本占位符 4"/>
          <p:cNvSpPr>
            <a:spLocks noGrp="1"/>
          </p:cNvSpPr>
          <p:nvPr>
            <p:ph type="body" sz="quarter" idx="10"/>
          </p:nvPr>
        </p:nvSpPr>
        <p:spPr>
          <a:xfrm>
            <a:off x="271037" y="1223863"/>
            <a:ext cx="10980000" cy="3897414"/>
          </a:xfrm>
        </p:spPr>
        <p:txBody>
          <a:bodyPr/>
          <a:lstStyle/>
          <a:p>
            <a:pPr>
              <a:spcAft>
                <a:spcPts val="0"/>
              </a:spcAft>
              <a:tabLst>
                <a:tab pos="2700655" algn="l"/>
              </a:tabLst>
            </a:pPr>
            <a:r>
              <a:rPr lang="en-US" altLang="zh-CN" kern="100" dirty="0">
                <a:cs typeface="Courier New" panose="02070309020205020404"/>
              </a:rPr>
              <a:t>1</a:t>
            </a:r>
            <a:r>
              <a:rPr lang="zh-CN" altLang="zh-CN" kern="100" dirty="0">
                <a:cs typeface="Times New Roman" panose="02020603050405020304"/>
              </a:rPr>
              <a:t>．了解疏、书、赋、论等古代文体的特点及相关知识；注意领会作者的观点及其现实针对性，把握其解决现实问题的理性思维方式。</a:t>
            </a:r>
            <a:endParaRPr lang="zh-CN" altLang="zh-CN" sz="1050" kern="100" dirty="0">
              <a:latin typeface="等线" panose="02010600030101010101" charset="-122"/>
              <a:ea typeface="等线" panose="02010600030101010101" charset="-122"/>
              <a:cs typeface="Courier New" panose="02070309020205020404"/>
            </a:endParaRPr>
          </a:p>
          <a:p>
            <a:pPr>
              <a:spcAft>
                <a:spcPts val="0"/>
              </a:spcAft>
              <a:tabLst>
                <a:tab pos="2700655" algn="l"/>
              </a:tabLst>
            </a:pPr>
            <a:r>
              <a:rPr lang="en-US" altLang="zh-CN" kern="100" dirty="0">
                <a:cs typeface="Courier New" panose="02070309020205020404"/>
              </a:rPr>
              <a:t>2</a:t>
            </a:r>
            <a:r>
              <a:rPr lang="zh-CN" altLang="zh-CN" kern="100" dirty="0">
                <a:cs typeface="Times New Roman" panose="02020603050405020304"/>
              </a:rPr>
              <a:t>．鉴赏文章的说理艺术，把握文章的论证思路，学习比喻、对比等论证方法，学习严密周详的论证逻辑。</a:t>
            </a:r>
            <a:endParaRPr lang="zh-CN" altLang="zh-CN" sz="1050" kern="100" dirty="0">
              <a:latin typeface="等线" panose="02010600030101010101" charset="-122"/>
              <a:ea typeface="等线" panose="02010600030101010101" charset="-122"/>
              <a:cs typeface="Courier New" panose="02070309020205020404"/>
            </a:endParaRPr>
          </a:p>
          <a:p>
            <a:pPr>
              <a:spcAft>
                <a:spcPts val="0"/>
              </a:spcAft>
              <a:tabLst>
                <a:tab pos="2700655" algn="l"/>
              </a:tabLst>
            </a:pPr>
            <a:r>
              <a:rPr lang="en-US" altLang="zh-CN" kern="100" dirty="0">
                <a:cs typeface="Courier New" panose="02070309020205020404"/>
              </a:rPr>
              <a:t>3</a:t>
            </a:r>
            <a:r>
              <a:rPr lang="zh-CN" altLang="zh-CN" kern="100" dirty="0">
                <a:cs typeface="Times New Roman" panose="02020603050405020304"/>
              </a:rPr>
              <a:t>．学会在辩证分析与合理推断的基础上进行理性判断，养成大胆质疑、缜密推断的批判性思维习惯。</a:t>
            </a:r>
            <a:endParaRPr lang="zh-CN" altLang="zh-CN" sz="1050" kern="100" dirty="0">
              <a:effectLst/>
              <a:latin typeface="等线" panose="02010600030101010101" charset="-122"/>
              <a:ea typeface="等线" panose="02010600030101010101" charset="-122"/>
              <a:cs typeface="Courier New" panose="02070309020205020404"/>
            </a:endParaRPr>
          </a:p>
        </p:txBody>
      </p:sp>
    </p:spTree>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表格 4"/>
          <p:cNvGraphicFramePr>
            <a:graphicFrameLocks noGrp="1"/>
          </p:cNvGraphicFramePr>
          <p:nvPr/>
        </p:nvGraphicFramePr>
        <p:xfrm>
          <a:off x="450725" y="1320469"/>
          <a:ext cx="10620624" cy="3485760"/>
        </p:xfrm>
        <a:graphic>
          <a:graphicData uri="http://schemas.openxmlformats.org/drawingml/2006/table">
            <a:tbl>
              <a:tblPr/>
              <a:tblGrid>
                <a:gridCol w="1673908"/>
                <a:gridCol w="7447408"/>
                <a:gridCol w="507371"/>
                <a:gridCol w="484566"/>
                <a:gridCol w="507371"/>
              </a:tblGrid>
              <a:tr h="431022">
                <a:tc rowSpan="2">
                  <a:txBody>
                    <a:bodyPr/>
                    <a:lstStyle/>
                    <a:p>
                      <a:pPr algn="ctr">
                        <a:lnSpc>
                          <a:spcPct val="100000"/>
                        </a:lnSpc>
                        <a:spcAft>
                          <a:spcPts val="0"/>
                        </a:spcAft>
                        <a:tabLst>
                          <a:tab pos="2610485" algn="l"/>
                        </a:tabLst>
                      </a:pPr>
                      <a:r>
                        <a:rPr lang="zh-CN" sz="2800" b="1" kern="100" dirty="0">
                          <a:solidFill>
                            <a:srgbClr val="C00000"/>
                          </a:solidFill>
                          <a:effectLst/>
                          <a:latin typeface="黑体" panose="02010609060101010101" pitchFamily="49" charset="-122"/>
                          <a:ea typeface="黑体" panose="02010609060101010101" pitchFamily="49" charset="-122"/>
                          <a:cs typeface="Times New Roman" panose="02020603050405020304"/>
                        </a:rPr>
                        <a:t>维度</a:t>
                      </a:r>
                      <a:endParaRPr lang="zh-CN" sz="2800" kern="100" dirty="0">
                        <a:solidFill>
                          <a:srgbClr val="C00000"/>
                        </a:solidFill>
                        <a:effectLst/>
                        <a:latin typeface="黑体" panose="02010609060101010101" pitchFamily="49" charset="-122"/>
                        <a:ea typeface="黑体" panose="02010609060101010101" pitchFamily="49" charset="-122"/>
                        <a:cs typeface="Courier New" panose="02070309020205020404"/>
                      </a:endParaRPr>
                    </a:p>
                  </a:txBody>
                  <a:tcPr marL="45822" marR="45822" marT="0" marB="3600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rowSpan="2">
                  <a:txBody>
                    <a:bodyPr/>
                    <a:lstStyle/>
                    <a:p>
                      <a:pPr algn="ctr">
                        <a:lnSpc>
                          <a:spcPct val="100000"/>
                        </a:lnSpc>
                        <a:spcAft>
                          <a:spcPts val="0"/>
                        </a:spcAft>
                        <a:tabLst>
                          <a:tab pos="2610485" algn="l"/>
                        </a:tabLst>
                      </a:pPr>
                      <a:r>
                        <a:rPr lang="zh-CN" sz="2800" b="1" kern="100" dirty="0">
                          <a:solidFill>
                            <a:srgbClr val="C00000"/>
                          </a:solidFill>
                          <a:effectLst/>
                          <a:latin typeface="黑体" panose="02010609060101010101" pitchFamily="49" charset="-122"/>
                          <a:ea typeface="黑体" panose="02010609060101010101" pitchFamily="49" charset="-122"/>
                          <a:cs typeface="Times New Roman" panose="02020603050405020304"/>
                        </a:rPr>
                        <a:t>标准</a:t>
                      </a:r>
                      <a:endParaRPr lang="zh-CN" sz="2800" kern="100" dirty="0">
                        <a:solidFill>
                          <a:srgbClr val="C00000"/>
                        </a:solidFill>
                        <a:effectLst/>
                        <a:latin typeface="黑体" panose="02010609060101010101" pitchFamily="49" charset="-122"/>
                        <a:ea typeface="黑体" panose="02010609060101010101" pitchFamily="49" charset="-122"/>
                        <a:cs typeface="Courier New" panose="02070309020205020404"/>
                      </a:endParaRPr>
                    </a:p>
                  </a:txBody>
                  <a:tcPr marL="45822" marR="45822" marT="0" marB="3600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gridSpan="3">
                  <a:txBody>
                    <a:bodyPr/>
                    <a:lstStyle/>
                    <a:p>
                      <a:pPr algn="ctr">
                        <a:lnSpc>
                          <a:spcPct val="100000"/>
                        </a:lnSpc>
                        <a:spcAft>
                          <a:spcPts val="0"/>
                        </a:spcAft>
                        <a:tabLst>
                          <a:tab pos="2610485" algn="l"/>
                        </a:tabLst>
                      </a:pPr>
                      <a:r>
                        <a:rPr lang="zh-CN" sz="2800" b="1" kern="100" dirty="0">
                          <a:solidFill>
                            <a:srgbClr val="C00000"/>
                          </a:solidFill>
                          <a:effectLst/>
                          <a:latin typeface="黑体" panose="02010609060101010101" pitchFamily="49" charset="-122"/>
                          <a:ea typeface="黑体" panose="02010609060101010101" pitchFamily="49" charset="-122"/>
                          <a:cs typeface="Times New Roman" panose="02020603050405020304"/>
                        </a:rPr>
                        <a:t>等级</a:t>
                      </a:r>
                      <a:endParaRPr lang="zh-CN" sz="2800" kern="100" dirty="0">
                        <a:solidFill>
                          <a:srgbClr val="C00000"/>
                        </a:solidFill>
                        <a:effectLst/>
                        <a:latin typeface="黑体" panose="02010609060101010101" pitchFamily="49" charset="-122"/>
                        <a:ea typeface="黑体" panose="02010609060101010101" pitchFamily="49" charset="-122"/>
                        <a:cs typeface="Courier New" panose="02070309020205020404"/>
                      </a:endParaRPr>
                    </a:p>
                  </a:txBody>
                  <a:tcPr marL="45822" marR="45822" marT="0" marB="3600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hMerge="1">
                  <a:tcPr/>
                </a:tc>
                <a:tc hMerge="1">
                  <a:tcPr/>
                </a:tc>
              </a:tr>
              <a:tr h="431022">
                <a:tc vMerge="1">
                  <a:tcPr/>
                </a:tc>
                <a:tc vMerge="1">
                  <a:tcPr/>
                </a:tc>
                <a:tc>
                  <a:txBody>
                    <a:bodyPr/>
                    <a:lstStyle/>
                    <a:p>
                      <a:pPr algn="ctr">
                        <a:lnSpc>
                          <a:spcPct val="100000"/>
                        </a:lnSpc>
                        <a:spcAft>
                          <a:spcPts val="0"/>
                        </a:spcAft>
                        <a:tabLst>
                          <a:tab pos="2610485" algn="l"/>
                        </a:tabLst>
                      </a:pPr>
                      <a:r>
                        <a:rPr lang="en-US" sz="2800" b="1" kern="100" dirty="0">
                          <a:solidFill>
                            <a:srgbClr val="C00000"/>
                          </a:solidFill>
                          <a:effectLst/>
                          <a:latin typeface="+mn-lt"/>
                          <a:ea typeface="+mj-ea"/>
                          <a:cs typeface="Courier New" panose="02070309020205020404"/>
                        </a:rPr>
                        <a:t>A</a:t>
                      </a:r>
                      <a:endParaRPr lang="zh-CN" sz="2800" kern="100" dirty="0">
                        <a:solidFill>
                          <a:srgbClr val="C00000"/>
                        </a:solidFill>
                        <a:effectLst/>
                        <a:latin typeface="+mn-lt"/>
                        <a:ea typeface="+mj-ea"/>
                        <a:cs typeface="Courier New" panose="02070309020205020404"/>
                      </a:endParaRPr>
                    </a:p>
                  </a:txBody>
                  <a:tcPr marL="45822" marR="45822" marT="0" marB="3600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ctr">
                        <a:lnSpc>
                          <a:spcPct val="100000"/>
                        </a:lnSpc>
                        <a:spcAft>
                          <a:spcPts val="0"/>
                        </a:spcAft>
                        <a:tabLst>
                          <a:tab pos="2610485" algn="l"/>
                        </a:tabLst>
                      </a:pPr>
                      <a:r>
                        <a:rPr lang="en-US" sz="2800" b="1" kern="100" dirty="0">
                          <a:solidFill>
                            <a:srgbClr val="C00000"/>
                          </a:solidFill>
                          <a:effectLst/>
                          <a:latin typeface="+mn-lt"/>
                          <a:ea typeface="+mj-ea"/>
                          <a:cs typeface="Courier New" panose="02070309020205020404"/>
                        </a:rPr>
                        <a:t>B</a:t>
                      </a:r>
                      <a:endParaRPr lang="zh-CN" sz="2800" kern="100" dirty="0">
                        <a:solidFill>
                          <a:srgbClr val="C00000"/>
                        </a:solidFill>
                        <a:effectLst/>
                        <a:latin typeface="+mn-lt"/>
                        <a:ea typeface="+mj-ea"/>
                        <a:cs typeface="Courier New" panose="02070309020205020404"/>
                      </a:endParaRPr>
                    </a:p>
                  </a:txBody>
                  <a:tcPr marL="45822" marR="45822" marT="0" marB="3600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ctr">
                        <a:lnSpc>
                          <a:spcPct val="100000"/>
                        </a:lnSpc>
                        <a:spcAft>
                          <a:spcPts val="0"/>
                        </a:spcAft>
                        <a:tabLst>
                          <a:tab pos="2610485" algn="l"/>
                        </a:tabLst>
                      </a:pPr>
                      <a:r>
                        <a:rPr lang="en-US" sz="2800" b="1" kern="100" dirty="0">
                          <a:solidFill>
                            <a:srgbClr val="C00000"/>
                          </a:solidFill>
                          <a:effectLst/>
                          <a:latin typeface="+mn-lt"/>
                          <a:ea typeface="+mj-ea"/>
                          <a:cs typeface="Courier New" panose="02070309020205020404"/>
                        </a:rPr>
                        <a:t>C</a:t>
                      </a:r>
                      <a:endParaRPr lang="zh-CN" sz="2800" kern="100" dirty="0">
                        <a:solidFill>
                          <a:srgbClr val="C00000"/>
                        </a:solidFill>
                        <a:effectLst/>
                        <a:latin typeface="+mn-lt"/>
                        <a:ea typeface="+mj-ea"/>
                        <a:cs typeface="Courier New" panose="02070309020205020404"/>
                      </a:endParaRPr>
                    </a:p>
                  </a:txBody>
                  <a:tcPr marL="45822" marR="45822" marT="0" marB="3600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r>
              <a:tr h="528786">
                <a:tc>
                  <a:txBody>
                    <a:bodyPr/>
                    <a:lstStyle/>
                    <a:p>
                      <a:pPr algn="l">
                        <a:lnSpc>
                          <a:spcPct val="150000"/>
                        </a:lnSpc>
                        <a:spcAft>
                          <a:spcPts val="0"/>
                        </a:spcAft>
                        <a:tabLst>
                          <a:tab pos="2700655" algn="l"/>
                        </a:tabLst>
                      </a:pPr>
                      <a:r>
                        <a:rPr lang="zh-CN" sz="2800" b="1" kern="100">
                          <a:effectLst/>
                          <a:latin typeface="Times New Roman" panose="02020603050405020304"/>
                          <a:ea typeface="宋体" panose="02010600030101010101" pitchFamily="2" charset="-122"/>
                          <a:cs typeface="Times New Roman" panose="02020603050405020304"/>
                        </a:rPr>
                        <a:t>语言建构与运用</a:t>
                      </a:r>
                      <a:endParaRPr lang="zh-CN" sz="1050" kern="100">
                        <a:effectLst/>
                        <a:latin typeface="等线" panose="02010600030101010101" charset="-122"/>
                        <a:ea typeface="等线" panose="02010600030101010101"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spcAft>
                          <a:spcPts val="0"/>
                        </a:spcAft>
                        <a:tabLst>
                          <a:tab pos="2700655" algn="l"/>
                        </a:tabLst>
                      </a:pPr>
                      <a:r>
                        <a:rPr lang="zh-CN" sz="2800" b="1" kern="100">
                          <a:effectLst/>
                          <a:latin typeface="Times New Roman" panose="02020603050405020304"/>
                          <a:ea typeface="宋体" panose="02010600030101010101" pitchFamily="2" charset="-122"/>
                          <a:cs typeface="Times New Roman" panose="02020603050405020304"/>
                        </a:rPr>
                        <a:t>学习古代议论文的论证语言，掌握文言虚词用法与说理技巧，提升思辨性表达能力</a:t>
                      </a:r>
                      <a:endParaRPr lang="zh-CN" sz="1050" kern="100">
                        <a:effectLst/>
                        <a:latin typeface="等线" panose="02010600030101010101" charset="-122"/>
                        <a:ea typeface="等线" panose="02010600030101010101"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610485" algn="l"/>
                        </a:tabLst>
                      </a:pPr>
                      <a:r>
                        <a:rPr lang="en-US" sz="2800" b="1" kern="100">
                          <a:effectLst/>
                          <a:latin typeface="Times New Roman" panose="02020603050405020304"/>
                          <a:ea typeface="宋体" panose="02010600030101010101" pitchFamily="2" charset="-122"/>
                          <a:cs typeface="Courier New" panose="02070309020205020404"/>
                        </a:rPr>
                        <a:t> </a:t>
                      </a:r>
                      <a:endParaRPr lang="zh-CN" sz="2800" kern="100">
                        <a:effectLst/>
                        <a:latin typeface="等线" panose="02010600030101010101" charset="-122"/>
                        <a:ea typeface="等线" panose="02010600030101010101" charset="-122"/>
                        <a:cs typeface="Courier New" panose="02070309020205020404"/>
                      </a:endParaRPr>
                    </a:p>
                  </a:txBody>
                  <a:tcPr marL="45822" marR="4582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610485" algn="l"/>
                        </a:tabLst>
                      </a:pPr>
                      <a:r>
                        <a:rPr lang="en-US" sz="2800" b="1" kern="100">
                          <a:effectLst/>
                          <a:latin typeface="Times New Roman" panose="02020603050405020304"/>
                          <a:ea typeface="宋体" panose="02010600030101010101" pitchFamily="2" charset="-122"/>
                          <a:cs typeface="Courier New" panose="02070309020205020404"/>
                        </a:rPr>
                        <a:t> </a:t>
                      </a:r>
                      <a:endParaRPr lang="zh-CN" sz="2800" kern="100">
                        <a:effectLst/>
                        <a:latin typeface="等线" panose="02010600030101010101" charset="-122"/>
                        <a:ea typeface="等线" panose="02010600030101010101" charset="-122"/>
                        <a:cs typeface="Courier New" panose="02070309020205020404"/>
                      </a:endParaRPr>
                    </a:p>
                  </a:txBody>
                  <a:tcPr marL="45822" marR="4582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610485" algn="l"/>
                        </a:tabLst>
                      </a:pPr>
                      <a:r>
                        <a:rPr lang="en-US" sz="2800" b="1" kern="100">
                          <a:effectLst/>
                          <a:latin typeface="Times New Roman" panose="02020603050405020304"/>
                          <a:ea typeface="宋体" panose="02010600030101010101" pitchFamily="2" charset="-122"/>
                          <a:cs typeface="Courier New" panose="02070309020205020404"/>
                        </a:rPr>
                        <a:t> </a:t>
                      </a:r>
                      <a:endParaRPr lang="zh-CN" sz="2800" kern="100">
                        <a:effectLst/>
                        <a:latin typeface="等线" panose="02010600030101010101" charset="-122"/>
                        <a:ea typeface="等线" panose="02010600030101010101" charset="-122"/>
                        <a:cs typeface="Courier New" panose="02070309020205020404"/>
                      </a:endParaRPr>
                    </a:p>
                  </a:txBody>
                  <a:tcPr marL="45822" marR="4582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28786">
                <a:tc>
                  <a:txBody>
                    <a:bodyPr/>
                    <a:lstStyle/>
                    <a:p>
                      <a:pPr algn="l">
                        <a:lnSpc>
                          <a:spcPct val="150000"/>
                        </a:lnSpc>
                        <a:spcAft>
                          <a:spcPts val="0"/>
                        </a:spcAft>
                        <a:tabLst>
                          <a:tab pos="2700655" algn="l"/>
                        </a:tabLst>
                      </a:pPr>
                      <a:r>
                        <a:rPr lang="zh-CN" sz="2800" b="1" kern="100">
                          <a:effectLst/>
                          <a:latin typeface="Times New Roman" panose="02020603050405020304"/>
                          <a:ea typeface="宋体" panose="02010600030101010101" pitchFamily="2" charset="-122"/>
                          <a:cs typeface="Times New Roman" panose="02020603050405020304"/>
                        </a:rPr>
                        <a:t>思维发展与提升</a:t>
                      </a:r>
                      <a:endParaRPr lang="zh-CN" sz="1050" kern="100">
                        <a:effectLst/>
                        <a:latin typeface="等线" panose="02010600030101010101" charset="-122"/>
                        <a:ea typeface="等线" panose="02010600030101010101"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spcAft>
                          <a:spcPts val="0"/>
                        </a:spcAft>
                        <a:tabLst>
                          <a:tab pos="2700655" algn="l"/>
                        </a:tabLst>
                      </a:pPr>
                      <a:r>
                        <a:rPr lang="zh-CN" sz="2800" b="1" kern="100" dirty="0">
                          <a:effectLst/>
                          <a:latin typeface="Times New Roman" panose="02020603050405020304"/>
                          <a:ea typeface="宋体" panose="02010600030101010101" pitchFamily="2" charset="-122"/>
                          <a:cs typeface="Times New Roman" panose="02020603050405020304"/>
                        </a:rPr>
                        <a:t>分析文章的论证逻辑，培养逻辑推理与批判性思维，学会辩证看待历史观点</a:t>
                      </a:r>
                      <a:endParaRPr lang="zh-CN" sz="1050" kern="100" dirty="0">
                        <a:effectLst/>
                        <a:latin typeface="等线" panose="02010600030101010101" charset="-122"/>
                        <a:ea typeface="等线" panose="02010600030101010101"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610485" algn="l"/>
                        </a:tabLst>
                      </a:pPr>
                      <a:r>
                        <a:rPr lang="en-US" sz="2800" b="1" kern="100">
                          <a:effectLst/>
                          <a:latin typeface="Times New Roman" panose="02020603050405020304"/>
                          <a:ea typeface="宋体" panose="02010600030101010101" pitchFamily="2" charset="-122"/>
                          <a:cs typeface="Courier New" panose="02070309020205020404"/>
                        </a:rPr>
                        <a:t> </a:t>
                      </a:r>
                      <a:endParaRPr lang="zh-CN" sz="2800" kern="100">
                        <a:effectLst/>
                        <a:latin typeface="等线" panose="02010600030101010101" charset="-122"/>
                        <a:ea typeface="等线" panose="02010600030101010101" charset="-122"/>
                        <a:cs typeface="Courier New" panose="02070309020205020404"/>
                      </a:endParaRPr>
                    </a:p>
                  </a:txBody>
                  <a:tcPr marL="45822" marR="4582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610485" algn="l"/>
                        </a:tabLst>
                      </a:pPr>
                      <a:r>
                        <a:rPr lang="en-US" sz="2800" b="1" kern="100">
                          <a:effectLst/>
                          <a:latin typeface="Times New Roman" panose="02020603050405020304"/>
                          <a:ea typeface="宋体" panose="02010600030101010101" pitchFamily="2" charset="-122"/>
                          <a:cs typeface="Courier New" panose="02070309020205020404"/>
                        </a:rPr>
                        <a:t> </a:t>
                      </a:r>
                      <a:endParaRPr lang="zh-CN" sz="2800" kern="100">
                        <a:effectLst/>
                        <a:latin typeface="等线" panose="02010600030101010101" charset="-122"/>
                        <a:ea typeface="等线" panose="02010600030101010101" charset="-122"/>
                        <a:cs typeface="Courier New" panose="02070309020205020404"/>
                      </a:endParaRPr>
                    </a:p>
                  </a:txBody>
                  <a:tcPr marL="45822" marR="4582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610485" algn="l"/>
                        </a:tabLst>
                      </a:pPr>
                      <a:r>
                        <a:rPr lang="en-US" sz="2800" b="1" kern="100" dirty="0">
                          <a:effectLst/>
                          <a:latin typeface="Times New Roman" panose="02020603050405020304"/>
                          <a:ea typeface="宋体" panose="02010600030101010101" pitchFamily="2" charset="-122"/>
                          <a:cs typeface="Courier New" panose="02070309020205020404"/>
                        </a:rPr>
                        <a:t> </a:t>
                      </a:r>
                      <a:endParaRPr lang="zh-CN" sz="2800" kern="100" dirty="0">
                        <a:effectLst/>
                        <a:latin typeface="等线" panose="02010600030101010101" charset="-122"/>
                        <a:ea typeface="等线" panose="02010600030101010101" charset="-122"/>
                        <a:cs typeface="Courier New" panose="02070309020205020404"/>
                      </a:endParaRPr>
                    </a:p>
                  </a:txBody>
                  <a:tcPr marL="45822" marR="4582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pic>
        <p:nvPicPr>
          <p:cNvPr id="6"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384326" y="568734"/>
            <a:ext cx="2200275" cy="619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a:graphicFrameLocks noGrp="1"/>
          </p:cNvGraphicFramePr>
          <p:nvPr/>
        </p:nvGraphicFramePr>
        <p:xfrm>
          <a:off x="450725" y="636395"/>
          <a:ext cx="10620624" cy="3485760"/>
        </p:xfrm>
        <a:graphic>
          <a:graphicData uri="http://schemas.openxmlformats.org/drawingml/2006/table">
            <a:tbl>
              <a:tblPr/>
              <a:tblGrid>
                <a:gridCol w="1745916"/>
                <a:gridCol w="7375400"/>
                <a:gridCol w="507371"/>
                <a:gridCol w="484566"/>
                <a:gridCol w="507371"/>
              </a:tblGrid>
              <a:tr h="431022">
                <a:tc rowSpan="2">
                  <a:txBody>
                    <a:bodyPr/>
                    <a:lstStyle/>
                    <a:p>
                      <a:pPr algn="ctr">
                        <a:lnSpc>
                          <a:spcPct val="100000"/>
                        </a:lnSpc>
                        <a:spcAft>
                          <a:spcPts val="0"/>
                        </a:spcAft>
                        <a:tabLst>
                          <a:tab pos="2610485" algn="l"/>
                        </a:tabLst>
                      </a:pPr>
                      <a:r>
                        <a:rPr lang="zh-CN" sz="2800" b="1" kern="100" dirty="0">
                          <a:solidFill>
                            <a:srgbClr val="C00000"/>
                          </a:solidFill>
                          <a:effectLst/>
                          <a:latin typeface="黑体" panose="02010609060101010101" pitchFamily="49" charset="-122"/>
                          <a:ea typeface="黑体" panose="02010609060101010101" pitchFamily="49" charset="-122"/>
                          <a:cs typeface="Times New Roman" panose="02020603050405020304"/>
                        </a:rPr>
                        <a:t>维度</a:t>
                      </a:r>
                      <a:endParaRPr lang="zh-CN" sz="2800" kern="100" dirty="0">
                        <a:solidFill>
                          <a:srgbClr val="C00000"/>
                        </a:solidFill>
                        <a:effectLst/>
                        <a:latin typeface="黑体" panose="02010609060101010101" pitchFamily="49" charset="-122"/>
                        <a:ea typeface="黑体" panose="02010609060101010101" pitchFamily="49" charset="-122"/>
                        <a:cs typeface="Courier New" panose="02070309020205020404"/>
                      </a:endParaRPr>
                    </a:p>
                  </a:txBody>
                  <a:tcPr marL="45822" marR="45822" marT="0" marB="3600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rowSpan="2">
                  <a:txBody>
                    <a:bodyPr/>
                    <a:lstStyle/>
                    <a:p>
                      <a:pPr algn="ctr">
                        <a:lnSpc>
                          <a:spcPct val="100000"/>
                        </a:lnSpc>
                        <a:spcAft>
                          <a:spcPts val="0"/>
                        </a:spcAft>
                        <a:tabLst>
                          <a:tab pos="2610485" algn="l"/>
                        </a:tabLst>
                      </a:pPr>
                      <a:r>
                        <a:rPr lang="zh-CN" sz="2800" b="1" kern="100" dirty="0">
                          <a:solidFill>
                            <a:srgbClr val="C00000"/>
                          </a:solidFill>
                          <a:effectLst/>
                          <a:latin typeface="黑体" panose="02010609060101010101" pitchFamily="49" charset="-122"/>
                          <a:ea typeface="黑体" panose="02010609060101010101" pitchFamily="49" charset="-122"/>
                          <a:cs typeface="Times New Roman" panose="02020603050405020304"/>
                        </a:rPr>
                        <a:t>标准</a:t>
                      </a:r>
                      <a:endParaRPr lang="zh-CN" sz="2800" kern="100" dirty="0">
                        <a:solidFill>
                          <a:srgbClr val="C00000"/>
                        </a:solidFill>
                        <a:effectLst/>
                        <a:latin typeface="黑体" panose="02010609060101010101" pitchFamily="49" charset="-122"/>
                        <a:ea typeface="黑体" panose="02010609060101010101" pitchFamily="49" charset="-122"/>
                        <a:cs typeface="Courier New" panose="02070309020205020404"/>
                      </a:endParaRPr>
                    </a:p>
                  </a:txBody>
                  <a:tcPr marL="45822" marR="45822" marT="0" marB="3600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gridSpan="3">
                  <a:txBody>
                    <a:bodyPr/>
                    <a:lstStyle/>
                    <a:p>
                      <a:pPr algn="ctr">
                        <a:lnSpc>
                          <a:spcPct val="100000"/>
                        </a:lnSpc>
                        <a:spcAft>
                          <a:spcPts val="0"/>
                        </a:spcAft>
                        <a:tabLst>
                          <a:tab pos="2610485" algn="l"/>
                        </a:tabLst>
                      </a:pPr>
                      <a:r>
                        <a:rPr lang="zh-CN" sz="2800" b="1" kern="100" dirty="0">
                          <a:solidFill>
                            <a:srgbClr val="C00000"/>
                          </a:solidFill>
                          <a:effectLst/>
                          <a:latin typeface="黑体" panose="02010609060101010101" pitchFamily="49" charset="-122"/>
                          <a:ea typeface="黑体" panose="02010609060101010101" pitchFamily="49" charset="-122"/>
                          <a:cs typeface="Times New Roman" panose="02020603050405020304"/>
                        </a:rPr>
                        <a:t>等级</a:t>
                      </a:r>
                      <a:endParaRPr lang="zh-CN" sz="2800" kern="100" dirty="0">
                        <a:solidFill>
                          <a:srgbClr val="C00000"/>
                        </a:solidFill>
                        <a:effectLst/>
                        <a:latin typeface="黑体" panose="02010609060101010101" pitchFamily="49" charset="-122"/>
                        <a:ea typeface="黑体" panose="02010609060101010101" pitchFamily="49" charset="-122"/>
                        <a:cs typeface="Courier New" panose="02070309020205020404"/>
                      </a:endParaRPr>
                    </a:p>
                  </a:txBody>
                  <a:tcPr marL="45822" marR="45822" marT="0" marB="3600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hMerge="1">
                  <a:tcPr/>
                </a:tc>
                <a:tc hMerge="1">
                  <a:tcPr/>
                </a:tc>
              </a:tr>
              <a:tr h="431022">
                <a:tc vMerge="1">
                  <a:tcPr/>
                </a:tc>
                <a:tc vMerge="1">
                  <a:tcPr/>
                </a:tc>
                <a:tc>
                  <a:txBody>
                    <a:bodyPr/>
                    <a:lstStyle/>
                    <a:p>
                      <a:pPr algn="ctr">
                        <a:lnSpc>
                          <a:spcPct val="100000"/>
                        </a:lnSpc>
                        <a:spcAft>
                          <a:spcPts val="0"/>
                        </a:spcAft>
                        <a:tabLst>
                          <a:tab pos="2610485" algn="l"/>
                        </a:tabLst>
                      </a:pPr>
                      <a:r>
                        <a:rPr lang="en-US" sz="2800" b="1" kern="100" dirty="0">
                          <a:solidFill>
                            <a:srgbClr val="C00000"/>
                          </a:solidFill>
                          <a:effectLst/>
                          <a:latin typeface="+mn-lt"/>
                          <a:ea typeface="+mj-ea"/>
                          <a:cs typeface="Courier New" panose="02070309020205020404"/>
                        </a:rPr>
                        <a:t>A</a:t>
                      </a:r>
                      <a:endParaRPr lang="zh-CN" sz="2800" kern="100" dirty="0">
                        <a:solidFill>
                          <a:srgbClr val="C00000"/>
                        </a:solidFill>
                        <a:effectLst/>
                        <a:latin typeface="+mn-lt"/>
                        <a:ea typeface="+mj-ea"/>
                        <a:cs typeface="Courier New" panose="02070309020205020404"/>
                      </a:endParaRPr>
                    </a:p>
                  </a:txBody>
                  <a:tcPr marL="45822" marR="45822" marT="0" marB="3600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ctr">
                        <a:lnSpc>
                          <a:spcPct val="100000"/>
                        </a:lnSpc>
                        <a:spcAft>
                          <a:spcPts val="0"/>
                        </a:spcAft>
                        <a:tabLst>
                          <a:tab pos="2610485" algn="l"/>
                        </a:tabLst>
                      </a:pPr>
                      <a:r>
                        <a:rPr lang="en-US" sz="2800" b="1" kern="100" dirty="0">
                          <a:solidFill>
                            <a:srgbClr val="C00000"/>
                          </a:solidFill>
                          <a:effectLst/>
                          <a:latin typeface="+mn-lt"/>
                          <a:ea typeface="+mj-ea"/>
                          <a:cs typeface="Courier New" panose="02070309020205020404"/>
                        </a:rPr>
                        <a:t>B</a:t>
                      </a:r>
                      <a:endParaRPr lang="zh-CN" sz="2800" kern="100" dirty="0">
                        <a:solidFill>
                          <a:srgbClr val="C00000"/>
                        </a:solidFill>
                        <a:effectLst/>
                        <a:latin typeface="+mn-lt"/>
                        <a:ea typeface="+mj-ea"/>
                        <a:cs typeface="Courier New" panose="02070309020205020404"/>
                      </a:endParaRPr>
                    </a:p>
                  </a:txBody>
                  <a:tcPr marL="45822" marR="45822" marT="0" marB="3600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ctr">
                        <a:lnSpc>
                          <a:spcPct val="100000"/>
                        </a:lnSpc>
                        <a:spcAft>
                          <a:spcPts val="0"/>
                        </a:spcAft>
                        <a:tabLst>
                          <a:tab pos="2610485" algn="l"/>
                        </a:tabLst>
                      </a:pPr>
                      <a:r>
                        <a:rPr lang="en-US" sz="2800" b="1" kern="100" dirty="0">
                          <a:solidFill>
                            <a:srgbClr val="C00000"/>
                          </a:solidFill>
                          <a:effectLst/>
                          <a:latin typeface="+mn-lt"/>
                          <a:ea typeface="+mj-ea"/>
                          <a:cs typeface="Courier New" panose="02070309020205020404"/>
                        </a:rPr>
                        <a:t>C</a:t>
                      </a:r>
                      <a:endParaRPr lang="zh-CN" sz="2800" kern="100" dirty="0">
                        <a:solidFill>
                          <a:srgbClr val="C00000"/>
                        </a:solidFill>
                        <a:effectLst/>
                        <a:latin typeface="+mn-lt"/>
                        <a:ea typeface="+mj-ea"/>
                        <a:cs typeface="Courier New" panose="02070309020205020404"/>
                      </a:endParaRPr>
                    </a:p>
                  </a:txBody>
                  <a:tcPr marL="45822" marR="45822" marT="0" marB="3600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r>
              <a:tr h="528786">
                <a:tc>
                  <a:txBody>
                    <a:bodyPr/>
                    <a:lstStyle/>
                    <a:p>
                      <a:pPr algn="l">
                        <a:lnSpc>
                          <a:spcPct val="150000"/>
                        </a:lnSpc>
                        <a:spcAft>
                          <a:spcPts val="0"/>
                        </a:spcAft>
                        <a:tabLst>
                          <a:tab pos="2700655" algn="l"/>
                        </a:tabLst>
                      </a:pPr>
                      <a:r>
                        <a:rPr lang="zh-CN" sz="2800" b="1" kern="100">
                          <a:effectLst/>
                          <a:latin typeface="Times New Roman" panose="02020603050405020304"/>
                          <a:ea typeface="宋体" panose="02010600030101010101" pitchFamily="2" charset="-122"/>
                          <a:cs typeface="Times New Roman" panose="02020603050405020304"/>
                        </a:rPr>
                        <a:t>审美鉴赏与创造</a:t>
                      </a:r>
                      <a:endParaRPr lang="zh-CN" sz="1050" kern="100">
                        <a:effectLst/>
                        <a:latin typeface="等线" panose="02010600030101010101" charset="-122"/>
                        <a:ea typeface="等线" panose="02010600030101010101"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spcAft>
                          <a:spcPts val="0"/>
                        </a:spcAft>
                        <a:tabLst>
                          <a:tab pos="2700655" algn="l"/>
                        </a:tabLst>
                      </a:pPr>
                      <a:r>
                        <a:rPr lang="zh-CN" sz="2800" b="1" kern="100">
                          <a:effectLst/>
                          <a:latin typeface="Times New Roman" panose="02020603050405020304"/>
                          <a:ea typeface="宋体" panose="02010600030101010101" pitchFamily="2" charset="-122"/>
                          <a:cs typeface="Times New Roman" panose="02020603050405020304"/>
                        </a:rPr>
                        <a:t>鉴赏古代议论文的雄辩之美与文辞韵律美，体会说理艺术的魅力</a:t>
                      </a:r>
                      <a:endParaRPr lang="zh-CN" sz="1050" kern="100">
                        <a:effectLst/>
                        <a:latin typeface="等线" panose="02010600030101010101" charset="-122"/>
                        <a:ea typeface="等线" panose="02010600030101010101"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610485" algn="l"/>
                        </a:tabLst>
                      </a:pPr>
                      <a:r>
                        <a:rPr lang="en-US" sz="2800" b="1" kern="100">
                          <a:effectLst/>
                          <a:latin typeface="Times New Roman" panose="02020603050405020304"/>
                          <a:ea typeface="宋体" panose="02010600030101010101" pitchFamily="2" charset="-122"/>
                          <a:cs typeface="Courier New" panose="02070309020205020404"/>
                        </a:rPr>
                        <a:t> </a:t>
                      </a:r>
                      <a:endParaRPr lang="zh-CN" sz="2800" kern="100">
                        <a:effectLst/>
                        <a:latin typeface="等线" panose="02010600030101010101" charset="-122"/>
                        <a:ea typeface="等线" panose="02010600030101010101" charset="-122"/>
                        <a:cs typeface="Courier New" panose="02070309020205020404"/>
                      </a:endParaRPr>
                    </a:p>
                  </a:txBody>
                  <a:tcPr marL="45822" marR="4582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610485" algn="l"/>
                        </a:tabLst>
                      </a:pPr>
                      <a:r>
                        <a:rPr lang="en-US" sz="2800" b="1" kern="100">
                          <a:effectLst/>
                          <a:latin typeface="Times New Roman" panose="02020603050405020304"/>
                          <a:ea typeface="宋体" panose="02010600030101010101" pitchFamily="2" charset="-122"/>
                          <a:cs typeface="Courier New" panose="02070309020205020404"/>
                        </a:rPr>
                        <a:t> </a:t>
                      </a:r>
                      <a:endParaRPr lang="zh-CN" sz="2800" kern="100">
                        <a:effectLst/>
                        <a:latin typeface="等线" panose="02010600030101010101" charset="-122"/>
                        <a:ea typeface="等线" panose="02010600030101010101" charset="-122"/>
                        <a:cs typeface="Courier New" panose="02070309020205020404"/>
                      </a:endParaRPr>
                    </a:p>
                  </a:txBody>
                  <a:tcPr marL="45822" marR="4582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610485" algn="l"/>
                        </a:tabLst>
                      </a:pPr>
                      <a:r>
                        <a:rPr lang="en-US" sz="2800" b="1" kern="100">
                          <a:effectLst/>
                          <a:latin typeface="Times New Roman" panose="02020603050405020304"/>
                          <a:ea typeface="宋体" panose="02010600030101010101" pitchFamily="2" charset="-122"/>
                          <a:cs typeface="Courier New" panose="02070309020205020404"/>
                        </a:rPr>
                        <a:t> </a:t>
                      </a:r>
                      <a:endParaRPr lang="zh-CN" sz="2800" kern="100">
                        <a:effectLst/>
                        <a:latin typeface="等线" panose="02010600030101010101" charset="-122"/>
                        <a:ea typeface="等线" panose="02010600030101010101" charset="-122"/>
                        <a:cs typeface="Courier New" panose="02070309020205020404"/>
                      </a:endParaRPr>
                    </a:p>
                  </a:txBody>
                  <a:tcPr marL="45822" marR="4582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28786">
                <a:tc>
                  <a:txBody>
                    <a:bodyPr/>
                    <a:lstStyle/>
                    <a:p>
                      <a:pPr algn="l">
                        <a:lnSpc>
                          <a:spcPct val="150000"/>
                        </a:lnSpc>
                        <a:spcAft>
                          <a:spcPts val="0"/>
                        </a:spcAft>
                        <a:tabLst>
                          <a:tab pos="2700655" algn="l"/>
                        </a:tabLst>
                      </a:pPr>
                      <a:r>
                        <a:rPr lang="zh-CN" sz="2800" b="1" kern="100">
                          <a:effectLst/>
                          <a:latin typeface="Times New Roman" panose="02020603050405020304"/>
                          <a:ea typeface="宋体" panose="02010600030101010101" pitchFamily="2" charset="-122"/>
                          <a:cs typeface="Times New Roman" panose="02020603050405020304"/>
                        </a:rPr>
                        <a:t>文化传承与理解</a:t>
                      </a:r>
                      <a:endParaRPr lang="zh-CN" sz="1050" kern="100">
                        <a:effectLst/>
                        <a:latin typeface="等线" panose="02010600030101010101" charset="-122"/>
                        <a:ea typeface="等线" panose="02010600030101010101"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spcAft>
                          <a:spcPts val="0"/>
                        </a:spcAft>
                        <a:tabLst>
                          <a:tab pos="2700655" algn="l"/>
                        </a:tabLst>
                      </a:pPr>
                      <a:r>
                        <a:rPr lang="zh-CN" sz="2800" b="1" kern="100" dirty="0">
                          <a:effectLst/>
                          <a:latin typeface="Times New Roman" panose="02020603050405020304"/>
                          <a:ea typeface="宋体" panose="02010600030101010101" pitchFamily="2" charset="-122"/>
                          <a:cs typeface="Times New Roman" panose="02020603050405020304"/>
                        </a:rPr>
                        <a:t>传承古代政论文化智慧，理解传统治国理念与人文精神，增强文化自信</a:t>
                      </a:r>
                      <a:endParaRPr lang="zh-CN" sz="1050" kern="100" dirty="0">
                        <a:effectLst/>
                        <a:latin typeface="等线" panose="02010600030101010101" charset="-122"/>
                        <a:ea typeface="等线" panose="02010600030101010101"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610485" algn="l"/>
                        </a:tabLst>
                      </a:pPr>
                      <a:r>
                        <a:rPr lang="en-US" sz="2800" b="1" kern="100">
                          <a:effectLst/>
                          <a:latin typeface="Times New Roman" panose="02020603050405020304"/>
                          <a:ea typeface="宋体" panose="02010600030101010101" pitchFamily="2" charset="-122"/>
                          <a:cs typeface="Courier New" panose="02070309020205020404"/>
                        </a:rPr>
                        <a:t> </a:t>
                      </a:r>
                      <a:endParaRPr lang="zh-CN" sz="2800" kern="100">
                        <a:effectLst/>
                        <a:latin typeface="等线" panose="02010600030101010101" charset="-122"/>
                        <a:ea typeface="等线" panose="02010600030101010101" charset="-122"/>
                        <a:cs typeface="Courier New" panose="02070309020205020404"/>
                      </a:endParaRPr>
                    </a:p>
                  </a:txBody>
                  <a:tcPr marL="45822" marR="4582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610485" algn="l"/>
                        </a:tabLst>
                      </a:pPr>
                      <a:r>
                        <a:rPr lang="en-US" sz="2800" b="1" kern="100">
                          <a:effectLst/>
                          <a:latin typeface="Times New Roman" panose="02020603050405020304"/>
                          <a:ea typeface="宋体" panose="02010600030101010101" pitchFamily="2" charset="-122"/>
                          <a:cs typeface="Courier New" panose="02070309020205020404"/>
                        </a:rPr>
                        <a:t> </a:t>
                      </a:r>
                      <a:endParaRPr lang="zh-CN" sz="2800" kern="100">
                        <a:effectLst/>
                        <a:latin typeface="等线" panose="02010600030101010101" charset="-122"/>
                        <a:ea typeface="等线" panose="02010600030101010101" charset="-122"/>
                        <a:cs typeface="Courier New" panose="02070309020205020404"/>
                      </a:endParaRPr>
                    </a:p>
                  </a:txBody>
                  <a:tcPr marL="45822" marR="4582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610485" algn="l"/>
                        </a:tabLst>
                      </a:pPr>
                      <a:r>
                        <a:rPr lang="en-US" sz="2800" b="1" kern="100" dirty="0">
                          <a:effectLst/>
                          <a:latin typeface="Times New Roman" panose="02020603050405020304"/>
                          <a:ea typeface="宋体" panose="02010600030101010101" pitchFamily="2" charset="-122"/>
                          <a:cs typeface="Courier New" panose="02070309020205020404"/>
                        </a:rPr>
                        <a:t> </a:t>
                      </a:r>
                      <a:endParaRPr lang="zh-CN" sz="2800" kern="100" dirty="0">
                        <a:effectLst/>
                        <a:latin typeface="等线" panose="02010600030101010101" charset="-122"/>
                        <a:ea typeface="等线" panose="02010600030101010101" charset="-122"/>
                        <a:cs typeface="Courier New" panose="02070309020205020404"/>
                      </a:endParaRPr>
                    </a:p>
                  </a:txBody>
                  <a:tcPr marL="45822" marR="4582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2148430" y="1834992"/>
            <a:ext cx="7225215" cy="283837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774065" eaLnBrk="1" fontAlgn="auto" hangingPunct="1">
              <a:spcBef>
                <a:spcPts val="0"/>
              </a:spcBef>
              <a:spcAft>
                <a:spcPts val="0"/>
              </a:spcAft>
              <a:defRPr/>
            </a:pPr>
            <a:endParaRPr lang="zh-CN" altLang="en-US" sz="1525" dirty="0">
              <a:solidFill>
                <a:prstClr val="white"/>
              </a:solidFill>
              <a:latin typeface="Calibri" panose="020F0502020204030204"/>
              <a:ea typeface="宋体" panose="02010600030101010101" pitchFamily="2" charset="-122"/>
            </a:endParaRPr>
          </a:p>
        </p:txBody>
      </p:sp>
      <p:sp>
        <p:nvSpPr>
          <p:cNvPr id="4" name="任意多边形 19"/>
          <p:cNvSpPr/>
          <p:nvPr/>
        </p:nvSpPr>
        <p:spPr>
          <a:xfrm>
            <a:off x="882" y="2086882"/>
            <a:ext cx="11520311" cy="2334590"/>
          </a:xfrm>
          <a:custGeom>
            <a:avLst/>
            <a:gdLst>
              <a:gd name="connsiteX0" fmla="*/ 0 w 9144000"/>
              <a:gd name="connsiteY0" fmla="*/ 0 h 2757715"/>
              <a:gd name="connsiteX1" fmla="*/ 4308857 w 9144000"/>
              <a:gd name="connsiteY1" fmla="*/ 0 h 2757715"/>
              <a:gd name="connsiteX2" fmla="*/ 4572000 w 9144000"/>
              <a:gd name="connsiteY2" fmla="*/ 319314 h 2757715"/>
              <a:gd name="connsiteX3" fmla="*/ 4835144 w 9144000"/>
              <a:gd name="connsiteY3" fmla="*/ 0 h 2757715"/>
              <a:gd name="connsiteX4" fmla="*/ 9144000 w 9144000"/>
              <a:gd name="connsiteY4" fmla="*/ 0 h 2757715"/>
              <a:gd name="connsiteX5" fmla="*/ 9144000 w 9144000"/>
              <a:gd name="connsiteY5" fmla="*/ 2757715 h 2757715"/>
              <a:gd name="connsiteX6" fmla="*/ 0 w 9144000"/>
              <a:gd name="connsiteY6" fmla="*/ 2757715 h 27577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2757715">
                <a:moveTo>
                  <a:pt x="0" y="0"/>
                </a:moveTo>
                <a:lnTo>
                  <a:pt x="4308857" y="0"/>
                </a:lnTo>
                <a:lnTo>
                  <a:pt x="4572000" y="319314"/>
                </a:lnTo>
                <a:lnTo>
                  <a:pt x="4835144" y="0"/>
                </a:lnTo>
                <a:lnTo>
                  <a:pt x="9144000" y="0"/>
                </a:lnTo>
                <a:lnTo>
                  <a:pt x="9144000" y="2757715"/>
                </a:lnTo>
                <a:lnTo>
                  <a:pt x="0" y="2757715"/>
                </a:lnTo>
                <a:close/>
              </a:path>
            </a:pathLst>
          </a:custGeom>
          <a:solidFill>
            <a:schemeClr val="bg1"/>
          </a:solidFill>
          <a:ln>
            <a:noFill/>
          </a:ln>
          <a:effectLst>
            <a:outerShdw blurRad="939800" sx="95000" sy="95000" algn="ctr" rotWithShape="0">
              <a:prstClr val="black">
                <a:alpha val="5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774065" eaLnBrk="1" fontAlgn="auto" hangingPunct="1">
              <a:spcBef>
                <a:spcPts val="0"/>
              </a:spcBef>
              <a:spcAft>
                <a:spcPts val="0"/>
              </a:spcAft>
              <a:defRPr/>
            </a:pPr>
            <a:endParaRPr lang="zh-CN" altLang="en-US" sz="1525">
              <a:solidFill>
                <a:prstClr val="white"/>
              </a:solidFill>
              <a:latin typeface="Calibri" panose="020F0502020204030204"/>
              <a:ea typeface="宋体" panose="02010600030101010101" pitchFamily="2" charset="-122"/>
            </a:endParaRPr>
          </a:p>
        </p:txBody>
      </p:sp>
      <p:sp>
        <p:nvSpPr>
          <p:cNvPr id="6" name="副标题 1"/>
          <p:cNvSpPr txBox="1"/>
          <p:nvPr/>
        </p:nvSpPr>
        <p:spPr>
          <a:xfrm>
            <a:off x="0" y="2935025"/>
            <a:ext cx="11522075" cy="783869"/>
          </a:xfrm>
          <a:prstGeom prst="rect">
            <a:avLst/>
          </a:prstGeom>
        </p:spPr>
        <p:txBody>
          <a:bodyPr wrap="square">
            <a:spAutoFit/>
          </a:bodyPr>
          <a:lstStyle>
            <a:lvl1pPr marL="0" indent="0" algn="l" defTabSz="863600" rtl="0" eaLnBrk="1" fontAlgn="auto" hangingPunct="1">
              <a:lnSpc>
                <a:spcPct val="140000"/>
              </a:lnSpc>
              <a:spcBef>
                <a:spcPts val="0"/>
              </a:spcBef>
              <a:spcAft>
                <a:spcPct val="0"/>
              </a:spcAft>
              <a:buFont typeface="Arial" panose="020B0604020202020204" pitchFamily="34" charset="0"/>
              <a:buNone/>
              <a:defRPr sz="2800" b="0" kern="1200">
                <a:solidFill>
                  <a:schemeClr val="tx1"/>
                </a:solidFill>
                <a:latin typeface="+mn-lt"/>
                <a:ea typeface="+mn-ea"/>
                <a:cs typeface="+mn-cs"/>
              </a:defRPr>
            </a:lvl1pPr>
            <a:lvl2pPr marL="457200" indent="0" algn="ctr" defTabSz="863600" rtl="0" eaLnBrk="0" fontAlgn="base" hangingPunct="0">
              <a:lnSpc>
                <a:spcPct val="90000"/>
              </a:lnSpc>
              <a:spcBef>
                <a:spcPts val="475"/>
              </a:spcBef>
              <a:spcAft>
                <a:spcPct val="0"/>
              </a:spcAft>
              <a:buFont typeface="Arial" panose="020B0604020202020204" pitchFamily="34" charset="0"/>
              <a:buNone/>
              <a:defRPr sz="2000" kern="1200">
                <a:solidFill>
                  <a:schemeClr val="tx1"/>
                </a:solidFill>
                <a:latin typeface="+mn-lt"/>
                <a:ea typeface="+mn-ea"/>
                <a:cs typeface="+mn-cs"/>
              </a:defRPr>
            </a:lvl2pPr>
            <a:lvl3pPr marL="914400" indent="0" algn="ctr" defTabSz="863600" rtl="0" eaLnBrk="0" fontAlgn="base" hangingPunct="0">
              <a:lnSpc>
                <a:spcPct val="90000"/>
              </a:lnSpc>
              <a:spcBef>
                <a:spcPts val="475"/>
              </a:spcBef>
              <a:spcAft>
                <a:spcPct val="0"/>
              </a:spcAft>
              <a:buFont typeface="Arial" panose="020B0604020202020204" pitchFamily="34" charset="0"/>
              <a:buNone/>
              <a:defRPr sz="1800" kern="1200">
                <a:solidFill>
                  <a:schemeClr val="tx1"/>
                </a:solidFill>
                <a:latin typeface="+mn-lt"/>
                <a:ea typeface="+mn-ea"/>
                <a:cs typeface="+mn-cs"/>
              </a:defRPr>
            </a:lvl3pPr>
            <a:lvl4pPr marL="1371600" indent="0" algn="ctr" defTabSz="863600" rtl="0" eaLnBrk="0" fontAlgn="base" hangingPunct="0">
              <a:lnSpc>
                <a:spcPct val="90000"/>
              </a:lnSpc>
              <a:spcBef>
                <a:spcPts val="475"/>
              </a:spcBef>
              <a:spcAft>
                <a:spcPct val="0"/>
              </a:spcAft>
              <a:buFont typeface="Arial" panose="020B0604020202020204" pitchFamily="34" charset="0"/>
              <a:buNone/>
              <a:defRPr sz="1600" kern="1200">
                <a:solidFill>
                  <a:schemeClr val="tx1"/>
                </a:solidFill>
                <a:latin typeface="+mn-lt"/>
                <a:ea typeface="+mn-ea"/>
                <a:cs typeface="+mn-cs"/>
              </a:defRPr>
            </a:lvl4pPr>
            <a:lvl5pPr marL="1828800" indent="0" algn="ctr" defTabSz="863600" rtl="0" eaLnBrk="0" fontAlgn="base" hangingPunct="0">
              <a:lnSpc>
                <a:spcPct val="90000"/>
              </a:lnSpc>
              <a:spcBef>
                <a:spcPts val="475"/>
              </a:spcBef>
              <a:spcAft>
                <a:spcPct val="0"/>
              </a:spcAft>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ctr" defTabSz="913130" eaLnBrk="0" fontAlgn="base" hangingPunct="0">
              <a:spcBef>
                <a:spcPct val="0"/>
              </a:spcBef>
              <a:defRPr/>
            </a:pPr>
            <a:r>
              <a:rPr lang="en-US" altLang="zh-CN" sz="3600" b="1" dirty="0">
                <a:solidFill>
                  <a:schemeClr val="accent4">
                    <a:lumMod val="50000"/>
                  </a:schemeClr>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rPr>
              <a:t>15</a:t>
            </a:r>
            <a:r>
              <a:rPr lang="zh-CN" altLang="en-US" sz="3600" b="1" dirty="0">
                <a:solidFill>
                  <a:schemeClr val="accent4">
                    <a:lumMod val="50000"/>
                  </a:schemeClr>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rPr>
              <a:t>　谏太宗十思疏　*答司马谏议书</a:t>
            </a:r>
            <a:endParaRPr lang="zh-CN" altLang="en-US" sz="3600" b="1" dirty="0">
              <a:solidFill>
                <a:schemeClr val="accent4">
                  <a:lumMod val="50000"/>
                </a:schemeClr>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endParaRPr>
          </a:p>
        </p:txBody>
      </p:sp>
    </p:spTree>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表格 6"/>
          <p:cNvGraphicFramePr>
            <a:graphicFrameLocks noGrp="1"/>
          </p:cNvGraphicFramePr>
          <p:nvPr/>
        </p:nvGraphicFramePr>
        <p:xfrm>
          <a:off x="396441" y="611795"/>
          <a:ext cx="10729192" cy="5627877"/>
        </p:xfrm>
        <a:graphic>
          <a:graphicData uri="http://schemas.openxmlformats.org/drawingml/2006/table">
            <a:tbl>
              <a:tblPr/>
              <a:tblGrid>
                <a:gridCol w="10729192"/>
              </a:tblGrid>
              <a:tr h="690117">
                <a:tc>
                  <a:txBody>
                    <a:bodyPr/>
                    <a:lstStyle/>
                    <a:p>
                      <a:pPr algn="ctr">
                        <a:lnSpc>
                          <a:spcPct val="150000"/>
                        </a:lnSpc>
                        <a:spcAft>
                          <a:spcPts val="0"/>
                        </a:spcAft>
                        <a:tabLst>
                          <a:tab pos="2610485" algn="l"/>
                        </a:tabLst>
                      </a:pPr>
                      <a:r>
                        <a:rPr lang="zh-CN" sz="2400" b="1" kern="100" dirty="0">
                          <a:solidFill>
                            <a:srgbClr val="C00000"/>
                          </a:solidFill>
                          <a:effectLst/>
                          <a:latin typeface="Times New Roman" panose="02020603050405020304"/>
                          <a:ea typeface="黑体" panose="02010609060101010101" pitchFamily="49" charset="-122"/>
                          <a:cs typeface="Times New Roman" panose="02020603050405020304"/>
                        </a:rPr>
                        <a:t>学习任务目标</a:t>
                      </a:r>
                      <a:endParaRPr lang="zh-CN" sz="2400" b="1" kern="100" dirty="0">
                        <a:solidFill>
                          <a:srgbClr val="C00000"/>
                        </a:solidFill>
                        <a:effectLst/>
                        <a:latin typeface="等线" panose="02010600030101010101" charset="-122"/>
                        <a:ea typeface="等线" panose="02010600030101010101" charset="-122"/>
                        <a:cs typeface="Courier New" panose="02070309020205020404"/>
                      </a:endParaRPr>
                    </a:p>
                  </a:txBody>
                  <a:tcPr marL="68580" marR="68580" marT="0" marB="3600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r>
              <a:tr h="2151723">
                <a:tc>
                  <a:txBody>
                    <a:bodyPr/>
                    <a:lstStyle/>
                    <a:p>
                      <a:pPr algn="l">
                        <a:lnSpc>
                          <a:spcPct val="150000"/>
                        </a:lnSpc>
                        <a:spcAft>
                          <a:spcPts val="0"/>
                        </a:spcAft>
                        <a:tabLst>
                          <a:tab pos="2700655" algn="l"/>
                        </a:tabLst>
                      </a:pPr>
                      <a:r>
                        <a:rPr lang="en-US" sz="2400" b="1" kern="100" dirty="0">
                          <a:effectLst/>
                          <a:latin typeface="Times New Roman" panose="02020603050405020304"/>
                          <a:ea typeface="宋体" panose="02010600030101010101" pitchFamily="2" charset="-122"/>
                          <a:cs typeface="Courier New" panose="02070309020205020404"/>
                        </a:rPr>
                        <a:t>1</a:t>
                      </a:r>
                      <a:r>
                        <a:rPr lang="zh-CN" sz="2400" b="1" kern="100" dirty="0">
                          <a:effectLst/>
                          <a:latin typeface="Times New Roman" panose="02020603050405020304"/>
                          <a:ea typeface="宋体" panose="02010600030101010101" pitchFamily="2" charset="-122"/>
                          <a:cs typeface="Times New Roman" panose="02020603050405020304"/>
                          <a:sym typeface="+mn-ea"/>
                        </a:rPr>
                        <a:t>．</a:t>
                      </a:r>
                      <a:r>
                        <a:rPr lang="zh-CN" sz="2400" b="1" kern="100" dirty="0">
                          <a:effectLst/>
                          <a:latin typeface="Times New Roman" panose="02020603050405020304"/>
                          <a:ea typeface="宋体" panose="02010600030101010101" pitchFamily="2" charset="-122"/>
                          <a:cs typeface="Times New Roman" panose="02020603050405020304"/>
                        </a:rPr>
                        <a:t>了解作者及写作背景，掌握重点实词、虚词的意义，翻译全文。</a:t>
                      </a:r>
                      <a:endParaRPr lang="zh-CN" sz="2400" kern="100" dirty="0">
                        <a:effectLst/>
                        <a:latin typeface="等线" panose="02010600030101010101" charset="-122"/>
                        <a:ea typeface="等线" panose="02010600030101010101" charset="-122"/>
                        <a:cs typeface="Courier New" panose="02070309020205020404"/>
                      </a:endParaRPr>
                    </a:p>
                    <a:p>
                      <a:pPr algn="l">
                        <a:lnSpc>
                          <a:spcPct val="150000"/>
                        </a:lnSpc>
                        <a:spcAft>
                          <a:spcPts val="0"/>
                        </a:spcAft>
                        <a:tabLst>
                          <a:tab pos="2700655" algn="l"/>
                        </a:tabLst>
                      </a:pPr>
                      <a:r>
                        <a:rPr lang="en-US" sz="2400" b="1" kern="100" dirty="0">
                          <a:effectLst/>
                          <a:latin typeface="Times New Roman" panose="02020603050405020304"/>
                          <a:ea typeface="宋体" panose="02010600030101010101" pitchFamily="2" charset="-122"/>
                          <a:cs typeface="Courier New" panose="02070309020205020404"/>
                        </a:rPr>
                        <a:t>2</a:t>
                      </a:r>
                      <a:r>
                        <a:rPr lang="zh-CN" sz="2400" b="1" kern="100" dirty="0">
                          <a:effectLst/>
                          <a:latin typeface="Times New Roman" panose="02020603050405020304"/>
                          <a:ea typeface="宋体" panose="02010600030101010101" pitchFamily="2" charset="-122"/>
                          <a:cs typeface="Times New Roman" panose="02020603050405020304"/>
                        </a:rPr>
                        <a:t>．了解《谏太宗十思疏》先设喻明理，然后据事发挥，最后引出主题的论证思路。</a:t>
                      </a:r>
                      <a:endParaRPr lang="zh-CN" sz="2400" kern="100" dirty="0">
                        <a:effectLst/>
                        <a:latin typeface="等线" panose="02010600030101010101" charset="-122"/>
                        <a:ea typeface="等线" panose="02010600030101010101" charset="-122"/>
                        <a:cs typeface="Courier New" panose="02070309020205020404"/>
                      </a:endParaRPr>
                    </a:p>
                    <a:p>
                      <a:pPr algn="l">
                        <a:lnSpc>
                          <a:spcPct val="150000"/>
                        </a:lnSpc>
                        <a:spcAft>
                          <a:spcPts val="0"/>
                        </a:spcAft>
                        <a:tabLst>
                          <a:tab pos="2700655" algn="l"/>
                        </a:tabLst>
                      </a:pPr>
                      <a:r>
                        <a:rPr lang="en-US" sz="2400" b="1" kern="100" dirty="0">
                          <a:effectLst/>
                          <a:latin typeface="Times New Roman" panose="02020603050405020304"/>
                          <a:ea typeface="宋体" panose="02010600030101010101" pitchFamily="2" charset="-122"/>
                          <a:cs typeface="Courier New" panose="02070309020205020404"/>
                        </a:rPr>
                        <a:t>3</a:t>
                      </a:r>
                      <a:r>
                        <a:rPr lang="zh-CN" sz="2400" b="1" kern="100" dirty="0">
                          <a:effectLst/>
                          <a:latin typeface="Times New Roman" panose="02020603050405020304"/>
                          <a:ea typeface="宋体" panose="02010600030101010101" pitchFamily="2" charset="-122"/>
                          <a:cs typeface="Times New Roman" panose="02020603050405020304"/>
                        </a:rPr>
                        <a:t>．体会《答司马谏议书》中作者对司马光指责自己的</a:t>
                      </a:r>
                      <a:r>
                        <a:rPr lang="en-US" sz="2400" b="1" kern="100" dirty="0">
                          <a:effectLst/>
                          <a:latin typeface="宋体" panose="02010600030101010101" pitchFamily="2" charset="-122"/>
                          <a:ea typeface="等线" panose="02010600030101010101" charset="-122"/>
                          <a:cs typeface="Times New Roman" panose="02020603050405020304"/>
                        </a:rPr>
                        <a:t>“</a:t>
                      </a:r>
                      <a:r>
                        <a:rPr lang="zh-CN" sz="2400" b="1" kern="100" dirty="0">
                          <a:effectLst/>
                          <a:latin typeface="Times New Roman" panose="02020603050405020304"/>
                          <a:ea typeface="宋体" panose="02010600030101010101" pitchFamily="2" charset="-122"/>
                          <a:cs typeface="Times New Roman" panose="02020603050405020304"/>
                        </a:rPr>
                        <a:t>四条罪状</a:t>
                      </a:r>
                      <a:r>
                        <a:rPr lang="en-US" sz="2400" b="1" kern="100" dirty="0">
                          <a:effectLst/>
                          <a:latin typeface="宋体" panose="02010600030101010101" pitchFamily="2" charset="-122"/>
                          <a:ea typeface="等线" panose="02010600030101010101" charset="-122"/>
                          <a:cs typeface="Times New Roman" panose="02020603050405020304"/>
                        </a:rPr>
                        <a:t>”</a:t>
                      </a:r>
                      <a:r>
                        <a:rPr lang="zh-CN" sz="2400" b="1" kern="100" dirty="0">
                          <a:effectLst/>
                          <a:latin typeface="Times New Roman" panose="02020603050405020304"/>
                          <a:ea typeface="宋体" panose="02010600030101010101" pitchFamily="2" charset="-122"/>
                          <a:cs typeface="Times New Roman" panose="02020603050405020304"/>
                        </a:rPr>
                        <a:t>的反驳，从而感受作者坚持改革、不为流言俗议所动的决心。</a:t>
                      </a:r>
                      <a:endParaRPr lang="zh-CN" sz="2400" kern="100" dirty="0">
                        <a:effectLst/>
                        <a:latin typeface="等线" panose="02010600030101010101" charset="-122"/>
                        <a:ea typeface="等线" panose="02010600030101010101" charset="-122"/>
                        <a:cs typeface="Courier New" panose="02070309020205020404"/>
                      </a:endParaRPr>
                    </a:p>
                    <a:p>
                      <a:pPr algn="l">
                        <a:lnSpc>
                          <a:spcPct val="150000"/>
                        </a:lnSpc>
                        <a:spcAft>
                          <a:spcPts val="0"/>
                        </a:spcAft>
                        <a:tabLst>
                          <a:tab pos="2700655" algn="l"/>
                        </a:tabLst>
                      </a:pPr>
                      <a:r>
                        <a:rPr lang="en-US" sz="2400" b="1" kern="100" dirty="0">
                          <a:effectLst/>
                          <a:latin typeface="Times New Roman" panose="02020603050405020304"/>
                          <a:ea typeface="宋体" panose="02010600030101010101" pitchFamily="2" charset="-122"/>
                          <a:cs typeface="Courier New" panose="02070309020205020404"/>
                        </a:rPr>
                        <a:t>4</a:t>
                      </a:r>
                      <a:r>
                        <a:rPr lang="zh-CN" sz="2400" b="1" kern="100" dirty="0">
                          <a:effectLst/>
                          <a:latin typeface="Times New Roman" panose="02020603050405020304"/>
                          <a:ea typeface="宋体" panose="02010600030101010101" pitchFamily="2" charset="-122"/>
                          <a:cs typeface="Times New Roman" panose="02020603050405020304"/>
                        </a:rPr>
                        <a:t>．学习文章语言形象、说理有力的特点；分析文章层次清晰、条理分明的结构；品味文章的语言风格。</a:t>
                      </a:r>
                      <a:endParaRPr lang="zh-CN" sz="2400" kern="100" dirty="0">
                        <a:effectLst/>
                        <a:latin typeface="等线" panose="02010600030101010101" charset="-122"/>
                        <a:ea typeface="等线" panose="02010600030101010101" charset="-122"/>
                        <a:cs typeface="Courier New" panose="02070309020205020404"/>
                      </a:endParaRPr>
                    </a:p>
                    <a:p>
                      <a:pPr algn="l">
                        <a:lnSpc>
                          <a:spcPct val="150000"/>
                        </a:lnSpc>
                        <a:spcAft>
                          <a:spcPts val="0"/>
                        </a:spcAft>
                        <a:tabLst>
                          <a:tab pos="2700655" algn="l"/>
                        </a:tabLst>
                      </a:pPr>
                      <a:r>
                        <a:rPr lang="en-US" sz="2400" b="1" kern="100" dirty="0">
                          <a:effectLst/>
                          <a:latin typeface="Times New Roman" panose="02020603050405020304"/>
                          <a:ea typeface="宋体" panose="02010600030101010101" pitchFamily="2" charset="-122"/>
                          <a:cs typeface="Courier New" panose="02070309020205020404"/>
                        </a:rPr>
                        <a:t>5</a:t>
                      </a:r>
                      <a:r>
                        <a:rPr lang="zh-CN" sz="2400" b="1" kern="100" dirty="0">
                          <a:effectLst/>
                          <a:latin typeface="Times New Roman" panose="02020603050405020304"/>
                          <a:ea typeface="宋体" panose="02010600030101010101" pitchFamily="2" charset="-122"/>
                          <a:cs typeface="Times New Roman" panose="02020603050405020304"/>
                        </a:rPr>
                        <a:t>．体悟</a:t>
                      </a:r>
                      <a:r>
                        <a:rPr lang="en-US" sz="2400" b="1" kern="100" dirty="0">
                          <a:effectLst/>
                          <a:latin typeface="宋体" panose="02010600030101010101" pitchFamily="2" charset="-122"/>
                          <a:ea typeface="等线" panose="02010600030101010101" charset="-122"/>
                          <a:cs typeface="Times New Roman" panose="02020603050405020304"/>
                        </a:rPr>
                        <a:t>“</a:t>
                      </a:r>
                      <a:r>
                        <a:rPr lang="zh-CN" sz="2400" b="1" kern="100" dirty="0">
                          <a:effectLst/>
                          <a:latin typeface="Times New Roman" panose="02020603050405020304"/>
                          <a:ea typeface="宋体" panose="02010600030101010101" pitchFamily="2" charset="-122"/>
                          <a:cs typeface="Times New Roman" panose="02020603050405020304"/>
                        </a:rPr>
                        <a:t>居安思危，戒奢以俭</a:t>
                      </a:r>
                      <a:r>
                        <a:rPr lang="zh-CN" sz="2400" b="1" kern="100" dirty="0">
                          <a:effectLst/>
                          <a:latin typeface="等线" panose="02010600030101010101" charset="-122"/>
                          <a:ea typeface="宋体" panose="02010600030101010101" pitchFamily="2" charset="-122"/>
                          <a:cs typeface="Times New Roman" panose="02020603050405020304"/>
                        </a:rPr>
                        <a:t>”</a:t>
                      </a:r>
                      <a:r>
                        <a:rPr lang="zh-CN" sz="2400" b="1" kern="100" dirty="0">
                          <a:effectLst/>
                          <a:latin typeface="Times New Roman" panose="02020603050405020304"/>
                          <a:ea typeface="宋体" panose="02010600030101010101" pitchFamily="2" charset="-122"/>
                          <a:cs typeface="Times New Roman" panose="02020603050405020304"/>
                        </a:rPr>
                        <a:t>在当时的作用和对今天的借鉴意义；学习作者在文中体现出的果敢坚定的改革精神。</a:t>
                      </a:r>
                      <a:endParaRPr lang="zh-CN" sz="2400" kern="100" dirty="0">
                        <a:effectLst/>
                        <a:latin typeface="等线" panose="02010600030101010101" charset="-122"/>
                        <a:ea typeface="等线" panose="02010600030101010101"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txBox="1"/>
          <p:nvPr/>
        </p:nvSpPr>
        <p:spPr bwMode="auto">
          <a:xfrm>
            <a:off x="0" y="665163"/>
            <a:ext cx="11522075" cy="604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8" tIns="45714" rIns="91428" bIns="45714" anchor="b"/>
          <a:lstStyle/>
          <a:p>
            <a:pPr algn="ctr" eaLnBrk="1" hangingPunct="1">
              <a:lnSpc>
                <a:spcPct val="90000"/>
              </a:lnSpc>
            </a:pPr>
            <a:r>
              <a:rPr lang="zh-CN" altLang="en-US" sz="3600" b="1" dirty="0">
                <a:solidFill>
                  <a:schemeClr val="bg1"/>
                </a:solidFill>
                <a:ea typeface="微软雅黑" panose="020B0503020204020204" pitchFamily="34" charset="-122"/>
                <a:cs typeface="Times New Roman" panose="02020603050405020304" pitchFamily="18" charset="0"/>
              </a:rPr>
              <a:t>自主式预习</a:t>
            </a:r>
            <a:endParaRPr lang="zh-CN" altLang="en-US" sz="3600" b="1" dirty="0">
              <a:solidFill>
                <a:schemeClr val="bg1"/>
              </a:solidFill>
              <a:ea typeface="微软雅黑" panose="020B0503020204020204" pitchFamily="34" charset="-122"/>
              <a:cs typeface="Times New Roman" panose="02020603050405020304" pitchFamily="18" charset="0"/>
            </a:endParaRPr>
          </a:p>
        </p:txBody>
      </p:sp>
      <p:sp>
        <p:nvSpPr>
          <p:cNvPr id="5" name="文本占位符 4"/>
          <p:cNvSpPr>
            <a:spLocks noGrp="1"/>
          </p:cNvSpPr>
          <p:nvPr>
            <p:ph type="body" sz="quarter" idx="10"/>
          </p:nvPr>
        </p:nvSpPr>
        <p:spPr>
          <a:xfrm>
            <a:off x="271037" y="1667108"/>
            <a:ext cx="10980000" cy="4705327"/>
          </a:xfrm>
        </p:spPr>
        <p:txBody>
          <a:bodyPr/>
          <a:lstStyle/>
          <a:p>
            <a:pPr algn="ctr">
              <a:spcAft>
                <a:spcPts val="0"/>
              </a:spcAft>
              <a:tabLst>
                <a:tab pos="2700655" algn="l"/>
              </a:tabLst>
            </a:pPr>
            <a:r>
              <a:rPr lang="zh-CN" altLang="zh-CN" kern="100" dirty="0">
                <a:cs typeface="Times New Roman" panose="02020603050405020304"/>
              </a:rPr>
              <a:t>【课文助读】</a:t>
            </a:r>
            <a:endParaRPr lang="zh-CN" altLang="zh-CN" sz="1050" kern="100" dirty="0">
              <a:latin typeface="等线" panose="02010600030101010101" charset="-122"/>
              <a:ea typeface="等线" panose="02010600030101010101" charset="-122"/>
              <a:cs typeface="Courier New" panose="02070309020205020404"/>
            </a:endParaRPr>
          </a:p>
          <a:p>
            <a:pPr>
              <a:spcAft>
                <a:spcPts val="0"/>
              </a:spcAft>
              <a:tabLst>
                <a:tab pos="2700655" algn="l"/>
              </a:tabLst>
            </a:pPr>
            <a:r>
              <a:rPr lang="zh-CN" altLang="zh-CN" kern="100" dirty="0">
                <a:ea typeface="黑体" panose="02010609060101010101" pitchFamily="49" charset="-122"/>
                <a:cs typeface="Times New Roman" panose="02020603050405020304"/>
              </a:rPr>
              <a:t>一、作者简介</a:t>
            </a:r>
            <a:endParaRPr lang="zh-CN" altLang="zh-CN" sz="1050" kern="100" dirty="0">
              <a:latin typeface="等线" panose="02010600030101010101" charset="-122"/>
              <a:ea typeface="等线" panose="02010600030101010101" charset="-122"/>
              <a:cs typeface="Courier New" panose="02070309020205020404"/>
            </a:endParaRPr>
          </a:p>
          <a:p>
            <a:pPr indent="713740" fontAlgn="ctr">
              <a:spcAft>
                <a:spcPts val="0"/>
              </a:spcAft>
              <a:tabLst>
                <a:tab pos="2700655" algn="l"/>
              </a:tabLst>
            </a:pPr>
            <a:r>
              <a:rPr lang="en-US" altLang="zh-CN" kern="100" dirty="0">
                <a:cs typeface="Courier New" panose="02070309020205020404"/>
              </a:rPr>
              <a:t>1</a:t>
            </a:r>
            <a:r>
              <a:rPr lang="zh-CN" altLang="zh-CN" kern="100" dirty="0">
                <a:cs typeface="Times New Roman" panose="02020603050405020304"/>
              </a:rPr>
              <a:t>．魏征</a:t>
            </a:r>
            <a:r>
              <a:rPr lang="en-US" altLang="zh-CN" kern="100" dirty="0">
                <a:cs typeface="Courier New" panose="02070309020205020404"/>
              </a:rPr>
              <a:t>(580—643)</a:t>
            </a:r>
            <a:r>
              <a:rPr lang="zh-CN" altLang="zh-CN" kern="100" dirty="0">
                <a:cs typeface="Times New Roman" panose="02020603050405020304"/>
              </a:rPr>
              <a:t>，字玄成，巨鹿</a:t>
            </a:r>
            <a:r>
              <a:rPr lang="en-US" altLang="zh-CN" kern="100" dirty="0">
                <a:cs typeface="Courier New" panose="02070309020205020404"/>
              </a:rPr>
              <a:t>(</a:t>
            </a:r>
            <a:r>
              <a:rPr lang="zh-CN" altLang="zh-CN" kern="100" dirty="0">
                <a:cs typeface="Times New Roman" panose="02020603050405020304"/>
              </a:rPr>
              <a:t>今属河北</a:t>
            </a:r>
            <a:r>
              <a:rPr lang="en-US" altLang="zh-CN" kern="100" dirty="0">
                <a:cs typeface="Courier New" panose="02070309020205020404"/>
              </a:rPr>
              <a:t>)</a:t>
            </a:r>
            <a:r>
              <a:rPr lang="zh-CN" altLang="zh-CN" kern="100" dirty="0">
                <a:cs typeface="Times New Roman" panose="02020603050405020304"/>
              </a:rPr>
              <a:t>人，唐代政治家、思想家、文学家和史学家。隋末参加李密义军，掌管文檄。唐太宗时任谏议大夫、检校侍中。主导周、隋各史的修撰工作。书成，升任左光禄大夫，封郑国公。魏征敢于犯颜直谏，被称为</a:t>
            </a:r>
            <a:r>
              <a:rPr lang="zh-CN" altLang="zh-CN" kern="100" dirty="0">
                <a:latin typeface="等线" panose="02010600030101010101" charset="-122"/>
                <a:cs typeface="Times New Roman" panose="02020603050405020304"/>
              </a:rPr>
              <a:t>“</a:t>
            </a:r>
            <a:r>
              <a:rPr lang="zh-CN" altLang="zh-CN" kern="100" dirty="0">
                <a:cs typeface="Times New Roman" panose="02020603050405020304"/>
              </a:rPr>
              <a:t>诤臣</a:t>
            </a:r>
            <a:r>
              <a:rPr lang="zh-CN" altLang="zh-CN" kern="100" dirty="0">
                <a:latin typeface="等线" panose="02010600030101010101" charset="-122"/>
                <a:cs typeface="Times New Roman" panose="02020603050405020304"/>
              </a:rPr>
              <a:t>”</a:t>
            </a:r>
            <a:r>
              <a:rPr lang="zh-CN" altLang="zh-CN" kern="100" dirty="0">
                <a:cs typeface="Times New Roman" panose="02020603050405020304"/>
              </a:rPr>
              <a:t>，所言多被唐太宗采纳。</a:t>
            </a:r>
            <a:endParaRPr lang="zh-CN" altLang="zh-CN" sz="1050" kern="100" dirty="0">
              <a:effectLst/>
              <a:latin typeface="等线" panose="02010600030101010101" charset="-122"/>
              <a:ea typeface="等线" panose="02010600030101010101" charset="-122"/>
              <a:cs typeface="Courier New" panose="02070309020205020404"/>
            </a:endParaRPr>
          </a:p>
        </p:txBody>
      </p:sp>
    </p:spTree>
  </p:cSld>
  <p:clrMapOvr>
    <a:masterClrMapping/>
  </p:clrMapOv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a:xfrm>
            <a:off x="271037" y="611795"/>
            <a:ext cx="10980000" cy="5262245"/>
          </a:xfrm>
        </p:spPr>
        <p:txBody>
          <a:bodyPr/>
          <a:lstStyle/>
          <a:p>
            <a:pPr indent="713740" fontAlgn="ctr">
              <a:spcAft>
                <a:spcPts val="0"/>
              </a:spcAft>
              <a:tabLst>
                <a:tab pos="2700655" algn="l"/>
              </a:tabLst>
            </a:pPr>
            <a:r>
              <a:rPr lang="en-US" altLang="zh-CN" kern="100" dirty="0">
                <a:cs typeface="Courier New" panose="02070309020205020404"/>
              </a:rPr>
              <a:t>2</a:t>
            </a:r>
            <a:r>
              <a:rPr lang="zh-CN" altLang="zh-CN" kern="100" dirty="0">
                <a:cs typeface="Times New Roman" panose="02020603050405020304"/>
              </a:rPr>
              <a:t>．王安石</a:t>
            </a:r>
            <a:r>
              <a:rPr lang="en-US" altLang="zh-CN" kern="100" dirty="0">
                <a:cs typeface="Courier New" panose="02070309020205020404"/>
              </a:rPr>
              <a:t>(1021—1086)</a:t>
            </a:r>
            <a:r>
              <a:rPr lang="zh-CN" altLang="zh-CN" kern="100" dirty="0">
                <a:cs typeface="Times New Roman" panose="02020603050405020304"/>
              </a:rPr>
              <a:t>，字介甫，晚号半山，人称半山居士。北宋临川</a:t>
            </a:r>
            <a:r>
              <a:rPr lang="en-US" altLang="zh-CN" kern="100" dirty="0">
                <a:cs typeface="Courier New" panose="02070309020205020404"/>
              </a:rPr>
              <a:t>(</a:t>
            </a:r>
            <a:r>
              <a:rPr lang="zh-CN" altLang="zh-CN" kern="100" dirty="0">
                <a:cs typeface="Times New Roman" panose="02020603050405020304"/>
              </a:rPr>
              <a:t>今江西抚州</a:t>
            </a:r>
            <a:r>
              <a:rPr lang="en-US" altLang="zh-CN" kern="100" dirty="0">
                <a:cs typeface="Courier New" panose="02070309020205020404"/>
              </a:rPr>
              <a:t>)</a:t>
            </a:r>
            <a:r>
              <a:rPr lang="zh-CN" altLang="zh-CN" kern="100" dirty="0">
                <a:cs typeface="Times New Roman" panose="02020603050405020304"/>
              </a:rPr>
              <a:t>人。封舒国公，后又改封荆国公，世称王荆公。谥</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cs typeface="Times New Roman" panose="02020603050405020304"/>
              </a:rPr>
              <a:t>文</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cs typeface="Times New Roman" panose="02020603050405020304"/>
              </a:rPr>
              <a:t>，故又称王文公。北宋时期杰出的政治家、思想家、文学家，</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cs typeface="Times New Roman" panose="02020603050405020304"/>
              </a:rPr>
              <a:t>唐宋八大家</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cs typeface="Times New Roman" panose="02020603050405020304"/>
              </a:rPr>
              <a:t>之一。在政治上，他主张建立宋王朝</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cs typeface="Times New Roman" panose="02020603050405020304"/>
              </a:rPr>
              <a:t>法度</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cs typeface="Times New Roman" panose="02020603050405020304"/>
              </a:rPr>
              <a:t>，并推行新法，后来新法因守旧派的反对而被废除。在文学上，他是欧阳修倡导的北宋诗文革新运动的积极参与者，反对北宋初年浮靡的文风，主张文章</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cs typeface="Times New Roman" panose="02020603050405020304"/>
              </a:rPr>
              <a:t>务为有补于世</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cs typeface="Times New Roman" panose="02020603050405020304"/>
              </a:rPr>
              <a:t>。他的散文雄健峭拔，诗歌遒劲清新，词风格高峻。作品集有《临川集》《临川集拾遗》。</a:t>
            </a:r>
            <a:endParaRPr lang="zh-CN" altLang="zh-CN" sz="1050" kern="100" dirty="0">
              <a:effectLst/>
              <a:latin typeface="等线" panose="02010600030101010101" charset="-122"/>
              <a:ea typeface="等线" panose="02010600030101010101" charset="-122"/>
              <a:cs typeface="Courier New" panose="02070309020205020404"/>
            </a:endParaRPr>
          </a:p>
        </p:txBody>
      </p:sp>
    </p:spTree>
  </p:cSld>
  <p:clrMapOvr>
    <a:masterClrMapping/>
  </p:clrMapOv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271037" y="503783"/>
            <a:ext cx="10980000" cy="5909310"/>
          </a:xfrm>
        </p:spPr>
        <p:txBody>
          <a:bodyPr/>
          <a:lstStyle/>
          <a:p>
            <a:pPr>
              <a:spcAft>
                <a:spcPts val="0"/>
              </a:spcAft>
              <a:tabLst>
                <a:tab pos="2700655" algn="l"/>
              </a:tabLst>
            </a:pPr>
            <a:r>
              <a:rPr lang="zh-CN" altLang="zh-CN" kern="100" dirty="0">
                <a:ea typeface="黑体" panose="02010609060101010101" pitchFamily="49" charset="-122"/>
                <a:cs typeface="Times New Roman" panose="02020603050405020304"/>
              </a:rPr>
              <a:t>二、写作背景</a:t>
            </a:r>
            <a:endParaRPr lang="zh-CN" altLang="zh-CN" sz="1050" kern="100" dirty="0">
              <a:latin typeface="等线" panose="02010600030101010101" charset="-122"/>
              <a:ea typeface="等线" panose="02010600030101010101" charset="-122"/>
              <a:cs typeface="Courier New" panose="02070309020205020404"/>
            </a:endParaRPr>
          </a:p>
          <a:p>
            <a:pPr indent="713740" fontAlgn="ctr">
              <a:spcAft>
                <a:spcPts val="0"/>
              </a:spcAft>
              <a:tabLst>
                <a:tab pos="2700655" algn="l"/>
              </a:tabLst>
            </a:pPr>
            <a:r>
              <a:rPr lang="en-US" altLang="zh-CN" kern="100" dirty="0">
                <a:cs typeface="Courier New" panose="02070309020205020404"/>
              </a:rPr>
              <a:t>1</a:t>
            </a:r>
            <a:r>
              <a:rPr lang="zh-CN" altLang="zh-CN" kern="100" dirty="0">
                <a:cs typeface="Times New Roman" panose="02020603050405020304"/>
              </a:rPr>
              <a:t>．唐朝初年，唐太宗常以隋朝的暴政为戒，不敢过分使用民力，能够节私欲、明赏罚，广开言路，积极纳谏。到了贞观中期，生产有了较大发展，人民生活逐渐富裕，加上对外战争胜利，边防巩固，国威远扬，于是唐太宗渐渐骄奢忘本，开始对百姓作威作福。尽管</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cs typeface="Times New Roman" panose="02020603050405020304"/>
              </a:rPr>
              <a:t>百姓颇有怨嗟之言</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cs typeface="Times New Roman" panose="02020603050405020304"/>
              </a:rPr>
              <a:t>，可是这声音早被朝野上下歌功颂德的欢呼声淹没了。正直的魏征对此深感担忧，贞观十一年</a:t>
            </a:r>
            <a:r>
              <a:rPr lang="en-US" altLang="zh-CN" kern="100" dirty="0">
                <a:cs typeface="Courier New" panose="02070309020205020404"/>
              </a:rPr>
              <a:t>(637)</a:t>
            </a:r>
            <a:r>
              <a:rPr lang="zh-CN" altLang="zh-CN" kern="100" dirty="0">
                <a:cs typeface="Times New Roman" panose="02020603050405020304"/>
              </a:rPr>
              <a:t>三月到七月，他一连给唐太宗上了四疏，劝太宗</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cs typeface="Times New Roman" panose="02020603050405020304"/>
              </a:rPr>
              <a:t>鉴彼之所以亡，念我之所以保</a:t>
            </a:r>
            <a:r>
              <a:rPr lang="zh-CN" altLang="zh-CN" kern="100" dirty="0">
                <a:latin typeface="等线" panose="02010600030101010101" charset="-122"/>
                <a:cs typeface="Times New Roman" panose="02020603050405020304"/>
              </a:rPr>
              <a:t>”</a:t>
            </a:r>
            <a:r>
              <a:rPr lang="zh-CN" altLang="zh-CN" kern="100" dirty="0">
                <a:cs typeface="Times New Roman" panose="02020603050405020304"/>
              </a:rPr>
              <a:t>，励精政道，巩固统治。</a:t>
            </a:r>
            <a:endParaRPr lang="zh-CN" altLang="zh-CN" sz="1050" kern="100" dirty="0">
              <a:effectLst/>
              <a:latin typeface="等线" panose="02010600030101010101" charset="-122"/>
              <a:ea typeface="等线" panose="02010600030101010101" charset="-122"/>
              <a:cs typeface="Courier New" panose="02070309020205020404"/>
            </a:endParaRPr>
          </a:p>
        </p:txBody>
      </p:sp>
    </p:spTree>
  </p:cSld>
  <p:clrMapOvr>
    <a:masterClrMapping/>
  </p:clrMapOv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271037" y="611795"/>
            <a:ext cx="10980000" cy="3323987"/>
          </a:xfrm>
        </p:spPr>
        <p:txBody>
          <a:bodyPr/>
          <a:lstStyle/>
          <a:p>
            <a:pPr indent="713740" fontAlgn="ctr">
              <a:spcAft>
                <a:spcPts val="0"/>
              </a:spcAft>
              <a:tabLst>
                <a:tab pos="2700655" algn="l"/>
              </a:tabLst>
            </a:pPr>
            <a:r>
              <a:rPr lang="en-US" altLang="zh-CN" kern="100" dirty="0">
                <a:cs typeface="Courier New" panose="02070309020205020404"/>
              </a:rPr>
              <a:t>2</a:t>
            </a:r>
            <a:r>
              <a:rPr lang="zh-CN" altLang="zh-CN" kern="100" dirty="0">
                <a:cs typeface="Times New Roman" panose="02020603050405020304"/>
              </a:rPr>
              <a:t>．宋神宗时期，阶级矛盾和民族矛盾尖锐，内外交困。担任参知政事的王安石立志改革，推行新法，遭到以司马光为代表的保守势力的强烈反对。司马光于熙宁三年</a:t>
            </a:r>
            <a:r>
              <a:rPr lang="en-US" altLang="zh-CN" kern="100" dirty="0">
                <a:cs typeface="Courier New" panose="02070309020205020404"/>
              </a:rPr>
              <a:t>(1070)</a:t>
            </a:r>
            <a:r>
              <a:rPr lang="zh-CN" altLang="zh-CN" kern="100" dirty="0">
                <a:cs typeface="Times New Roman" panose="02020603050405020304"/>
              </a:rPr>
              <a:t>致书王安石，不遗余力地攻击新法，王安石当即答以简短的回函，进而写了这封信作为答复，表明自己改革的决心。</a:t>
            </a:r>
            <a:endParaRPr lang="zh-CN" altLang="zh-CN" sz="1050" kern="100" dirty="0">
              <a:effectLst/>
              <a:latin typeface="等线" panose="02010600030101010101" charset="-122"/>
              <a:ea typeface="等线" panose="02010600030101010101" charset="-122"/>
              <a:cs typeface="Courier New" panose="02070309020205020404"/>
            </a:endParaRPr>
          </a:p>
        </p:txBody>
      </p:sp>
    </p:spTree>
  </p:cSld>
  <p:clrMapOvr>
    <a:masterClrMapping/>
  </p:clrMapOv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271037" y="467779"/>
            <a:ext cx="10980000" cy="5909310"/>
          </a:xfrm>
        </p:spPr>
        <p:txBody>
          <a:bodyPr/>
          <a:lstStyle/>
          <a:p>
            <a:pPr algn="ctr">
              <a:spcAft>
                <a:spcPts val="0"/>
              </a:spcAft>
              <a:tabLst>
                <a:tab pos="3860800" algn="l"/>
              </a:tabLst>
            </a:pPr>
            <a:r>
              <a:rPr lang="zh-CN" altLang="zh-CN" kern="100" dirty="0">
                <a:cs typeface="Times New Roman" panose="02020603050405020304"/>
              </a:rPr>
              <a:t>【语基积累】</a:t>
            </a:r>
            <a:endParaRPr lang="zh-CN" altLang="zh-CN" sz="1050" kern="100" dirty="0">
              <a:latin typeface="等线" panose="02010600030101010101" charset="-122"/>
              <a:ea typeface="等线" panose="02010600030101010101" charset="-122"/>
              <a:cs typeface="Courier New" panose="02070309020205020404"/>
            </a:endParaRPr>
          </a:p>
          <a:p>
            <a:pPr>
              <a:spcAft>
                <a:spcPts val="0"/>
              </a:spcAft>
              <a:tabLst>
                <a:tab pos="3860800" algn="l"/>
              </a:tabLst>
            </a:pPr>
            <a:r>
              <a:rPr lang="zh-CN" altLang="zh-CN" kern="100" dirty="0">
                <a:ea typeface="黑体" panose="02010609060101010101" pitchFamily="49" charset="-122"/>
                <a:cs typeface="Times New Roman" panose="02020603050405020304"/>
              </a:rPr>
              <a:t>一、读准字音</a:t>
            </a:r>
            <a:endParaRPr lang="zh-CN" altLang="zh-CN" sz="1050" kern="100" dirty="0">
              <a:latin typeface="等线" panose="02010600030101010101" charset="-122"/>
              <a:ea typeface="等线" panose="02010600030101010101" charset="-122"/>
              <a:cs typeface="Courier New" panose="02070309020205020404"/>
            </a:endParaRPr>
          </a:p>
          <a:p>
            <a:pPr>
              <a:spcAft>
                <a:spcPts val="0"/>
              </a:spcAft>
              <a:tabLst>
                <a:tab pos="3860800" algn="l"/>
              </a:tabLst>
            </a:pPr>
            <a:r>
              <a:rPr lang="zh-CN" altLang="zh-CN" kern="100" dirty="0" smtClean="0">
                <a:cs typeface="Times New Roman" panose="02020603050405020304"/>
              </a:rPr>
              <a:t>求木之</a:t>
            </a:r>
            <a:r>
              <a:rPr lang="zh-CN" altLang="zh-CN" kern="100" dirty="0" smtClean="0">
                <a:solidFill>
                  <a:srgbClr val="C00000"/>
                </a:solidFill>
                <a:cs typeface="Times New Roman" panose="02020603050405020304"/>
              </a:rPr>
              <a:t>长</a:t>
            </a:r>
            <a:r>
              <a:rPr lang="zh-CN" altLang="zh-CN" kern="100" dirty="0" smtClean="0">
                <a:cs typeface="Times New Roman" panose="02020603050405020304"/>
              </a:rPr>
              <a:t>者</a:t>
            </a:r>
            <a:r>
              <a:rPr lang="en-US" altLang="zh-CN" kern="100" dirty="0" smtClean="0">
                <a:cs typeface="Courier New" panose="02070309020205020404"/>
              </a:rPr>
              <a:t>(</a:t>
            </a:r>
            <a:r>
              <a:rPr lang="zh-CN" altLang="zh-CN" dirty="0"/>
              <a:t>　 　 　 </a:t>
            </a:r>
            <a:r>
              <a:rPr lang="en-US" altLang="zh-CN" kern="100" dirty="0" smtClean="0">
                <a:cs typeface="Courier New" panose="02070309020205020404"/>
              </a:rPr>
              <a:t>)</a:t>
            </a:r>
            <a:r>
              <a:rPr lang="zh-CN" altLang="zh-CN" kern="100" dirty="0">
                <a:cs typeface="Times New Roman" panose="02020603050405020304"/>
              </a:rPr>
              <a:t>　</a:t>
            </a:r>
            <a:r>
              <a:rPr lang="en-US" altLang="zh-CN" kern="100" dirty="0" smtClean="0">
                <a:cs typeface="Times New Roman" panose="02020603050405020304"/>
              </a:rPr>
              <a:t>	</a:t>
            </a:r>
            <a:r>
              <a:rPr lang="zh-CN" altLang="zh-CN" kern="100" dirty="0" smtClean="0">
                <a:solidFill>
                  <a:srgbClr val="C00000"/>
                </a:solidFill>
                <a:cs typeface="Times New Roman" panose="02020603050405020304"/>
              </a:rPr>
              <a:t>浚</a:t>
            </a:r>
            <a:r>
              <a:rPr lang="zh-CN" altLang="zh-CN" kern="100" dirty="0">
                <a:cs typeface="Times New Roman" panose="02020603050405020304"/>
              </a:rPr>
              <a:t>源</a:t>
            </a:r>
            <a:r>
              <a:rPr lang="en-US" altLang="zh-CN" kern="100" dirty="0" smtClean="0">
                <a:cs typeface="Courier New" panose="02070309020205020404"/>
              </a:rPr>
              <a:t>(</a:t>
            </a:r>
            <a:r>
              <a:rPr lang="zh-CN" altLang="zh-CN" dirty="0"/>
              <a:t>　 　</a:t>
            </a:r>
            <a:r>
              <a:rPr lang="en-US" altLang="zh-CN" kern="100" dirty="0" smtClean="0">
                <a:cs typeface="Courier New" panose="02070309020205020404"/>
              </a:rPr>
              <a:t>)</a:t>
            </a:r>
            <a:endParaRPr lang="zh-CN" altLang="zh-CN" sz="1050" kern="100" dirty="0">
              <a:latin typeface="等线" panose="02010600030101010101" charset="-122"/>
              <a:ea typeface="等线" panose="02010600030101010101" charset="-122"/>
              <a:cs typeface="Courier New" panose="02070309020205020404"/>
            </a:endParaRPr>
          </a:p>
          <a:p>
            <a:pPr>
              <a:spcAft>
                <a:spcPts val="0"/>
              </a:spcAft>
              <a:tabLst>
                <a:tab pos="3860800" algn="l"/>
              </a:tabLst>
            </a:pPr>
            <a:r>
              <a:rPr lang="zh-CN" altLang="zh-CN" kern="100" dirty="0">
                <a:solidFill>
                  <a:srgbClr val="C00000"/>
                </a:solidFill>
                <a:cs typeface="Times New Roman" panose="02020603050405020304"/>
              </a:rPr>
              <a:t>塞</a:t>
            </a:r>
            <a:r>
              <a:rPr lang="zh-CN" altLang="zh-CN" kern="100" dirty="0">
                <a:cs typeface="Times New Roman" panose="02020603050405020304"/>
              </a:rPr>
              <a:t>源</a:t>
            </a:r>
            <a:r>
              <a:rPr lang="en-US" altLang="zh-CN" kern="100" dirty="0" smtClean="0">
                <a:cs typeface="Courier New" panose="02070309020205020404"/>
              </a:rPr>
              <a:t>(</a:t>
            </a:r>
            <a:r>
              <a:rPr lang="zh-CN" altLang="zh-CN" dirty="0"/>
              <a:t>　 　</a:t>
            </a:r>
            <a:r>
              <a:rPr lang="en-US" altLang="zh-CN" kern="100" dirty="0" smtClean="0">
                <a:cs typeface="Courier New" panose="02070309020205020404"/>
              </a:rPr>
              <a:t>)    	</a:t>
            </a:r>
            <a:r>
              <a:rPr lang="zh-CN" altLang="zh-CN" kern="100" dirty="0" smtClean="0">
                <a:solidFill>
                  <a:srgbClr val="C00000"/>
                </a:solidFill>
                <a:cs typeface="Times New Roman" panose="02020603050405020304"/>
              </a:rPr>
              <a:t>壅</a:t>
            </a:r>
            <a:r>
              <a:rPr lang="zh-CN" altLang="zh-CN" kern="100" dirty="0" smtClean="0">
                <a:cs typeface="Times New Roman" panose="02020603050405020304"/>
              </a:rPr>
              <a:t>蔽</a:t>
            </a:r>
            <a:r>
              <a:rPr lang="en-US" altLang="zh-CN" kern="100" dirty="0" smtClean="0">
                <a:cs typeface="Courier New" panose="02070309020205020404"/>
              </a:rPr>
              <a:t>(</a:t>
            </a:r>
            <a:r>
              <a:rPr lang="zh-CN" altLang="zh-CN" dirty="0"/>
              <a:t>　　 </a:t>
            </a:r>
            <a:r>
              <a:rPr lang="zh-CN" altLang="zh-CN" dirty="0" smtClean="0"/>
              <a:t> </a:t>
            </a:r>
            <a:r>
              <a:rPr lang="zh-CN" altLang="zh-CN" dirty="0"/>
              <a:t>　</a:t>
            </a:r>
            <a:r>
              <a:rPr lang="en-US" altLang="zh-CN" kern="100" dirty="0" smtClean="0">
                <a:cs typeface="Courier New" panose="02070309020205020404"/>
              </a:rPr>
              <a:t>)</a:t>
            </a:r>
            <a:endParaRPr lang="zh-CN" altLang="zh-CN" sz="1050" kern="100" dirty="0">
              <a:latin typeface="等线" panose="02010600030101010101" charset="-122"/>
              <a:ea typeface="等线" panose="02010600030101010101" charset="-122"/>
              <a:cs typeface="Courier New" panose="02070309020205020404"/>
            </a:endParaRPr>
          </a:p>
          <a:p>
            <a:pPr>
              <a:spcAft>
                <a:spcPts val="0"/>
              </a:spcAft>
              <a:tabLst>
                <a:tab pos="3860800" algn="l"/>
              </a:tabLst>
            </a:pPr>
            <a:r>
              <a:rPr lang="zh-CN" altLang="zh-CN" kern="100" dirty="0">
                <a:cs typeface="Times New Roman" panose="02020603050405020304"/>
              </a:rPr>
              <a:t>懈</a:t>
            </a:r>
            <a:r>
              <a:rPr lang="zh-CN" altLang="zh-CN" kern="100" dirty="0">
                <a:solidFill>
                  <a:srgbClr val="C00000"/>
                </a:solidFill>
                <a:cs typeface="Times New Roman" panose="02020603050405020304"/>
              </a:rPr>
              <a:t>怠</a:t>
            </a:r>
            <a:r>
              <a:rPr lang="en-US" altLang="zh-CN" kern="100" dirty="0" smtClean="0">
                <a:cs typeface="Courier New" panose="02070309020205020404"/>
              </a:rPr>
              <a:t>(</a:t>
            </a:r>
            <a:r>
              <a:rPr lang="zh-CN" altLang="zh-CN" dirty="0"/>
              <a:t>　 　</a:t>
            </a:r>
            <a:r>
              <a:rPr lang="en-US" altLang="zh-CN" kern="100" dirty="0" smtClean="0">
                <a:cs typeface="Courier New" panose="02070309020205020404"/>
              </a:rPr>
              <a:t>)    	</a:t>
            </a:r>
            <a:r>
              <a:rPr lang="zh-CN" altLang="zh-CN" kern="100" dirty="0" smtClean="0">
                <a:solidFill>
                  <a:srgbClr val="C00000"/>
                </a:solidFill>
                <a:cs typeface="Times New Roman" panose="02020603050405020304"/>
              </a:rPr>
              <a:t>黜</a:t>
            </a:r>
            <a:r>
              <a:rPr lang="zh-CN" altLang="zh-CN" kern="100" dirty="0">
                <a:cs typeface="Times New Roman" panose="02020603050405020304"/>
              </a:rPr>
              <a:t>恶</a:t>
            </a:r>
            <a:r>
              <a:rPr lang="en-US" altLang="zh-CN" kern="100" dirty="0" smtClean="0">
                <a:cs typeface="Courier New" panose="02070309020205020404"/>
              </a:rPr>
              <a:t>(</a:t>
            </a:r>
            <a:r>
              <a:rPr lang="zh-CN" altLang="zh-CN" dirty="0"/>
              <a:t>　 　</a:t>
            </a:r>
            <a:r>
              <a:rPr lang="en-US" altLang="zh-CN" kern="100" dirty="0" smtClean="0">
                <a:cs typeface="Courier New" panose="02070309020205020404"/>
              </a:rPr>
              <a:t>)</a:t>
            </a:r>
            <a:endParaRPr lang="zh-CN" altLang="zh-CN" sz="1050" kern="100" dirty="0">
              <a:latin typeface="等线" panose="02010600030101010101" charset="-122"/>
              <a:ea typeface="等线" panose="02010600030101010101" charset="-122"/>
              <a:cs typeface="Courier New" panose="02070309020205020404"/>
            </a:endParaRPr>
          </a:p>
          <a:p>
            <a:pPr>
              <a:spcAft>
                <a:spcPts val="0"/>
              </a:spcAft>
              <a:tabLst>
                <a:tab pos="3860800" algn="l"/>
              </a:tabLst>
            </a:pPr>
            <a:r>
              <a:rPr lang="zh-CN" altLang="zh-CN" kern="100" dirty="0">
                <a:solidFill>
                  <a:srgbClr val="C00000"/>
                </a:solidFill>
                <a:cs typeface="Times New Roman" panose="02020603050405020304"/>
              </a:rPr>
              <a:t>谬</a:t>
            </a:r>
            <a:r>
              <a:rPr lang="zh-CN" altLang="zh-CN" kern="100" dirty="0">
                <a:cs typeface="Times New Roman" panose="02020603050405020304"/>
              </a:rPr>
              <a:t>赏</a:t>
            </a:r>
            <a:r>
              <a:rPr lang="en-US" altLang="zh-CN" kern="100" dirty="0" smtClean="0">
                <a:cs typeface="Courier New" panose="02070309020205020404"/>
              </a:rPr>
              <a:t>(</a:t>
            </a:r>
            <a:r>
              <a:rPr lang="zh-CN" altLang="zh-CN" dirty="0"/>
              <a:t>　 　 　</a:t>
            </a:r>
            <a:r>
              <a:rPr lang="en-US" altLang="zh-CN" kern="100" dirty="0" smtClean="0">
                <a:cs typeface="Courier New" panose="02070309020205020404"/>
              </a:rPr>
              <a:t>)    	</a:t>
            </a:r>
            <a:r>
              <a:rPr lang="zh-CN" altLang="zh-CN" kern="100" dirty="0" smtClean="0">
                <a:cs typeface="Times New Roman" panose="02020603050405020304"/>
              </a:rPr>
              <a:t>弘</a:t>
            </a:r>
            <a:r>
              <a:rPr lang="zh-CN" altLang="zh-CN" kern="100" dirty="0">
                <a:solidFill>
                  <a:srgbClr val="C00000"/>
                </a:solidFill>
                <a:cs typeface="Times New Roman" panose="02020603050405020304"/>
              </a:rPr>
              <a:t>兹</a:t>
            </a:r>
            <a:r>
              <a:rPr lang="zh-CN" altLang="zh-CN" kern="100" dirty="0">
                <a:cs typeface="Times New Roman" panose="02020603050405020304"/>
              </a:rPr>
              <a:t>九德</a:t>
            </a:r>
            <a:r>
              <a:rPr lang="en-US" altLang="zh-CN" kern="100" dirty="0" smtClean="0">
                <a:cs typeface="Courier New" panose="02070309020205020404"/>
              </a:rPr>
              <a:t>(</a:t>
            </a:r>
            <a:r>
              <a:rPr lang="zh-CN" altLang="zh-CN" dirty="0"/>
              <a:t>　 　</a:t>
            </a:r>
            <a:r>
              <a:rPr lang="en-US" altLang="zh-CN" kern="100" dirty="0" smtClean="0">
                <a:cs typeface="Courier New" panose="02070309020205020404"/>
              </a:rPr>
              <a:t>)</a:t>
            </a:r>
            <a:endParaRPr lang="zh-CN" altLang="zh-CN" sz="1050" kern="100" dirty="0">
              <a:latin typeface="等线" panose="02010600030101010101" charset="-122"/>
              <a:ea typeface="等线" panose="02010600030101010101" charset="-122"/>
              <a:cs typeface="Courier New" panose="02070309020205020404"/>
            </a:endParaRPr>
          </a:p>
          <a:p>
            <a:pPr>
              <a:spcAft>
                <a:spcPts val="0"/>
              </a:spcAft>
              <a:tabLst>
                <a:tab pos="3860800" algn="l"/>
              </a:tabLst>
            </a:pPr>
            <a:r>
              <a:rPr lang="zh-CN" altLang="zh-CN" kern="100" dirty="0">
                <a:cs typeface="Times New Roman" panose="02020603050405020304"/>
              </a:rPr>
              <a:t>垂</a:t>
            </a:r>
            <a:r>
              <a:rPr lang="zh-CN" altLang="zh-CN" kern="100" dirty="0">
                <a:solidFill>
                  <a:srgbClr val="C00000"/>
                </a:solidFill>
                <a:cs typeface="Times New Roman" panose="02020603050405020304"/>
              </a:rPr>
              <a:t>拱</a:t>
            </a:r>
            <a:r>
              <a:rPr lang="en-US" altLang="zh-CN" kern="100" dirty="0" smtClean="0">
                <a:cs typeface="Courier New" panose="02070309020205020404"/>
              </a:rPr>
              <a:t>(</a:t>
            </a:r>
            <a:r>
              <a:rPr lang="zh-CN" altLang="zh-CN" dirty="0"/>
              <a:t>　　 　 </a:t>
            </a:r>
            <a:r>
              <a:rPr lang="zh-CN" altLang="zh-CN" dirty="0" smtClean="0"/>
              <a:t> </a:t>
            </a:r>
            <a:r>
              <a:rPr lang="zh-CN" altLang="zh-CN" dirty="0"/>
              <a:t>　</a:t>
            </a:r>
            <a:r>
              <a:rPr lang="en-US" altLang="zh-CN" kern="100" dirty="0" smtClean="0">
                <a:cs typeface="Courier New" panose="02070309020205020404"/>
              </a:rPr>
              <a:t>)    	</a:t>
            </a:r>
            <a:r>
              <a:rPr lang="zh-CN" altLang="zh-CN" kern="100" dirty="0" smtClean="0">
                <a:solidFill>
                  <a:srgbClr val="C00000"/>
                </a:solidFill>
                <a:cs typeface="Times New Roman" panose="02020603050405020304"/>
              </a:rPr>
              <a:t>殷</a:t>
            </a:r>
            <a:r>
              <a:rPr lang="zh-CN" altLang="zh-CN" kern="100" dirty="0">
                <a:cs typeface="Times New Roman" panose="02020603050405020304"/>
              </a:rPr>
              <a:t>忧</a:t>
            </a:r>
            <a:r>
              <a:rPr lang="en-US" altLang="zh-CN" kern="100" dirty="0" smtClean="0">
                <a:cs typeface="Courier New" panose="02070309020205020404"/>
              </a:rPr>
              <a:t>(</a:t>
            </a:r>
            <a:r>
              <a:rPr lang="zh-CN" altLang="zh-CN" dirty="0"/>
              <a:t>　 　</a:t>
            </a:r>
            <a:r>
              <a:rPr lang="en-US" altLang="zh-CN" kern="100" dirty="0" smtClean="0">
                <a:cs typeface="Courier New" panose="02070309020205020404"/>
              </a:rPr>
              <a:t>)</a:t>
            </a:r>
            <a:endParaRPr lang="zh-CN" altLang="zh-CN" sz="1050" kern="100" dirty="0">
              <a:latin typeface="等线" panose="02010600030101010101" charset="-122"/>
              <a:ea typeface="等线" panose="02010600030101010101" charset="-122"/>
              <a:cs typeface="Courier New" panose="02070309020205020404"/>
            </a:endParaRPr>
          </a:p>
          <a:p>
            <a:pPr>
              <a:spcAft>
                <a:spcPts val="0"/>
              </a:spcAft>
              <a:tabLst>
                <a:tab pos="3860800" algn="l"/>
              </a:tabLst>
            </a:pPr>
            <a:r>
              <a:rPr lang="zh-CN" altLang="zh-CN" kern="100" dirty="0">
                <a:cs typeface="Times New Roman" panose="02020603050405020304"/>
              </a:rPr>
              <a:t>怨</a:t>
            </a:r>
            <a:r>
              <a:rPr lang="zh-CN" altLang="zh-CN" kern="100" dirty="0">
                <a:solidFill>
                  <a:srgbClr val="C00000"/>
                </a:solidFill>
                <a:cs typeface="Times New Roman" panose="02020603050405020304"/>
              </a:rPr>
              <a:t>谤</a:t>
            </a:r>
            <a:r>
              <a:rPr lang="en-US" altLang="zh-CN" kern="100" dirty="0" smtClean="0">
                <a:cs typeface="Courier New" panose="02070309020205020404"/>
              </a:rPr>
              <a:t>(</a:t>
            </a:r>
            <a:r>
              <a:rPr lang="zh-CN" altLang="zh-CN" dirty="0"/>
              <a:t>　　 </a:t>
            </a:r>
            <a:r>
              <a:rPr lang="zh-CN" altLang="zh-CN" dirty="0" smtClean="0"/>
              <a:t> </a:t>
            </a:r>
            <a:r>
              <a:rPr lang="zh-CN" altLang="zh-CN" dirty="0"/>
              <a:t>　</a:t>
            </a:r>
            <a:r>
              <a:rPr lang="en-US" altLang="zh-CN" kern="100" dirty="0" smtClean="0">
                <a:cs typeface="Courier New" panose="02070309020205020404"/>
              </a:rPr>
              <a:t>)    	</a:t>
            </a:r>
            <a:r>
              <a:rPr lang="zh-CN" altLang="zh-CN" kern="100" dirty="0" smtClean="0">
                <a:solidFill>
                  <a:srgbClr val="C00000"/>
                </a:solidFill>
                <a:cs typeface="Times New Roman" panose="02020603050405020304"/>
              </a:rPr>
              <a:t>难</a:t>
            </a:r>
            <a:r>
              <a:rPr lang="zh-CN" altLang="zh-CN" kern="100" dirty="0">
                <a:cs typeface="Times New Roman" panose="02020603050405020304"/>
              </a:rPr>
              <a:t>壬人</a:t>
            </a:r>
            <a:r>
              <a:rPr lang="en-US" altLang="zh-CN" kern="100" dirty="0" smtClean="0">
                <a:cs typeface="Courier New" panose="02070309020205020404"/>
              </a:rPr>
              <a:t>(</a:t>
            </a:r>
            <a:r>
              <a:rPr lang="zh-CN" altLang="zh-CN" dirty="0"/>
              <a:t>　 　</a:t>
            </a:r>
            <a:r>
              <a:rPr lang="en-US" altLang="zh-CN" kern="100" dirty="0" smtClean="0">
                <a:cs typeface="Courier New" panose="02070309020205020404"/>
              </a:rPr>
              <a:t>)</a:t>
            </a:r>
            <a:endParaRPr lang="zh-CN" altLang="zh-CN" sz="1050" kern="100" dirty="0">
              <a:latin typeface="等线" panose="02010600030101010101" charset="-122"/>
              <a:ea typeface="等线" panose="02010600030101010101" charset="-122"/>
              <a:cs typeface="Courier New" panose="02070309020205020404"/>
            </a:endParaRPr>
          </a:p>
          <a:p>
            <a:pPr>
              <a:spcAft>
                <a:spcPts val="0"/>
              </a:spcAft>
              <a:tabLst>
                <a:tab pos="3860800" algn="l"/>
              </a:tabLst>
            </a:pPr>
            <a:r>
              <a:rPr lang="zh-CN" altLang="zh-CN" kern="100" dirty="0">
                <a:solidFill>
                  <a:srgbClr val="C00000"/>
                </a:solidFill>
                <a:cs typeface="Times New Roman" panose="02020603050405020304"/>
              </a:rPr>
              <a:t>胥</a:t>
            </a:r>
            <a:r>
              <a:rPr lang="zh-CN" altLang="zh-CN" kern="100" dirty="0">
                <a:cs typeface="Times New Roman" panose="02020603050405020304"/>
              </a:rPr>
              <a:t>怨</a:t>
            </a:r>
            <a:r>
              <a:rPr lang="en-US" altLang="zh-CN" kern="100" dirty="0" smtClean="0">
                <a:cs typeface="Courier New" panose="02070309020205020404"/>
              </a:rPr>
              <a:t>(</a:t>
            </a:r>
            <a:r>
              <a:rPr lang="zh-CN" altLang="zh-CN" dirty="0"/>
              <a:t>　 　</a:t>
            </a:r>
            <a:r>
              <a:rPr lang="en-US" altLang="zh-CN" kern="100" dirty="0" smtClean="0">
                <a:cs typeface="Courier New" panose="02070309020205020404"/>
              </a:rPr>
              <a:t>)    	</a:t>
            </a:r>
            <a:r>
              <a:rPr lang="zh-CN" altLang="zh-CN" kern="100" dirty="0" smtClean="0">
                <a:cs typeface="Times New Roman" panose="02020603050405020304"/>
              </a:rPr>
              <a:t>盘</a:t>
            </a:r>
            <a:r>
              <a:rPr lang="zh-CN" altLang="zh-CN" kern="100" dirty="0">
                <a:solidFill>
                  <a:srgbClr val="C00000"/>
                </a:solidFill>
                <a:cs typeface="Times New Roman" panose="02020603050405020304"/>
              </a:rPr>
              <a:t>庚</a:t>
            </a:r>
            <a:r>
              <a:rPr lang="en-US" altLang="zh-CN" kern="100" dirty="0" smtClean="0">
                <a:cs typeface="Courier New" panose="02070309020205020404"/>
              </a:rPr>
              <a:t>(</a:t>
            </a:r>
            <a:r>
              <a:rPr lang="zh-CN" altLang="zh-CN" dirty="0"/>
              <a:t>　 　 　</a:t>
            </a:r>
            <a:r>
              <a:rPr lang="en-US" altLang="zh-CN" kern="100" dirty="0" smtClean="0">
                <a:cs typeface="Courier New" panose="02070309020205020404"/>
              </a:rPr>
              <a:t>)    	</a:t>
            </a:r>
            <a:r>
              <a:rPr lang="zh-CN" altLang="zh-CN" kern="100" dirty="0" smtClean="0">
                <a:cs typeface="Times New Roman" panose="02020603050405020304"/>
              </a:rPr>
              <a:t>会</a:t>
            </a:r>
            <a:r>
              <a:rPr lang="zh-CN" altLang="zh-CN" kern="100" dirty="0" smtClean="0">
                <a:solidFill>
                  <a:srgbClr val="C00000"/>
                </a:solidFill>
                <a:cs typeface="Times New Roman" panose="02020603050405020304"/>
              </a:rPr>
              <a:t>晤</a:t>
            </a:r>
            <a:r>
              <a:rPr lang="en-US" altLang="zh-CN" kern="100" dirty="0" smtClean="0">
                <a:cs typeface="Courier New" panose="02070309020205020404"/>
              </a:rPr>
              <a:t>(</a:t>
            </a:r>
            <a:r>
              <a:rPr lang="zh-CN" altLang="zh-CN" dirty="0" smtClean="0"/>
              <a:t>　 　</a:t>
            </a:r>
            <a:r>
              <a:rPr lang="en-US" altLang="zh-CN" kern="100" dirty="0" smtClean="0">
                <a:cs typeface="Courier New" panose="02070309020205020404"/>
              </a:rPr>
              <a:t>)</a:t>
            </a:r>
            <a:endParaRPr lang="zh-CN" altLang="zh-CN" sz="1050" kern="100" dirty="0">
              <a:effectLst/>
              <a:latin typeface="等线" panose="02010600030101010101" charset="-122"/>
              <a:ea typeface="等线" panose="02010600030101010101" charset="-122"/>
              <a:cs typeface="Courier New" panose="02070309020205020404"/>
            </a:endParaRPr>
          </a:p>
        </p:txBody>
      </p:sp>
      <p:sp>
        <p:nvSpPr>
          <p:cNvPr id="104" name="矩形 103"/>
          <p:cNvSpPr/>
          <p:nvPr/>
        </p:nvSpPr>
        <p:spPr>
          <a:xfrm>
            <a:off x="2295849" y="1799927"/>
            <a:ext cx="1233030" cy="584775"/>
          </a:xfrm>
          <a:prstGeom prst="rect">
            <a:avLst/>
          </a:prstGeom>
        </p:spPr>
        <p:txBody>
          <a:bodyPr wrap="none">
            <a:spAutoFit/>
          </a:bodyPr>
          <a:lstStyle/>
          <a:p>
            <a:pPr>
              <a:spcAft>
                <a:spcPts val="0"/>
              </a:spcAft>
            </a:pPr>
            <a:r>
              <a:rPr lang="en-US" altLang="zh-CN" sz="3200" b="1" kern="100" dirty="0" err="1" smtClean="0">
                <a:solidFill>
                  <a:srgbClr val="FF0000"/>
                </a:solidFill>
                <a:latin typeface="Times New Roman" panose="02020603050405020304" pitchFamily="18" charset="0"/>
                <a:cs typeface="Times New Roman" panose="02020603050405020304" pitchFamily="18" charset="0"/>
              </a:rPr>
              <a:t>zhǎng</a:t>
            </a:r>
            <a:endParaRPr lang="zh-CN" altLang="zh-CN" sz="1100" kern="100" dirty="0">
              <a:effectLst/>
              <a:latin typeface="等线" panose="02010600030101010101" charset="-122"/>
              <a:ea typeface="等线" panose="02010600030101010101" charset="-122"/>
              <a:cs typeface="Courier New" panose="02070309020205020404" pitchFamily="49" charset="0"/>
            </a:endParaRPr>
          </a:p>
        </p:txBody>
      </p:sp>
      <p:sp>
        <p:nvSpPr>
          <p:cNvPr id="105" name="矩形 104"/>
          <p:cNvSpPr/>
          <p:nvPr/>
        </p:nvSpPr>
        <p:spPr>
          <a:xfrm>
            <a:off x="5079312" y="1835931"/>
            <a:ext cx="776175" cy="584775"/>
          </a:xfrm>
          <a:prstGeom prst="rect">
            <a:avLst/>
          </a:prstGeom>
        </p:spPr>
        <p:txBody>
          <a:bodyPr wrap="none">
            <a:spAutoFit/>
          </a:bodyPr>
          <a:lstStyle/>
          <a:p>
            <a:pPr>
              <a:spcAft>
                <a:spcPts val="0"/>
              </a:spcAft>
            </a:pPr>
            <a:r>
              <a:rPr lang="en-US" altLang="zh-CN" sz="3200" b="1" kern="100" dirty="0" err="1" smtClean="0">
                <a:solidFill>
                  <a:srgbClr val="FF0000"/>
                </a:solidFill>
                <a:latin typeface="Times New Roman" panose="02020603050405020304" pitchFamily="18" charset="0"/>
                <a:cs typeface="Times New Roman" panose="02020603050405020304" pitchFamily="18" charset="0"/>
              </a:rPr>
              <a:t>jùn</a:t>
            </a:r>
            <a:endParaRPr lang="zh-CN" altLang="zh-CN" sz="1100" kern="100" dirty="0">
              <a:effectLst/>
              <a:latin typeface="等线" panose="02010600030101010101" charset="-122"/>
              <a:ea typeface="等线" panose="02010600030101010101" charset="-122"/>
              <a:cs typeface="Courier New" panose="02070309020205020404" pitchFamily="49" charset="0"/>
            </a:endParaRPr>
          </a:p>
        </p:txBody>
      </p:sp>
      <p:sp>
        <p:nvSpPr>
          <p:cNvPr id="106" name="矩形 105"/>
          <p:cNvSpPr/>
          <p:nvPr/>
        </p:nvSpPr>
        <p:spPr>
          <a:xfrm>
            <a:off x="1300317" y="2517435"/>
            <a:ext cx="527709" cy="584775"/>
          </a:xfrm>
          <a:prstGeom prst="rect">
            <a:avLst/>
          </a:prstGeom>
        </p:spPr>
        <p:txBody>
          <a:bodyPr wrap="none">
            <a:spAutoFit/>
          </a:bodyPr>
          <a:lstStyle/>
          <a:p>
            <a:pPr>
              <a:spcAft>
                <a:spcPts val="0"/>
              </a:spcAft>
            </a:pPr>
            <a:r>
              <a:rPr lang="en-US" altLang="zh-CN" sz="3200" b="1" kern="100" dirty="0" err="1" smtClean="0">
                <a:solidFill>
                  <a:srgbClr val="FF0000"/>
                </a:solidFill>
                <a:latin typeface="Times New Roman" panose="02020603050405020304" pitchFamily="18" charset="0"/>
                <a:cs typeface="Times New Roman" panose="02020603050405020304" pitchFamily="18" charset="0"/>
              </a:rPr>
              <a:t>sè</a:t>
            </a:r>
            <a:endParaRPr lang="zh-CN" altLang="zh-CN" sz="1100" kern="100" dirty="0">
              <a:effectLst/>
              <a:latin typeface="等线" panose="02010600030101010101" charset="-122"/>
              <a:ea typeface="等线" panose="02010600030101010101" charset="-122"/>
              <a:cs typeface="Courier New" panose="02070309020205020404" pitchFamily="49" charset="0"/>
            </a:endParaRPr>
          </a:p>
        </p:txBody>
      </p:sp>
      <p:sp>
        <p:nvSpPr>
          <p:cNvPr id="107" name="矩形 106"/>
          <p:cNvSpPr/>
          <p:nvPr/>
        </p:nvSpPr>
        <p:spPr>
          <a:xfrm>
            <a:off x="5183578" y="2517436"/>
            <a:ext cx="1027845" cy="584775"/>
          </a:xfrm>
          <a:prstGeom prst="rect">
            <a:avLst/>
          </a:prstGeom>
        </p:spPr>
        <p:txBody>
          <a:bodyPr wrap="none">
            <a:spAutoFit/>
          </a:bodyPr>
          <a:lstStyle/>
          <a:p>
            <a:pPr>
              <a:spcAft>
                <a:spcPts val="0"/>
              </a:spcAft>
            </a:pPr>
            <a:r>
              <a:rPr lang="en-US" altLang="zh-CN" sz="3200" b="1" kern="100" dirty="0" err="1" smtClean="0">
                <a:solidFill>
                  <a:srgbClr val="FF0000"/>
                </a:solidFill>
                <a:latin typeface="Times New Roman" panose="02020603050405020304" pitchFamily="18" charset="0"/>
                <a:cs typeface="Times New Roman" panose="02020603050405020304" pitchFamily="18" charset="0"/>
              </a:rPr>
              <a:t>yōng</a:t>
            </a:r>
            <a:endParaRPr lang="zh-CN" altLang="zh-CN" sz="1100" kern="100" dirty="0">
              <a:effectLst/>
              <a:latin typeface="等线" panose="02010600030101010101" charset="-122"/>
              <a:ea typeface="等线" panose="02010600030101010101" charset="-122"/>
              <a:cs typeface="Courier New" panose="02070309020205020404" pitchFamily="49" charset="0"/>
            </a:endParaRPr>
          </a:p>
        </p:txBody>
      </p:sp>
      <p:sp>
        <p:nvSpPr>
          <p:cNvPr id="108" name="矩形 107"/>
          <p:cNvSpPr/>
          <p:nvPr/>
        </p:nvSpPr>
        <p:spPr>
          <a:xfrm>
            <a:off x="1251495" y="3132074"/>
            <a:ext cx="731290" cy="584775"/>
          </a:xfrm>
          <a:prstGeom prst="rect">
            <a:avLst/>
          </a:prstGeom>
        </p:spPr>
        <p:txBody>
          <a:bodyPr wrap="none">
            <a:spAutoFit/>
          </a:bodyPr>
          <a:lstStyle/>
          <a:p>
            <a:pPr>
              <a:spcAft>
                <a:spcPts val="0"/>
              </a:spcAft>
            </a:pPr>
            <a:r>
              <a:rPr lang="en-US" altLang="zh-CN" sz="3200" b="1" kern="100" dirty="0" err="1" smtClean="0">
                <a:solidFill>
                  <a:srgbClr val="FF0000"/>
                </a:solidFill>
                <a:latin typeface="Times New Roman" panose="02020603050405020304" pitchFamily="18" charset="0"/>
                <a:cs typeface="Times New Roman" panose="02020603050405020304" pitchFamily="18" charset="0"/>
              </a:rPr>
              <a:t>dài</a:t>
            </a:r>
            <a:endParaRPr lang="zh-CN" altLang="zh-CN" sz="1100" kern="100" dirty="0">
              <a:effectLst/>
              <a:latin typeface="等线" panose="02010600030101010101" charset="-122"/>
              <a:ea typeface="等线" panose="02010600030101010101" charset="-122"/>
              <a:cs typeface="Courier New" panose="02070309020205020404" pitchFamily="49" charset="0"/>
            </a:endParaRPr>
          </a:p>
        </p:txBody>
      </p:sp>
      <p:sp>
        <p:nvSpPr>
          <p:cNvPr id="109" name="矩形 108"/>
          <p:cNvSpPr/>
          <p:nvPr/>
        </p:nvSpPr>
        <p:spPr>
          <a:xfrm>
            <a:off x="5026567" y="3132075"/>
            <a:ext cx="822661" cy="584775"/>
          </a:xfrm>
          <a:prstGeom prst="rect">
            <a:avLst/>
          </a:prstGeom>
        </p:spPr>
        <p:txBody>
          <a:bodyPr wrap="none">
            <a:spAutoFit/>
          </a:bodyPr>
          <a:lstStyle/>
          <a:p>
            <a:pPr>
              <a:spcAft>
                <a:spcPts val="0"/>
              </a:spcAft>
            </a:pPr>
            <a:r>
              <a:rPr lang="en-US" altLang="zh-CN" sz="3200" b="1" kern="100" dirty="0" err="1" smtClean="0">
                <a:solidFill>
                  <a:srgbClr val="FF0000"/>
                </a:solidFill>
                <a:latin typeface="Times New Roman" panose="02020603050405020304" pitchFamily="18" charset="0"/>
                <a:cs typeface="Times New Roman" panose="02020603050405020304" pitchFamily="18" charset="0"/>
              </a:rPr>
              <a:t>chù</a:t>
            </a:r>
            <a:endParaRPr lang="zh-CN" altLang="zh-CN" sz="1100" kern="100" dirty="0">
              <a:effectLst/>
              <a:latin typeface="等线" panose="02010600030101010101" charset="-122"/>
              <a:ea typeface="等线" panose="02010600030101010101" charset="-122"/>
              <a:cs typeface="Courier New" panose="02070309020205020404" pitchFamily="49" charset="0"/>
            </a:endParaRPr>
          </a:p>
        </p:txBody>
      </p:sp>
      <p:sp>
        <p:nvSpPr>
          <p:cNvPr id="110" name="矩形 109"/>
          <p:cNvSpPr/>
          <p:nvPr/>
        </p:nvSpPr>
        <p:spPr>
          <a:xfrm>
            <a:off x="1383465" y="3771896"/>
            <a:ext cx="867545" cy="584775"/>
          </a:xfrm>
          <a:prstGeom prst="rect">
            <a:avLst/>
          </a:prstGeom>
        </p:spPr>
        <p:txBody>
          <a:bodyPr wrap="none">
            <a:spAutoFit/>
          </a:bodyPr>
          <a:lstStyle/>
          <a:p>
            <a:pPr>
              <a:spcAft>
                <a:spcPts val="0"/>
              </a:spcAft>
            </a:pPr>
            <a:r>
              <a:rPr lang="en-US" altLang="zh-CN" sz="3200" b="1" kern="100" dirty="0" err="1" smtClean="0">
                <a:solidFill>
                  <a:srgbClr val="FF0000"/>
                </a:solidFill>
                <a:latin typeface="Times New Roman" panose="02020603050405020304" pitchFamily="18" charset="0"/>
                <a:cs typeface="Times New Roman" panose="02020603050405020304" pitchFamily="18" charset="0"/>
              </a:rPr>
              <a:t>miù</a:t>
            </a:r>
            <a:endParaRPr lang="zh-CN" altLang="zh-CN" sz="1100" kern="100" dirty="0">
              <a:effectLst/>
              <a:latin typeface="等线" panose="02010600030101010101" charset="-122"/>
              <a:ea typeface="等线" panose="02010600030101010101" charset="-122"/>
              <a:cs typeface="Courier New" panose="02070309020205020404" pitchFamily="49" charset="0"/>
            </a:endParaRPr>
          </a:p>
        </p:txBody>
      </p:sp>
      <p:sp>
        <p:nvSpPr>
          <p:cNvPr id="111" name="矩形 110"/>
          <p:cNvSpPr/>
          <p:nvPr/>
        </p:nvSpPr>
        <p:spPr>
          <a:xfrm>
            <a:off x="5891883" y="3744143"/>
            <a:ext cx="481222" cy="584775"/>
          </a:xfrm>
          <a:prstGeom prst="rect">
            <a:avLst/>
          </a:prstGeom>
        </p:spPr>
        <p:txBody>
          <a:bodyPr wrap="none">
            <a:spAutoFit/>
          </a:bodyPr>
          <a:lstStyle/>
          <a:p>
            <a:pPr>
              <a:spcAft>
                <a:spcPts val="0"/>
              </a:spcAft>
            </a:pPr>
            <a:r>
              <a:rPr lang="en-US" altLang="zh-CN" sz="3200" b="1" kern="100" dirty="0" err="1" smtClean="0">
                <a:solidFill>
                  <a:srgbClr val="FF0000"/>
                </a:solidFill>
                <a:latin typeface="Times New Roman" panose="02020603050405020304" pitchFamily="18" charset="0"/>
                <a:cs typeface="Times New Roman" panose="02020603050405020304" pitchFamily="18" charset="0"/>
              </a:rPr>
              <a:t>zī</a:t>
            </a:r>
            <a:endParaRPr lang="zh-CN" altLang="zh-CN" sz="1100" kern="100" dirty="0">
              <a:effectLst/>
              <a:latin typeface="等线" panose="02010600030101010101" charset="-122"/>
              <a:ea typeface="等线" panose="02010600030101010101" charset="-122"/>
              <a:cs typeface="Courier New" panose="02070309020205020404" pitchFamily="49" charset="0"/>
            </a:endParaRPr>
          </a:p>
        </p:txBody>
      </p:sp>
      <p:sp>
        <p:nvSpPr>
          <p:cNvPr id="112" name="矩形 111"/>
          <p:cNvSpPr/>
          <p:nvPr/>
        </p:nvSpPr>
        <p:spPr>
          <a:xfrm>
            <a:off x="1515189" y="4419508"/>
            <a:ext cx="1027845" cy="584775"/>
          </a:xfrm>
          <a:prstGeom prst="rect">
            <a:avLst/>
          </a:prstGeom>
        </p:spPr>
        <p:txBody>
          <a:bodyPr wrap="none">
            <a:spAutoFit/>
          </a:bodyPr>
          <a:lstStyle/>
          <a:p>
            <a:pPr>
              <a:spcAft>
                <a:spcPts val="0"/>
              </a:spcAft>
            </a:pPr>
            <a:r>
              <a:rPr lang="en-US" altLang="zh-CN" sz="3200" b="1" kern="100" dirty="0" err="1" smtClean="0">
                <a:solidFill>
                  <a:srgbClr val="FF0000"/>
                </a:solidFill>
                <a:latin typeface="Times New Roman" panose="02020603050405020304" pitchFamily="18" charset="0"/>
                <a:cs typeface="Times New Roman" panose="02020603050405020304" pitchFamily="18" charset="0"/>
              </a:rPr>
              <a:t>gǒng</a:t>
            </a:r>
            <a:endParaRPr lang="zh-CN" altLang="zh-CN" sz="1100" kern="100" dirty="0">
              <a:effectLst/>
              <a:latin typeface="等线" panose="02010600030101010101" charset="-122"/>
              <a:ea typeface="等线" panose="02010600030101010101" charset="-122"/>
              <a:cs typeface="Courier New" panose="02070309020205020404" pitchFamily="49" charset="0"/>
            </a:endParaRPr>
          </a:p>
        </p:txBody>
      </p:sp>
      <p:sp>
        <p:nvSpPr>
          <p:cNvPr id="113" name="矩形 112"/>
          <p:cNvSpPr/>
          <p:nvPr/>
        </p:nvSpPr>
        <p:spPr>
          <a:xfrm>
            <a:off x="5101755" y="4383504"/>
            <a:ext cx="731290" cy="584775"/>
          </a:xfrm>
          <a:prstGeom prst="rect">
            <a:avLst/>
          </a:prstGeom>
        </p:spPr>
        <p:txBody>
          <a:bodyPr wrap="none">
            <a:spAutoFit/>
          </a:bodyPr>
          <a:lstStyle/>
          <a:p>
            <a:pPr>
              <a:spcAft>
                <a:spcPts val="0"/>
              </a:spcAft>
            </a:pPr>
            <a:r>
              <a:rPr lang="en-US" altLang="zh-CN" sz="3200" b="1" kern="100" dirty="0" err="1" smtClean="0">
                <a:solidFill>
                  <a:srgbClr val="FF0000"/>
                </a:solidFill>
                <a:latin typeface="Times New Roman" panose="02020603050405020304" pitchFamily="18" charset="0"/>
                <a:cs typeface="Times New Roman" panose="02020603050405020304" pitchFamily="18" charset="0"/>
              </a:rPr>
              <a:t>yīn</a:t>
            </a:r>
            <a:endParaRPr lang="zh-CN" altLang="zh-CN" sz="1100" kern="100" dirty="0">
              <a:effectLst/>
              <a:latin typeface="等线" panose="02010600030101010101" charset="-122"/>
              <a:ea typeface="等线" panose="02010600030101010101" charset="-122"/>
              <a:cs typeface="Courier New" panose="02070309020205020404" pitchFamily="49" charset="0"/>
            </a:endParaRPr>
          </a:p>
        </p:txBody>
      </p:sp>
      <p:sp>
        <p:nvSpPr>
          <p:cNvPr id="114" name="矩形 113"/>
          <p:cNvSpPr/>
          <p:nvPr/>
        </p:nvSpPr>
        <p:spPr>
          <a:xfrm>
            <a:off x="1383465" y="5040286"/>
            <a:ext cx="1050288" cy="584775"/>
          </a:xfrm>
          <a:prstGeom prst="rect">
            <a:avLst/>
          </a:prstGeom>
        </p:spPr>
        <p:txBody>
          <a:bodyPr wrap="none">
            <a:spAutoFit/>
          </a:bodyPr>
          <a:lstStyle/>
          <a:p>
            <a:pPr>
              <a:spcAft>
                <a:spcPts val="0"/>
              </a:spcAft>
            </a:pPr>
            <a:r>
              <a:rPr lang="en-US" altLang="zh-CN" sz="3200" b="1" kern="100" dirty="0" err="1" smtClean="0">
                <a:solidFill>
                  <a:srgbClr val="FF0000"/>
                </a:solidFill>
                <a:latin typeface="Times New Roman" panose="02020603050405020304" pitchFamily="18" charset="0"/>
                <a:cs typeface="Times New Roman" panose="02020603050405020304" pitchFamily="18" charset="0"/>
              </a:rPr>
              <a:t>bàng</a:t>
            </a:r>
            <a:endParaRPr lang="zh-CN" altLang="zh-CN" sz="1100" kern="100" dirty="0">
              <a:effectLst/>
              <a:latin typeface="等线" panose="02010600030101010101" charset="-122"/>
              <a:ea typeface="等线" panose="02010600030101010101" charset="-122"/>
              <a:cs typeface="Courier New" panose="02070309020205020404" pitchFamily="49" charset="0"/>
            </a:endParaRPr>
          </a:p>
        </p:txBody>
      </p:sp>
      <p:sp>
        <p:nvSpPr>
          <p:cNvPr id="115" name="矩形 114"/>
          <p:cNvSpPr/>
          <p:nvPr/>
        </p:nvSpPr>
        <p:spPr>
          <a:xfrm>
            <a:off x="5427958" y="5040287"/>
            <a:ext cx="845103" cy="584775"/>
          </a:xfrm>
          <a:prstGeom prst="rect">
            <a:avLst/>
          </a:prstGeom>
        </p:spPr>
        <p:txBody>
          <a:bodyPr wrap="none">
            <a:spAutoFit/>
          </a:bodyPr>
          <a:lstStyle/>
          <a:p>
            <a:pPr>
              <a:spcAft>
                <a:spcPts val="0"/>
              </a:spcAft>
            </a:pPr>
            <a:r>
              <a:rPr lang="en-US" altLang="zh-CN" sz="3200" b="1" kern="100" dirty="0" err="1" smtClean="0">
                <a:solidFill>
                  <a:srgbClr val="FF0000"/>
                </a:solidFill>
                <a:latin typeface="Times New Roman" panose="02020603050405020304" pitchFamily="18" charset="0"/>
                <a:cs typeface="Times New Roman" panose="02020603050405020304" pitchFamily="18" charset="0"/>
              </a:rPr>
              <a:t>nàn</a:t>
            </a:r>
            <a:endParaRPr lang="zh-CN" altLang="zh-CN" sz="1100" kern="100" dirty="0">
              <a:effectLst/>
              <a:latin typeface="等线" panose="02010600030101010101" charset="-122"/>
              <a:ea typeface="等线" panose="02010600030101010101" charset="-122"/>
              <a:cs typeface="Courier New" panose="02070309020205020404" pitchFamily="49" charset="0"/>
            </a:endParaRPr>
          </a:p>
        </p:txBody>
      </p:sp>
      <p:sp>
        <p:nvSpPr>
          <p:cNvPr id="116" name="矩形 115"/>
          <p:cNvSpPr/>
          <p:nvPr/>
        </p:nvSpPr>
        <p:spPr>
          <a:xfrm>
            <a:off x="1291132" y="5688359"/>
            <a:ext cx="617477" cy="584775"/>
          </a:xfrm>
          <a:prstGeom prst="rect">
            <a:avLst/>
          </a:prstGeom>
        </p:spPr>
        <p:txBody>
          <a:bodyPr wrap="none">
            <a:spAutoFit/>
          </a:bodyPr>
          <a:lstStyle/>
          <a:p>
            <a:pPr>
              <a:spcAft>
                <a:spcPts val="0"/>
              </a:spcAft>
            </a:pPr>
            <a:r>
              <a:rPr lang="en-US" altLang="zh-CN" sz="3200" b="1" kern="100" dirty="0" err="1" smtClean="0">
                <a:solidFill>
                  <a:srgbClr val="FF0000"/>
                </a:solidFill>
                <a:latin typeface="Times New Roman" panose="02020603050405020304" pitchFamily="18" charset="0"/>
                <a:cs typeface="Times New Roman" panose="02020603050405020304" pitchFamily="18" charset="0"/>
              </a:rPr>
              <a:t>xū</a:t>
            </a:r>
            <a:endParaRPr lang="zh-CN" altLang="zh-CN" sz="1100" kern="100" dirty="0">
              <a:effectLst/>
              <a:latin typeface="等线" panose="02010600030101010101" charset="-122"/>
              <a:ea typeface="等线" panose="02010600030101010101" charset="-122"/>
              <a:cs typeface="Courier New" panose="02070309020205020404" pitchFamily="49" charset="0"/>
            </a:endParaRPr>
          </a:p>
        </p:txBody>
      </p:sp>
      <p:sp>
        <p:nvSpPr>
          <p:cNvPr id="117" name="矩形 116"/>
          <p:cNvSpPr/>
          <p:nvPr/>
        </p:nvSpPr>
        <p:spPr>
          <a:xfrm>
            <a:off x="5228038" y="5688359"/>
            <a:ext cx="1005403" cy="584775"/>
          </a:xfrm>
          <a:prstGeom prst="rect">
            <a:avLst/>
          </a:prstGeom>
        </p:spPr>
        <p:txBody>
          <a:bodyPr wrap="none">
            <a:spAutoFit/>
          </a:bodyPr>
          <a:lstStyle/>
          <a:p>
            <a:pPr>
              <a:spcAft>
                <a:spcPts val="0"/>
              </a:spcAft>
            </a:pPr>
            <a:r>
              <a:rPr lang="en-US" altLang="zh-CN" sz="3200" b="1" kern="100" dirty="0" err="1" smtClean="0">
                <a:solidFill>
                  <a:srgbClr val="FF0000"/>
                </a:solidFill>
                <a:latin typeface="Times New Roman" panose="02020603050405020304" pitchFamily="18" charset="0"/>
                <a:cs typeface="Times New Roman" panose="02020603050405020304" pitchFamily="18" charset="0"/>
              </a:rPr>
              <a:t>gēng</a:t>
            </a:r>
            <a:endParaRPr lang="zh-CN" altLang="zh-CN" sz="1100" kern="100" dirty="0">
              <a:effectLst/>
              <a:latin typeface="等线" panose="02010600030101010101" charset="-122"/>
              <a:ea typeface="等线" panose="02010600030101010101" charset="-122"/>
              <a:cs typeface="Courier New" panose="02070309020205020404" pitchFamily="49" charset="0"/>
            </a:endParaRPr>
          </a:p>
        </p:txBody>
      </p:sp>
      <p:sp>
        <p:nvSpPr>
          <p:cNvPr id="119" name="矩形 118"/>
          <p:cNvSpPr/>
          <p:nvPr/>
        </p:nvSpPr>
        <p:spPr>
          <a:xfrm>
            <a:off x="8533317" y="5760106"/>
            <a:ext cx="708848" cy="584775"/>
          </a:xfrm>
          <a:prstGeom prst="rect">
            <a:avLst/>
          </a:prstGeom>
        </p:spPr>
        <p:txBody>
          <a:bodyPr wrap="none">
            <a:spAutoFit/>
          </a:bodyPr>
          <a:lstStyle/>
          <a:p>
            <a:pPr>
              <a:spcAft>
                <a:spcPts val="0"/>
              </a:spcAft>
            </a:pPr>
            <a:r>
              <a:rPr lang="en-US" altLang="zh-CN" sz="3200" b="1" dirty="0" err="1"/>
              <a:t>wù</a:t>
            </a:r>
            <a:endParaRPr lang="zh-CN" altLang="zh-CN" sz="1100" kern="100" dirty="0">
              <a:effectLst/>
              <a:latin typeface="等线" panose="02010600030101010101" charset="-122"/>
              <a:ea typeface="等线" panose="02010600030101010101" charset="-122"/>
              <a:cs typeface="Courier New" panose="02070309020205020404" pitchFamily="49"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0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08"/>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09"/>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10"/>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11"/>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12"/>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13"/>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114"/>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115"/>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116"/>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grpId="0" nodeType="clickEffect">
                                  <p:stCondLst>
                                    <p:cond delay="0"/>
                                  </p:stCondLst>
                                  <p:childTnLst>
                                    <p:set>
                                      <p:cBhvr>
                                        <p:cTn id="58" dur="1" fill="hold">
                                          <p:stCondLst>
                                            <p:cond delay="0"/>
                                          </p:stCondLst>
                                        </p:cTn>
                                        <p:tgtEl>
                                          <p:spTgt spid="117"/>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grpId="0" nodeType="clickEffect">
                                  <p:stCondLst>
                                    <p:cond delay="0"/>
                                  </p:stCondLst>
                                  <p:childTnLst>
                                    <p:set>
                                      <p:cBhvr>
                                        <p:cTn id="62" dur="1" fill="hold">
                                          <p:stCondLst>
                                            <p:cond delay="0"/>
                                          </p:stCondLst>
                                        </p:cTn>
                                        <p:tgtEl>
                                          <p:spTgt spid="1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 grpId="0"/>
      <p:bldP spid="105" grpId="0"/>
      <p:bldP spid="106" grpId="0"/>
      <p:bldP spid="107" grpId="0"/>
      <p:bldP spid="108" grpId="0"/>
      <p:bldP spid="109" grpId="0"/>
      <p:bldP spid="110" grpId="0"/>
      <p:bldP spid="111" grpId="0"/>
      <p:bldP spid="112" grpId="0"/>
      <p:bldP spid="113" grpId="0"/>
      <p:bldP spid="114" grpId="0"/>
      <p:bldP spid="115" grpId="0"/>
      <p:bldP spid="116" grpId="0"/>
      <p:bldP spid="117" grpId="0"/>
      <p:bldP spid="119"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p:cNvSpPr txBox="1">
            <a:spLocks noChangeArrowheads="1"/>
          </p:cNvSpPr>
          <p:nvPr/>
        </p:nvSpPr>
        <p:spPr bwMode="auto">
          <a:xfrm>
            <a:off x="0" y="417513"/>
            <a:ext cx="11522075" cy="604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8" tIns="45714" rIns="91428" bIns="45714" anchor="b"/>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algn="ctr" eaLnBrk="1" hangingPunct="1">
              <a:lnSpc>
                <a:spcPct val="90000"/>
              </a:lnSpc>
            </a:pPr>
            <a:r>
              <a:rPr lang="zh-CN" altLang="en-US" sz="3600" b="1" dirty="0">
                <a:solidFill>
                  <a:schemeClr val="bg1"/>
                </a:solidFill>
                <a:latin typeface="微软雅黑" panose="020B0503020204020204" pitchFamily="34" charset="-122"/>
                <a:ea typeface="微软雅黑" panose="020B0503020204020204" pitchFamily="34" charset="-122"/>
              </a:rPr>
              <a:t>单元概览</a:t>
            </a:r>
            <a:endParaRPr lang="zh-CN" altLang="en-US" sz="3600" b="1" dirty="0">
              <a:solidFill>
                <a:schemeClr val="bg1"/>
              </a:solidFill>
              <a:latin typeface="微软雅黑" panose="020B0503020204020204" pitchFamily="34" charset="-122"/>
              <a:ea typeface="微软雅黑" panose="020B0503020204020204" pitchFamily="34" charset="-122"/>
            </a:endParaRPr>
          </a:p>
        </p:txBody>
      </p:sp>
      <p:sp>
        <p:nvSpPr>
          <p:cNvPr id="6" name="文本占位符 5"/>
          <p:cNvSpPr>
            <a:spLocks noGrp="1"/>
          </p:cNvSpPr>
          <p:nvPr>
            <p:ph type="body" sz="quarter" idx="10"/>
          </p:nvPr>
        </p:nvSpPr>
        <p:spPr>
          <a:xfrm>
            <a:off x="271037" y="2328368"/>
            <a:ext cx="10980000" cy="3323987"/>
          </a:xfrm>
        </p:spPr>
        <p:txBody>
          <a:bodyPr/>
          <a:lstStyle/>
          <a:p>
            <a:pPr indent="713740" fontAlgn="ctr">
              <a:spcAft>
                <a:spcPts val="0"/>
              </a:spcAft>
              <a:tabLst>
                <a:tab pos="2700655" algn="l"/>
              </a:tabLst>
            </a:pPr>
            <a:r>
              <a:rPr lang="zh-CN" altLang="zh-CN" kern="100" dirty="0">
                <a:cs typeface="Times New Roman" panose="02020603050405020304"/>
              </a:rPr>
              <a:t>在这个瞬息万变的时代，每个人都是社会的一分子，承担着属于自己的责任与担当。在本单元我们将深入探讨</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cs typeface="Times New Roman" panose="02020603050405020304"/>
              </a:rPr>
              <a:t>责任与担当</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cs typeface="Times New Roman" panose="02020603050405020304"/>
              </a:rPr>
              <a:t>的人文主题，通过文学作品的视角，理解个人与社会的深刻联系，思考在复杂多变的环境中，众多仁人志士如何坚守自我、勇于担当，为社会的进步贡献自己的力量。</a:t>
            </a:r>
            <a:endParaRPr lang="zh-CN" altLang="zh-CN" sz="1050" kern="100" dirty="0">
              <a:effectLst/>
              <a:latin typeface="等线" panose="02010600030101010101" charset="-122"/>
              <a:ea typeface="等线" panose="02010600030101010101" charset="-122"/>
              <a:cs typeface="Courier New" panose="02070309020205020404"/>
            </a:endParaRPr>
          </a:p>
        </p:txBody>
      </p:sp>
      <p:pic>
        <p:nvPicPr>
          <p:cNvPr id="8"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396441" y="1691915"/>
            <a:ext cx="2200275" cy="628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271037" y="611795"/>
            <a:ext cx="10980000" cy="1312090"/>
          </a:xfrm>
        </p:spPr>
        <p:txBody>
          <a:bodyPr/>
          <a:lstStyle/>
          <a:p>
            <a:pPr>
              <a:spcAft>
                <a:spcPts val="0"/>
              </a:spcAft>
              <a:tabLst>
                <a:tab pos="2700655" algn="l"/>
              </a:tabLst>
            </a:pPr>
            <a:r>
              <a:rPr lang="zh-CN" altLang="zh-CN" kern="100" dirty="0">
                <a:ea typeface="黑体" panose="02010609060101010101" pitchFamily="49" charset="-122"/>
                <a:cs typeface="Times New Roman" panose="02020603050405020304"/>
              </a:rPr>
              <a:t>二、文言知识</a:t>
            </a:r>
            <a:endParaRPr lang="zh-CN" altLang="zh-CN" sz="1050" kern="100" dirty="0">
              <a:latin typeface="等线" panose="02010600030101010101" charset="-122"/>
              <a:ea typeface="等线" panose="02010600030101010101" charset="-122"/>
              <a:cs typeface="Courier New" panose="02070309020205020404"/>
            </a:endParaRPr>
          </a:p>
          <a:p>
            <a:r>
              <a:rPr lang="en-US" altLang="zh-CN" dirty="0"/>
              <a:t>1</a:t>
            </a:r>
            <a:r>
              <a:rPr lang="zh-CN" altLang="zh-CN" dirty="0">
                <a:cs typeface="Times New Roman" panose="02020603050405020304"/>
              </a:rPr>
              <a:t>．通假字</a:t>
            </a:r>
            <a:endParaRPr lang="zh-CN" altLang="zh-CN" sz="1050" kern="100" dirty="0">
              <a:latin typeface="等线" panose="02010600030101010101" charset="-122"/>
              <a:ea typeface="等线" panose="02010600030101010101" charset="-122"/>
              <a:cs typeface="Courier New" panose="02070309020205020404"/>
            </a:endParaRPr>
          </a:p>
        </p:txBody>
      </p:sp>
      <p:graphicFrame>
        <p:nvGraphicFramePr>
          <p:cNvPr id="3" name="表格 2"/>
          <p:cNvGraphicFramePr>
            <a:graphicFrameLocks noGrp="1"/>
          </p:cNvGraphicFramePr>
          <p:nvPr/>
        </p:nvGraphicFramePr>
        <p:xfrm>
          <a:off x="576263" y="2159967"/>
          <a:ext cx="10369550" cy="1920240"/>
        </p:xfrm>
        <a:graphic>
          <a:graphicData uri="http://schemas.openxmlformats.org/drawingml/2006/table">
            <a:tbl>
              <a:tblPr/>
              <a:tblGrid>
                <a:gridCol w="4048272"/>
                <a:gridCol w="6321278"/>
              </a:tblGrid>
              <a:tr h="0">
                <a:tc>
                  <a:txBody>
                    <a:bodyPr/>
                    <a:lstStyle/>
                    <a:p>
                      <a:pPr algn="ctr">
                        <a:lnSpc>
                          <a:spcPct val="150000"/>
                        </a:lnSpc>
                        <a:spcAft>
                          <a:spcPts val="0"/>
                        </a:spcAft>
                        <a:tabLst>
                          <a:tab pos="2700655" algn="l"/>
                        </a:tabLst>
                      </a:pPr>
                      <a:r>
                        <a:rPr lang="zh-CN" sz="2800" b="1" kern="100" dirty="0">
                          <a:solidFill>
                            <a:srgbClr val="C00000"/>
                          </a:solidFill>
                          <a:effectLst/>
                          <a:latin typeface="Times New Roman" panose="02020603050405020304"/>
                          <a:ea typeface="黑体" panose="02010609060101010101" pitchFamily="49" charset="-122"/>
                          <a:cs typeface="Times New Roman" panose="02020603050405020304"/>
                        </a:rPr>
                        <a:t>例句</a:t>
                      </a:r>
                      <a:endParaRPr lang="zh-CN" sz="1050" kern="100" dirty="0">
                        <a:solidFill>
                          <a:srgbClr val="C00000"/>
                        </a:solidFill>
                        <a:effectLst/>
                        <a:latin typeface="等线" panose="02010600030101010101" charset="-122"/>
                        <a:ea typeface="等线" panose="02010600030101010101"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ctr">
                        <a:lnSpc>
                          <a:spcPct val="150000"/>
                        </a:lnSpc>
                        <a:spcAft>
                          <a:spcPts val="0"/>
                        </a:spcAft>
                        <a:tabLst>
                          <a:tab pos="2700655" algn="l"/>
                        </a:tabLst>
                      </a:pPr>
                      <a:r>
                        <a:rPr lang="zh-CN" sz="2800" b="1" kern="100" dirty="0">
                          <a:solidFill>
                            <a:srgbClr val="C00000"/>
                          </a:solidFill>
                          <a:effectLst/>
                          <a:latin typeface="Times New Roman" panose="02020603050405020304"/>
                          <a:ea typeface="黑体" panose="02010609060101010101" pitchFamily="49" charset="-122"/>
                          <a:cs typeface="Times New Roman" panose="02020603050405020304"/>
                        </a:rPr>
                        <a:t>指出通假字并释义</a:t>
                      </a:r>
                      <a:endParaRPr lang="zh-CN" sz="1050" kern="100" dirty="0">
                        <a:solidFill>
                          <a:srgbClr val="C00000"/>
                        </a:solidFill>
                        <a:effectLst/>
                        <a:latin typeface="等线" panose="02010600030101010101" charset="-122"/>
                        <a:ea typeface="等线" panose="02010600030101010101"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r>
              <a:tr h="0">
                <a:tc>
                  <a:txBody>
                    <a:bodyPr/>
                    <a:lstStyle/>
                    <a:p>
                      <a:pPr algn="l">
                        <a:lnSpc>
                          <a:spcPct val="150000"/>
                        </a:lnSpc>
                        <a:spcAft>
                          <a:spcPts val="0"/>
                        </a:spcAft>
                        <a:tabLst>
                          <a:tab pos="2700655" algn="l"/>
                        </a:tabLst>
                      </a:pPr>
                      <a:r>
                        <a:rPr lang="en-US" sz="2800" b="1" kern="100">
                          <a:effectLst/>
                          <a:latin typeface="宋体" panose="02010600030101010101" pitchFamily="2" charset="-122"/>
                          <a:ea typeface="等线" panose="02010600030101010101" charset="-122"/>
                          <a:cs typeface="Times New Roman" panose="02020603050405020304"/>
                        </a:rPr>
                        <a:t>①</a:t>
                      </a:r>
                      <a:r>
                        <a:rPr lang="zh-CN" sz="2800" b="1" kern="100">
                          <a:effectLst/>
                          <a:latin typeface="Times New Roman" panose="02020603050405020304"/>
                          <a:ea typeface="宋体" panose="02010600030101010101" pitchFamily="2" charset="-122"/>
                          <a:cs typeface="Times New Roman" panose="02020603050405020304"/>
                        </a:rPr>
                        <a:t>振之以威怒</a:t>
                      </a:r>
                      <a:endParaRPr lang="zh-CN" sz="1050" kern="100">
                        <a:effectLst/>
                        <a:latin typeface="等线" panose="02010600030101010101" charset="-122"/>
                        <a:ea typeface="等线" panose="02010600030101010101"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spcAft>
                          <a:spcPts val="0"/>
                        </a:spcAft>
                        <a:tabLst>
                          <a:tab pos="2700655" algn="l"/>
                        </a:tabLst>
                      </a:pPr>
                      <a:r>
                        <a:rPr lang="en-US" sz="2800" b="1" kern="100">
                          <a:solidFill>
                            <a:srgbClr val="000000"/>
                          </a:solidFill>
                          <a:effectLst/>
                          <a:latin typeface="Times New Roman" panose="02020603050405020304"/>
                          <a:ea typeface="宋体" panose="02010600030101010101" pitchFamily="2" charset="-122"/>
                          <a:cs typeface="Courier New" panose="02070309020205020404"/>
                        </a:rPr>
                        <a:t>__</a:t>
                      </a:r>
                      <a:r>
                        <a:rPr lang="en-US" sz="2800" b="1" kern="100">
                          <a:solidFill>
                            <a:srgbClr val="000000"/>
                          </a:solidFill>
                          <a:effectLst/>
                          <a:latin typeface="Times New Roman" panose="02020603050405020304"/>
                          <a:ea typeface="楷体" panose="02010609060101010101" charset="-122"/>
                          <a:cs typeface="Courier New" panose="02070309020205020404"/>
                        </a:rPr>
                        <a:t>__</a:t>
                      </a:r>
                      <a:r>
                        <a:rPr lang="en-US" sz="2800" b="1" kern="100">
                          <a:solidFill>
                            <a:srgbClr val="000000"/>
                          </a:solidFill>
                          <a:effectLst/>
                          <a:latin typeface="Times New Roman" panose="02020603050405020304"/>
                          <a:ea typeface="宋体" panose="02010600030101010101" pitchFamily="2" charset="-122"/>
                          <a:cs typeface="Courier New" panose="02070309020205020404"/>
                        </a:rPr>
                        <a:t>__</a:t>
                      </a:r>
                      <a:r>
                        <a:rPr lang="en-US" sz="2800" b="1" kern="100">
                          <a:solidFill>
                            <a:srgbClr val="000000"/>
                          </a:solidFill>
                          <a:effectLst/>
                          <a:latin typeface="Times New Roman" panose="02020603050405020304"/>
                          <a:ea typeface="楷体" panose="02010609060101010101" charset="-122"/>
                          <a:cs typeface="Courier New" panose="02070309020205020404"/>
                        </a:rPr>
                        <a:t>__</a:t>
                      </a:r>
                      <a:r>
                        <a:rPr lang="en-US" sz="2800" b="1" kern="100">
                          <a:solidFill>
                            <a:srgbClr val="000000"/>
                          </a:solidFill>
                          <a:effectLst/>
                          <a:latin typeface="Times New Roman" panose="02020603050405020304"/>
                          <a:ea typeface="宋体" panose="02010600030101010101" pitchFamily="2" charset="-122"/>
                          <a:cs typeface="Courier New" panose="02070309020205020404"/>
                        </a:rPr>
                        <a:t>__</a:t>
                      </a:r>
                      <a:r>
                        <a:rPr lang="en-US" sz="2800" b="1" kern="100">
                          <a:solidFill>
                            <a:srgbClr val="000000"/>
                          </a:solidFill>
                          <a:effectLst/>
                          <a:latin typeface="Times New Roman" panose="02020603050405020304"/>
                          <a:ea typeface="楷体" panose="02010609060101010101" charset="-122"/>
                          <a:cs typeface="Courier New" panose="02070309020205020404"/>
                        </a:rPr>
                        <a:t>__</a:t>
                      </a:r>
                      <a:r>
                        <a:rPr lang="en-US" sz="2800" b="1" kern="100">
                          <a:solidFill>
                            <a:srgbClr val="000000"/>
                          </a:solidFill>
                          <a:effectLst/>
                          <a:latin typeface="Times New Roman" panose="02020603050405020304"/>
                          <a:ea typeface="宋体" panose="02010600030101010101" pitchFamily="2" charset="-122"/>
                          <a:cs typeface="Courier New" panose="02070309020205020404"/>
                        </a:rPr>
                        <a:t>__</a:t>
                      </a:r>
                      <a:r>
                        <a:rPr lang="en-US" sz="2800" b="1" kern="100">
                          <a:solidFill>
                            <a:srgbClr val="000000"/>
                          </a:solidFill>
                          <a:effectLst/>
                          <a:latin typeface="Times New Roman" panose="02020603050405020304"/>
                          <a:ea typeface="楷体" panose="02010609060101010101" charset="-122"/>
                          <a:cs typeface="Courier New" panose="02070309020205020404"/>
                        </a:rPr>
                        <a:t>______</a:t>
                      </a:r>
                      <a:r>
                        <a:rPr lang="en-US" sz="2800" b="1" kern="100">
                          <a:solidFill>
                            <a:srgbClr val="000000"/>
                          </a:solidFill>
                          <a:effectLst/>
                          <a:latin typeface="Times New Roman" panose="02020603050405020304"/>
                          <a:ea typeface="宋体" panose="02010600030101010101" pitchFamily="2" charset="-122"/>
                          <a:cs typeface="Courier New" panose="02070309020205020404"/>
                        </a:rPr>
                        <a:t>__</a:t>
                      </a:r>
                      <a:endParaRPr lang="zh-CN" sz="1050" kern="100">
                        <a:effectLst/>
                        <a:latin typeface="等线" panose="02010600030101010101" charset="-122"/>
                        <a:ea typeface="等线" panose="02010600030101010101"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gn="l">
                        <a:lnSpc>
                          <a:spcPct val="150000"/>
                        </a:lnSpc>
                        <a:spcAft>
                          <a:spcPts val="0"/>
                        </a:spcAft>
                        <a:tabLst>
                          <a:tab pos="2700655" algn="l"/>
                        </a:tabLst>
                      </a:pPr>
                      <a:r>
                        <a:rPr lang="en-US" sz="2800" b="1" kern="100">
                          <a:effectLst/>
                          <a:latin typeface="宋体" panose="02010600030101010101" pitchFamily="2" charset="-122"/>
                          <a:ea typeface="等线" panose="02010600030101010101" charset="-122"/>
                          <a:cs typeface="Times New Roman" panose="02020603050405020304"/>
                        </a:rPr>
                        <a:t>②</a:t>
                      </a:r>
                      <a:r>
                        <a:rPr lang="zh-CN" sz="2800" b="1" kern="100">
                          <a:effectLst/>
                          <a:latin typeface="Times New Roman" panose="02020603050405020304"/>
                          <a:ea typeface="宋体" panose="02010600030101010101" pitchFamily="2" charset="-122"/>
                          <a:cs typeface="Times New Roman" panose="02020603050405020304"/>
                        </a:rPr>
                        <a:t>不复一一自辨</a:t>
                      </a:r>
                      <a:endParaRPr lang="zh-CN" sz="1050" kern="100">
                        <a:effectLst/>
                        <a:latin typeface="等线" panose="02010600030101010101" charset="-122"/>
                        <a:ea typeface="等线" panose="02010600030101010101"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spcAft>
                          <a:spcPts val="0"/>
                        </a:spcAft>
                        <a:tabLst>
                          <a:tab pos="2700655" algn="l"/>
                        </a:tabLst>
                      </a:pPr>
                      <a:r>
                        <a:rPr lang="en-US" sz="2800" b="1" kern="100" dirty="0">
                          <a:solidFill>
                            <a:srgbClr val="000000"/>
                          </a:solidFill>
                          <a:effectLst/>
                          <a:latin typeface="Times New Roman" panose="02020603050405020304"/>
                          <a:ea typeface="宋体" panose="02010600030101010101" pitchFamily="2" charset="-122"/>
                          <a:cs typeface="Courier New" panose="02070309020205020404"/>
                        </a:rPr>
                        <a:t>__</a:t>
                      </a:r>
                      <a:r>
                        <a:rPr lang="en-US" sz="2800" b="1" kern="100" dirty="0">
                          <a:solidFill>
                            <a:srgbClr val="000000"/>
                          </a:solidFill>
                          <a:effectLst/>
                          <a:latin typeface="Times New Roman" panose="02020603050405020304"/>
                          <a:ea typeface="楷体" panose="02010609060101010101" charset="-122"/>
                          <a:cs typeface="Courier New" panose="02070309020205020404"/>
                        </a:rPr>
                        <a:t>__</a:t>
                      </a:r>
                      <a:r>
                        <a:rPr lang="en-US" sz="2800" b="1" kern="100" dirty="0">
                          <a:solidFill>
                            <a:srgbClr val="000000"/>
                          </a:solidFill>
                          <a:effectLst/>
                          <a:latin typeface="Times New Roman" panose="02020603050405020304"/>
                          <a:ea typeface="宋体" panose="02010600030101010101" pitchFamily="2" charset="-122"/>
                          <a:cs typeface="Courier New" panose="02070309020205020404"/>
                        </a:rPr>
                        <a:t>__</a:t>
                      </a:r>
                      <a:r>
                        <a:rPr lang="en-US" sz="2800" b="1" kern="100" dirty="0">
                          <a:solidFill>
                            <a:srgbClr val="000000"/>
                          </a:solidFill>
                          <a:effectLst/>
                          <a:latin typeface="Times New Roman" panose="02020603050405020304"/>
                          <a:ea typeface="楷体" panose="02010609060101010101" charset="-122"/>
                          <a:cs typeface="Courier New" panose="02070309020205020404"/>
                        </a:rPr>
                        <a:t>__</a:t>
                      </a:r>
                      <a:r>
                        <a:rPr lang="en-US" sz="2800" b="1" kern="100" dirty="0">
                          <a:solidFill>
                            <a:srgbClr val="000000"/>
                          </a:solidFill>
                          <a:effectLst/>
                          <a:latin typeface="Times New Roman" panose="02020603050405020304"/>
                          <a:ea typeface="宋体" panose="02010600030101010101" pitchFamily="2" charset="-122"/>
                          <a:cs typeface="Courier New" panose="02070309020205020404"/>
                        </a:rPr>
                        <a:t>__</a:t>
                      </a:r>
                      <a:r>
                        <a:rPr lang="en-US" sz="2800" b="1" kern="100" dirty="0">
                          <a:solidFill>
                            <a:srgbClr val="000000"/>
                          </a:solidFill>
                          <a:effectLst/>
                          <a:latin typeface="Times New Roman" panose="02020603050405020304"/>
                          <a:ea typeface="楷体" panose="02010609060101010101" charset="-122"/>
                          <a:cs typeface="Courier New" panose="02070309020205020404"/>
                        </a:rPr>
                        <a:t>__</a:t>
                      </a:r>
                      <a:r>
                        <a:rPr lang="en-US" sz="2800" b="1" kern="100" dirty="0">
                          <a:solidFill>
                            <a:srgbClr val="000000"/>
                          </a:solidFill>
                          <a:effectLst/>
                          <a:latin typeface="Times New Roman" panose="02020603050405020304"/>
                          <a:ea typeface="宋体" panose="02010600030101010101" pitchFamily="2" charset="-122"/>
                          <a:cs typeface="Courier New" panose="02070309020205020404"/>
                        </a:rPr>
                        <a:t>__</a:t>
                      </a:r>
                      <a:r>
                        <a:rPr lang="en-US" sz="2800" b="1" kern="100" dirty="0">
                          <a:solidFill>
                            <a:srgbClr val="000000"/>
                          </a:solidFill>
                          <a:effectLst/>
                          <a:latin typeface="Times New Roman" panose="02020603050405020304"/>
                          <a:ea typeface="楷体" panose="02010609060101010101" charset="-122"/>
                          <a:cs typeface="Courier New" panose="02070309020205020404"/>
                        </a:rPr>
                        <a:t>______</a:t>
                      </a:r>
                      <a:r>
                        <a:rPr lang="en-US" sz="2800" b="1" kern="100" dirty="0">
                          <a:solidFill>
                            <a:srgbClr val="000000"/>
                          </a:solidFill>
                          <a:effectLst/>
                          <a:latin typeface="Times New Roman" panose="02020603050405020304"/>
                          <a:ea typeface="宋体" panose="02010600030101010101" pitchFamily="2" charset="-122"/>
                          <a:cs typeface="Courier New" panose="02070309020205020404"/>
                        </a:rPr>
                        <a:t>__</a:t>
                      </a:r>
                      <a:endParaRPr lang="zh-CN" sz="1050" kern="100" dirty="0">
                        <a:effectLst/>
                        <a:latin typeface="等线" panose="02010600030101010101" charset="-122"/>
                        <a:ea typeface="等线" panose="02010600030101010101"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120" name="矩形 119"/>
          <p:cNvSpPr/>
          <p:nvPr/>
        </p:nvSpPr>
        <p:spPr>
          <a:xfrm>
            <a:off x="4428889" y="2772035"/>
            <a:ext cx="4304383" cy="584775"/>
          </a:xfrm>
          <a:prstGeom prst="rect">
            <a:avLst/>
          </a:prstGeom>
        </p:spPr>
        <p:txBody>
          <a:bodyPr wrap="none">
            <a:spAutoFit/>
          </a:bodyPr>
          <a:lstStyle/>
          <a:p>
            <a:pPr>
              <a:spcAft>
                <a:spcPts val="0"/>
              </a:spcAft>
              <a:tabLst>
                <a:tab pos="2700655" algn="l"/>
              </a:tabLst>
            </a:pPr>
            <a:r>
              <a:rPr lang="en-US" altLang="zh-CN" sz="3200" b="1" kern="100" dirty="0" smtClean="0">
                <a:solidFill>
                  <a:srgbClr val="FF0000"/>
                </a:solidFill>
                <a:latin typeface="宋体" panose="02010600030101010101" pitchFamily="2" charset="-122"/>
                <a:ea typeface="等线" panose="02010600030101010101" charset="-122"/>
                <a:cs typeface="Times New Roman" panose="02020603050405020304" pitchFamily="18" charset="0"/>
              </a:rPr>
              <a:t>“</a:t>
            </a:r>
            <a:r>
              <a:rPr lang="zh-CN" altLang="zh-CN" sz="3200" b="1" kern="100" dirty="0">
                <a:solidFill>
                  <a:srgbClr val="FF0000"/>
                </a:solidFill>
                <a:latin typeface="Times New Roman" panose="02020603050405020304" pitchFamily="18" charset="0"/>
                <a:ea typeface="楷体" panose="02010609060101010101" charset="-122"/>
                <a:cs typeface="Times New Roman" panose="02020603050405020304" pitchFamily="18" charset="0"/>
              </a:rPr>
              <a:t>振</a:t>
            </a:r>
            <a:r>
              <a:rPr lang="en-US" altLang="zh-CN" sz="3200" b="1" kern="100" dirty="0">
                <a:solidFill>
                  <a:srgbClr val="FF0000"/>
                </a:solidFill>
                <a:latin typeface="宋体" panose="02010600030101010101" pitchFamily="2" charset="-122"/>
                <a:ea typeface="等线" panose="02010600030101010101" charset="-122"/>
                <a:cs typeface="Times New Roman" panose="02020603050405020304" pitchFamily="18" charset="0"/>
              </a:rPr>
              <a:t>”</a:t>
            </a:r>
            <a:r>
              <a:rPr lang="zh-CN" altLang="zh-CN" sz="3200" b="1" kern="100" dirty="0">
                <a:solidFill>
                  <a:srgbClr val="FF0000"/>
                </a:solidFill>
                <a:latin typeface="Times New Roman" panose="02020603050405020304" pitchFamily="18" charset="0"/>
                <a:ea typeface="楷体" panose="02010609060101010101" charset="-122"/>
                <a:cs typeface="Times New Roman" panose="02020603050405020304" pitchFamily="18" charset="0"/>
              </a:rPr>
              <a:t>同</a:t>
            </a:r>
            <a:r>
              <a:rPr lang="en-US" altLang="zh-CN" sz="3200" b="1" kern="100" dirty="0">
                <a:solidFill>
                  <a:srgbClr val="FF0000"/>
                </a:solidFill>
                <a:latin typeface="宋体" panose="02010600030101010101" pitchFamily="2" charset="-122"/>
                <a:ea typeface="等线" panose="02010600030101010101" charset="-122"/>
                <a:cs typeface="Times New Roman" panose="02020603050405020304" pitchFamily="18" charset="0"/>
              </a:rPr>
              <a:t>“</a:t>
            </a:r>
            <a:r>
              <a:rPr lang="zh-CN" altLang="zh-CN" sz="3200" b="1" kern="100" dirty="0">
                <a:solidFill>
                  <a:srgbClr val="FF0000"/>
                </a:solidFill>
                <a:latin typeface="Times New Roman" panose="02020603050405020304" pitchFamily="18" charset="0"/>
                <a:ea typeface="楷体" panose="02010609060101010101" charset="-122"/>
                <a:cs typeface="Times New Roman" panose="02020603050405020304" pitchFamily="18" charset="0"/>
              </a:rPr>
              <a:t>震</a:t>
            </a:r>
            <a:r>
              <a:rPr lang="en-US" altLang="zh-CN" sz="3200" b="1" kern="100" dirty="0">
                <a:solidFill>
                  <a:srgbClr val="FF0000"/>
                </a:solidFill>
                <a:latin typeface="宋体" panose="02010600030101010101" pitchFamily="2" charset="-122"/>
                <a:ea typeface="等线" panose="02010600030101010101" charset="-122"/>
                <a:cs typeface="Times New Roman" panose="02020603050405020304" pitchFamily="18" charset="0"/>
              </a:rPr>
              <a:t>”</a:t>
            </a:r>
            <a:r>
              <a:rPr lang="zh-CN" altLang="zh-CN" sz="3200" b="1" kern="100" dirty="0">
                <a:solidFill>
                  <a:srgbClr val="FF0000"/>
                </a:solidFill>
                <a:latin typeface="Times New Roman" panose="02020603050405020304" pitchFamily="18" charset="0"/>
                <a:ea typeface="楷体" panose="02010609060101010101" charset="-122"/>
                <a:cs typeface="Times New Roman" panose="02020603050405020304" pitchFamily="18" charset="0"/>
              </a:rPr>
              <a:t>，</a:t>
            </a:r>
            <a:r>
              <a:rPr lang="zh-CN" altLang="zh-CN" sz="3200" b="1" kern="100" dirty="0" smtClean="0">
                <a:solidFill>
                  <a:srgbClr val="FF0000"/>
                </a:solidFill>
                <a:latin typeface="Times New Roman" panose="02020603050405020304" pitchFamily="18" charset="0"/>
                <a:ea typeface="楷体" panose="02010609060101010101" charset="-122"/>
                <a:cs typeface="Times New Roman" panose="02020603050405020304" pitchFamily="18" charset="0"/>
              </a:rPr>
              <a:t>威吓</a:t>
            </a:r>
            <a:endParaRPr lang="zh-CN" altLang="zh-CN" sz="1100" kern="100" dirty="0">
              <a:effectLst/>
              <a:latin typeface="等线" panose="02010600030101010101" charset="-122"/>
              <a:ea typeface="等线" panose="02010600030101010101" charset="-122"/>
              <a:cs typeface="Courier New" panose="02070309020205020404" pitchFamily="49" charset="0"/>
            </a:endParaRPr>
          </a:p>
        </p:txBody>
      </p:sp>
      <p:sp>
        <p:nvSpPr>
          <p:cNvPr id="121" name="矩形 120"/>
          <p:cNvSpPr/>
          <p:nvPr/>
        </p:nvSpPr>
        <p:spPr>
          <a:xfrm>
            <a:off x="4428889" y="3456111"/>
            <a:ext cx="4304383" cy="584775"/>
          </a:xfrm>
          <a:prstGeom prst="rect">
            <a:avLst/>
          </a:prstGeom>
        </p:spPr>
        <p:txBody>
          <a:bodyPr wrap="none">
            <a:spAutoFit/>
          </a:bodyPr>
          <a:lstStyle/>
          <a:p>
            <a:pPr>
              <a:spcAft>
                <a:spcPts val="0"/>
              </a:spcAft>
              <a:tabLst>
                <a:tab pos="2700655" algn="l"/>
              </a:tabLst>
            </a:pPr>
            <a:r>
              <a:rPr lang="en-US" altLang="zh-CN" sz="3200" b="1" kern="100" dirty="0" smtClean="0">
                <a:solidFill>
                  <a:srgbClr val="FF0000"/>
                </a:solidFill>
                <a:latin typeface="宋体" panose="02010600030101010101" pitchFamily="2" charset="-122"/>
                <a:ea typeface="等线" panose="02010600030101010101" charset="-122"/>
                <a:cs typeface="Times New Roman" panose="02020603050405020304" pitchFamily="18" charset="0"/>
              </a:rPr>
              <a:t>“</a:t>
            </a:r>
            <a:r>
              <a:rPr lang="zh-CN" altLang="zh-CN" sz="3200" b="1" kern="100" dirty="0">
                <a:solidFill>
                  <a:srgbClr val="FF0000"/>
                </a:solidFill>
                <a:latin typeface="Times New Roman" panose="02020603050405020304" pitchFamily="18" charset="0"/>
                <a:ea typeface="楷体" panose="02010609060101010101" charset="-122"/>
                <a:cs typeface="Times New Roman" panose="02020603050405020304" pitchFamily="18" charset="0"/>
              </a:rPr>
              <a:t>辨</a:t>
            </a:r>
            <a:r>
              <a:rPr lang="en-US" altLang="zh-CN" sz="3200" b="1" kern="100" dirty="0">
                <a:solidFill>
                  <a:srgbClr val="FF0000"/>
                </a:solidFill>
                <a:latin typeface="宋体" panose="02010600030101010101" pitchFamily="2" charset="-122"/>
                <a:ea typeface="等线" panose="02010600030101010101" charset="-122"/>
                <a:cs typeface="Times New Roman" panose="02020603050405020304" pitchFamily="18" charset="0"/>
              </a:rPr>
              <a:t>”</a:t>
            </a:r>
            <a:r>
              <a:rPr lang="zh-CN" altLang="zh-CN" sz="3200" b="1" kern="100" dirty="0">
                <a:solidFill>
                  <a:srgbClr val="FF0000"/>
                </a:solidFill>
                <a:latin typeface="Times New Roman" panose="02020603050405020304" pitchFamily="18" charset="0"/>
                <a:ea typeface="楷体" panose="02010609060101010101" charset="-122"/>
                <a:cs typeface="Times New Roman" panose="02020603050405020304" pitchFamily="18" charset="0"/>
              </a:rPr>
              <a:t>同</a:t>
            </a:r>
            <a:r>
              <a:rPr lang="en-US" altLang="zh-CN" sz="3200" b="1" kern="100" dirty="0">
                <a:solidFill>
                  <a:srgbClr val="FF0000"/>
                </a:solidFill>
                <a:latin typeface="宋体" panose="02010600030101010101" pitchFamily="2" charset="-122"/>
                <a:ea typeface="等线" panose="02010600030101010101" charset="-122"/>
                <a:cs typeface="Times New Roman" panose="02020603050405020304" pitchFamily="18" charset="0"/>
              </a:rPr>
              <a:t>“</a:t>
            </a:r>
            <a:r>
              <a:rPr lang="zh-CN" altLang="zh-CN" sz="3200" b="1" kern="100" dirty="0">
                <a:solidFill>
                  <a:srgbClr val="FF0000"/>
                </a:solidFill>
                <a:latin typeface="Times New Roman" panose="02020603050405020304" pitchFamily="18" charset="0"/>
                <a:ea typeface="楷体" panose="02010609060101010101" charset="-122"/>
                <a:cs typeface="Times New Roman" panose="02020603050405020304" pitchFamily="18" charset="0"/>
              </a:rPr>
              <a:t>辩</a:t>
            </a:r>
            <a:r>
              <a:rPr lang="en-US" altLang="zh-CN" sz="3200" b="1" kern="100" dirty="0">
                <a:solidFill>
                  <a:srgbClr val="FF0000"/>
                </a:solidFill>
                <a:latin typeface="宋体" panose="02010600030101010101" pitchFamily="2" charset="-122"/>
                <a:ea typeface="等线" panose="02010600030101010101" charset="-122"/>
                <a:cs typeface="Times New Roman" panose="02020603050405020304" pitchFamily="18" charset="0"/>
              </a:rPr>
              <a:t>”</a:t>
            </a:r>
            <a:r>
              <a:rPr lang="zh-CN" altLang="zh-CN" sz="3200" b="1" kern="100" dirty="0">
                <a:solidFill>
                  <a:srgbClr val="FF0000"/>
                </a:solidFill>
                <a:latin typeface="Times New Roman" panose="02020603050405020304" pitchFamily="18" charset="0"/>
                <a:ea typeface="楷体" panose="02010609060101010101" charset="-122"/>
                <a:cs typeface="Times New Roman" panose="02020603050405020304" pitchFamily="18" charset="0"/>
              </a:rPr>
              <a:t>，</a:t>
            </a:r>
            <a:r>
              <a:rPr lang="zh-CN" altLang="zh-CN" sz="3200" b="1" kern="100" dirty="0" smtClean="0">
                <a:solidFill>
                  <a:srgbClr val="FF0000"/>
                </a:solidFill>
                <a:latin typeface="Times New Roman" panose="02020603050405020304" pitchFamily="18" charset="0"/>
                <a:ea typeface="楷体" panose="02010609060101010101" charset="-122"/>
                <a:cs typeface="Times New Roman" panose="02020603050405020304" pitchFamily="18" charset="0"/>
              </a:rPr>
              <a:t>分辩</a:t>
            </a:r>
            <a:endParaRPr lang="zh-CN" altLang="zh-CN" sz="1100" kern="100" dirty="0">
              <a:effectLst/>
              <a:latin typeface="等线" panose="02010600030101010101" charset="-122"/>
              <a:ea typeface="等线" panose="02010600030101010101" charset="-122"/>
              <a:cs typeface="Courier New" panose="02070309020205020404" pitchFamily="49"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2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0" grpId="0"/>
      <p:bldP spid="121"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271037" y="611795"/>
            <a:ext cx="10980000" cy="601127"/>
          </a:xfrm>
        </p:spPr>
        <p:txBody>
          <a:bodyPr/>
          <a:lstStyle/>
          <a:p>
            <a:pPr>
              <a:lnSpc>
                <a:spcPct val="130000"/>
              </a:lnSpc>
              <a:spcAft>
                <a:spcPts val="0"/>
              </a:spcAft>
              <a:tabLst>
                <a:tab pos="2700655" algn="l"/>
              </a:tabLst>
            </a:pPr>
            <a:r>
              <a:rPr lang="en-US" altLang="zh-CN" dirty="0"/>
              <a:t>2.</a:t>
            </a:r>
            <a:r>
              <a:rPr lang="zh-CN" altLang="zh-CN" dirty="0">
                <a:cs typeface="Times New Roman" panose="02020603050405020304"/>
              </a:rPr>
              <a:t>古今异义词</a:t>
            </a:r>
            <a:endParaRPr lang="zh-CN" altLang="zh-CN" sz="1050" kern="100" dirty="0">
              <a:latin typeface="等线" panose="02010600030101010101" charset="-122"/>
              <a:ea typeface="等线" panose="02010600030101010101" charset="-122"/>
              <a:cs typeface="Courier New" panose="02070309020205020404"/>
            </a:endParaRPr>
          </a:p>
        </p:txBody>
      </p:sp>
      <p:graphicFrame>
        <p:nvGraphicFramePr>
          <p:cNvPr id="3" name="表格 2"/>
          <p:cNvGraphicFramePr>
            <a:graphicFrameLocks noGrp="1"/>
          </p:cNvGraphicFramePr>
          <p:nvPr/>
        </p:nvGraphicFramePr>
        <p:xfrm>
          <a:off x="352260" y="1331875"/>
          <a:ext cx="10817554" cy="4480560"/>
        </p:xfrm>
        <a:graphic>
          <a:graphicData uri="http://schemas.openxmlformats.org/drawingml/2006/table">
            <a:tbl>
              <a:tblPr/>
              <a:tblGrid>
                <a:gridCol w="1782734"/>
                <a:gridCol w="2226252"/>
                <a:gridCol w="6808568"/>
              </a:tblGrid>
              <a:tr h="610961">
                <a:tc>
                  <a:txBody>
                    <a:bodyPr/>
                    <a:lstStyle/>
                    <a:p>
                      <a:pPr algn="ctr">
                        <a:lnSpc>
                          <a:spcPct val="150000"/>
                        </a:lnSpc>
                        <a:spcAft>
                          <a:spcPts val="0"/>
                        </a:spcAft>
                        <a:tabLst>
                          <a:tab pos="2700655" algn="l"/>
                        </a:tabLst>
                      </a:pPr>
                      <a:r>
                        <a:rPr lang="zh-CN" sz="2800" b="1" kern="100" dirty="0">
                          <a:solidFill>
                            <a:srgbClr val="C00000"/>
                          </a:solidFill>
                          <a:effectLst/>
                          <a:latin typeface="Times New Roman" panose="02020603050405020304"/>
                          <a:ea typeface="黑体" panose="02010609060101010101" pitchFamily="49" charset="-122"/>
                          <a:cs typeface="Times New Roman" panose="02020603050405020304"/>
                        </a:rPr>
                        <a:t>词语</a:t>
                      </a:r>
                      <a:endParaRPr lang="zh-CN" sz="2800" kern="100" dirty="0">
                        <a:solidFill>
                          <a:srgbClr val="C00000"/>
                        </a:solidFill>
                        <a:effectLst/>
                        <a:latin typeface="等线" panose="02010600030101010101" charset="-122"/>
                        <a:ea typeface="等线" panose="02010600030101010101" charset="-122"/>
                        <a:cs typeface="Courier New" panose="02070309020205020404"/>
                      </a:endParaRPr>
                    </a:p>
                  </a:txBody>
                  <a:tcPr marL="65460" marR="6546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ctr">
                        <a:lnSpc>
                          <a:spcPct val="150000"/>
                        </a:lnSpc>
                        <a:spcAft>
                          <a:spcPts val="0"/>
                        </a:spcAft>
                        <a:tabLst>
                          <a:tab pos="2700655" algn="l"/>
                        </a:tabLst>
                      </a:pPr>
                      <a:r>
                        <a:rPr lang="zh-CN" sz="2800" b="1" kern="100">
                          <a:solidFill>
                            <a:srgbClr val="C00000"/>
                          </a:solidFill>
                          <a:effectLst/>
                          <a:latin typeface="Times New Roman" panose="02020603050405020304"/>
                          <a:ea typeface="黑体" panose="02010609060101010101" pitchFamily="49" charset="-122"/>
                          <a:cs typeface="Times New Roman" panose="02020603050405020304"/>
                        </a:rPr>
                        <a:t>例句</a:t>
                      </a:r>
                      <a:endParaRPr lang="zh-CN" sz="2800" kern="100">
                        <a:solidFill>
                          <a:srgbClr val="C00000"/>
                        </a:solidFill>
                        <a:effectLst/>
                        <a:latin typeface="等线" panose="02010600030101010101" charset="-122"/>
                        <a:ea typeface="等线" panose="02010600030101010101" charset="-122"/>
                        <a:cs typeface="Courier New" panose="02070309020205020404"/>
                      </a:endParaRPr>
                    </a:p>
                  </a:txBody>
                  <a:tcPr marL="65460" marR="6546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ctr">
                        <a:lnSpc>
                          <a:spcPct val="150000"/>
                        </a:lnSpc>
                        <a:spcAft>
                          <a:spcPts val="0"/>
                        </a:spcAft>
                        <a:tabLst>
                          <a:tab pos="2700655" algn="l"/>
                        </a:tabLst>
                      </a:pPr>
                      <a:r>
                        <a:rPr lang="zh-CN" sz="2800" b="1" kern="100" dirty="0">
                          <a:solidFill>
                            <a:srgbClr val="C00000"/>
                          </a:solidFill>
                          <a:effectLst/>
                          <a:latin typeface="Times New Roman" panose="02020603050405020304"/>
                          <a:ea typeface="黑体" panose="02010609060101010101" pitchFamily="49" charset="-122"/>
                          <a:cs typeface="Times New Roman" panose="02020603050405020304"/>
                        </a:rPr>
                        <a:t>释义</a:t>
                      </a:r>
                      <a:endParaRPr lang="zh-CN" sz="2800" kern="100" dirty="0">
                        <a:solidFill>
                          <a:srgbClr val="C00000"/>
                        </a:solidFill>
                        <a:effectLst/>
                        <a:latin typeface="等线" panose="02010600030101010101" charset="-122"/>
                        <a:ea typeface="等线" panose="02010600030101010101" charset="-122"/>
                        <a:cs typeface="Courier New" panose="02070309020205020404"/>
                      </a:endParaRPr>
                    </a:p>
                  </a:txBody>
                  <a:tcPr marL="65460" marR="6546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r>
              <a:tr h="2443843">
                <a:tc>
                  <a:txBody>
                    <a:bodyPr/>
                    <a:lstStyle/>
                    <a:p>
                      <a:pPr algn="l">
                        <a:lnSpc>
                          <a:spcPct val="150000"/>
                        </a:lnSpc>
                        <a:spcAft>
                          <a:spcPts val="0"/>
                        </a:spcAft>
                        <a:tabLst>
                          <a:tab pos="2700655" algn="l"/>
                        </a:tabLst>
                      </a:pPr>
                      <a:r>
                        <a:rPr lang="en-US" sz="2800" b="1" kern="100">
                          <a:effectLst/>
                          <a:latin typeface="宋体" panose="02010600030101010101" pitchFamily="2" charset="-122"/>
                          <a:ea typeface="等线" panose="02010600030101010101" charset="-122"/>
                          <a:cs typeface="Times New Roman" panose="02020603050405020304"/>
                        </a:rPr>
                        <a:t>①</a:t>
                      </a:r>
                      <a:r>
                        <a:rPr lang="zh-CN" sz="2800" b="1" kern="100">
                          <a:effectLst/>
                          <a:latin typeface="Times New Roman" panose="02020603050405020304"/>
                          <a:ea typeface="宋体" panose="02010600030101010101" pitchFamily="2" charset="-122"/>
                          <a:cs typeface="Times New Roman" panose="02020603050405020304"/>
                        </a:rPr>
                        <a:t>根本</a:t>
                      </a:r>
                      <a:endParaRPr lang="zh-CN" sz="2800" kern="100">
                        <a:effectLst/>
                        <a:latin typeface="等线" panose="02010600030101010101" charset="-122"/>
                        <a:ea typeface="等线" panose="02010600030101010101" charset="-122"/>
                        <a:cs typeface="Courier New" panose="02070309020205020404"/>
                      </a:endParaRPr>
                    </a:p>
                  </a:txBody>
                  <a:tcPr marL="65460" marR="6546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spcAft>
                          <a:spcPts val="0"/>
                        </a:spcAft>
                        <a:tabLst>
                          <a:tab pos="2700655" algn="l"/>
                        </a:tabLst>
                      </a:pPr>
                      <a:r>
                        <a:rPr lang="zh-CN" sz="2800" b="1" kern="100" dirty="0">
                          <a:effectLst/>
                          <a:latin typeface="Times New Roman" panose="02020603050405020304"/>
                          <a:ea typeface="宋体" panose="02010600030101010101" pitchFamily="2" charset="-122"/>
                          <a:cs typeface="Times New Roman" panose="02020603050405020304"/>
                        </a:rPr>
                        <a:t>必固其根本</a:t>
                      </a:r>
                      <a:endParaRPr lang="zh-CN" sz="2800" kern="100" dirty="0">
                        <a:effectLst/>
                        <a:latin typeface="等线" panose="02010600030101010101" charset="-122"/>
                        <a:ea typeface="等线" panose="02010600030101010101" charset="-122"/>
                        <a:cs typeface="Courier New" panose="02070309020205020404"/>
                      </a:endParaRPr>
                    </a:p>
                  </a:txBody>
                  <a:tcPr marL="65460" marR="6546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spcAft>
                          <a:spcPts val="0"/>
                        </a:spcAft>
                        <a:tabLst>
                          <a:tab pos="2700655" algn="l"/>
                        </a:tabLst>
                      </a:pPr>
                      <a:r>
                        <a:rPr lang="zh-CN" sz="2800" b="1" kern="100" dirty="0">
                          <a:effectLst/>
                          <a:latin typeface="Times New Roman" panose="02020603050405020304"/>
                          <a:ea typeface="宋体" panose="02010600030101010101" pitchFamily="2" charset="-122"/>
                          <a:cs typeface="Times New Roman" panose="02020603050405020304"/>
                        </a:rPr>
                        <a:t>古义：</a:t>
                      </a:r>
                      <a:r>
                        <a:rPr lang="en-US" sz="2800" b="1" kern="100" dirty="0">
                          <a:solidFill>
                            <a:srgbClr val="000000"/>
                          </a:solidFill>
                          <a:effectLst/>
                          <a:latin typeface="Times New Roman" panose="02020603050405020304"/>
                          <a:ea typeface="楷体" panose="02010609060101010101" charset="-122"/>
                          <a:cs typeface="Courier New" panose="02070309020205020404"/>
                        </a:rPr>
                        <a:t>______________</a:t>
                      </a:r>
                      <a:endParaRPr lang="zh-CN" sz="2800" kern="100" dirty="0">
                        <a:effectLst/>
                        <a:latin typeface="等线" panose="02010600030101010101" charset="-122"/>
                        <a:ea typeface="等线" panose="02010600030101010101" charset="-122"/>
                        <a:cs typeface="Courier New" panose="02070309020205020404"/>
                      </a:endParaRPr>
                    </a:p>
                    <a:p>
                      <a:pPr algn="l">
                        <a:lnSpc>
                          <a:spcPct val="150000"/>
                        </a:lnSpc>
                        <a:spcAft>
                          <a:spcPts val="0"/>
                        </a:spcAft>
                        <a:tabLst>
                          <a:tab pos="2700655" algn="l"/>
                        </a:tabLst>
                      </a:pPr>
                      <a:r>
                        <a:rPr lang="zh-CN" sz="2800" b="1" kern="100" dirty="0">
                          <a:effectLst/>
                          <a:latin typeface="Times New Roman" panose="02020603050405020304"/>
                          <a:ea typeface="宋体" panose="02010600030101010101" pitchFamily="2" charset="-122"/>
                          <a:cs typeface="Times New Roman" panose="02020603050405020304"/>
                        </a:rPr>
                        <a:t>今义：事物的根源或最重要的部分；主要的，重要的；本来，从来；从头到尾，始终，全然</a:t>
                      </a:r>
                      <a:r>
                        <a:rPr lang="en-US" sz="2800" b="1" kern="100" dirty="0">
                          <a:effectLst/>
                          <a:latin typeface="Times New Roman" panose="02020603050405020304"/>
                          <a:ea typeface="宋体" panose="02010600030101010101" pitchFamily="2" charset="-122"/>
                          <a:cs typeface="Courier New" panose="02070309020205020404"/>
                        </a:rPr>
                        <a:t>(</a:t>
                      </a:r>
                      <a:r>
                        <a:rPr lang="zh-CN" sz="2800" b="1" kern="100" dirty="0">
                          <a:effectLst/>
                          <a:latin typeface="Times New Roman" panose="02020603050405020304"/>
                          <a:ea typeface="宋体" panose="02010600030101010101" pitchFamily="2" charset="-122"/>
                          <a:cs typeface="Times New Roman" panose="02020603050405020304"/>
                        </a:rPr>
                        <a:t>多用于否定式</a:t>
                      </a:r>
                      <a:r>
                        <a:rPr lang="en-US" sz="2800" b="1" kern="100" dirty="0">
                          <a:effectLst/>
                          <a:latin typeface="Times New Roman" panose="02020603050405020304"/>
                          <a:ea typeface="宋体" panose="02010600030101010101" pitchFamily="2" charset="-122"/>
                          <a:cs typeface="Courier New" panose="02070309020205020404"/>
                        </a:rPr>
                        <a:t>)</a:t>
                      </a:r>
                      <a:r>
                        <a:rPr lang="zh-CN" sz="2800" b="1" kern="100" dirty="0">
                          <a:effectLst/>
                          <a:latin typeface="Times New Roman" panose="02020603050405020304"/>
                          <a:ea typeface="宋体" panose="02010600030101010101" pitchFamily="2" charset="-122"/>
                          <a:cs typeface="Times New Roman" panose="02020603050405020304"/>
                        </a:rPr>
                        <a:t>；彻底</a:t>
                      </a:r>
                      <a:endParaRPr lang="zh-CN" sz="2800" kern="100" dirty="0">
                        <a:effectLst/>
                        <a:latin typeface="等线" panose="02010600030101010101" charset="-122"/>
                        <a:ea typeface="等线" panose="02010600030101010101" charset="-122"/>
                        <a:cs typeface="Courier New" panose="02070309020205020404"/>
                      </a:endParaRPr>
                    </a:p>
                  </a:txBody>
                  <a:tcPr marL="65460" marR="6546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221921">
                <a:tc>
                  <a:txBody>
                    <a:bodyPr/>
                    <a:lstStyle/>
                    <a:p>
                      <a:pPr algn="l">
                        <a:lnSpc>
                          <a:spcPct val="150000"/>
                        </a:lnSpc>
                        <a:spcAft>
                          <a:spcPts val="0"/>
                        </a:spcAft>
                        <a:tabLst>
                          <a:tab pos="2700655" algn="l"/>
                        </a:tabLst>
                      </a:pPr>
                      <a:r>
                        <a:rPr lang="en-US" sz="2800" b="1" kern="100">
                          <a:effectLst/>
                          <a:latin typeface="宋体" panose="02010600030101010101" pitchFamily="2" charset="-122"/>
                          <a:ea typeface="等线" panose="02010600030101010101" charset="-122"/>
                          <a:cs typeface="Times New Roman" panose="02020603050405020304"/>
                        </a:rPr>
                        <a:t>②</a:t>
                      </a:r>
                      <a:r>
                        <a:rPr lang="zh-CN" sz="2800" b="1" kern="100">
                          <a:effectLst/>
                          <a:latin typeface="Times New Roman" panose="02020603050405020304"/>
                          <a:ea typeface="宋体" panose="02010600030101010101" pitchFamily="2" charset="-122"/>
                          <a:cs typeface="Times New Roman" panose="02020603050405020304"/>
                        </a:rPr>
                        <a:t>纵情</a:t>
                      </a:r>
                      <a:endParaRPr lang="zh-CN" sz="2800" kern="100">
                        <a:effectLst/>
                        <a:latin typeface="等线" panose="02010600030101010101" charset="-122"/>
                        <a:ea typeface="等线" panose="02010600030101010101" charset="-122"/>
                        <a:cs typeface="Courier New" panose="02070309020205020404"/>
                      </a:endParaRPr>
                    </a:p>
                  </a:txBody>
                  <a:tcPr marL="65460" marR="6546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spcAft>
                          <a:spcPts val="0"/>
                        </a:spcAft>
                        <a:tabLst>
                          <a:tab pos="2700655" algn="l"/>
                        </a:tabLst>
                      </a:pPr>
                      <a:r>
                        <a:rPr lang="zh-CN" sz="2800" b="1" kern="100" dirty="0">
                          <a:effectLst/>
                          <a:latin typeface="Times New Roman" panose="02020603050405020304"/>
                          <a:ea typeface="宋体" panose="02010600030101010101" pitchFamily="2" charset="-122"/>
                          <a:cs typeface="Times New Roman" panose="02020603050405020304"/>
                        </a:rPr>
                        <a:t>既得志，则纵情以傲物</a:t>
                      </a:r>
                      <a:endParaRPr lang="zh-CN" sz="2800" kern="100" dirty="0">
                        <a:effectLst/>
                        <a:latin typeface="等线" panose="02010600030101010101" charset="-122"/>
                        <a:ea typeface="等线" panose="02010600030101010101" charset="-122"/>
                        <a:cs typeface="Courier New" panose="02070309020205020404"/>
                      </a:endParaRPr>
                    </a:p>
                  </a:txBody>
                  <a:tcPr marL="65460" marR="6546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spcAft>
                          <a:spcPts val="0"/>
                        </a:spcAft>
                        <a:tabLst>
                          <a:tab pos="2700655" algn="l"/>
                        </a:tabLst>
                      </a:pPr>
                      <a:r>
                        <a:rPr lang="zh-CN" sz="2800" b="1" kern="100" dirty="0">
                          <a:effectLst/>
                          <a:latin typeface="Times New Roman" panose="02020603050405020304"/>
                          <a:ea typeface="宋体" panose="02010600030101010101" pitchFamily="2" charset="-122"/>
                          <a:cs typeface="Times New Roman" panose="02020603050405020304"/>
                        </a:rPr>
                        <a:t>古义：</a:t>
                      </a:r>
                      <a:r>
                        <a:rPr lang="en-US" sz="2800" b="1" kern="100" dirty="0">
                          <a:solidFill>
                            <a:srgbClr val="000000"/>
                          </a:solidFill>
                          <a:effectLst/>
                          <a:latin typeface="Times New Roman" panose="02020603050405020304"/>
                          <a:ea typeface="楷体" panose="02010609060101010101" charset="-122"/>
                          <a:cs typeface="Courier New" panose="02070309020205020404"/>
                        </a:rPr>
                        <a:t>____________________</a:t>
                      </a:r>
                      <a:endParaRPr lang="zh-CN" sz="2800" kern="100" dirty="0">
                        <a:effectLst/>
                        <a:latin typeface="等线" panose="02010600030101010101" charset="-122"/>
                        <a:ea typeface="等线" panose="02010600030101010101" charset="-122"/>
                        <a:cs typeface="Courier New" panose="02070309020205020404"/>
                      </a:endParaRPr>
                    </a:p>
                    <a:p>
                      <a:pPr algn="l">
                        <a:lnSpc>
                          <a:spcPct val="150000"/>
                        </a:lnSpc>
                        <a:spcAft>
                          <a:spcPts val="0"/>
                        </a:spcAft>
                        <a:tabLst>
                          <a:tab pos="2700655" algn="l"/>
                        </a:tabLst>
                      </a:pPr>
                      <a:r>
                        <a:rPr lang="zh-CN" sz="2800" b="1" kern="100" dirty="0">
                          <a:effectLst/>
                          <a:latin typeface="Times New Roman" panose="02020603050405020304"/>
                          <a:ea typeface="宋体" panose="02010600030101010101" pitchFamily="2" charset="-122"/>
                          <a:cs typeface="Times New Roman" panose="02020603050405020304"/>
                        </a:rPr>
                        <a:t>今义：尽情</a:t>
                      </a:r>
                      <a:endParaRPr lang="zh-CN" sz="2800" kern="100" dirty="0">
                        <a:effectLst/>
                        <a:latin typeface="等线" panose="02010600030101010101" charset="-122"/>
                        <a:ea typeface="等线" panose="02010600030101010101" charset="-122"/>
                        <a:cs typeface="Courier New" panose="02070309020205020404"/>
                      </a:endParaRPr>
                    </a:p>
                  </a:txBody>
                  <a:tcPr marL="65460" marR="6546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122" name="矩形 121"/>
          <p:cNvSpPr/>
          <p:nvPr/>
        </p:nvSpPr>
        <p:spPr>
          <a:xfrm>
            <a:off x="5552192" y="1979947"/>
            <a:ext cx="2244525" cy="584775"/>
          </a:xfrm>
          <a:prstGeom prst="rect">
            <a:avLst/>
          </a:prstGeom>
        </p:spPr>
        <p:txBody>
          <a:bodyPr wrap="none">
            <a:spAutoFit/>
          </a:bodyPr>
          <a:lstStyle/>
          <a:p>
            <a:pPr>
              <a:spcAft>
                <a:spcPts val="0"/>
              </a:spcAft>
            </a:pPr>
            <a:r>
              <a:rPr lang="zh-CN" altLang="zh-CN" sz="3200" b="1" kern="100" dirty="0" smtClean="0">
                <a:solidFill>
                  <a:srgbClr val="FF0000"/>
                </a:solidFill>
                <a:latin typeface="Times New Roman" panose="02020603050405020304" pitchFamily="18" charset="0"/>
                <a:ea typeface="楷体" panose="02010609060101010101" charset="-122"/>
                <a:cs typeface="Times New Roman" panose="02020603050405020304" pitchFamily="18" charset="0"/>
              </a:rPr>
              <a:t>树木</a:t>
            </a:r>
            <a:r>
              <a:rPr lang="zh-CN" altLang="zh-CN" sz="3200" b="1" kern="100" dirty="0">
                <a:solidFill>
                  <a:srgbClr val="FF0000"/>
                </a:solidFill>
                <a:latin typeface="Times New Roman" panose="02020603050405020304" pitchFamily="18" charset="0"/>
                <a:ea typeface="楷体" panose="02010609060101010101" charset="-122"/>
                <a:cs typeface="Times New Roman" panose="02020603050405020304" pitchFamily="18" charset="0"/>
              </a:rPr>
              <a:t>的</a:t>
            </a:r>
            <a:r>
              <a:rPr lang="zh-CN" altLang="zh-CN" sz="3200" b="1" kern="100" dirty="0" smtClean="0">
                <a:solidFill>
                  <a:srgbClr val="FF0000"/>
                </a:solidFill>
                <a:latin typeface="Times New Roman" panose="02020603050405020304" pitchFamily="18" charset="0"/>
                <a:ea typeface="楷体" panose="02010609060101010101" charset="-122"/>
                <a:cs typeface="Times New Roman" panose="02020603050405020304" pitchFamily="18" charset="0"/>
              </a:rPr>
              <a:t>根部</a:t>
            </a:r>
            <a:endParaRPr lang="zh-CN" altLang="zh-CN" sz="1100" kern="100" dirty="0">
              <a:effectLst/>
              <a:latin typeface="等线" panose="02010600030101010101" charset="-122"/>
              <a:ea typeface="等线" panose="02010600030101010101" charset="-122"/>
              <a:cs typeface="Courier New" panose="02070309020205020404" pitchFamily="49" charset="0"/>
            </a:endParaRPr>
          </a:p>
        </p:txBody>
      </p:sp>
      <p:sp>
        <p:nvSpPr>
          <p:cNvPr id="123" name="矩形 122"/>
          <p:cNvSpPr/>
          <p:nvPr/>
        </p:nvSpPr>
        <p:spPr>
          <a:xfrm>
            <a:off x="5480543" y="4543769"/>
            <a:ext cx="3480440" cy="584775"/>
          </a:xfrm>
          <a:prstGeom prst="rect">
            <a:avLst/>
          </a:prstGeom>
        </p:spPr>
        <p:txBody>
          <a:bodyPr wrap="none">
            <a:spAutoFit/>
          </a:bodyPr>
          <a:lstStyle/>
          <a:p>
            <a:pPr>
              <a:spcAft>
                <a:spcPts val="0"/>
              </a:spcAft>
            </a:pPr>
            <a:r>
              <a:rPr lang="zh-CN" altLang="zh-CN" sz="3200" b="1" kern="100" dirty="0" smtClean="0">
                <a:solidFill>
                  <a:srgbClr val="FF0000"/>
                </a:solidFill>
                <a:latin typeface="Times New Roman" panose="02020603050405020304" pitchFamily="18" charset="0"/>
                <a:ea typeface="楷体" panose="02010609060101010101" charset="-122"/>
                <a:cs typeface="Times New Roman" panose="02020603050405020304" pitchFamily="18" charset="0"/>
              </a:rPr>
              <a:t>放纵</a:t>
            </a:r>
            <a:r>
              <a:rPr lang="zh-CN" altLang="zh-CN" sz="3200" b="1" kern="100" dirty="0">
                <a:solidFill>
                  <a:srgbClr val="FF0000"/>
                </a:solidFill>
                <a:latin typeface="Times New Roman" panose="02020603050405020304" pitchFamily="18" charset="0"/>
                <a:ea typeface="楷体" panose="02010609060101010101" charset="-122"/>
                <a:cs typeface="Times New Roman" panose="02020603050405020304" pitchFamily="18" charset="0"/>
              </a:rPr>
              <a:t>性情，含</a:t>
            </a:r>
            <a:r>
              <a:rPr lang="zh-CN" altLang="zh-CN" sz="3200" b="1" kern="100" dirty="0" smtClean="0">
                <a:solidFill>
                  <a:srgbClr val="FF0000"/>
                </a:solidFill>
                <a:latin typeface="Times New Roman" panose="02020603050405020304" pitchFamily="18" charset="0"/>
                <a:ea typeface="楷体" panose="02010609060101010101" charset="-122"/>
                <a:cs typeface="Times New Roman" panose="02020603050405020304" pitchFamily="18" charset="0"/>
              </a:rPr>
              <a:t>贬义</a:t>
            </a:r>
            <a:endParaRPr lang="zh-CN" altLang="zh-CN" sz="1100" kern="100" dirty="0">
              <a:effectLst/>
              <a:latin typeface="等线" panose="02010600030101010101" charset="-122"/>
              <a:ea typeface="等线" panose="02010600030101010101" charset="-122"/>
              <a:cs typeface="Courier New" panose="02070309020205020404" pitchFamily="49"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2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 grpId="0"/>
      <p:bldP spid="12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a:graphicFrameLocks noGrp="1"/>
          </p:cNvGraphicFramePr>
          <p:nvPr/>
        </p:nvGraphicFramePr>
        <p:xfrm>
          <a:off x="334258" y="719807"/>
          <a:ext cx="10853558" cy="4480560"/>
        </p:xfrm>
        <a:graphic>
          <a:graphicData uri="http://schemas.openxmlformats.org/drawingml/2006/table">
            <a:tbl>
              <a:tblPr/>
              <a:tblGrid>
                <a:gridCol w="1788667"/>
                <a:gridCol w="2233662"/>
                <a:gridCol w="6831229"/>
              </a:tblGrid>
              <a:tr h="610961">
                <a:tc>
                  <a:txBody>
                    <a:bodyPr/>
                    <a:lstStyle/>
                    <a:p>
                      <a:pPr algn="ctr">
                        <a:lnSpc>
                          <a:spcPct val="150000"/>
                        </a:lnSpc>
                        <a:spcAft>
                          <a:spcPts val="0"/>
                        </a:spcAft>
                        <a:tabLst>
                          <a:tab pos="2700655" algn="l"/>
                        </a:tabLst>
                      </a:pPr>
                      <a:r>
                        <a:rPr lang="zh-CN" sz="2800" b="1" kern="100" dirty="0">
                          <a:solidFill>
                            <a:srgbClr val="C00000"/>
                          </a:solidFill>
                          <a:effectLst/>
                          <a:latin typeface="Times New Roman" panose="02020603050405020304"/>
                          <a:ea typeface="黑体" panose="02010609060101010101" pitchFamily="49" charset="-122"/>
                          <a:cs typeface="Times New Roman" panose="02020603050405020304"/>
                        </a:rPr>
                        <a:t>词语</a:t>
                      </a:r>
                      <a:endParaRPr lang="zh-CN" sz="2800" kern="100" dirty="0">
                        <a:solidFill>
                          <a:srgbClr val="C00000"/>
                        </a:solidFill>
                        <a:effectLst/>
                        <a:latin typeface="等线" panose="02010600030101010101" charset="-122"/>
                        <a:ea typeface="等线" panose="02010600030101010101" charset="-122"/>
                        <a:cs typeface="Courier New" panose="02070309020205020404"/>
                      </a:endParaRPr>
                    </a:p>
                  </a:txBody>
                  <a:tcPr marL="65460" marR="6546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ctr">
                        <a:lnSpc>
                          <a:spcPct val="150000"/>
                        </a:lnSpc>
                        <a:spcAft>
                          <a:spcPts val="0"/>
                        </a:spcAft>
                        <a:tabLst>
                          <a:tab pos="2700655" algn="l"/>
                        </a:tabLst>
                      </a:pPr>
                      <a:r>
                        <a:rPr lang="zh-CN" sz="2800" b="1" kern="100" dirty="0">
                          <a:solidFill>
                            <a:srgbClr val="C00000"/>
                          </a:solidFill>
                          <a:effectLst/>
                          <a:latin typeface="Times New Roman" panose="02020603050405020304"/>
                          <a:ea typeface="黑体" panose="02010609060101010101" pitchFamily="49" charset="-122"/>
                          <a:cs typeface="Times New Roman" panose="02020603050405020304"/>
                        </a:rPr>
                        <a:t>例句</a:t>
                      </a:r>
                      <a:endParaRPr lang="zh-CN" sz="2800" kern="100" dirty="0">
                        <a:solidFill>
                          <a:srgbClr val="C00000"/>
                        </a:solidFill>
                        <a:effectLst/>
                        <a:latin typeface="等线" panose="02010600030101010101" charset="-122"/>
                        <a:ea typeface="等线" panose="02010600030101010101" charset="-122"/>
                        <a:cs typeface="Courier New" panose="02070309020205020404"/>
                      </a:endParaRPr>
                    </a:p>
                  </a:txBody>
                  <a:tcPr marL="65460" marR="6546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ctr">
                        <a:lnSpc>
                          <a:spcPct val="150000"/>
                        </a:lnSpc>
                        <a:spcAft>
                          <a:spcPts val="0"/>
                        </a:spcAft>
                        <a:tabLst>
                          <a:tab pos="2700655" algn="l"/>
                        </a:tabLst>
                      </a:pPr>
                      <a:r>
                        <a:rPr lang="zh-CN" sz="2800" b="1" kern="100" dirty="0">
                          <a:solidFill>
                            <a:srgbClr val="C00000"/>
                          </a:solidFill>
                          <a:effectLst/>
                          <a:latin typeface="Times New Roman" panose="02020603050405020304"/>
                          <a:ea typeface="黑体" panose="02010609060101010101" pitchFamily="49" charset="-122"/>
                          <a:cs typeface="Times New Roman" panose="02020603050405020304"/>
                        </a:rPr>
                        <a:t>释义</a:t>
                      </a:r>
                      <a:endParaRPr lang="zh-CN" sz="2800" kern="100" dirty="0">
                        <a:solidFill>
                          <a:srgbClr val="C00000"/>
                        </a:solidFill>
                        <a:effectLst/>
                        <a:latin typeface="等线" panose="02010600030101010101" charset="-122"/>
                        <a:ea typeface="等线" panose="02010600030101010101" charset="-122"/>
                        <a:cs typeface="Courier New" panose="02070309020205020404"/>
                      </a:endParaRPr>
                    </a:p>
                  </a:txBody>
                  <a:tcPr marL="65460" marR="6546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r>
              <a:tr h="1221921">
                <a:tc>
                  <a:txBody>
                    <a:bodyPr/>
                    <a:lstStyle/>
                    <a:p>
                      <a:pPr algn="l">
                        <a:lnSpc>
                          <a:spcPct val="150000"/>
                        </a:lnSpc>
                        <a:spcAft>
                          <a:spcPts val="0"/>
                        </a:spcAft>
                        <a:tabLst>
                          <a:tab pos="2700655" algn="l"/>
                        </a:tabLst>
                      </a:pPr>
                      <a:r>
                        <a:rPr lang="en-US" sz="2800" b="1" kern="100">
                          <a:effectLst/>
                          <a:latin typeface="宋体" panose="02010600030101010101" pitchFamily="2" charset="-122"/>
                          <a:ea typeface="等线" panose="02010600030101010101" charset="-122"/>
                          <a:cs typeface="Times New Roman" panose="02020603050405020304"/>
                        </a:rPr>
                        <a:t>③</a:t>
                      </a:r>
                      <a:r>
                        <a:rPr lang="zh-CN" sz="2800" b="1" kern="100">
                          <a:effectLst/>
                          <a:latin typeface="Times New Roman" panose="02020603050405020304"/>
                          <a:ea typeface="宋体" panose="02010600030101010101" pitchFamily="2" charset="-122"/>
                          <a:cs typeface="Times New Roman" panose="02020603050405020304"/>
                        </a:rPr>
                        <a:t>行路</a:t>
                      </a:r>
                      <a:endParaRPr lang="zh-CN" sz="2800" kern="100">
                        <a:effectLst/>
                        <a:latin typeface="等线" panose="02010600030101010101" charset="-122"/>
                        <a:ea typeface="等线" panose="02010600030101010101" charset="-122"/>
                        <a:cs typeface="Courier New" panose="02070309020205020404"/>
                      </a:endParaRPr>
                    </a:p>
                  </a:txBody>
                  <a:tcPr marL="65460" marR="6546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spcAft>
                          <a:spcPts val="0"/>
                        </a:spcAft>
                        <a:tabLst>
                          <a:tab pos="2700655" algn="l"/>
                        </a:tabLst>
                      </a:pPr>
                      <a:r>
                        <a:rPr lang="zh-CN" sz="2800" b="1" kern="100" dirty="0">
                          <a:effectLst/>
                          <a:latin typeface="Times New Roman" panose="02020603050405020304"/>
                          <a:ea typeface="宋体" panose="02010600030101010101" pitchFamily="2" charset="-122"/>
                          <a:cs typeface="Times New Roman" panose="02020603050405020304"/>
                        </a:rPr>
                        <a:t>傲物则骨肉为行路</a:t>
                      </a:r>
                      <a:endParaRPr lang="zh-CN" sz="2800" kern="100" dirty="0">
                        <a:effectLst/>
                        <a:latin typeface="等线" panose="02010600030101010101" charset="-122"/>
                        <a:ea typeface="等线" panose="02010600030101010101" charset="-122"/>
                        <a:cs typeface="Courier New" panose="02070309020205020404"/>
                      </a:endParaRPr>
                    </a:p>
                  </a:txBody>
                  <a:tcPr marL="65460" marR="6546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spcAft>
                          <a:spcPts val="0"/>
                        </a:spcAft>
                        <a:tabLst>
                          <a:tab pos="2700655" algn="l"/>
                        </a:tabLst>
                      </a:pPr>
                      <a:r>
                        <a:rPr lang="zh-CN" sz="2800" b="1" kern="100" dirty="0">
                          <a:effectLst/>
                          <a:latin typeface="Times New Roman" panose="02020603050405020304"/>
                          <a:ea typeface="宋体" panose="02010600030101010101" pitchFamily="2" charset="-122"/>
                          <a:cs typeface="Times New Roman" panose="02020603050405020304"/>
                        </a:rPr>
                        <a:t>古义：</a:t>
                      </a:r>
                      <a:r>
                        <a:rPr lang="en-US" sz="2800" b="1" kern="100" dirty="0">
                          <a:solidFill>
                            <a:srgbClr val="000000"/>
                          </a:solidFill>
                          <a:effectLst/>
                          <a:latin typeface="Times New Roman" panose="02020603050405020304"/>
                          <a:ea typeface="楷体" panose="02010609060101010101" charset="-122"/>
                          <a:cs typeface="Courier New" panose="02070309020205020404"/>
                        </a:rPr>
                        <a:t>________</a:t>
                      </a:r>
                      <a:endParaRPr lang="zh-CN" sz="2800" kern="100" dirty="0">
                        <a:effectLst/>
                        <a:latin typeface="等线" panose="02010600030101010101" charset="-122"/>
                        <a:ea typeface="等线" panose="02010600030101010101" charset="-122"/>
                        <a:cs typeface="Courier New" panose="02070309020205020404"/>
                      </a:endParaRPr>
                    </a:p>
                    <a:p>
                      <a:pPr algn="l">
                        <a:lnSpc>
                          <a:spcPct val="150000"/>
                        </a:lnSpc>
                        <a:spcAft>
                          <a:spcPts val="0"/>
                        </a:spcAft>
                        <a:tabLst>
                          <a:tab pos="2700655" algn="l"/>
                        </a:tabLst>
                      </a:pPr>
                      <a:r>
                        <a:rPr lang="zh-CN" sz="2800" b="1" kern="100" dirty="0">
                          <a:effectLst/>
                          <a:latin typeface="Times New Roman" panose="02020603050405020304"/>
                          <a:ea typeface="宋体" panose="02010600030101010101" pitchFamily="2" charset="-122"/>
                          <a:cs typeface="Times New Roman" panose="02020603050405020304"/>
                        </a:rPr>
                        <a:t>今义：走路</a:t>
                      </a:r>
                      <a:endParaRPr lang="zh-CN" sz="2800" kern="100" dirty="0">
                        <a:effectLst/>
                        <a:latin typeface="等线" panose="02010600030101010101" charset="-122"/>
                        <a:ea typeface="等线" panose="02010600030101010101" charset="-122"/>
                        <a:cs typeface="Courier New" panose="02070309020205020404"/>
                      </a:endParaRPr>
                    </a:p>
                  </a:txBody>
                  <a:tcPr marL="65460" marR="6546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221921">
                <a:tc>
                  <a:txBody>
                    <a:bodyPr/>
                    <a:lstStyle/>
                    <a:p>
                      <a:pPr algn="l">
                        <a:lnSpc>
                          <a:spcPct val="150000"/>
                        </a:lnSpc>
                        <a:spcAft>
                          <a:spcPts val="0"/>
                        </a:spcAft>
                        <a:tabLst>
                          <a:tab pos="2700655" algn="l"/>
                        </a:tabLst>
                      </a:pPr>
                      <a:r>
                        <a:rPr lang="en-US" sz="2800" b="1" kern="100">
                          <a:effectLst/>
                          <a:latin typeface="宋体" panose="02010600030101010101" pitchFamily="2" charset="-122"/>
                          <a:ea typeface="等线" panose="02010600030101010101" charset="-122"/>
                          <a:cs typeface="Times New Roman" panose="02020603050405020304"/>
                        </a:rPr>
                        <a:t>④</a:t>
                      </a:r>
                      <a:r>
                        <a:rPr lang="zh-CN" sz="2800" b="1" kern="100">
                          <a:effectLst/>
                          <a:latin typeface="Times New Roman" panose="02020603050405020304"/>
                          <a:ea typeface="宋体" panose="02010600030101010101" pitchFamily="2" charset="-122"/>
                          <a:cs typeface="Times New Roman" panose="02020603050405020304"/>
                        </a:rPr>
                        <a:t>聪明</a:t>
                      </a:r>
                      <a:endParaRPr lang="zh-CN" sz="2800" kern="100">
                        <a:effectLst/>
                        <a:latin typeface="等线" panose="02010600030101010101" charset="-122"/>
                        <a:ea typeface="等线" panose="02010600030101010101" charset="-122"/>
                        <a:cs typeface="Courier New" panose="02070309020205020404"/>
                      </a:endParaRPr>
                    </a:p>
                  </a:txBody>
                  <a:tcPr marL="65460" marR="6546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spcAft>
                          <a:spcPts val="0"/>
                        </a:spcAft>
                        <a:tabLst>
                          <a:tab pos="2700655" algn="l"/>
                        </a:tabLst>
                      </a:pPr>
                      <a:r>
                        <a:rPr lang="zh-CN" sz="2800" b="1" kern="100">
                          <a:effectLst/>
                          <a:latin typeface="Times New Roman" panose="02020603050405020304"/>
                          <a:ea typeface="宋体" panose="02010600030101010101" pitchFamily="2" charset="-122"/>
                          <a:cs typeface="Times New Roman" panose="02020603050405020304"/>
                        </a:rPr>
                        <a:t>役聪明之耳目</a:t>
                      </a:r>
                      <a:endParaRPr lang="zh-CN" sz="2800" kern="100">
                        <a:effectLst/>
                        <a:latin typeface="等线" panose="02010600030101010101" charset="-122"/>
                        <a:ea typeface="等线" panose="02010600030101010101" charset="-122"/>
                        <a:cs typeface="Courier New" panose="02070309020205020404"/>
                      </a:endParaRPr>
                    </a:p>
                  </a:txBody>
                  <a:tcPr marL="65460" marR="6546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spcAft>
                          <a:spcPts val="0"/>
                        </a:spcAft>
                        <a:tabLst>
                          <a:tab pos="2700655" algn="l"/>
                        </a:tabLst>
                      </a:pPr>
                      <a:r>
                        <a:rPr lang="zh-CN" sz="2800" b="1" kern="100">
                          <a:effectLst/>
                          <a:latin typeface="Times New Roman" panose="02020603050405020304"/>
                          <a:ea typeface="宋体" panose="02010600030101010101" pitchFamily="2" charset="-122"/>
                          <a:cs typeface="Times New Roman" panose="02020603050405020304"/>
                        </a:rPr>
                        <a:t>古义：</a:t>
                      </a:r>
                      <a:r>
                        <a:rPr lang="en-US" sz="2800" b="1" kern="100">
                          <a:solidFill>
                            <a:srgbClr val="000000"/>
                          </a:solidFill>
                          <a:effectLst/>
                          <a:latin typeface="Times New Roman" panose="02020603050405020304"/>
                          <a:ea typeface="楷体" panose="02010609060101010101" charset="-122"/>
                          <a:cs typeface="Courier New" panose="02070309020205020404"/>
                        </a:rPr>
                        <a:t>__________________</a:t>
                      </a:r>
                      <a:endParaRPr lang="zh-CN" sz="2800" kern="100">
                        <a:effectLst/>
                        <a:latin typeface="等线" panose="02010600030101010101" charset="-122"/>
                        <a:ea typeface="等线" panose="02010600030101010101" charset="-122"/>
                        <a:cs typeface="Courier New" panose="02070309020205020404"/>
                      </a:endParaRPr>
                    </a:p>
                    <a:p>
                      <a:pPr algn="l">
                        <a:lnSpc>
                          <a:spcPct val="150000"/>
                        </a:lnSpc>
                        <a:spcAft>
                          <a:spcPts val="0"/>
                        </a:spcAft>
                        <a:tabLst>
                          <a:tab pos="2700655" algn="l"/>
                        </a:tabLst>
                      </a:pPr>
                      <a:r>
                        <a:rPr lang="zh-CN" sz="2800" b="1" kern="100">
                          <a:effectLst/>
                          <a:latin typeface="Times New Roman" panose="02020603050405020304"/>
                          <a:ea typeface="宋体" panose="02010600030101010101" pitchFamily="2" charset="-122"/>
                          <a:cs typeface="Times New Roman" panose="02020603050405020304"/>
                        </a:rPr>
                        <a:t>今义：智力发达，记忆和理解能力强</a:t>
                      </a:r>
                      <a:endParaRPr lang="zh-CN" sz="2800" kern="100">
                        <a:effectLst/>
                        <a:latin typeface="等线" panose="02010600030101010101" charset="-122"/>
                        <a:ea typeface="等线" panose="02010600030101010101" charset="-122"/>
                        <a:cs typeface="Courier New" panose="02070309020205020404"/>
                      </a:endParaRPr>
                    </a:p>
                  </a:txBody>
                  <a:tcPr marL="65460" marR="6546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221921">
                <a:tc>
                  <a:txBody>
                    <a:bodyPr/>
                    <a:lstStyle/>
                    <a:p>
                      <a:pPr algn="l">
                        <a:lnSpc>
                          <a:spcPct val="150000"/>
                        </a:lnSpc>
                        <a:spcAft>
                          <a:spcPts val="0"/>
                        </a:spcAft>
                        <a:tabLst>
                          <a:tab pos="2700655" algn="l"/>
                        </a:tabLst>
                      </a:pPr>
                      <a:r>
                        <a:rPr lang="en-US" sz="2800" b="1" kern="100">
                          <a:effectLst/>
                          <a:latin typeface="宋体" panose="02010600030101010101" pitchFamily="2" charset="-122"/>
                          <a:ea typeface="等线" panose="02010600030101010101" charset="-122"/>
                          <a:cs typeface="Times New Roman" panose="02020603050405020304"/>
                        </a:rPr>
                        <a:t>⑤</a:t>
                      </a:r>
                      <a:r>
                        <a:rPr lang="zh-CN" sz="2800" b="1" kern="100">
                          <a:effectLst/>
                          <a:latin typeface="Times New Roman" panose="02020603050405020304"/>
                          <a:ea typeface="宋体" panose="02010600030101010101" pitchFamily="2" charset="-122"/>
                          <a:cs typeface="Times New Roman" panose="02020603050405020304"/>
                        </a:rPr>
                        <a:t>区区</a:t>
                      </a:r>
                      <a:endParaRPr lang="zh-CN" sz="2800" kern="100">
                        <a:effectLst/>
                        <a:latin typeface="等线" panose="02010600030101010101" charset="-122"/>
                        <a:ea typeface="等线" panose="02010600030101010101" charset="-122"/>
                        <a:cs typeface="Courier New" panose="02070309020205020404"/>
                      </a:endParaRPr>
                    </a:p>
                  </a:txBody>
                  <a:tcPr marL="65460" marR="6546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spcAft>
                          <a:spcPts val="0"/>
                        </a:spcAft>
                        <a:tabLst>
                          <a:tab pos="2700655" algn="l"/>
                        </a:tabLst>
                      </a:pPr>
                      <a:r>
                        <a:rPr lang="zh-CN" sz="2800" b="1" kern="100">
                          <a:effectLst/>
                          <a:latin typeface="Times New Roman" panose="02020603050405020304"/>
                          <a:ea typeface="宋体" panose="02010600030101010101" pitchFamily="2" charset="-122"/>
                          <a:cs typeface="Times New Roman" panose="02020603050405020304"/>
                        </a:rPr>
                        <a:t>不任区区向往之至</a:t>
                      </a:r>
                      <a:endParaRPr lang="zh-CN" sz="2800" kern="100">
                        <a:effectLst/>
                        <a:latin typeface="等线" panose="02010600030101010101" charset="-122"/>
                        <a:ea typeface="等线" panose="02010600030101010101" charset="-122"/>
                        <a:cs typeface="Courier New" panose="02070309020205020404"/>
                      </a:endParaRPr>
                    </a:p>
                  </a:txBody>
                  <a:tcPr marL="65460" marR="6546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spcAft>
                          <a:spcPts val="0"/>
                        </a:spcAft>
                        <a:tabLst>
                          <a:tab pos="2700655" algn="l"/>
                        </a:tabLst>
                      </a:pPr>
                      <a:r>
                        <a:rPr lang="zh-CN" sz="2800" b="1" kern="100" dirty="0">
                          <a:effectLst/>
                          <a:latin typeface="Times New Roman" panose="02020603050405020304"/>
                          <a:ea typeface="宋体" panose="02010600030101010101" pitchFamily="2" charset="-122"/>
                          <a:cs typeface="Times New Roman" panose="02020603050405020304"/>
                        </a:rPr>
                        <a:t>古义：</a:t>
                      </a:r>
                      <a:r>
                        <a:rPr lang="en-US" sz="2800" b="1" kern="100" dirty="0">
                          <a:solidFill>
                            <a:srgbClr val="000000"/>
                          </a:solidFill>
                          <a:effectLst/>
                          <a:latin typeface="Times New Roman" panose="02020603050405020304"/>
                          <a:ea typeface="楷体" panose="02010609060101010101" charset="-122"/>
                          <a:cs typeface="Courier New" panose="02070309020205020404"/>
                        </a:rPr>
                        <a:t>______________________</a:t>
                      </a:r>
                      <a:endParaRPr lang="zh-CN" sz="2800" kern="100" dirty="0">
                        <a:effectLst/>
                        <a:latin typeface="等线" panose="02010600030101010101" charset="-122"/>
                        <a:ea typeface="等线" panose="02010600030101010101" charset="-122"/>
                        <a:cs typeface="Courier New" panose="02070309020205020404"/>
                      </a:endParaRPr>
                    </a:p>
                    <a:p>
                      <a:pPr algn="l">
                        <a:lnSpc>
                          <a:spcPct val="150000"/>
                        </a:lnSpc>
                        <a:spcAft>
                          <a:spcPts val="0"/>
                        </a:spcAft>
                        <a:tabLst>
                          <a:tab pos="2700655" algn="l"/>
                        </a:tabLst>
                      </a:pPr>
                      <a:r>
                        <a:rPr lang="zh-CN" sz="2800" b="1" kern="100" dirty="0">
                          <a:effectLst/>
                          <a:latin typeface="Times New Roman" panose="02020603050405020304"/>
                          <a:ea typeface="宋体" panose="02010600030101010101" pitchFamily="2" charset="-122"/>
                          <a:cs typeface="Times New Roman" panose="02020603050405020304"/>
                        </a:rPr>
                        <a:t>今义：</a:t>
                      </a:r>
                      <a:r>
                        <a:rPr lang="en-US" sz="2800" b="1" kern="100" dirty="0">
                          <a:effectLst/>
                          <a:latin typeface="Times New Roman" panose="02020603050405020304"/>
                          <a:ea typeface="宋体" panose="02010600030101010101" pitchFamily="2" charset="-122"/>
                          <a:cs typeface="Courier New" panose="02070309020205020404"/>
                          <a:sym typeface="+mn-ea"/>
                        </a:rPr>
                        <a:t>(</a:t>
                      </a:r>
                      <a:r>
                        <a:rPr lang="zh-CN" sz="2800" b="1" kern="100" dirty="0">
                          <a:effectLst/>
                          <a:latin typeface="Times New Roman" panose="02020603050405020304"/>
                          <a:ea typeface="宋体" panose="02010600030101010101" pitchFamily="2" charset="-122"/>
                          <a:cs typeface="Times New Roman" panose="02020603050405020304"/>
                        </a:rPr>
                        <a:t>数量</a:t>
                      </a:r>
                      <a:r>
                        <a:rPr lang="en-US" sz="2800" b="1" kern="100" dirty="0">
                          <a:effectLst/>
                          <a:latin typeface="Times New Roman" panose="02020603050405020304"/>
                          <a:ea typeface="宋体" panose="02010600030101010101" pitchFamily="2" charset="-122"/>
                          <a:cs typeface="Courier New" panose="02070309020205020404"/>
                          <a:sym typeface="+mn-ea"/>
                        </a:rPr>
                        <a:t>)</a:t>
                      </a:r>
                      <a:r>
                        <a:rPr lang="zh-CN" sz="2800" b="1" kern="100" dirty="0">
                          <a:effectLst/>
                          <a:latin typeface="Times New Roman" panose="02020603050405020304"/>
                          <a:ea typeface="宋体" panose="02010600030101010101" pitchFamily="2" charset="-122"/>
                          <a:cs typeface="Times New Roman" panose="02020603050405020304"/>
                        </a:rPr>
                        <a:t>少；</a:t>
                      </a:r>
                      <a:r>
                        <a:rPr lang="en-US" sz="2800" b="1" kern="100" dirty="0">
                          <a:effectLst/>
                          <a:latin typeface="Times New Roman" panose="02020603050405020304"/>
                          <a:ea typeface="宋体" panose="02010600030101010101" pitchFamily="2" charset="-122"/>
                          <a:cs typeface="Courier New" panose="02070309020205020404"/>
                          <a:sym typeface="+mn-ea"/>
                        </a:rPr>
                        <a:t>(</a:t>
                      </a:r>
                      <a:r>
                        <a:rPr lang="zh-CN" sz="2800" b="1" kern="100" dirty="0">
                          <a:effectLst/>
                          <a:latin typeface="Times New Roman" panose="02020603050405020304"/>
                          <a:ea typeface="宋体" panose="02010600030101010101" pitchFamily="2" charset="-122"/>
                          <a:cs typeface="Times New Roman" panose="02020603050405020304"/>
                        </a:rPr>
                        <a:t>人或事物</a:t>
                      </a:r>
                      <a:r>
                        <a:rPr lang="en-US" sz="2800" b="1" kern="100" dirty="0">
                          <a:effectLst/>
                          <a:latin typeface="Times New Roman" panose="02020603050405020304"/>
                          <a:ea typeface="宋体" panose="02010600030101010101" pitchFamily="2" charset="-122"/>
                          <a:cs typeface="Courier New" panose="02070309020205020404"/>
                          <a:sym typeface="+mn-ea"/>
                        </a:rPr>
                        <a:t>)</a:t>
                      </a:r>
                      <a:r>
                        <a:rPr lang="zh-CN" sz="2800" b="1" kern="100" dirty="0">
                          <a:effectLst/>
                          <a:latin typeface="Times New Roman" panose="02020603050405020304"/>
                          <a:ea typeface="宋体" panose="02010600030101010101" pitchFamily="2" charset="-122"/>
                          <a:cs typeface="Times New Roman" panose="02020603050405020304"/>
                        </a:rPr>
                        <a:t>不重要</a:t>
                      </a:r>
                      <a:endParaRPr lang="zh-CN" sz="2800" kern="100" dirty="0">
                        <a:effectLst/>
                        <a:latin typeface="等线" panose="02010600030101010101" charset="-122"/>
                        <a:ea typeface="等线" panose="02010600030101010101" charset="-122"/>
                        <a:cs typeface="Courier New" panose="02070309020205020404"/>
                      </a:endParaRPr>
                    </a:p>
                  </a:txBody>
                  <a:tcPr marL="65460" marR="6546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124" name="矩形 123"/>
          <p:cNvSpPr/>
          <p:nvPr/>
        </p:nvSpPr>
        <p:spPr>
          <a:xfrm>
            <a:off x="5665845" y="1367879"/>
            <a:ext cx="1008609" cy="584775"/>
          </a:xfrm>
          <a:prstGeom prst="rect">
            <a:avLst/>
          </a:prstGeom>
        </p:spPr>
        <p:txBody>
          <a:bodyPr wrap="none">
            <a:spAutoFit/>
          </a:bodyPr>
          <a:lstStyle/>
          <a:p>
            <a:pPr>
              <a:spcAft>
                <a:spcPts val="0"/>
              </a:spcAft>
            </a:pPr>
            <a:r>
              <a:rPr lang="zh-CN" altLang="zh-CN" sz="3200" b="1" kern="100" dirty="0" smtClean="0">
                <a:solidFill>
                  <a:srgbClr val="FF0000"/>
                </a:solidFill>
                <a:latin typeface="Times New Roman" panose="02020603050405020304" pitchFamily="18" charset="0"/>
                <a:ea typeface="楷体" panose="02010609060101010101" charset="-122"/>
                <a:cs typeface="Times New Roman" panose="02020603050405020304" pitchFamily="18" charset="0"/>
              </a:rPr>
              <a:t>路人</a:t>
            </a:r>
            <a:endParaRPr lang="zh-CN" altLang="zh-CN" sz="1100" kern="100" dirty="0">
              <a:effectLst/>
              <a:latin typeface="等线" panose="02010600030101010101" charset="-122"/>
              <a:ea typeface="等线" panose="02010600030101010101" charset="-122"/>
              <a:cs typeface="Courier New" panose="02070309020205020404" pitchFamily="49" charset="0"/>
            </a:endParaRPr>
          </a:p>
        </p:txBody>
      </p:sp>
      <p:sp>
        <p:nvSpPr>
          <p:cNvPr id="125" name="矩形 124"/>
          <p:cNvSpPr/>
          <p:nvPr/>
        </p:nvSpPr>
        <p:spPr>
          <a:xfrm>
            <a:off x="5552191" y="2628019"/>
            <a:ext cx="3068469" cy="584775"/>
          </a:xfrm>
          <a:prstGeom prst="rect">
            <a:avLst/>
          </a:prstGeom>
        </p:spPr>
        <p:txBody>
          <a:bodyPr wrap="none">
            <a:spAutoFit/>
          </a:bodyPr>
          <a:lstStyle/>
          <a:p>
            <a:pPr>
              <a:spcAft>
                <a:spcPts val="0"/>
              </a:spcAft>
            </a:pPr>
            <a:r>
              <a:rPr lang="zh-CN" altLang="zh-CN" sz="3200" b="1" kern="100" dirty="0" smtClean="0">
                <a:solidFill>
                  <a:srgbClr val="FF0000"/>
                </a:solidFill>
                <a:latin typeface="Times New Roman" panose="02020603050405020304" pitchFamily="18" charset="0"/>
                <a:ea typeface="楷体" panose="02010609060101010101" charset="-122"/>
                <a:cs typeface="Times New Roman" panose="02020603050405020304" pitchFamily="18" charset="0"/>
              </a:rPr>
              <a:t>听觉</a:t>
            </a:r>
            <a:r>
              <a:rPr lang="zh-CN" altLang="zh-CN" sz="3200" b="1" kern="100" dirty="0">
                <a:solidFill>
                  <a:srgbClr val="FF0000"/>
                </a:solidFill>
                <a:latin typeface="Times New Roman" panose="02020603050405020304" pitchFamily="18" charset="0"/>
                <a:ea typeface="楷体" panose="02010609060101010101" charset="-122"/>
                <a:cs typeface="Times New Roman" panose="02020603050405020304" pitchFamily="18" charset="0"/>
              </a:rPr>
              <a:t>、视觉</a:t>
            </a:r>
            <a:r>
              <a:rPr lang="zh-CN" altLang="zh-CN" sz="3200" b="1" kern="100" dirty="0" smtClean="0">
                <a:solidFill>
                  <a:srgbClr val="FF0000"/>
                </a:solidFill>
                <a:latin typeface="Times New Roman" panose="02020603050405020304" pitchFamily="18" charset="0"/>
                <a:ea typeface="楷体" panose="02010609060101010101" charset="-122"/>
                <a:cs typeface="Times New Roman" panose="02020603050405020304" pitchFamily="18" charset="0"/>
              </a:rPr>
              <a:t>灵敏</a:t>
            </a:r>
            <a:endParaRPr lang="zh-CN" altLang="zh-CN" sz="1100" kern="100" dirty="0">
              <a:effectLst/>
              <a:latin typeface="等线" panose="02010600030101010101" charset="-122"/>
              <a:ea typeface="等线" panose="02010600030101010101" charset="-122"/>
              <a:cs typeface="Courier New" panose="02070309020205020404" pitchFamily="49" charset="0"/>
            </a:endParaRPr>
          </a:p>
        </p:txBody>
      </p:sp>
      <p:sp>
        <p:nvSpPr>
          <p:cNvPr id="126" name="矩形 125"/>
          <p:cNvSpPr/>
          <p:nvPr/>
        </p:nvSpPr>
        <p:spPr>
          <a:xfrm>
            <a:off x="5438538" y="3895135"/>
            <a:ext cx="3892412" cy="584775"/>
          </a:xfrm>
          <a:prstGeom prst="rect">
            <a:avLst/>
          </a:prstGeom>
        </p:spPr>
        <p:txBody>
          <a:bodyPr wrap="none">
            <a:spAutoFit/>
          </a:bodyPr>
          <a:lstStyle/>
          <a:p>
            <a:pPr>
              <a:spcAft>
                <a:spcPts val="0"/>
              </a:spcAft>
            </a:pPr>
            <a:r>
              <a:rPr lang="zh-CN" altLang="zh-CN" sz="3200" b="1" kern="100" dirty="0" smtClean="0">
                <a:solidFill>
                  <a:srgbClr val="FF0000"/>
                </a:solidFill>
                <a:latin typeface="Times New Roman" panose="02020603050405020304" pitchFamily="18" charset="0"/>
                <a:ea typeface="楷体" panose="02010609060101010101" charset="-122"/>
                <a:cs typeface="Times New Roman" panose="02020603050405020304" pitchFamily="18" charset="0"/>
              </a:rPr>
              <a:t>小</a:t>
            </a:r>
            <a:r>
              <a:rPr lang="zh-CN" altLang="zh-CN" sz="3200" b="1" kern="100" dirty="0">
                <a:solidFill>
                  <a:srgbClr val="FF0000"/>
                </a:solidFill>
                <a:latin typeface="Times New Roman" panose="02020603050405020304" pitchFamily="18" charset="0"/>
                <a:ea typeface="楷体" panose="02010609060101010101" charset="-122"/>
                <a:cs typeface="Times New Roman" panose="02020603050405020304" pitchFamily="18" charset="0"/>
              </a:rPr>
              <a:t>，用作自称的</a:t>
            </a:r>
            <a:r>
              <a:rPr lang="zh-CN" altLang="zh-CN" sz="3200" b="1" kern="100" dirty="0" smtClean="0">
                <a:solidFill>
                  <a:srgbClr val="FF0000"/>
                </a:solidFill>
                <a:latin typeface="Times New Roman" panose="02020603050405020304" pitchFamily="18" charset="0"/>
                <a:ea typeface="楷体" panose="02010609060101010101" charset="-122"/>
                <a:cs typeface="Times New Roman" panose="02020603050405020304" pitchFamily="18" charset="0"/>
              </a:rPr>
              <a:t>谦辞</a:t>
            </a:r>
            <a:endParaRPr lang="zh-CN" altLang="zh-CN" sz="1100" kern="100" dirty="0">
              <a:effectLst/>
              <a:latin typeface="等线" panose="02010600030101010101" charset="-122"/>
              <a:ea typeface="等线" panose="02010600030101010101" charset="-122"/>
              <a:cs typeface="Courier New" panose="02070309020205020404" pitchFamily="49"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2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2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4" grpId="0"/>
      <p:bldP spid="125" grpId="0"/>
      <p:bldP spid="126"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271037" y="814995"/>
            <a:ext cx="10980000" cy="568810"/>
          </a:xfrm>
        </p:spPr>
        <p:txBody>
          <a:bodyPr/>
          <a:lstStyle/>
          <a:p>
            <a:pPr>
              <a:lnSpc>
                <a:spcPct val="120000"/>
              </a:lnSpc>
              <a:spcAft>
                <a:spcPts val="0"/>
              </a:spcAft>
              <a:tabLst>
                <a:tab pos="2700655" algn="l"/>
              </a:tabLst>
            </a:pPr>
            <a:r>
              <a:rPr lang="en-US" altLang="zh-CN" dirty="0"/>
              <a:t>3.</a:t>
            </a:r>
            <a:r>
              <a:rPr lang="zh-CN" altLang="zh-CN" dirty="0">
                <a:cs typeface="Times New Roman" panose="02020603050405020304"/>
              </a:rPr>
              <a:t>词类活用</a:t>
            </a:r>
            <a:endParaRPr lang="zh-CN" altLang="zh-CN" sz="1050" kern="100" dirty="0">
              <a:effectLst/>
              <a:latin typeface="等线" panose="02010600030101010101" charset="-122"/>
              <a:ea typeface="等线" panose="02010600030101010101" charset="-122"/>
              <a:cs typeface="Courier New" panose="02070309020205020404"/>
            </a:endParaRPr>
          </a:p>
        </p:txBody>
      </p:sp>
      <p:graphicFrame>
        <p:nvGraphicFramePr>
          <p:cNvPr id="3" name="表格 2"/>
          <p:cNvGraphicFramePr>
            <a:graphicFrameLocks noGrp="1"/>
          </p:cNvGraphicFramePr>
          <p:nvPr/>
        </p:nvGraphicFramePr>
        <p:xfrm>
          <a:off x="404829" y="1455104"/>
          <a:ext cx="10712416" cy="3669611"/>
        </p:xfrm>
        <a:graphic>
          <a:graphicData uri="http://schemas.openxmlformats.org/drawingml/2006/table">
            <a:tbl>
              <a:tblPr/>
              <a:tblGrid>
                <a:gridCol w="1359764"/>
                <a:gridCol w="1332148"/>
                <a:gridCol w="5148572"/>
                <a:gridCol w="2871932"/>
              </a:tblGrid>
              <a:tr h="483645">
                <a:tc gridSpan="2">
                  <a:txBody>
                    <a:bodyPr/>
                    <a:lstStyle/>
                    <a:p>
                      <a:pPr algn="ctr">
                        <a:lnSpc>
                          <a:spcPct val="150000"/>
                        </a:lnSpc>
                        <a:spcAft>
                          <a:spcPts val="0"/>
                        </a:spcAft>
                        <a:tabLst>
                          <a:tab pos="2700655" algn="l"/>
                        </a:tabLst>
                      </a:pPr>
                      <a:r>
                        <a:rPr lang="zh-CN" sz="2800" b="1" kern="100" dirty="0">
                          <a:solidFill>
                            <a:srgbClr val="C00000"/>
                          </a:solidFill>
                          <a:effectLst/>
                          <a:latin typeface="Times New Roman" panose="02020603050405020304"/>
                          <a:ea typeface="黑体" panose="02010609060101010101" pitchFamily="49" charset="-122"/>
                          <a:cs typeface="Times New Roman" panose="02020603050405020304"/>
                        </a:rPr>
                        <a:t>类型</a:t>
                      </a:r>
                      <a:endParaRPr lang="zh-CN" sz="2800" kern="100" dirty="0">
                        <a:solidFill>
                          <a:srgbClr val="C00000"/>
                        </a:solidFill>
                        <a:effectLst/>
                        <a:latin typeface="等线" panose="02010600030101010101" charset="-122"/>
                        <a:ea typeface="等线" panose="02010600030101010101" charset="-122"/>
                        <a:cs typeface="Courier New" panose="02070309020205020404"/>
                      </a:endParaRPr>
                    </a:p>
                  </a:txBody>
                  <a:tcPr marL="14319" marR="1431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hMerge="1">
                  <a:tcPr/>
                </a:tc>
                <a:tc>
                  <a:txBody>
                    <a:bodyPr/>
                    <a:lstStyle/>
                    <a:p>
                      <a:pPr algn="ctr">
                        <a:lnSpc>
                          <a:spcPct val="150000"/>
                        </a:lnSpc>
                        <a:spcAft>
                          <a:spcPts val="0"/>
                        </a:spcAft>
                        <a:tabLst>
                          <a:tab pos="2700655" algn="l"/>
                        </a:tabLst>
                      </a:pPr>
                      <a:r>
                        <a:rPr lang="zh-CN" sz="2800" b="1" kern="100">
                          <a:solidFill>
                            <a:srgbClr val="C00000"/>
                          </a:solidFill>
                          <a:effectLst/>
                          <a:latin typeface="Times New Roman" panose="02020603050405020304"/>
                          <a:ea typeface="黑体" panose="02010609060101010101" pitchFamily="49" charset="-122"/>
                          <a:cs typeface="Times New Roman" panose="02020603050405020304"/>
                        </a:rPr>
                        <a:t>例句</a:t>
                      </a:r>
                      <a:endParaRPr lang="zh-CN" sz="2800" kern="100">
                        <a:solidFill>
                          <a:srgbClr val="C00000"/>
                        </a:solidFill>
                        <a:effectLst/>
                        <a:latin typeface="等线" panose="02010600030101010101" charset="-122"/>
                        <a:ea typeface="等线" panose="02010600030101010101" charset="-122"/>
                        <a:cs typeface="Courier New" panose="02070309020205020404"/>
                      </a:endParaRPr>
                    </a:p>
                  </a:txBody>
                  <a:tcPr marL="14319" marR="1431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ctr">
                        <a:lnSpc>
                          <a:spcPct val="150000"/>
                        </a:lnSpc>
                        <a:spcAft>
                          <a:spcPts val="0"/>
                        </a:spcAft>
                        <a:tabLst>
                          <a:tab pos="2700655" algn="l"/>
                        </a:tabLst>
                      </a:pPr>
                      <a:r>
                        <a:rPr lang="zh-CN" sz="2800" b="1" kern="100" dirty="0">
                          <a:solidFill>
                            <a:srgbClr val="C00000"/>
                          </a:solidFill>
                          <a:effectLst/>
                          <a:latin typeface="Times New Roman" panose="02020603050405020304"/>
                          <a:ea typeface="黑体" panose="02010609060101010101" pitchFamily="49" charset="-122"/>
                          <a:cs typeface="Times New Roman" panose="02020603050405020304"/>
                        </a:rPr>
                        <a:t>释义</a:t>
                      </a:r>
                      <a:endParaRPr lang="zh-CN" sz="2800" kern="100" dirty="0">
                        <a:solidFill>
                          <a:srgbClr val="C00000"/>
                        </a:solidFill>
                        <a:effectLst/>
                        <a:latin typeface="等线" panose="02010600030101010101" charset="-122"/>
                        <a:ea typeface="等线" panose="02010600030101010101" charset="-122"/>
                        <a:cs typeface="Courier New" panose="02070309020205020404"/>
                      </a:endParaRPr>
                    </a:p>
                  </a:txBody>
                  <a:tcPr marL="14319" marR="1431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r>
              <a:tr h="1413781">
                <a:tc rowSpan="3">
                  <a:txBody>
                    <a:bodyPr/>
                    <a:lstStyle/>
                    <a:p>
                      <a:pPr algn="ctr">
                        <a:lnSpc>
                          <a:spcPct val="150000"/>
                        </a:lnSpc>
                        <a:spcAft>
                          <a:spcPts val="0"/>
                        </a:spcAft>
                        <a:tabLst>
                          <a:tab pos="2700655" algn="l"/>
                        </a:tabLst>
                      </a:pPr>
                      <a:r>
                        <a:rPr lang="zh-CN" sz="2800" b="1" kern="100" dirty="0">
                          <a:effectLst/>
                          <a:latin typeface="Times New Roman" panose="02020603050405020304"/>
                          <a:ea typeface="宋体" panose="02010600030101010101" pitchFamily="2" charset="-122"/>
                          <a:cs typeface="Times New Roman" panose="02020603050405020304"/>
                        </a:rPr>
                        <a:t>名词</a:t>
                      </a:r>
                      <a:endParaRPr lang="zh-CN" sz="2800" kern="100" dirty="0">
                        <a:effectLst/>
                        <a:latin typeface="等线" panose="02010600030101010101" charset="-122"/>
                        <a:ea typeface="等线" panose="02010600030101010101" charset="-122"/>
                        <a:cs typeface="Courier New" panose="02070309020205020404"/>
                      </a:endParaRPr>
                    </a:p>
                    <a:p>
                      <a:pPr algn="ctr">
                        <a:lnSpc>
                          <a:spcPct val="150000"/>
                        </a:lnSpc>
                        <a:spcAft>
                          <a:spcPts val="0"/>
                        </a:spcAft>
                        <a:tabLst>
                          <a:tab pos="2700655" algn="l"/>
                        </a:tabLst>
                      </a:pPr>
                      <a:r>
                        <a:rPr lang="zh-CN" sz="2800" b="1" kern="100" dirty="0">
                          <a:effectLst/>
                          <a:latin typeface="Times New Roman" panose="02020603050405020304"/>
                          <a:ea typeface="宋体" panose="02010600030101010101" pitchFamily="2" charset="-122"/>
                          <a:cs typeface="Times New Roman" panose="02020603050405020304"/>
                        </a:rPr>
                        <a:t>活用</a:t>
                      </a:r>
                      <a:endParaRPr lang="zh-CN" sz="2800" kern="100" dirty="0">
                        <a:effectLst/>
                        <a:latin typeface="等线" panose="02010600030101010101" charset="-122"/>
                        <a:ea typeface="等线" panose="02010600030101010101" charset="-122"/>
                        <a:cs typeface="Courier New" panose="02070309020205020404"/>
                      </a:endParaRPr>
                    </a:p>
                  </a:txBody>
                  <a:tcPr marL="14319" marR="1431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3">
                  <a:txBody>
                    <a:bodyPr/>
                    <a:lstStyle/>
                    <a:p>
                      <a:pPr algn="ctr">
                        <a:lnSpc>
                          <a:spcPct val="150000"/>
                        </a:lnSpc>
                        <a:spcAft>
                          <a:spcPts val="0"/>
                        </a:spcAft>
                        <a:tabLst>
                          <a:tab pos="2700655" algn="l"/>
                        </a:tabLst>
                      </a:pPr>
                      <a:r>
                        <a:rPr lang="zh-CN" sz="2800" b="1" kern="100" dirty="0">
                          <a:effectLst/>
                          <a:latin typeface="Times New Roman" panose="02020603050405020304"/>
                          <a:ea typeface="宋体" panose="02010600030101010101" pitchFamily="2" charset="-122"/>
                          <a:cs typeface="Times New Roman" panose="02020603050405020304"/>
                        </a:rPr>
                        <a:t>活用为</a:t>
                      </a:r>
                      <a:endParaRPr lang="zh-CN" sz="2800" kern="100" dirty="0">
                        <a:effectLst/>
                        <a:latin typeface="等线" panose="02010600030101010101" charset="-122"/>
                        <a:ea typeface="等线" panose="02010600030101010101" charset="-122"/>
                        <a:cs typeface="Courier New" panose="02070309020205020404"/>
                      </a:endParaRPr>
                    </a:p>
                    <a:p>
                      <a:pPr algn="ctr">
                        <a:lnSpc>
                          <a:spcPct val="150000"/>
                        </a:lnSpc>
                        <a:spcAft>
                          <a:spcPts val="0"/>
                        </a:spcAft>
                        <a:tabLst>
                          <a:tab pos="2700655" algn="l"/>
                        </a:tabLst>
                      </a:pPr>
                      <a:r>
                        <a:rPr lang="zh-CN" sz="2800" b="1" kern="100" dirty="0">
                          <a:effectLst/>
                          <a:latin typeface="Times New Roman" panose="02020603050405020304"/>
                          <a:ea typeface="宋体" panose="02010600030101010101" pitchFamily="2" charset="-122"/>
                          <a:cs typeface="Times New Roman" panose="02020603050405020304"/>
                        </a:rPr>
                        <a:t>动词</a:t>
                      </a:r>
                      <a:endParaRPr lang="zh-CN" sz="2800" kern="100" dirty="0">
                        <a:effectLst/>
                        <a:latin typeface="等线" panose="02010600030101010101" charset="-122"/>
                        <a:ea typeface="等线" panose="02010600030101010101" charset="-122"/>
                        <a:cs typeface="Courier New" panose="02070309020205020404"/>
                      </a:endParaRPr>
                    </a:p>
                  </a:txBody>
                  <a:tcPr marL="14319" marR="1431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spcAft>
                          <a:spcPts val="0"/>
                        </a:spcAft>
                        <a:tabLst>
                          <a:tab pos="2700655" algn="l"/>
                        </a:tabLst>
                      </a:pPr>
                      <a:r>
                        <a:rPr lang="en-US" sz="2800" b="1" kern="100" dirty="0">
                          <a:effectLst/>
                          <a:latin typeface="宋体" panose="02010600030101010101" pitchFamily="2" charset="-122"/>
                          <a:ea typeface="等线" panose="02010600030101010101" charset="-122"/>
                          <a:cs typeface="Times New Roman" panose="02020603050405020304"/>
                        </a:rPr>
                        <a:t>①</a:t>
                      </a:r>
                      <a:r>
                        <a:rPr lang="zh-CN" sz="2800" b="1" kern="100" dirty="0">
                          <a:effectLst/>
                          <a:latin typeface="Times New Roman" panose="02020603050405020304"/>
                          <a:ea typeface="宋体" panose="02010600030101010101" pitchFamily="2" charset="-122"/>
                          <a:cs typeface="Times New Roman" panose="02020603050405020304"/>
                        </a:rPr>
                        <a:t>惧满溢则思江海</a:t>
                      </a:r>
                      <a:r>
                        <a:rPr lang="zh-CN" sz="2800" b="1" kern="100" dirty="0">
                          <a:solidFill>
                            <a:srgbClr val="C00000"/>
                          </a:solidFill>
                          <a:effectLst/>
                          <a:latin typeface="Times New Roman" panose="02020603050405020304"/>
                          <a:ea typeface="宋体" panose="02010600030101010101" pitchFamily="2" charset="-122"/>
                          <a:cs typeface="Times New Roman" panose="02020603050405020304"/>
                        </a:rPr>
                        <a:t>下</a:t>
                      </a:r>
                      <a:r>
                        <a:rPr lang="zh-CN" sz="2800" b="1" kern="100" dirty="0">
                          <a:effectLst/>
                          <a:latin typeface="Times New Roman" panose="02020603050405020304"/>
                          <a:ea typeface="宋体" panose="02010600030101010101" pitchFamily="2" charset="-122"/>
                          <a:cs typeface="Times New Roman" panose="02020603050405020304"/>
                        </a:rPr>
                        <a:t>百川</a:t>
                      </a:r>
                      <a:endParaRPr lang="zh-CN" sz="2800" kern="100" dirty="0">
                        <a:effectLst/>
                        <a:latin typeface="等线" panose="02010600030101010101" charset="-122"/>
                        <a:ea typeface="等线" panose="02010600030101010101" charset="-122"/>
                        <a:cs typeface="Courier New" panose="02070309020205020404"/>
                      </a:endParaRPr>
                    </a:p>
                  </a:txBody>
                  <a:tcPr marL="14319" marR="1431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spcAft>
                          <a:spcPts val="0"/>
                        </a:spcAft>
                        <a:tabLst>
                          <a:tab pos="2700655" algn="l"/>
                        </a:tabLst>
                      </a:pPr>
                      <a:r>
                        <a:rPr lang="en-US" sz="2800" b="1" kern="100" dirty="0">
                          <a:solidFill>
                            <a:srgbClr val="000000"/>
                          </a:solidFill>
                          <a:effectLst/>
                          <a:latin typeface="Times New Roman" panose="02020603050405020304"/>
                          <a:ea typeface="楷体" panose="02010609060101010101" charset="-122"/>
                          <a:cs typeface="Courier New" panose="02070309020205020404"/>
                        </a:rPr>
                        <a:t>____</a:t>
                      </a:r>
                      <a:r>
                        <a:rPr lang="en-US" sz="2800" b="1" kern="100" dirty="0">
                          <a:solidFill>
                            <a:srgbClr val="000000"/>
                          </a:solidFill>
                          <a:effectLst/>
                          <a:latin typeface="Times New Roman" panose="02020603050405020304"/>
                          <a:ea typeface="宋体" panose="02010600030101010101" pitchFamily="2" charset="-122"/>
                          <a:cs typeface="Courier New" panose="02070309020205020404"/>
                        </a:rPr>
                        <a:t>____</a:t>
                      </a:r>
                      <a:r>
                        <a:rPr lang="en-US" sz="2800" b="1" kern="100" dirty="0">
                          <a:solidFill>
                            <a:srgbClr val="000000"/>
                          </a:solidFill>
                          <a:effectLst/>
                          <a:latin typeface="Times New Roman" panose="02020603050405020304"/>
                          <a:ea typeface="楷体" panose="02010609060101010101" charset="-122"/>
                          <a:cs typeface="Courier New" panose="02070309020205020404"/>
                        </a:rPr>
                        <a:t>______</a:t>
                      </a:r>
                      <a:endParaRPr lang="zh-CN" sz="2800" kern="100" dirty="0">
                        <a:effectLst/>
                        <a:latin typeface="等线" panose="02010600030101010101" charset="-122"/>
                        <a:ea typeface="等线" panose="02010600030101010101" charset="-122"/>
                        <a:cs typeface="Courier New" panose="02070309020205020404"/>
                      </a:endParaRPr>
                    </a:p>
                  </a:txBody>
                  <a:tcPr marL="14319" marR="1431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807875">
                <a:tc vMerge="1">
                  <a:tcPr/>
                </a:tc>
                <a:tc vMerge="1">
                  <a:tcPr/>
                </a:tc>
                <a:tc>
                  <a:txBody>
                    <a:bodyPr/>
                    <a:lstStyle/>
                    <a:p>
                      <a:pPr algn="l">
                        <a:lnSpc>
                          <a:spcPct val="150000"/>
                        </a:lnSpc>
                        <a:spcAft>
                          <a:spcPts val="0"/>
                        </a:spcAft>
                        <a:tabLst>
                          <a:tab pos="2700655" algn="l"/>
                        </a:tabLst>
                      </a:pPr>
                      <a:r>
                        <a:rPr lang="en-US" sz="2800" b="1" kern="100">
                          <a:effectLst/>
                          <a:latin typeface="宋体" panose="02010600030101010101" pitchFamily="2" charset="-122"/>
                          <a:ea typeface="等线" panose="02010600030101010101" charset="-122"/>
                          <a:cs typeface="Times New Roman" panose="02020603050405020304"/>
                        </a:rPr>
                        <a:t>②</a:t>
                      </a:r>
                      <a:r>
                        <a:rPr lang="zh-CN" sz="2800" b="1" kern="100">
                          <a:effectLst/>
                          <a:latin typeface="Times New Roman" panose="02020603050405020304"/>
                          <a:ea typeface="宋体" panose="02010600030101010101" pitchFamily="2" charset="-122"/>
                          <a:cs typeface="Times New Roman" panose="02020603050405020304"/>
                        </a:rPr>
                        <a:t>如曰今日当一切不</a:t>
                      </a:r>
                      <a:r>
                        <a:rPr lang="zh-CN" sz="2800" b="1" kern="100">
                          <a:solidFill>
                            <a:srgbClr val="C00000"/>
                          </a:solidFill>
                          <a:effectLst/>
                          <a:latin typeface="Times New Roman" panose="02020603050405020304"/>
                          <a:ea typeface="宋体" panose="02010600030101010101" pitchFamily="2" charset="-122"/>
                          <a:cs typeface="Times New Roman" panose="02020603050405020304"/>
                        </a:rPr>
                        <a:t>事</a:t>
                      </a:r>
                      <a:r>
                        <a:rPr lang="zh-CN" sz="2800" b="1" kern="100">
                          <a:effectLst/>
                          <a:latin typeface="Times New Roman" panose="02020603050405020304"/>
                          <a:ea typeface="宋体" panose="02010600030101010101" pitchFamily="2" charset="-122"/>
                          <a:cs typeface="Times New Roman" panose="02020603050405020304"/>
                        </a:rPr>
                        <a:t>事</a:t>
                      </a:r>
                      <a:endParaRPr lang="zh-CN" sz="2800" kern="100">
                        <a:effectLst/>
                        <a:latin typeface="等线" panose="02010600030101010101" charset="-122"/>
                        <a:ea typeface="等线" panose="02010600030101010101" charset="-122"/>
                        <a:cs typeface="Courier New" panose="02070309020205020404"/>
                      </a:endParaRPr>
                    </a:p>
                  </a:txBody>
                  <a:tcPr marL="14319" marR="1431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spcAft>
                          <a:spcPts val="0"/>
                        </a:spcAft>
                        <a:tabLst>
                          <a:tab pos="2700655" algn="l"/>
                        </a:tabLst>
                      </a:pPr>
                      <a:r>
                        <a:rPr lang="en-US" sz="2800" b="1" kern="100">
                          <a:solidFill>
                            <a:srgbClr val="000000"/>
                          </a:solidFill>
                          <a:effectLst/>
                          <a:latin typeface="Times New Roman" panose="02020603050405020304"/>
                          <a:ea typeface="楷体" panose="02010609060101010101" charset="-122"/>
                          <a:cs typeface="Courier New" panose="02070309020205020404"/>
                        </a:rPr>
                        <a:t>________</a:t>
                      </a:r>
                      <a:endParaRPr lang="zh-CN" sz="2800" kern="100">
                        <a:effectLst/>
                        <a:latin typeface="等线" panose="02010600030101010101" charset="-122"/>
                        <a:ea typeface="等线" panose="02010600030101010101" charset="-122"/>
                        <a:cs typeface="Courier New" panose="02070309020205020404"/>
                      </a:endParaRPr>
                    </a:p>
                  </a:txBody>
                  <a:tcPr marL="14319" marR="1431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807875">
                <a:tc vMerge="1">
                  <a:tcPr/>
                </a:tc>
                <a:tc vMerge="1">
                  <a:tcPr/>
                </a:tc>
                <a:tc>
                  <a:txBody>
                    <a:bodyPr/>
                    <a:lstStyle/>
                    <a:p>
                      <a:pPr algn="l">
                        <a:lnSpc>
                          <a:spcPct val="150000"/>
                        </a:lnSpc>
                        <a:spcAft>
                          <a:spcPts val="0"/>
                        </a:spcAft>
                        <a:tabLst>
                          <a:tab pos="2700655" algn="l"/>
                        </a:tabLst>
                      </a:pPr>
                      <a:r>
                        <a:rPr lang="en-US" sz="2800" b="1" kern="100">
                          <a:effectLst/>
                          <a:latin typeface="宋体" panose="02010600030101010101" pitchFamily="2" charset="-122"/>
                          <a:ea typeface="等线" panose="02010600030101010101" charset="-122"/>
                          <a:cs typeface="Times New Roman" panose="02020603050405020304"/>
                        </a:rPr>
                        <a:t>③</a:t>
                      </a:r>
                      <a:r>
                        <a:rPr lang="zh-CN" sz="2800" b="1" kern="100">
                          <a:effectLst/>
                          <a:latin typeface="Times New Roman" panose="02020603050405020304"/>
                          <a:ea typeface="宋体" panose="02010600030101010101" pitchFamily="2" charset="-122"/>
                          <a:cs typeface="Times New Roman" panose="02020603050405020304"/>
                        </a:rPr>
                        <a:t>未能助上大有为，以</a:t>
                      </a:r>
                      <a:r>
                        <a:rPr lang="zh-CN" sz="2800" b="1" kern="100">
                          <a:solidFill>
                            <a:srgbClr val="C00000"/>
                          </a:solidFill>
                          <a:effectLst/>
                          <a:latin typeface="Times New Roman" panose="02020603050405020304"/>
                          <a:ea typeface="宋体" panose="02010600030101010101" pitchFamily="2" charset="-122"/>
                          <a:cs typeface="Times New Roman" panose="02020603050405020304"/>
                        </a:rPr>
                        <a:t>膏</a:t>
                      </a:r>
                      <a:r>
                        <a:rPr lang="zh-CN" sz="2800" b="1" kern="100">
                          <a:effectLst/>
                          <a:latin typeface="Times New Roman" panose="02020603050405020304"/>
                          <a:ea typeface="宋体" panose="02010600030101010101" pitchFamily="2" charset="-122"/>
                          <a:cs typeface="Times New Roman" panose="02020603050405020304"/>
                        </a:rPr>
                        <a:t>泽斯民</a:t>
                      </a:r>
                      <a:endParaRPr lang="zh-CN" sz="2800" kern="100">
                        <a:effectLst/>
                        <a:latin typeface="等线" panose="02010600030101010101" charset="-122"/>
                        <a:ea typeface="等线" panose="02010600030101010101" charset="-122"/>
                        <a:cs typeface="Courier New" panose="02070309020205020404"/>
                      </a:endParaRPr>
                    </a:p>
                  </a:txBody>
                  <a:tcPr marL="14319" marR="1431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spcAft>
                          <a:spcPts val="0"/>
                        </a:spcAft>
                        <a:tabLst>
                          <a:tab pos="2700655" algn="l"/>
                        </a:tabLst>
                      </a:pPr>
                      <a:r>
                        <a:rPr lang="en-US" sz="2800" b="1" kern="100" dirty="0">
                          <a:solidFill>
                            <a:srgbClr val="000000"/>
                          </a:solidFill>
                          <a:effectLst/>
                          <a:latin typeface="Times New Roman" panose="02020603050405020304"/>
                          <a:ea typeface="楷体" panose="02010609060101010101" charset="-122"/>
                          <a:cs typeface="Courier New" panose="02070309020205020404"/>
                        </a:rPr>
                        <a:t>________</a:t>
                      </a:r>
                      <a:endParaRPr lang="zh-CN" sz="2800" kern="100" dirty="0">
                        <a:effectLst/>
                        <a:latin typeface="等线" panose="02010600030101010101" charset="-122"/>
                        <a:ea typeface="等线" panose="02010600030101010101" charset="-122"/>
                        <a:cs typeface="Courier New" panose="02070309020205020404"/>
                      </a:endParaRPr>
                    </a:p>
                  </a:txBody>
                  <a:tcPr marL="14319" marR="1431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127" name="矩形 126"/>
          <p:cNvSpPr/>
          <p:nvPr/>
        </p:nvSpPr>
        <p:spPr>
          <a:xfrm>
            <a:off x="8209309" y="2475292"/>
            <a:ext cx="2656496" cy="584775"/>
          </a:xfrm>
          <a:prstGeom prst="rect">
            <a:avLst/>
          </a:prstGeom>
        </p:spPr>
        <p:txBody>
          <a:bodyPr wrap="none">
            <a:spAutoFit/>
          </a:bodyPr>
          <a:lstStyle/>
          <a:p>
            <a:pPr>
              <a:spcAft>
                <a:spcPts val="0"/>
              </a:spcAft>
              <a:tabLst>
                <a:tab pos="2700655" algn="l"/>
              </a:tabLst>
            </a:pPr>
            <a:r>
              <a:rPr lang="zh-CN" altLang="zh-CN" sz="3200" b="1" kern="100" dirty="0" smtClean="0">
                <a:solidFill>
                  <a:srgbClr val="FF0000"/>
                </a:solidFill>
                <a:latin typeface="Times New Roman" panose="02020603050405020304" pitchFamily="18" charset="0"/>
                <a:ea typeface="楷体" panose="02010609060101010101" charset="-122"/>
                <a:cs typeface="Times New Roman" panose="02020603050405020304" pitchFamily="18" charset="0"/>
              </a:rPr>
              <a:t>居于</a:t>
            </a:r>
            <a:r>
              <a:rPr lang="en-US" altLang="zh-CN" sz="3200" b="1" kern="100" dirty="0">
                <a:solidFill>
                  <a:srgbClr val="FF0000"/>
                </a:solidFill>
                <a:latin typeface="宋体" panose="02010600030101010101" pitchFamily="2" charset="-122"/>
                <a:ea typeface="等线" panose="02010600030101010101" charset="-122"/>
                <a:cs typeface="Times New Roman" panose="02020603050405020304" pitchFamily="18" charset="0"/>
              </a:rPr>
              <a:t>……</a:t>
            </a:r>
            <a:r>
              <a:rPr lang="zh-CN" altLang="zh-CN" sz="3200" b="1" kern="100" dirty="0" smtClean="0">
                <a:solidFill>
                  <a:srgbClr val="FF0000"/>
                </a:solidFill>
                <a:latin typeface="Times New Roman" panose="02020603050405020304" pitchFamily="18" charset="0"/>
                <a:ea typeface="楷体" panose="02010609060101010101" charset="-122"/>
                <a:cs typeface="Times New Roman" panose="02020603050405020304" pitchFamily="18" charset="0"/>
              </a:rPr>
              <a:t>之下</a:t>
            </a:r>
            <a:endParaRPr lang="zh-CN" altLang="zh-CN" sz="1100" kern="100" dirty="0">
              <a:effectLst/>
              <a:latin typeface="等线" panose="02010600030101010101" charset="-122"/>
              <a:ea typeface="等线" panose="02010600030101010101" charset="-122"/>
              <a:cs typeface="Courier New" panose="02070309020205020404" pitchFamily="49" charset="0"/>
            </a:endParaRPr>
          </a:p>
        </p:txBody>
      </p:sp>
      <p:sp>
        <p:nvSpPr>
          <p:cNvPr id="128" name="矩形 127"/>
          <p:cNvSpPr/>
          <p:nvPr/>
        </p:nvSpPr>
        <p:spPr>
          <a:xfrm>
            <a:off x="8445528" y="3591416"/>
            <a:ext cx="1008609" cy="584775"/>
          </a:xfrm>
          <a:prstGeom prst="rect">
            <a:avLst/>
          </a:prstGeom>
        </p:spPr>
        <p:txBody>
          <a:bodyPr wrap="none">
            <a:spAutoFit/>
          </a:bodyPr>
          <a:lstStyle/>
          <a:p>
            <a:pPr>
              <a:spcAft>
                <a:spcPts val="0"/>
              </a:spcAft>
              <a:tabLst>
                <a:tab pos="2700655" algn="l"/>
              </a:tabLst>
            </a:pPr>
            <a:r>
              <a:rPr lang="zh-CN" altLang="zh-CN" sz="3200" b="1" kern="100" dirty="0" smtClean="0">
                <a:solidFill>
                  <a:srgbClr val="FF0000"/>
                </a:solidFill>
                <a:latin typeface="Times New Roman" panose="02020603050405020304" pitchFamily="18" charset="0"/>
                <a:ea typeface="楷体" panose="02010609060101010101" charset="-122"/>
                <a:cs typeface="Times New Roman" panose="02020603050405020304" pitchFamily="18" charset="0"/>
              </a:rPr>
              <a:t>办事</a:t>
            </a:r>
            <a:endParaRPr lang="zh-CN" altLang="zh-CN" sz="1100" kern="100" dirty="0">
              <a:effectLst/>
              <a:latin typeface="等线" panose="02010600030101010101" charset="-122"/>
              <a:ea typeface="等线" panose="02010600030101010101" charset="-122"/>
              <a:cs typeface="Courier New" panose="02070309020205020404" pitchFamily="49" charset="0"/>
            </a:endParaRPr>
          </a:p>
        </p:txBody>
      </p:sp>
      <p:sp>
        <p:nvSpPr>
          <p:cNvPr id="129" name="矩形 128"/>
          <p:cNvSpPr/>
          <p:nvPr/>
        </p:nvSpPr>
        <p:spPr>
          <a:xfrm>
            <a:off x="8238925" y="4383504"/>
            <a:ext cx="1420582" cy="584775"/>
          </a:xfrm>
          <a:prstGeom prst="rect">
            <a:avLst/>
          </a:prstGeom>
        </p:spPr>
        <p:txBody>
          <a:bodyPr wrap="none">
            <a:spAutoFit/>
          </a:bodyPr>
          <a:lstStyle/>
          <a:p>
            <a:pPr>
              <a:spcAft>
                <a:spcPts val="0"/>
              </a:spcAft>
              <a:tabLst>
                <a:tab pos="2700655" algn="l"/>
              </a:tabLst>
            </a:pPr>
            <a:r>
              <a:rPr lang="zh-CN" altLang="zh-CN" sz="3200" b="1" kern="100" dirty="0" smtClean="0">
                <a:solidFill>
                  <a:srgbClr val="FF0000"/>
                </a:solidFill>
                <a:latin typeface="Times New Roman" panose="02020603050405020304" pitchFamily="18" charset="0"/>
                <a:ea typeface="楷体" panose="02010609060101010101" charset="-122"/>
                <a:cs typeface="Times New Roman" panose="02020603050405020304" pitchFamily="18" charset="0"/>
              </a:rPr>
              <a:t>施恩惠</a:t>
            </a:r>
            <a:endParaRPr lang="zh-CN" altLang="zh-CN" sz="1100" kern="100" dirty="0">
              <a:effectLst/>
              <a:latin typeface="等线" panose="02010600030101010101" charset="-122"/>
              <a:ea typeface="等线" panose="02010600030101010101" charset="-122"/>
              <a:cs typeface="Courier New" panose="02070309020205020404" pitchFamily="49"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2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2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7" grpId="0"/>
      <p:bldP spid="128" grpId="0"/>
      <p:bldP spid="129"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a:graphicFrameLocks noGrp="1"/>
          </p:cNvGraphicFramePr>
          <p:nvPr/>
        </p:nvGraphicFramePr>
        <p:xfrm>
          <a:off x="237334" y="670206"/>
          <a:ext cx="11047407" cy="5126356"/>
        </p:xfrm>
        <a:graphic>
          <a:graphicData uri="http://schemas.openxmlformats.org/drawingml/2006/table">
            <a:tbl>
              <a:tblPr/>
              <a:tblGrid>
                <a:gridCol w="1275231"/>
                <a:gridCol w="1800200"/>
                <a:gridCol w="5131098"/>
                <a:gridCol w="2840878"/>
              </a:tblGrid>
              <a:tr h="0">
                <a:tc gridSpan="2">
                  <a:txBody>
                    <a:bodyPr/>
                    <a:lstStyle/>
                    <a:p>
                      <a:pPr algn="ctr">
                        <a:lnSpc>
                          <a:spcPct val="150000"/>
                        </a:lnSpc>
                        <a:spcAft>
                          <a:spcPts val="0"/>
                        </a:spcAft>
                        <a:tabLst>
                          <a:tab pos="2700655" algn="l"/>
                        </a:tabLst>
                      </a:pPr>
                      <a:r>
                        <a:rPr lang="zh-CN" sz="2800" b="1" kern="100" dirty="0">
                          <a:solidFill>
                            <a:srgbClr val="C00000"/>
                          </a:solidFill>
                          <a:effectLst/>
                          <a:latin typeface="Times New Roman" panose="02020603050405020304"/>
                          <a:ea typeface="黑体" panose="02010609060101010101" pitchFamily="49" charset="-122"/>
                          <a:cs typeface="Times New Roman" panose="02020603050405020304"/>
                        </a:rPr>
                        <a:t>类型</a:t>
                      </a:r>
                      <a:endParaRPr lang="zh-CN" sz="2800" kern="100" dirty="0">
                        <a:solidFill>
                          <a:srgbClr val="C00000"/>
                        </a:solidFill>
                        <a:effectLst/>
                        <a:latin typeface="等线" panose="02010600030101010101" charset="-122"/>
                        <a:ea typeface="等线" panose="02010600030101010101" charset="-122"/>
                        <a:cs typeface="Courier New" panose="02070309020205020404"/>
                      </a:endParaRPr>
                    </a:p>
                  </a:txBody>
                  <a:tcPr marL="5728" marR="572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hMerge="1">
                  <a:tcPr/>
                </a:tc>
                <a:tc>
                  <a:txBody>
                    <a:bodyPr/>
                    <a:lstStyle/>
                    <a:p>
                      <a:pPr algn="ctr">
                        <a:lnSpc>
                          <a:spcPct val="150000"/>
                        </a:lnSpc>
                        <a:spcAft>
                          <a:spcPts val="0"/>
                        </a:spcAft>
                        <a:tabLst>
                          <a:tab pos="2700655" algn="l"/>
                        </a:tabLst>
                      </a:pPr>
                      <a:r>
                        <a:rPr lang="zh-CN" sz="2800" b="1" kern="100" dirty="0">
                          <a:solidFill>
                            <a:srgbClr val="C00000"/>
                          </a:solidFill>
                          <a:effectLst/>
                          <a:latin typeface="Times New Roman" panose="02020603050405020304"/>
                          <a:ea typeface="黑体" panose="02010609060101010101" pitchFamily="49" charset="-122"/>
                          <a:cs typeface="Times New Roman" panose="02020603050405020304"/>
                        </a:rPr>
                        <a:t>例句</a:t>
                      </a:r>
                      <a:endParaRPr lang="zh-CN" sz="2800" kern="100" dirty="0">
                        <a:solidFill>
                          <a:srgbClr val="C00000"/>
                        </a:solidFill>
                        <a:effectLst/>
                        <a:latin typeface="等线" panose="02010600030101010101" charset="-122"/>
                        <a:ea typeface="等线" panose="02010600030101010101" charset="-122"/>
                        <a:cs typeface="Courier New" panose="02070309020205020404"/>
                      </a:endParaRPr>
                    </a:p>
                  </a:txBody>
                  <a:tcPr marL="5728" marR="572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ctr">
                        <a:lnSpc>
                          <a:spcPct val="150000"/>
                        </a:lnSpc>
                        <a:spcAft>
                          <a:spcPts val="0"/>
                        </a:spcAft>
                        <a:tabLst>
                          <a:tab pos="2700655" algn="l"/>
                        </a:tabLst>
                      </a:pPr>
                      <a:r>
                        <a:rPr lang="zh-CN" sz="2800" b="1" kern="100" dirty="0">
                          <a:solidFill>
                            <a:srgbClr val="C00000"/>
                          </a:solidFill>
                          <a:effectLst/>
                          <a:latin typeface="Times New Roman" panose="02020603050405020304"/>
                          <a:ea typeface="黑体" panose="02010609060101010101" pitchFamily="49" charset="-122"/>
                          <a:cs typeface="Times New Roman" panose="02020603050405020304"/>
                        </a:rPr>
                        <a:t>释义</a:t>
                      </a:r>
                      <a:endParaRPr lang="zh-CN" sz="2800" kern="100" dirty="0">
                        <a:solidFill>
                          <a:srgbClr val="C00000"/>
                        </a:solidFill>
                        <a:effectLst/>
                        <a:latin typeface="等线" panose="02010600030101010101" charset="-122"/>
                        <a:ea typeface="等线" panose="02010600030101010101" charset="-122"/>
                        <a:cs typeface="Courier New" panose="02070309020205020404"/>
                      </a:endParaRPr>
                    </a:p>
                  </a:txBody>
                  <a:tcPr marL="5728" marR="572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r>
              <a:tr h="534591">
                <a:tc rowSpan="7">
                  <a:txBody>
                    <a:bodyPr/>
                    <a:lstStyle/>
                    <a:p>
                      <a:pPr algn="ctr">
                        <a:lnSpc>
                          <a:spcPct val="150000"/>
                        </a:lnSpc>
                        <a:spcAft>
                          <a:spcPts val="0"/>
                        </a:spcAft>
                        <a:tabLst>
                          <a:tab pos="2700655" algn="l"/>
                        </a:tabLst>
                      </a:pPr>
                      <a:r>
                        <a:rPr lang="zh-CN" sz="2800" b="1" kern="100" dirty="0">
                          <a:effectLst/>
                          <a:latin typeface="Times New Roman" panose="02020603050405020304"/>
                          <a:ea typeface="宋体" panose="02010600030101010101" pitchFamily="2" charset="-122"/>
                          <a:cs typeface="Times New Roman" panose="02020603050405020304"/>
                        </a:rPr>
                        <a:t>形容</a:t>
                      </a:r>
                      <a:endParaRPr lang="zh-CN" sz="2800" kern="100" dirty="0">
                        <a:effectLst/>
                        <a:latin typeface="等线" panose="02010600030101010101" charset="-122"/>
                        <a:ea typeface="等线" panose="02010600030101010101" charset="-122"/>
                        <a:cs typeface="Courier New" panose="02070309020205020404"/>
                      </a:endParaRPr>
                    </a:p>
                    <a:p>
                      <a:pPr algn="ctr">
                        <a:lnSpc>
                          <a:spcPct val="150000"/>
                        </a:lnSpc>
                        <a:spcAft>
                          <a:spcPts val="0"/>
                        </a:spcAft>
                        <a:tabLst>
                          <a:tab pos="2700655" algn="l"/>
                        </a:tabLst>
                      </a:pPr>
                      <a:r>
                        <a:rPr lang="zh-CN" sz="2800" b="1" kern="100" dirty="0">
                          <a:effectLst/>
                          <a:latin typeface="Times New Roman" panose="02020603050405020304"/>
                          <a:ea typeface="宋体" panose="02010600030101010101" pitchFamily="2" charset="-122"/>
                          <a:cs typeface="Times New Roman" panose="02020603050405020304"/>
                        </a:rPr>
                        <a:t>词活用</a:t>
                      </a:r>
                      <a:endParaRPr lang="zh-CN" sz="2800" kern="100" dirty="0">
                        <a:effectLst/>
                        <a:latin typeface="等线" panose="02010600030101010101" charset="-122"/>
                        <a:ea typeface="等线" panose="02010600030101010101" charset="-122"/>
                        <a:cs typeface="Courier New" panose="02070309020205020404"/>
                      </a:endParaRPr>
                    </a:p>
                  </a:txBody>
                  <a:tcPr marL="5728" marR="572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3">
                  <a:txBody>
                    <a:bodyPr/>
                    <a:lstStyle/>
                    <a:p>
                      <a:pPr algn="ctr">
                        <a:lnSpc>
                          <a:spcPct val="150000"/>
                        </a:lnSpc>
                        <a:spcAft>
                          <a:spcPts val="0"/>
                        </a:spcAft>
                        <a:tabLst>
                          <a:tab pos="2700655" algn="l"/>
                        </a:tabLst>
                      </a:pPr>
                      <a:r>
                        <a:rPr lang="zh-CN" sz="2800" b="1" kern="100" dirty="0">
                          <a:effectLst/>
                          <a:latin typeface="Times New Roman" panose="02020603050405020304"/>
                          <a:ea typeface="宋体" panose="02010600030101010101" pitchFamily="2" charset="-122"/>
                          <a:cs typeface="Times New Roman" panose="02020603050405020304"/>
                        </a:rPr>
                        <a:t>活用为</a:t>
                      </a:r>
                      <a:endParaRPr lang="zh-CN" sz="2800" kern="100" dirty="0">
                        <a:effectLst/>
                        <a:latin typeface="等线" panose="02010600030101010101" charset="-122"/>
                        <a:ea typeface="等线" panose="02010600030101010101" charset="-122"/>
                        <a:cs typeface="Courier New" panose="02070309020205020404"/>
                      </a:endParaRPr>
                    </a:p>
                    <a:p>
                      <a:pPr algn="ctr">
                        <a:lnSpc>
                          <a:spcPct val="150000"/>
                        </a:lnSpc>
                        <a:spcAft>
                          <a:spcPts val="0"/>
                        </a:spcAft>
                        <a:tabLst>
                          <a:tab pos="2700655" algn="l"/>
                        </a:tabLst>
                      </a:pPr>
                      <a:r>
                        <a:rPr lang="zh-CN" sz="2800" b="1" kern="100" dirty="0">
                          <a:effectLst/>
                          <a:latin typeface="Times New Roman" panose="02020603050405020304"/>
                          <a:ea typeface="宋体" panose="02010600030101010101" pitchFamily="2" charset="-122"/>
                          <a:cs typeface="Times New Roman" panose="02020603050405020304"/>
                        </a:rPr>
                        <a:t>名词</a:t>
                      </a:r>
                      <a:endParaRPr lang="zh-CN" sz="2800" kern="100" dirty="0">
                        <a:effectLst/>
                        <a:latin typeface="等线" panose="02010600030101010101" charset="-122"/>
                        <a:ea typeface="等线" panose="02010600030101010101" charset="-122"/>
                        <a:cs typeface="Courier New" panose="02070309020205020404"/>
                      </a:endParaRPr>
                    </a:p>
                  </a:txBody>
                  <a:tcPr marL="5728" marR="572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spcAft>
                          <a:spcPts val="0"/>
                        </a:spcAft>
                        <a:tabLst>
                          <a:tab pos="2700655" algn="l"/>
                        </a:tabLst>
                      </a:pPr>
                      <a:r>
                        <a:rPr lang="en-US" sz="2800" b="1" kern="100">
                          <a:effectLst/>
                          <a:latin typeface="宋体" panose="02010600030101010101" pitchFamily="2" charset="-122"/>
                          <a:ea typeface="等线" panose="02010600030101010101" charset="-122"/>
                          <a:cs typeface="Times New Roman" panose="02020603050405020304"/>
                        </a:rPr>
                        <a:t>④</a:t>
                      </a:r>
                      <a:r>
                        <a:rPr lang="zh-CN" sz="2800" b="1" kern="100">
                          <a:effectLst/>
                          <a:latin typeface="Times New Roman" panose="02020603050405020304"/>
                          <a:ea typeface="宋体" panose="02010600030101010101" pitchFamily="2" charset="-122"/>
                          <a:cs typeface="Times New Roman" panose="02020603050405020304"/>
                        </a:rPr>
                        <a:t>简</a:t>
                      </a:r>
                      <a:r>
                        <a:rPr lang="zh-CN" sz="2800" b="1" kern="100">
                          <a:solidFill>
                            <a:srgbClr val="C00000"/>
                          </a:solidFill>
                          <a:effectLst/>
                          <a:latin typeface="Times New Roman" panose="02020603050405020304"/>
                          <a:ea typeface="宋体" panose="02010600030101010101" pitchFamily="2" charset="-122"/>
                          <a:cs typeface="Times New Roman" panose="02020603050405020304"/>
                        </a:rPr>
                        <a:t>能</a:t>
                      </a:r>
                      <a:r>
                        <a:rPr lang="zh-CN" sz="2800" b="1" kern="100">
                          <a:effectLst/>
                          <a:latin typeface="Times New Roman" panose="02020603050405020304"/>
                          <a:ea typeface="宋体" panose="02010600030101010101" pitchFamily="2" charset="-122"/>
                          <a:cs typeface="Times New Roman" panose="02020603050405020304"/>
                        </a:rPr>
                        <a:t>而任之</a:t>
                      </a:r>
                      <a:endParaRPr lang="zh-CN" sz="2800" kern="100">
                        <a:effectLst/>
                        <a:latin typeface="等线" panose="02010600030101010101" charset="-122"/>
                        <a:ea typeface="等线" panose="02010600030101010101" charset="-122"/>
                        <a:cs typeface="Courier New" panose="02070309020205020404"/>
                      </a:endParaRPr>
                    </a:p>
                  </a:txBody>
                  <a:tcPr marL="5728" marR="572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spcAft>
                          <a:spcPts val="0"/>
                        </a:spcAft>
                        <a:tabLst>
                          <a:tab pos="2700655" algn="l"/>
                        </a:tabLst>
                      </a:pPr>
                      <a:r>
                        <a:rPr lang="en-US" sz="2800" b="1" kern="100">
                          <a:solidFill>
                            <a:srgbClr val="000000"/>
                          </a:solidFill>
                          <a:effectLst/>
                          <a:latin typeface="Times New Roman" panose="02020603050405020304"/>
                          <a:ea typeface="楷体" panose="02010609060101010101" charset="-122"/>
                          <a:cs typeface="Courier New" panose="02070309020205020404"/>
                        </a:rPr>
                        <a:t>__________</a:t>
                      </a:r>
                      <a:endParaRPr lang="zh-CN" sz="2800" kern="100">
                        <a:effectLst/>
                        <a:latin typeface="等线" panose="02010600030101010101" charset="-122"/>
                        <a:ea typeface="等线" panose="02010600030101010101" charset="-122"/>
                        <a:cs typeface="Courier New" panose="02070309020205020404"/>
                      </a:endParaRPr>
                    </a:p>
                  </a:txBody>
                  <a:tcPr marL="5728" marR="572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34591">
                <a:tc vMerge="1">
                  <a:tcPr/>
                </a:tc>
                <a:tc vMerge="1">
                  <a:tcPr/>
                </a:tc>
                <a:tc>
                  <a:txBody>
                    <a:bodyPr/>
                    <a:lstStyle/>
                    <a:p>
                      <a:pPr algn="l">
                        <a:lnSpc>
                          <a:spcPct val="150000"/>
                        </a:lnSpc>
                        <a:spcAft>
                          <a:spcPts val="0"/>
                        </a:spcAft>
                        <a:tabLst>
                          <a:tab pos="2700655" algn="l"/>
                        </a:tabLst>
                      </a:pPr>
                      <a:r>
                        <a:rPr lang="en-US" sz="2800" b="1" kern="100">
                          <a:effectLst/>
                          <a:latin typeface="宋体" panose="02010600030101010101" pitchFamily="2" charset="-122"/>
                          <a:ea typeface="等线" panose="02010600030101010101" charset="-122"/>
                          <a:cs typeface="Times New Roman" panose="02020603050405020304"/>
                        </a:rPr>
                        <a:t>⑤</a:t>
                      </a:r>
                      <a:r>
                        <a:rPr lang="zh-CN" sz="2800" b="1" kern="100">
                          <a:effectLst/>
                          <a:latin typeface="Times New Roman" panose="02020603050405020304"/>
                          <a:ea typeface="宋体" panose="02010600030101010101" pitchFamily="2" charset="-122"/>
                          <a:cs typeface="Times New Roman" panose="02020603050405020304"/>
                        </a:rPr>
                        <a:t>择</a:t>
                      </a:r>
                      <a:r>
                        <a:rPr lang="zh-CN" sz="2800" b="1" kern="100">
                          <a:solidFill>
                            <a:srgbClr val="C00000"/>
                          </a:solidFill>
                          <a:effectLst/>
                          <a:latin typeface="Times New Roman" panose="02020603050405020304"/>
                          <a:ea typeface="宋体" panose="02010600030101010101" pitchFamily="2" charset="-122"/>
                          <a:cs typeface="Times New Roman" panose="02020603050405020304"/>
                        </a:rPr>
                        <a:t>善</a:t>
                      </a:r>
                      <a:r>
                        <a:rPr lang="zh-CN" sz="2800" b="1" kern="100">
                          <a:effectLst/>
                          <a:latin typeface="Times New Roman" panose="02020603050405020304"/>
                          <a:ea typeface="宋体" panose="02010600030101010101" pitchFamily="2" charset="-122"/>
                          <a:cs typeface="Times New Roman" panose="02020603050405020304"/>
                        </a:rPr>
                        <a:t>而从之</a:t>
                      </a:r>
                      <a:endParaRPr lang="zh-CN" sz="2800" kern="100">
                        <a:effectLst/>
                        <a:latin typeface="等线" panose="02010600030101010101" charset="-122"/>
                        <a:ea typeface="等线" panose="02010600030101010101" charset="-122"/>
                        <a:cs typeface="Courier New" panose="02070309020205020404"/>
                      </a:endParaRPr>
                    </a:p>
                  </a:txBody>
                  <a:tcPr marL="5728" marR="572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spcAft>
                          <a:spcPts val="0"/>
                        </a:spcAft>
                        <a:tabLst>
                          <a:tab pos="2700655" algn="l"/>
                        </a:tabLst>
                      </a:pPr>
                      <a:r>
                        <a:rPr lang="en-US" sz="2800" b="1" kern="100">
                          <a:solidFill>
                            <a:srgbClr val="000000"/>
                          </a:solidFill>
                          <a:effectLst/>
                          <a:latin typeface="Times New Roman" panose="02020603050405020304"/>
                          <a:ea typeface="楷体" panose="02010609060101010101" charset="-122"/>
                          <a:cs typeface="Courier New" panose="02070309020205020404"/>
                        </a:rPr>
                        <a:t>__________</a:t>
                      </a:r>
                      <a:endParaRPr lang="zh-CN" sz="2800" kern="100">
                        <a:effectLst/>
                        <a:latin typeface="等线" panose="02010600030101010101" charset="-122"/>
                        <a:ea typeface="等线" panose="02010600030101010101" charset="-122"/>
                        <a:cs typeface="Courier New" panose="02070309020205020404"/>
                      </a:endParaRPr>
                    </a:p>
                  </a:txBody>
                  <a:tcPr marL="5728" marR="572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34591">
                <a:tc vMerge="1">
                  <a:tcPr/>
                </a:tc>
                <a:tc vMerge="1">
                  <a:tcPr/>
                </a:tc>
                <a:tc>
                  <a:txBody>
                    <a:bodyPr/>
                    <a:lstStyle/>
                    <a:p>
                      <a:pPr algn="l">
                        <a:lnSpc>
                          <a:spcPct val="150000"/>
                        </a:lnSpc>
                        <a:spcAft>
                          <a:spcPts val="0"/>
                        </a:spcAft>
                        <a:tabLst>
                          <a:tab pos="2700655" algn="l"/>
                        </a:tabLst>
                      </a:pPr>
                      <a:r>
                        <a:rPr lang="en-US" sz="2800" b="1" kern="100">
                          <a:effectLst/>
                          <a:latin typeface="宋体" panose="02010600030101010101" pitchFamily="2" charset="-122"/>
                          <a:ea typeface="等线" panose="02010600030101010101" charset="-122"/>
                          <a:cs typeface="Times New Roman" panose="02020603050405020304"/>
                        </a:rPr>
                        <a:t>⑥</a:t>
                      </a:r>
                      <a:r>
                        <a:rPr lang="zh-CN" sz="2800" b="1" kern="100">
                          <a:effectLst/>
                          <a:latin typeface="Times New Roman" panose="02020603050405020304"/>
                          <a:ea typeface="宋体" panose="02010600030101010101" pitchFamily="2" charset="-122"/>
                          <a:cs typeface="Times New Roman" panose="02020603050405020304"/>
                        </a:rPr>
                        <a:t>想谗邪则思正身以黜</a:t>
                      </a:r>
                      <a:r>
                        <a:rPr lang="zh-CN" sz="2800" b="1" kern="100">
                          <a:solidFill>
                            <a:srgbClr val="C00000"/>
                          </a:solidFill>
                          <a:effectLst/>
                          <a:latin typeface="Times New Roman" panose="02020603050405020304"/>
                          <a:ea typeface="宋体" panose="02010600030101010101" pitchFamily="2" charset="-122"/>
                          <a:cs typeface="Times New Roman" panose="02020603050405020304"/>
                        </a:rPr>
                        <a:t>恶</a:t>
                      </a:r>
                      <a:endParaRPr lang="zh-CN" sz="2800" kern="100">
                        <a:effectLst/>
                        <a:latin typeface="等线" panose="02010600030101010101" charset="-122"/>
                        <a:ea typeface="等线" panose="02010600030101010101" charset="-122"/>
                        <a:cs typeface="Courier New" panose="02070309020205020404"/>
                      </a:endParaRPr>
                    </a:p>
                  </a:txBody>
                  <a:tcPr marL="5728" marR="572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spcAft>
                          <a:spcPts val="0"/>
                        </a:spcAft>
                        <a:tabLst>
                          <a:tab pos="2700655" algn="l"/>
                        </a:tabLst>
                      </a:pPr>
                      <a:r>
                        <a:rPr lang="en-US" sz="2800" b="1" kern="100">
                          <a:solidFill>
                            <a:srgbClr val="000000"/>
                          </a:solidFill>
                          <a:effectLst/>
                          <a:latin typeface="Times New Roman" panose="02020603050405020304"/>
                          <a:ea typeface="楷体" panose="02010609060101010101" charset="-122"/>
                          <a:cs typeface="Courier New" panose="02070309020205020404"/>
                        </a:rPr>
                        <a:t>__________</a:t>
                      </a:r>
                      <a:endParaRPr lang="zh-CN" sz="2800" kern="100">
                        <a:effectLst/>
                        <a:latin typeface="等线" panose="02010600030101010101" charset="-122"/>
                        <a:ea typeface="等线" panose="02010600030101010101" charset="-122"/>
                        <a:cs typeface="Courier New" panose="02070309020205020404"/>
                      </a:endParaRPr>
                    </a:p>
                  </a:txBody>
                  <a:tcPr marL="5728" marR="572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41509">
                <a:tc vMerge="1">
                  <a:tcPr/>
                </a:tc>
                <a:tc rowSpan="3">
                  <a:txBody>
                    <a:bodyPr/>
                    <a:lstStyle/>
                    <a:p>
                      <a:pPr algn="ctr">
                        <a:lnSpc>
                          <a:spcPct val="150000"/>
                        </a:lnSpc>
                        <a:spcAft>
                          <a:spcPts val="0"/>
                        </a:spcAft>
                        <a:tabLst>
                          <a:tab pos="2700655" algn="l"/>
                        </a:tabLst>
                      </a:pPr>
                      <a:r>
                        <a:rPr lang="zh-CN" sz="2800" b="1" kern="100" dirty="0">
                          <a:effectLst/>
                          <a:latin typeface="Times New Roman" panose="02020603050405020304"/>
                          <a:ea typeface="宋体" panose="02010600030101010101" pitchFamily="2" charset="-122"/>
                          <a:cs typeface="Times New Roman" panose="02020603050405020304"/>
                        </a:rPr>
                        <a:t>使动</a:t>
                      </a:r>
                      <a:endParaRPr lang="zh-CN" sz="2800" kern="100" dirty="0">
                        <a:effectLst/>
                        <a:latin typeface="等线" panose="02010600030101010101" charset="-122"/>
                        <a:ea typeface="等线" panose="02010600030101010101" charset="-122"/>
                        <a:cs typeface="Courier New" panose="02070309020205020404"/>
                      </a:endParaRPr>
                    </a:p>
                    <a:p>
                      <a:pPr algn="ctr">
                        <a:lnSpc>
                          <a:spcPct val="150000"/>
                        </a:lnSpc>
                        <a:spcAft>
                          <a:spcPts val="0"/>
                        </a:spcAft>
                        <a:tabLst>
                          <a:tab pos="2700655" algn="l"/>
                        </a:tabLst>
                      </a:pPr>
                      <a:r>
                        <a:rPr lang="zh-CN" sz="2800" b="1" kern="100" dirty="0">
                          <a:effectLst/>
                          <a:latin typeface="Times New Roman" panose="02020603050405020304"/>
                          <a:ea typeface="宋体" panose="02010600030101010101" pitchFamily="2" charset="-122"/>
                          <a:cs typeface="Times New Roman" panose="02020603050405020304"/>
                        </a:rPr>
                        <a:t>用法</a:t>
                      </a:r>
                      <a:endParaRPr lang="zh-CN" sz="2800" kern="100" dirty="0">
                        <a:effectLst/>
                        <a:latin typeface="等线" panose="02010600030101010101" charset="-122"/>
                        <a:ea typeface="等线" panose="02010600030101010101" charset="-122"/>
                        <a:cs typeface="Courier New" panose="02070309020205020404"/>
                      </a:endParaRPr>
                    </a:p>
                  </a:txBody>
                  <a:tcPr marL="5728" marR="572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spcAft>
                          <a:spcPts val="0"/>
                        </a:spcAft>
                        <a:tabLst>
                          <a:tab pos="2700655" algn="l"/>
                        </a:tabLst>
                      </a:pPr>
                      <a:r>
                        <a:rPr lang="en-US" sz="2800" b="1" kern="100">
                          <a:effectLst/>
                          <a:latin typeface="宋体" panose="02010600030101010101" pitchFamily="2" charset="-122"/>
                          <a:ea typeface="等线" panose="02010600030101010101" charset="-122"/>
                          <a:cs typeface="Times New Roman" panose="02020603050405020304"/>
                        </a:rPr>
                        <a:t>⑦</a:t>
                      </a:r>
                      <a:r>
                        <a:rPr lang="zh-CN" sz="2800" b="1" kern="100">
                          <a:effectLst/>
                          <a:latin typeface="Times New Roman" panose="02020603050405020304"/>
                          <a:ea typeface="宋体" panose="02010600030101010101" pitchFamily="2" charset="-122"/>
                          <a:cs typeface="Times New Roman" panose="02020603050405020304"/>
                        </a:rPr>
                        <a:t>想谗邪则思</a:t>
                      </a:r>
                      <a:r>
                        <a:rPr lang="zh-CN" sz="2800" b="1" kern="100">
                          <a:solidFill>
                            <a:srgbClr val="C00000"/>
                          </a:solidFill>
                          <a:effectLst/>
                          <a:latin typeface="Times New Roman" panose="02020603050405020304"/>
                          <a:ea typeface="宋体" panose="02010600030101010101" pitchFamily="2" charset="-122"/>
                          <a:cs typeface="Times New Roman" panose="02020603050405020304"/>
                        </a:rPr>
                        <a:t>正</a:t>
                      </a:r>
                      <a:r>
                        <a:rPr lang="zh-CN" sz="2800" b="1" kern="100">
                          <a:effectLst/>
                          <a:latin typeface="Times New Roman" panose="02020603050405020304"/>
                          <a:ea typeface="宋体" panose="02010600030101010101" pitchFamily="2" charset="-122"/>
                          <a:cs typeface="Times New Roman" panose="02020603050405020304"/>
                        </a:rPr>
                        <a:t>身以黜恶</a:t>
                      </a:r>
                      <a:endParaRPr lang="zh-CN" sz="2800" kern="100">
                        <a:effectLst/>
                        <a:latin typeface="等线" panose="02010600030101010101" charset="-122"/>
                        <a:ea typeface="等线" panose="02010600030101010101" charset="-122"/>
                        <a:cs typeface="Courier New" panose="02070309020205020404"/>
                      </a:endParaRPr>
                    </a:p>
                  </a:txBody>
                  <a:tcPr marL="5728" marR="572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spcAft>
                          <a:spcPts val="0"/>
                        </a:spcAft>
                        <a:tabLst>
                          <a:tab pos="2700655" algn="l"/>
                        </a:tabLst>
                      </a:pPr>
                      <a:r>
                        <a:rPr lang="en-US" sz="2800" b="1" kern="100" dirty="0">
                          <a:solidFill>
                            <a:srgbClr val="000000"/>
                          </a:solidFill>
                          <a:effectLst/>
                          <a:latin typeface="Times New Roman" panose="02020603050405020304"/>
                          <a:ea typeface="楷体" panose="02010609060101010101" charset="-122"/>
                          <a:cs typeface="Courier New" panose="02070309020205020404"/>
                        </a:rPr>
                        <a:t>__</a:t>
                      </a:r>
                      <a:r>
                        <a:rPr lang="en-US" sz="2800" b="1" kern="100" dirty="0">
                          <a:solidFill>
                            <a:srgbClr val="000000"/>
                          </a:solidFill>
                          <a:effectLst/>
                          <a:latin typeface="Times New Roman" panose="02020603050405020304"/>
                          <a:ea typeface="宋体" panose="02010600030101010101" pitchFamily="2" charset="-122"/>
                          <a:cs typeface="Courier New" panose="02070309020205020404"/>
                        </a:rPr>
                        <a:t>____</a:t>
                      </a:r>
                      <a:r>
                        <a:rPr lang="en-US" sz="2800" b="1" kern="100" dirty="0">
                          <a:solidFill>
                            <a:srgbClr val="000000"/>
                          </a:solidFill>
                          <a:effectLst/>
                          <a:latin typeface="Times New Roman" panose="02020603050405020304"/>
                          <a:ea typeface="楷体" panose="02010609060101010101" charset="-122"/>
                          <a:cs typeface="Courier New" panose="02070309020205020404"/>
                        </a:rPr>
                        <a:t>______</a:t>
                      </a:r>
                      <a:endParaRPr lang="zh-CN" sz="2800" kern="100" dirty="0">
                        <a:effectLst/>
                        <a:latin typeface="等线" panose="02010600030101010101" charset="-122"/>
                        <a:ea typeface="等线" panose="02010600030101010101" charset="-122"/>
                        <a:cs typeface="Courier New" panose="02070309020205020404"/>
                      </a:endParaRPr>
                    </a:p>
                  </a:txBody>
                  <a:tcPr marL="5728" marR="572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41509">
                <a:tc vMerge="1">
                  <a:tcPr/>
                </a:tc>
                <a:tc vMerge="1">
                  <a:tcPr/>
                </a:tc>
                <a:tc>
                  <a:txBody>
                    <a:bodyPr/>
                    <a:lstStyle/>
                    <a:p>
                      <a:pPr algn="l">
                        <a:lnSpc>
                          <a:spcPct val="150000"/>
                        </a:lnSpc>
                        <a:spcAft>
                          <a:spcPts val="0"/>
                        </a:spcAft>
                        <a:tabLst>
                          <a:tab pos="2700655" algn="l"/>
                        </a:tabLst>
                      </a:pPr>
                      <a:r>
                        <a:rPr lang="en-US" sz="2800" b="1" kern="100" dirty="0">
                          <a:effectLst/>
                          <a:latin typeface="宋体" panose="02010600030101010101" pitchFamily="2" charset="-122"/>
                          <a:ea typeface="等线" panose="02010600030101010101" charset="-122"/>
                          <a:cs typeface="Times New Roman" panose="02020603050405020304"/>
                        </a:rPr>
                        <a:t>⑧</a:t>
                      </a:r>
                      <a:r>
                        <a:rPr lang="zh-CN" sz="2800" b="1" kern="100" dirty="0">
                          <a:effectLst/>
                          <a:latin typeface="Times New Roman" panose="02020603050405020304"/>
                          <a:ea typeface="宋体" panose="02010600030101010101" pitchFamily="2" charset="-122"/>
                          <a:cs typeface="Times New Roman" panose="02020603050405020304"/>
                        </a:rPr>
                        <a:t>必</a:t>
                      </a:r>
                      <a:r>
                        <a:rPr lang="zh-CN" sz="2800" b="1" kern="100" dirty="0">
                          <a:solidFill>
                            <a:srgbClr val="C00000"/>
                          </a:solidFill>
                          <a:effectLst/>
                          <a:latin typeface="Times New Roman" panose="02020603050405020304"/>
                          <a:ea typeface="宋体" panose="02010600030101010101" pitchFamily="2" charset="-122"/>
                          <a:cs typeface="Times New Roman" panose="02020603050405020304"/>
                        </a:rPr>
                        <a:t>固</a:t>
                      </a:r>
                      <a:r>
                        <a:rPr lang="zh-CN" sz="2800" b="1" kern="100" dirty="0">
                          <a:effectLst/>
                          <a:latin typeface="Times New Roman" panose="02020603050405020304"/>
                          <a:ea typeface="宋体" panose="02010600030101010101" pitchFamily="2" charset="-122"/>
                          <a:cs typeface="Times New Roman" panose="02020603050405020304"/>
                        </a:rPr>
                        <a:t>其根本</a:t>
                      </a:r>
                      <a:endParaRPr lang="zh-CN" sz="2800" kern="100" dirty="0">
                        <a:effectLst/>
                        <a:latin typeface="等线" panose="02010600030101010101" charset="-122"/>
                        <a:ea typeface="等线" panose="02010600030101010101" charset="-122"/>
                        <a:cs typeface="Courier New" panose="02070309020205020404"/>
                      </a:endParaRPr>
                    </a:p>
                  </a:txBody>
                  <a:tcPr marL="5728" marR="572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spcAft>
                          <a:spcPts val="0"/>
                        </a:spcAft>
                        <a:tabLst>
                          <a:tab pos="2700655" algn="l"/>
                        </a:tabLst>
                      </a:pPr>
                      <a:r>
                        <a:rPr lang="en-US" sz="2800" b="1" kern="100">
                          <a:solidFill>
                            <a:srgbClr val="000000"/>
                          </a:solidFill>
                          <a:effectLst/>
                          <a:latin typeface="Times New Roman" panose="02020603050405020304"/>
                          <a:ea typeface="楷体" panose="02010609060101010101" charset="-122"/>
                          <a:cs typeface="Courier New" panose="02070309020205020404"/>
                        </a:rPr>
                        <a:t>__</a:t>
                      </a:r>
                      <a:r>
                        <a:rPr lang="en-US" sz="2800" b="1" kern="100">
                          <a:solidFill>
                            <a:srgbClr val="000000"/>
                          </a:solidFill>
                          <a:effectLst/>
                          <a:latin typeface="Times New Roman" panose="02020603050405020304"/>
                          <a:ea typeface="宋体" panose="02010600030101010101" pitchFamily="2" charset="-122"/>
                          <a:cs typeface="Courier New" panose="02070309020205020404"/>
                        </a:rPr>
                        <a:t>____</a:t>
                      </a:r>
                      <a:r>
                        <a:rPr lang="en-US" sz="2800" b="1" kern="100">
                          <a:solidFill>
                            <a:srgbClr val="000000"/>
                          </a:solidFill>
                          <a:effectLst/>
                          <a:latin typeface="Times New Roman" panose="02020603050405020304"/>
                          <a:ea typeface="楷体" panose="02010609060101010101" charset="-122"/>
                          <a:cs typeface="Courier New" panose="02070309020205020404"/>
                        </a:rPr>
                        <a:t>______</a:t>
                      </a:r>
                      <a:endParaRPr lang="zh-CN" sz="2800" kern="100">
                        <a:effectLst/>
                        <a:latin typeface="等线" panose="02010600030101010101" charset="-122"/>
                        <a:ea typeface="等线" panose="02010600030101010101" charset="-122"/>
                        <a:cs typeface="Courier New" panose="02070309020205020404"/>
                      </a:endParaRPr>
                    </a:p>
                  </a:txBody>
                  <a:tcPr marL="5728" marR="572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41509">
                <a:tc vMerge="1">
                  <a:tcPr/>
                </a:tc>
                <a:tc vMerge="1">
                  <a:tcPr/>
                </a:tc>
                <a:tc>
                  <a:txBody>
                    <a:bodyPr/>
                    <a:lstStyle/>
                    <a:p>
                      <a:pPr algn="l">
                        <a:lnSpc>
                          <a:spcPct val="150000"/>
                        </a:lnSpc>
                        <a:spcAft>
                          <a:spcPts val="0"/>
                        </a:spcAft>
                        <a:tabLst>
                          <a:tab pos="2700655" algn="l"/>
                        </a:tabLst>
                      </a:pPr>
                      <a:r>
                        <a:rPr lang="en-US" sz="2800" b="1" kern="100">
                          <a:effectLst/>
                          <a:latin typeface="宋体" panose="02010600030101010101" pitchFamily="2" charset="-122"/>
                          <a:ea typeface="等线" panose="02010600030101010101" charset="-122"/>
                          <a:cs typeface="Times New Roman" panose="02020603050405020304"/>
                        </a:rPr>
                        <a:t>⑨</a:t>
                      </a:r>
                      <a:r>
                        <a:rPr lang="zh-CN" sz="2800" b="1" kern="100">
                          <a:effectLst/>
                          <a:latin typeface="Times New Roman" panose="02020603050405020304"/>
                          <a:ea typeface="宋体" panose="02010600030101010101" pitchFamily="2" charset="-122"/>
                          <a:cs typeface="Times New Roman" panose="02020603050405020304"/>
                        </a:rPr>
                        <a:t>将有作则思知止以</a:t>
                      </a:r>
                      <a:r>
                        <a:rPr lang="zh-CN" sz="2800" b="1" kern="100">
                          <a:solidFill>
                            <a:srgbClr val="C00000"/>
                          </a:solidFill>
                          <a:effectLst/>
                          <a:latin typeface="Times New Roman" panose="02020603050405020304"/>
                          <a:ea typeface="宋体" panose="02010600030101010101" pitchFamily="2" charset="-122"/>
                          <a:cs typeface="Times New Roman" panose="02020603050405020304"/>
                        </a:rPr>
                        <a:t>安</a:t>
                      </a:r>
                      <a:r>
                        <a:rPr lang="zh-CN" sz="2800" b="1" kern="100">
                          <a:effectLst/>
                          <a:latin typeface="Times New Roman" panose="02020603050405020304"/>
                          <a:ea typeface="宋体" panose="02010600030101010101" pitchFamily="2" charset="-122"/>
                          <a:cs typeface="Times New Roman" panose="02020603050405020304"/>
                        </a:rPr>
                        <a:t>人</a:t>
                      </a:r>
                      <a:endParaRPr lang="zh-CN" sz="2800" kern="100">
                        <a:effectLst/>
                        <a:latin typeface="等线" panose="02010600030101010101" charset="-122"/>
                        <a:ea typeface="等线" panose="02010600030101010101" charset="-122"/>
                        <a:cs typeface="Courier New" panose="02070309020205020404"/>
                      </a:endParaRPr>
                    </a:p>
                  </a:txBody>
                  <a:tcPr marL="5728" marR="572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spcAft>
                          <a:spcPts val="0"/>
                        </a:spcAft>
                        <a:tabLst>
                          <a:tab pos="2700655" algn="l"/>
                        </a:tabLst>
                      </a:pPr>
                      <a:r>
                        <a:rPr lang="en-US" sz="2800" b="1" kern="100">
                          <a:solidFill>
                            <a:srgbClr val="000000"/>
                          </a:solidFill>
                          <a:effectLst/>
                          <a:latin typeface="Times New Roman" panose="02020603050405020304"/>
                          <a:ea typeface="楷体" panose="02010609060101010101" charset="-122"/>
                          <a:cs typeface="Courier New" panose="02070309020205020404"/>
                        </a:rPr>
                        <a:t>__</a:t>
                      </a:r>
                      <a:r>
                        <a:rPr lang="en-US" sz="2800" b="1" kern="100">
                          <a:solidFill>
                            <a:srgbClr val="000000"/>
                          </a:solidFill>
                          <a:effectLst/>
                          <a:latin typeface="Times New Roman" panose="02020603050405020304"/>
                          <a:ea typeface="宋体" panose="02010600030101010101" pitchFamily="2" charset="-122"/>
                          <a:cs typeface="Courier New" panose="02070309020205020404"/>
                        </a:rPr>
                        <a:t>____</a:t>
                      </a:r>
                      <a:r>
                        <a:rPr lang="en-US" sz="2800" b="1" kern="100">
                          <a:solidFill>
                            <a:srgbClr val="000000"/>
                          </a:solidFill>
                          <a:effectLst/>
                          <a:latin typeface="Times New Roman" panose="02020603050405020304"/>
                          <a:ea typeface="楷体" panose="02010609060101010101" charset="-122"/>
                          <a:cs typeface="Courier New" panose="02070309020205020404"/>
                        </a:rPr>
                        <a:t>______</a:t>
                      </a:r>
                      <a:endParaRPr lang="zh-CN" sz="2800" kern="100">
                        <a:effectLst/>
                        <a:latin typeface="等线" panose="02010600030101010101" charset="-122"/>
                        <a:ea typeface="等线" panose="02010600030101010101" charset="-122"/>
                        <a:cs typeface="Courier New" panose="02070309020205020404"/>
                      </a:endParaRPr>
                    </a:p>
                  </a:txBody>
                  <a:tcPr marL="5728" marR="572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41509">
                <a:tc vMerge="1">
                  <a:tcPr/>
                </a:tc>
                <a:tc>
                  <a:txBody>
                    <a:bodyPr/>
                    <a:lstStyle/>
                    <a:p>
                      <a:pPr algn="ctr">
                        <a:lnSpc>
                          <a:spcPct val="150000"/>
                        </a:lnSpc>
                        <a:spcAft>
                          <a:spcPts val="0"/>
                        </a:spcAft>
                        <a:tabLst>
                          <a:tab pos="2700655" algn="l"/>
                        </a:tabLst>
                      </a:pPr>
                      <a:r>
                        <a:rPr lang="zh-CN" sz="2800" b="1" kern="100">
                          <a:effectLst/>
                          <a:latin typeface="Times New Roman" panose="02020603050405020304"/>
                          <a:ea typeface="宋体" panose="02010600030101010101" pitchFamily="2" charset="-122"/>
                          <a:cs typeface="Times New Roman" panose="02020603050405020304"/>
                        </a:rPr>
                        <a:t>意动用法</a:t>
                      </a:r>
                      <a:endParaRPr lang="zh-CN" sz="2800" kern="100">
                        <a:effectLst/>
                        <a:latin typeface="等线" panose="02010600030101010101" charset="-122"/>
                        <a:ea typeface="等线" panose="02010600030101010101" charset="-122"/>
                        <a:cs typeface="Courier New" panose="02070309020205020404"/>
                      </a:endParaRPr>
                    </a:p>
                  </a:txBody>
                  <a:tcPr marL="5728" marR="572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spcAft>
                          <a:spcPts val="0"/>
                        </a:spcAft>
                        <a:tabLst>
                          <a:tab pos="2700655" algn="l"/>
                        </a:tabLst>
                      </a:pPr>
                      <a:r>
                        <a:rPr lang="en-US" sz="2800" b="1" kern="100">
                          <a:effectLst/>
                          <a:latin typeface="宋体" panose="02010600030101010101" pitchFamily="2" charset="-122"/>
                          <a:ea typeface="等线" panose="02010600030101010101" charset="-122"/>
                          <a:cs typeface="Times New Roman" panose="02020603050405020304"/>
                        </a:rPr>
                        <a:t>⑩</a:t>
                      </a:r>
                      <a:r>
                        <a:rPr lang="zh-CN" sz="2800" b="1" kern="100">
                          <a:solidFill>
                            <a:srgbClr val="C00000"/>
                          </a:solidFill>
                          <a:effectLst/>
                          <a:latin typeface="Times New Roman" panose="02020603050405020304"/>
                          <a:ea typeface="宋体" panose="02010600030101010101" pitchFamily="2" charset="-122"/>
                          <a:cs typeface="Times New Roman" panose="02020603050405020304"/>
                        </a:rPr>
                        <a:t>乐</a:t>
                      </a:r>
                      <a:r>
                        <a:rPr lang="zh-CN" sz="2800" b="1" kern="100">
                          <a:effectLst/>
                          <a:latin typeface="Times New Roman" panose="02020603050405020304"/>
                          <a:ea typeface="宋体" panose="02010600030101010101" pitchFamily="2" charset="-122"/>
                          <a:cs typeface="Times New Roman" panose="02020603050405020304"/>
                        </a:rPr>
                        <a:t>盘游则思三驱以为度</a:t>
                      </a:r>
                      <a:endParaRPr lang="zh-CN" sz="2800" kern="100">
                        <a:effectLst/>
                        <a:latin typeface="等线" panose="02010600030101010101" charset="-122"/>
                        <a:ea typeface="等线" panose="02010600030101010101" charset="-122"/>
                        <a:cs typeface="Courier New" panose="02070309020205020404"/>
                      </a:endParaRPr>
                    </a:p>
                  </a:txBody>
                  <a:tcPr marL="5728" marR="572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spcAft>
                          <a:spcPts val="0"/>
                        </a:spcAft>
                        <a:tabLst>
                          <a:tab pos="2700655" algn="l"/>
                        </a:tabLst>
                      </a:pPr>
                      <a:r>
                        <a:rPr lang="en-US" sz="2800" b="1" kern="100" dirty="0">
                          <a:solidFill>
                            <a:srgbClr val="000000"/>
                          </a:solidFill>
                          <a:effectLst/>
                          <a:latin typeface="Times New Roman" panose="02020603050405020304"/>
                          <a:ea typeface="楷体" panose="02010609060101010101" charset="-122"/>
                          <a:cs typeface="Courier New" panose="02070309020205020404"/>
                        </a:rPr>
                        <a:t>__</a:t>
                      </a:r>
                      <a:r>
                        <a:rPr lang="en-US" sz="2800" b="1" kern="100" dirty="0">
                          <a:solidFill>
                            <a:srgbClr val="000000"/>
                          </a:solidFill>
                          <a:effectLst/>
                          <a:latin typeface="Times New Roman" panose="02020603050405020304"/>
                          <a:ea typeface="宋体" panose="02010600030101010101" pitchFamily="2" charset="-122"/>
                          <a:cs typeface="Courier New" panose="02070309020205020404"/>
                        </a:rPr>
                        <a:t>____</a:t>
                      </a:r>
                      <a:r>
                        <a:rPr lang="en-US" sz="2800" b="1" kern="100" dirty="0">
                          <a:solidFill>
                            <a:srgbClr val="000000"/>
                          </a:solidFill>
                          <a:effectLst/>
                          <a:latin typeface="Times New Roman" panose="02020603050405020304"/>
                          <a:ea typeface="楷体" panose="02010609060101010101" charset="-122"/>
                          <a:cs typeface="Courier New" panose="02070309020205020404"/>
                        </a:rPr>
                        <a:t>______</a:t>
                      </a:r>
                      <a:endParaRPr lang="zh-CN" sz="2800" kern="100" dirty="0">
                        <a:effectLst/>
                        <a:latin typeface="等线" panose="02010600030101010101" charset="-122"/>
                        <a:ea typeface="等线" panose="02010600030101010101" charset="-122"/>
                        <a:cs typeface="Courier New" panose="02070309020205020404"/>
                      </a:endParaRPr>
                    </a:p>
                  </a:txBody>
                  <a:tcPr marL="5728" marR="572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130" name="矩形 129"/>
          <p:cNvSpPr/>
          <p:nvPr/>
        </p:nvSpPr>
        <p:spPr>
          <a:xfrm>
            <a:off x="8453437" y="1310947"/>
            <a:ext cx="1832553" cy="584775"/>
          </a:xfrm>
          <a:prstGeom prst="rect">
            <a:avLst/>
          </a:prstGeom>
        </p:spPr>
        <p:txBody>
          <a:bodyPr wrap="none">
            <a:spAutoFit/>
          </a:bodyPr>
          <a:lstStyle/>
          <a:p>
            <a:pPr>
              <a:spcAft>
                <a:spcPts val="0"/>
              </a:spcAft>
              <a:tabLst>
                <a:tab pos="2700655" algn="l"/>
              </a:tabLst>
            </a:pPr>
            <a:r>
              <a:rPr lang="zh-CN" altLang="zh-CN" sz="3200" b="1" kern="100" dirty="0" smtClean="0">
                <a:solidFill>
                  <a:srgbClr val="FF0000"/>
                </a:solidFill>
                <a:latin typeface="Times New Roman" panose="02020603050405020304" pitchFamily="18" charset="0"/>
                <a:ea typeface="楷体" panose="02010609060101010101" charset="-122"/>
                <a:cs typeface="Times New Roman" panose="02020603050405020304" pitchFamily="18" charset="0"/>
              </a:rPr>
              <a:t>贤能</a:t>
            </a:r>
            <a:r>
              <a:rPr lang="zh-CN" altLang="zh-CN" sz="3200" b="1" kern="100" dirty="0">
                <a:solidFill>
                  <a:srgbClr val="FF0000"/>
                </a:solidFill>
                <a:latin typeface="Times New Roman" panose="02020603050405020304" pitchFamily="18" charset="0"/>
                <a:ea typeface="楷体" panose="02010609060101010101" charset="-122"/>
                <a:cs typeface="Times New Roman" panose="02020603050405020304" pitchFamily="18" charset="0"/>
              </a:rPr>
              <a:t>的</a:t>
            </a:r>
            <a:r>
              <a:rPr lang="zh-CN" altLang="zh-CN" sz="3200" b="1" kern="100" dirty="0" smtClean="0">
                <a:solidFill>
                  <a:srgbClr val="FF0000"/>
                </a:solidFill>
                <a:latin typeface="Times New Roman" panose="02020603050405020304" pitchFamily="18" charset="0"/>
                <a:ea typeface="楷体" panose="02010609060101010101" charset="-122"/>
                <a:cs typeface="Times New Roman" panose="02020603050405020304" pitchFamily="18" charset="0"/>
              </a:rPr>
              <a:t>人</a:t>
            </a:r>
            <a:endParaRPr lang="zh-CN" altLang="zh-CN" sz="1100" kern="100" dirty="0">
              <a:effectLst/>
              <a:latin typeface="等线" panose="02010600030101010101" charset="-122"/>
              <a:ea typeface="等线" panose="02010600030101010101" charset="-122"/>
              <a:cs typeface="Courier New" panose="02070309020205020404" pitchFamily="49" charset="0"/>
            </a:endParaRPr>
          </a:p>
        </p:txBody>
      </p:sp>
      <p:sp>
        <p:nvSpPr>
          <p:cNvPr id="131" name="矩形 130"/>
          <p:cNvSpPr/>
          <p:nvPr/>
        </p:nvSpPr>
        <p:spPr>
          <a:xfrm>
            <a:off x="8407874" y="1954987"/>
            <a:ext cx="1832553" cy="584775"/>
          </a:xfrm>
          <a:prstGeom prst="rect">
            <a:avLst/>
          </a:prstGeom>
        </p:spPr>
        <p:txBody>
          <a:bodyPr wrap="none">
            <a:spAutoFit/>
          </a:bodyPr>
          <a:lstStyle/>
          <a:p>
            <a:pPr>
              <a:spcAft>
                <a:spcPts val="0"/>
              </a:spcAft>
              <a:tabLst>
                <a:tab pos="2700655" algn="l"/>
              </a:tabLst>
            </a:pPr>
            <a:r>
              <a:rPr lang="zh-CN" altLang="zh-CN" sz="3200" b="1" kern="100" dirty="0" smtClean="0">
                <a:solidFill>
                  <a:srgbClr val="FF0000"/>
                </a:solidFill>
                <a:latin typeface="Times New Roman" panose="02020603050405020304" pitchFamily="18" charset="0"/>
                <a:ea typeface="楷体" panose="02010609060101010101" charset="-122"/>
                <a:cs typeface="Times New Roman" panose="02020603050405020304" pitchFamily="18" charset="0"/>
              </a:rPr>
              <a:t>好的意见</a:t>
            </a:r>
            <a:endParaRPr lang="zh-CN" altLang="zh-CN" sz="1100" kern="100" dirty="0">
              <a:effectLst/>
              <a:latin typeface="等线" panose="02010600030101010101" charset="-122"/>
              <a:ea typeface="等线" panose="02010600030101010101" charset="-122"/>
              <a:cs typeface="Courier New" panose="02070309020205020404" pitchFamily="49" charset="0"/>
            </a:endParaRPr>
          </a:p>
        </p:txBody>
      </p:sp>
      <p:sp>
        <p:nvSpPr>
          <p:cNvPr id="132" name="矩形 131"/>
          <p:cNvSpPr/>
          <p:nvPr/>
        </p:nvSpPr>
        <p:spPr>
          <a:xfrm>
            <a:off x="8435994" y="2612332"/>
            <a:ext cx="1832553" cy="584775"/>
          </a:xfrm>
          <a:prstGeom prst="rect">
            <a:avLst/>
          </a:prstGeom>
        </p:spPr>
        <p:txBody>
          <a:bodyPr wrap="none">
            <a:spAutoFit/>
          </a:bodyPr>
          <a:lstStyle/>
          <a:p>
            <a:pPr>
              <a:spcAft>
                <a:spcPts val="0"/>
              </a:spcAft>
              <a:tabLst>
                <a:tab pos="2700655" algn="l"/>
              </a:tabLst>
            </a:pPr>
            <a:r>
              <a:rPr lang="zh-CN" altLang="zh-CN" sz="3200" b="1" kern="100" dirty="0" smtClean="0">
                <a:solidFill>
                  <a:srgbClr val="FF0000"/>
                </a:solidFill>
                <a:latin typeface="Times New Roman" panose="02020603050405020304" pitchFamily="18" charset="0"/>
                <a:ea typeface="楷体" panose="02010609060101010101" charset="-122"/>
                <a:cs typeface="Times New Roman" panose="02020603050405020304" pitchFamily="18" charset="0"/>
              </a:rPr>
              <a:t>奸</a:t>
            </a:r>
            <a:r>
              <a:rPr lang="zh-CN" altLang="zh-CN" sz="3200" b="1" kern="100" dirty="0">
                <a:solidFill>
                  <a:srgbClr val="FF0000"/>
                </a:solidFill>
                <a:latin typeface="Times New Roman" panose="02020603050405020304" pitchFamily="18" charset="0"/>
                <a:ea typeface="楷体" panose="02010609060101010101" charset="-122"/>
                <a:cs typeface="Times New Roman" panose="02020603050405020304" pitchFamily="18" charset="0"/>
              </a:rPr>
              <a:t>恶</a:t>
            </a:r>
            <a:r>
              <a:rPr lang="zh-CN" altLang="zh-CN" sz="3200" b="1" kern="100" dirty="0" smtClean="0">
                <a:solidFill>
                  <a:srgbClr val="FF0000"/>
                </a:solidFill>
                <a:latin typeface="Times New Roman" panose="02020603050405020304" pitchFamily="18" charset="0"/>
                <a:ea typeface="楷体" panose="02010609060101010101" charset="-122"/>
                <a:cs typeface="Times New Roman" panose="02020603050405020304" pitchFamily="18" charset="0"/>
              </a:rPr>
              <a:t>小人</a:t>
            </a:r>
            <a:endParaRPr lang="zh-CN" altLang="zh-CN" sz="1100" kern="100" dirty="0">
              <a:effectLst/>
              <a:latin typeface="等线" panose="02010600030101010101" charset="-122"/>
              <a:ea typeface="等线" panose="02010600030101010101" charset="-122"/>
              <a:cs typeface="Courier New" panose="02070309020205020404" pitchFamily="49" charset="0"/>
            </a:endParaRPr>
          </a:p>
        </p:txBody>
      </p:sp>
      <p:sp>
        <p:nvSpPr>
          <p:cNvPr id="133" name="矩形 132"/>
          <p:cNvSpPr/>
          <p:nvPr/>
        </p:nvSpPr>
        <p:spPr>
          <a:xfrm>
            <a:off x="8416499" y="3226135"/>
            <a:ext cx="2244525" cy="584775"/>
          </a:xfrm>
          <a:prstGeom prst="rect">
            <a:avLst/>
          </a:prstGeom>
        </p:spPr>
        <p:txBody>
          <a:bodyPr wrap="none">
            <a:spAutoFit/>
          </a:bodyPr>
          <a:lstStyle/>
          <a:p>
            <a:pPr>
              <a:spcAft>
                <a:spcPts val="0"/>
              </a:spcAft>
              <a:tabLst>
                <a:tab pos="2700655" algn="l"/>
              </a:tabLst>
            </a:pPr>
            <a:r>
              <a:rPr lang="zh-CN" altLang="zh-CN" sz="3200" b="1" kern="100" dirty="0" smtClean="0">
                <a:solidFill>
                  <a:srgbClr val="FF0000"/>
                </a:solidFill>
                <a:latin typeface="Times New Roman" panose="02020603050405020304" pitchFamily="18" charset="0"/>
                <a:ea typeface="楷体" panose="02010609060101010101" charset="-122"/>
                <a:cs typeface="Times New Roman" panose="02020603050405020304" pitchFamily="18" charset="0"/>
              </a:rPr>
              <a:t>使</a:t>
            </a:r>
            <a:r>
              <a:rPr lang="en-US" altLang="zh-CN" sz="3200" b="1" kern="100" dirty="0">
                <a:solidFill>
                  <a:srgbClr val="FF0000"/>
                </a:solidFill>
                <a:latin typeface="宋体" panose="02010600030101010101" pitchFamily="2" charset="-122"/>
                <a:ea typeface="等线" panose="02010600030101010101" charset="-122"/>
                <a:cs typeface="Times New Roman" panose="02020603050405020304" pitchFamily="18" charset="0"/>
              </a:rPr>
              <a:t>……</a:t>
            </a:r>
            <a:r>
              <a:rPr lang="zh-CN" altLang="zh-CN" sz="3200" b="1" kern="100" dirty="0" smtClean="0">
                <a:solidFill>
                  <a:srgbClr val="FF0000"/>
                </a:solidFill>
                <a:latin typeface="Times New Roman" panose="02020603050405020304" pitchFamily="18" charset="0"/>
                <a:ea typeface="楷体" panose="02010609060101010101" charset="-122"/>
                <a:cs typeface="Times New Roman" panose="02020603050405020304" pitchFamily="18" charset="0"/>
              </a:rPr>
              <a:t>端正</a:t>
            </a:r>
            <a:endParaRPr lang="zh-CN" altLang="zh-CN" sz="1100" kern="100" dirty="0">
              <a:effectLst/>
              <a:latin typeface="等线" panose="02010600030101010101" charset="-122"/>
              <a:ea typeface="等线" panose="02010600030101010101" charset="-122"/>
              <a:cs typeface="Courier New" panose="02070309020205020404" pitchFamily="49" charset="0"/>
            </a:endParaRPr>
          </a:p>
        </p:txBody>
      </p:sp>
      <p:sp>
        <p:nvSpPr>
          <p:cNvPr id="134" name="矩形 133"/>
          <p:cNvSpPr/>
          <p:nvPr/>
        </p:nvSpPr>
        <p:spPr>
          <a:xfrm>
            <a:off x="8407874" y="3903118"/>
            <a:ext cx="2244525" cy="584775"/>
          </a:xfrm>
          <a:prstGeom prst="rect">
            <a:avLst/>
          </a:prstGeom>
        </p:spPr>
        <p:txBody>
          <a:bodyPr wrap="none">
            <a:spAutoFit/>
          </a:bodyPr>
          <a:lstStyle/>
          <a:p>
            <a:pPr>
              <a:spcAft>
                <a:spcPts val="0"/>
              </a:spcAft>
              <a:tabLst>
                <a:tab pos="2700655" algn="l"/>
              </a:tabLst>
            </a:pPr>
            <a:r>
              <a:rPr lang="zh-CN" altLang="zh-CN" sz="3200" b="1" kern="100" dirty="0" smtClean="0">
                <a:solidFill>
                  <a:srgbClr val="FF0000"/>
                </a:solidFill>
                <a:latin typeface="Times New Roman" panose="02020603050405020304" pitchFamily="18" charset="0"/>
                <a:ea typeface="楷体" panose="02010609060101010101" charset="-122"/>
                <a:cs typeface="Times New Roman" panose="02020603050405020304" pitchFamily="18" charset="0"/>
              </a:rPr>
              <a:t>使</a:t>
            </a:r>
            <a:r>
              <a:rPr lang="en-US" altLang="zh-CN" sz="3200" b="1" kern="100" dirty="0">
                <a:solidFill>
                  <a:srgbClr val="FF0000"/>
                </a:solidFill>
                <a:latin typeface="宋体" panose="02010600030101010101" pitchFamily="2" charset="-122"/>
                <a:ea typeface="等线" panose="02010600030101010101" charset="-122"/>
                <a:cs typeface="Times New Roman" panose="02020603050405020304" pitchFamily="18" charset="0"/>
              </a:rPr>
              <a:t>……</a:t>
            </a:r>
            <a:r>
              <a:rPr lang="zh-CN" altLang="zh-CN" sz="3200" b="1" kern="100" dirty="0" smtClean="0">
                <a:solidFill>
                  <a:srgbClr val="FF0000"/>
                </a:solidFill>
                <a:latin typeface="Times New Roman" panose="02020603050405020304" pitchFamily="18" charset="0"/>
                <a:ea typeface="楷体" panose="02010609060101010101" charset="-122"/>
                <a:cs typeface="Times New Roman" panose="02020603050405020304" pitchFamily="18" charset="0"/>
              </a:rPr>
              <a:t>稳固</a:t>
            </a:r>
            <a:endParaRPr lang="zh-CN" altLang="zh-CN" sz="1100" kern="100" dirty="0">
              <a:effectLst/>
              <a:latin typeface="等线" panose="02010600030101010101" charset="-122"/>
              <a:ea typeface="等线" panose="02010600030101010101" charset="-122"/>
              <a:cs typeface="Courier New" panose="02070309020205020404" pitchFamily="49" charset="0"/>
            </a:endParaRPr>
          </a:p>
        </p:txBody>
      </p:sp>
      <p:sp>
        <p:nvSpPr>
          <p:cNvPr id="135" name="矩形 134"/>
          <p:cNvSpPr/>
          <p:nvPr/>
        </p:nvSpPr>
        <p:spPr>
          <a:xfrm>
            <a:off x="8435994" y="4531435"/>
            <a:ext cx="2244525" cy="584775"/>
          </a:xfrm>
          <a:prstGeom prst="rect">
            <a:avLst/>
          </a:prstGeom>
        </p:spPr>
        <p:txBody>
          <a:bodyPr wrap="none">
            <a:spAutoFit/>
          </a:bodyPr>
          <a:lstStyle/>
          <a:p>
            <a:pPr>
              <a:spcAft>
                <a:spcPts val="0"/>
              </a:spcAft>
              <a:tabLst>
                <a:tab pos="2700655" algn="l"/>
              </a:tabLst>
            </a:pPr>
            <a:r>
              <a:rPr lang="zh-CN" altLang="zh-CN" sz="3200" b="1" kern="100" dirty="0" smtClean="0">
                <a:solidFill>
                  <a:srgbClr val="FF0000"/>
                </a:solidFill>
                <a:latin typeface="Times New Roman" panose="02020603050405020304" pitchFamily="18" charset="0"/>
                <a:ea typeface="楷体" panose="02010609060101010101" charset="-122"/>
                <a:cs typeface="Times New Roman" panose="02020603050405020304" pitchFamily="18" charset="0"/>
              </a:rPr>
              <a:t>使</a:t>
            </a:r>
            <a:r>
              <a:rPr lang="en-US" altLang="zh-CN" sz="3200" b="1" kern="100" dirty="0">
                <a:solidFill>
                  <a:srgbClr val="FF0000"/>
                </a:solidFill>
                <a:latin typeface="宋体" panose="02010600030101010101" pitchFamily="2" charset="-122"/>
                <a:ea typeface="等线" panose="02010600030101010101" charset="-122"/>
                <a:cs typeface="Times New Roman" panose="02020603050405020304" pitchFamily="18" charset="0"/>
              </a:rPr>
              <a:t>……</a:t>
            </a:r>
            <a:r>
              <a:rPr lang="zh-CN" altLang="zh-CN" sz="3200" b="1" kern="100" dirty="0" smtClean="0">
                <a:solidFill>
                  <a:srgbClr val="FF0000"/>
                </a:solidFill>
                <a:latin typeface="Times New Roman" panose="02020603050405020304" pitchFamily="18" charset="0"/>
                <a:ea typeface="楷体" panose="02010609060101010101" charset="-122"/>
                <a:cs typeface="Times New Roman" panose="02020603050405020304" pitchFamily="18" charset="0"/>
              </a:rPr>
              <a:t>安宁</a:t>
            </a:r>
            <a:endParaRPr lang="zh-CN" altLang="zh-CN" sz="1100" kern="100" dirty="0">
              <a:effectLst/>
              <a:latin typeface="等线" panose="02010600030101010101" charset="-122"/>
              <a:ea typeface="等线" panose="02010600030101010101" charset="-122"/>
              <a:cs typeface="Courier New" panose="02070309020205020404" pitchFamily="49" charset="0"/>
            </a:endParaRPr>
          </a:p>
        </p:txBody>
      </p:sp>
      <p:sp>
        <p:nvSpPr>
          <p:cNvPr id="136" name="矩形 135"/>
          <p:cNvSpPr/>
          <p:nvPr/>
        </p:nvSpPr>
        <p:spPr>
          <a:xfrm>
            <a:off x="8411864" y="5155837"/>
            <a:ext cx="2244525" cy="584775"/>
          </a:xfrm>
          <a:prstGeom prst="rect">
            <a:avLst/>
          </a:prstGeom>
        </p:spPr>
        <p:txBody>
          <a:bodyPr wrap="none">
            <a:spAutoFit/>
          </a:bodyPr>
          <a:lstStyle/>
          <a:p>
            <a:pPr>
              <a:spcAft>
                <a:spcPts val="0"/>
              </a:spcAft>
              <a:tabLst>
                <a:tab pos="2700655" algn="l"/>
              </a:tabLst>
            </a:pPr>
            <a:r>
              <a:rPr lang="zh-CN" altLang="zh-CN" sz="3200" b="1" kern="100" dirty="0" smtClean="0">
                <a:solidFill>
                  <a:srgbClr val="FF0000"/>
                </a:solidFill>
                <a:latin typeface="Times New Roman" panose="02020603050405020304" pitchFamily="18" charset="0"/>
                <a:ea typeface="楷体" panose="02010609060101010101" charset="-122"/>
                <a:cs typeface="Times New Roman" panose="02020603050405020304" pitchFamily="18" charset="0"/>
              </a:rPr>
              <a:t>以</a:t>
            </a:r>
            <a:r>
              <a:rPr lang="en-US" altLang="zh-CN" sz="3200" b="1" kern="100" dirty="0">
                <a:solidFill>
                  <a:srgbClr val="FF0000"/>
                </a:solidFill>
                <a:latin typeface="宋体" panose="02010600030101010101" pitchFamily="2" charset="-122"/>
                <a:ea typeface="等线" panose="02010600030101010101" charset="-122"/>
                <a:cs typeface="Times New Roman" panose="02020603050405020304" pitchFamily="18" charset="0"/>
              </a:rPr>
              <a:t>……</a:t>
            </a:r>
            <a:r>
              <a:rPr lang="zh-CN" altLang="zh-CN" sz="3200" b="1" kern="100" dirty="0">
                <a:solidFill>
                  <a:srgbClr val="FF0000"/>
                </a:solidFill>
                <a:latin typeface="Times New Roman" panose="02020603050405020304" pitchFamily="18" charset="0"/>
                <a:ea typeface="楷体" panose="02010609060101010101" charset="-122"/>
                <a:cs typeface="Times New Roman" panose="02020603050405020304" pitchFamily="18" charset="0"/>
              </a:rPr>
              <a:t>为乐</a:t>
            </a:r>
            <a:endParaRPr lang="zh-CN" altLang="zh-CN" sz="1100" kern="100" dirty="0">
              <a:effectLst/>
              <a:latin typeface="等线" panose="02010600030101010101" charset="-122"/>
              <a:ea typeface="等线" panose="02010600030101010101" charset="-122"/>
              <a:cs typeface="Courier New" panose="02070309020205020404" pitchFamily="49"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3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3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33"/>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34"/>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35"/>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3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0" grpId="0"/>
      <p:bldP spid="131" grpId="0"/>
      <p:bldP spid="132" grpId="0"/>
      <p:bldP spid="133" grpId="0"/>
      <p:bldP spid="134" grpId="0"/>
      <p:bldP spid="135" grpId="0"/>
      <p:bldP spid="136"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271037" y="611795"/>
            <a:ext cx="10980000" cy="665760"/>
          </a:xfrm>
        </p:spPr>
        <p:txBody>
          <a:bodyPr/>
          <a:lstStyle/>
          <a:p>
            <a:pPr>
              <a:spcAft>
                <a:spcPts val="0"/>
              </a:spcAft>
              <a:tabLst>
                <a:tab pos="2700655" algn="l"/>
              </a:tabLst>
            </a:pPr>
            <a:r>
              <a:rPr lang="en-US" altLang="zh-CN" dirty="0"/>
              <a:t>4.</a:t>
            </a:r>
            <a:r>
              <a:rPr lang="zh-CN" altLang="zh-CN" dirty="0">
                <a:cs typeface="Times New Roman" panose="02020603050405020304"/>
              </a:rPr>
              <a:t>特殊句式</a:t>
            </a:r>
            <a:endParaRPr lang="zh-CN" altLang="zh-CN" sz="1050" kern="100" dirty="0">
              <a:latin typeface="等线" panose="02010600030101010101" charset="-122"/>
              <a:ea typeface="等线" panose="02010600030101010101" charset="-122"/>
              <a:cs typeface="Courier New" panose="02070309020205020404"/>
            </a:endParaRPr>
          </a:p>
        </p:txBody>
      </p:sp>
      <p:graphicFrame>
        <p:nvGraphicFramePr>
          <p:cNvPr id="3" name="表格 2"/>
          <p:cNvGraphicFramePr>
            <a:graphicFrameLocks noGrp="1"/>
          </p:cNvGraphicFramePr>
          <p:nvPr/>
        </p:nvGraphicFramePr>
        <p:xfrm>
          <a:off x="310131" y="1336165"/>
          <a:ext cx="10901813" cy="4640226"/>
        </p:xfrm>
        <a:graphic>
          <a:graphicData uri="http://schemas.openxmlformats.org/drawingml/2006/table">
            <a:tbl>
              <a:tblPr/>
              <a:tblGrid>
                <a:gridCol w="1598478"/>
                <a:gridCol w="4428492"/>
                <a:gridCol w="4874843"/>
              </a:tblGrid>
              <a:tr h="472577">
                <a:tc>
                  <a:txBody>
                    <a:bodyPr/>
                    <a:lstStyle/>
                    <a:p>
                      <a:pPr algn="ctr">
                        <a:lnSpc>
                          <a:spcPct val="150000"/>
                        </a:lnSpc>
                        <a:spcAft>
                          <a:spcPts val="0"/>
                        </a:spcAft>
                        <a:tabLst>
                          <a:tab pos="2700655" algn="l"/>
                        </a:tabLst>
                      </a:pPr>
                      <a:r>
                        <a:rPr lang="zh-CN" sz="2800" b="1" kern="100" dirty="0">
                          <a:solidFill>
                            <a:srgbClr val="C00000"/>
                          </a:solidFill>
                          <a:effectLst/>
                          <a:latin typeface="Times New Roman" panose="02020603050405020304"/>
                          <a:ea typeface="黑体" panose="02010609060101010101" pitchFamily="49" charset="-122"/>
                          <a:cs typeface="Times New Roman" panose="02020603050405020304"/>
                        </a:rPr>
                        <a:t>句式</a:t>
                      </a:r>
                      <a:endParaRPr lang="zh-CN" sz="2800" kern="100" dirty="0">
                        <a:solidFill>
                          <a:srgbClr val="C00000"/>
                        </a:solidFill>
                        <a:effectLst/>
                        <a:latin typeface="等线" panose="02010600030101010101" charset="-122"/>
                        <a:ea typeface="等线" panose="02010600030101010101" charset="-122"/>
                        <a:cs typeface="Courier New" panose="02070309020205020404"/>
                      </a:endParaRPr>
                    </a:p>
                  </a:txBody>
                  <a:tcPr marL="5951" marR="595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ctr">
                        <a:lnSpc>
                          <a:spcPct val="150000"/>
                        </a:lnSpc>
                        <a:spcAft>
                          <a:spcPts val="0"/>
                        </a:spcAft>
                        <a:tabLst>
                          <a:tab pos="2700655" algn="l"/>
                        </a:tabLst>
                      </a:pPr>
                      <a:r>
                        <a:rPr lang="zh-CN" sz="2800" b="1" kern="100" dirty="0">
                          <a:solidFill>
                            <a:srgbClr val="C00000"/>
                          </a:solidFill>
                          <a:effectLst/>
                          <a:latin typeface="Times New Roman" panose="02020603050405020304"/>
                          <a:ea typeface="黑体" panose="02010609060101010101" pitchFamily="49" charset="-122"/>
                          <a:cs typeface="Times New Roman" panose="02020603050405020304"/>
                        </a:rPr>
                        <a:t>例句</a:t>
                      </a:r>
                      <a:endParaRPr lang="zh-CN" sz="2800" kern="100" dirty="0">
                        <a:solidFill>
                          <a:srgbClr val="C00000"/>
                        </a:solidFill>
                        <a:effectLst/>
                        <a:latin typeface="等线" panose="02010600030101010101" charset="-122"/>
                        <a:ea typeface="等线" panose="02010600030101010101" charset="-122"/>
                        <a:cs typeface="Courier New" panose="02070309020205020404"/>
                      </a:endParaRPr>
                    </a:p>
                  </a:txBody>
                  <a:tcPr marL="5951" marR="595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ctr">
                        <a:lnSpc>
                          <a:spcPct val="150000"/>
                        </a:lnSpc>
                        <a:spcAft>
                          <a:spcPts val="0"/>
                        </a:spcAft>
                        <a:tabLst>
                          <a:tab pos="2700655" algn="l"/>
                        </a:tabLst>
                      </a:pPr>
                      <a:r>
                        <a:rPr lang="zh-CN" sz="2800" b="1" kern="100" dirty="0">
                          <a:solidFill>
                            <a:srgbClr val="C00000"/>
                          </a:solidFill>
                          <a:effectLst/>
                          <a:latin typeface="Times New Roman" panose="02020603050405020304"/>
                          <a:ea typeface="黑体" panose="02010609060101010101" pitchFamily="49" charset="-122"/>
                          <a:cs typeface="Times New Roman" panose="02020603050405020304"/>
                        </a:rPr>
                        <a:t>调为正常语序或指出标志词语</a:t>
                      </a:r>
                      <a:endParaRPr lang="zh-CN" sz="2800" kern="100" dirty="0">
                        <a:solidFill>
                          <a:srgbClr val="C00000"/>
                        </a:solidFill>
                        <a:effectLst/>
                        <a:latin typeface="等线" panose="02010600030101010101" charset="-122"/>
                        <a:ea typeface="等线" panose="02010600030101010101" charset="-122"/>
                        <a:cs typeface="Courier New" panose="02070309020205020404"/>
                      </a:endParaRPr>
                    </a:p>
                  </a:txBody>
                  <a:tcPr marL="5951" marR="595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r>
              <a:tr h="837863">
                <a:tc rowSpan="2">
                  <a:txBody>
                    <a:bodyPr/>
                    <a:lstStyle/>
                    <a:p>
                      <a:pPr algn="ctr">
                        <a:lnSpc>
                          <a:spcPct val="150000"/>
                        </a:lnSpc>
                        <a:spcAft>
                          <a:spcPts val="0"/>
                        </a:spcAft>
                        <a:tabLst>
                          <a:tab pos="2700655" algn="l"/>
                        </a:tabLst>
                      </a:pPr>
                      <a:r>
                        <a:rPr lang="zh-CN" sz="2800" b="1" kern="100" dirty="0">
                          <a:effectLst/>
                          <a:latin typeface="Times New Roman" panose="02020603050405020304"/>
                          <a:ea typeface="宋体" panose="02010600030101010101" pitchFamily="2" charset="-122"/>
                          <a:cs typeface="Times New Roman" panose="02020603050405020304"/>
                        </a:rPr>
                        <a:t>判断句</a:t>
                      </a:r>
                      <a:endParaRPr lang="zh-CN" sz="2800" kern="100" dirty="0">
                        <a:effectLst/>
                        <a:latin typeface="等线" panose="02010600030101010101" charset="-122"/>
                        <a:ea typeface="等线" panose="02010600030101010101" charset="-122"/>
                        <a:cs typeface="Courier New" panose="02070309020205020404"/>
                      </a:endParaRPr>
                    </a:p>
                  </a:txBody>
                  <a:tcPr marL="5951" marR="595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spcAft>
                          <a:spcPts val="0"/>
                        </a:spcAft>
                        <a:tabLst>
                          <a:tab pos="2700655" algn="l"/>
                        </a:tabLst>
                      </a:pPr>
                      <a:r>
                        <a:rPr lang="en-US" sz="2800" b="1" kern="100" dirty="0">
                          <a:effectLst/>
                          <a:latin typeface="宋体" panose="02010600030101010101" pitchFamily="2" charset="-122"/>
                          <a:ea typeface="等线" panose="02010600030101010101" charset="-122"/>
                          <a:cs typeface="Times New Roman" panose="02020603050405020304"/>
                        </a:rPr>
                        <a:t>①</a:t>
                      </a:r>
                      <a:r>
                        <a:rPr lang="zh-CN" sz="2800" b="1" kern="100" dirty="0">
                          <a:effectLst/>
                          <a:latin typeface="Times New Roman" panose="02020603050405020304"/>
                          <a:ea typeface="宋体" panose="02010600030101010101" pitchFamily="2" charset="-122"/>
                          <a:cs typeface="Times New Roman" panose="02020603050405020304"/>
                        </a:rPr>
                        <a:t>斯亦伐根以求木茂，塞源而欲流长者也</a:t>
                      </a:r>
                      <a:endParaRPr lang="zh-CN" sz="2800" kern="100" dirty="0">
                        <a:effectLst/>
                        <a:latin typeface="等线" panose="02010600030101010101" charset="-122"/>
                        <a:ea typeface="等线" panose="02010600030101010101" charset="-122"/>
                        <a:cs typeface="Courier New" panose="02070309020205020404"/>
                      </a:endParaRPr>
                    </a:p>
                  </a:txBody>
                  <a:tcPr marL="5951" marR="595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spcAft>
                          <a:spcPts val="0"/>
                        </a:spcAft>
                        <a:tabLst>
                          <a:tab pos="2700655" algn="l"/>
                        </a:tabLst>
                      </a:pPr>
                      <a:r>
                        <a:rPr lang="en-US" sz="2800" b="1" kern="100">
                          <a:solidFill>
                            <a:srgbClr val="000000"/>
                          </a:solidFill>
                          <a:effectLst/>
                          <a:latin typeface="Times New Roman" panose="02020603050405020304"/>
                          <a:ea typeface="楷体" panose="02010609060101010101" charset="-122"/>
                          <a:cs typeface="Courier New" panose="02070309020205020404"/>
                        </a:rPr>
                        <a:t>______</a:t>
                      </a:r>
                      <a:r>
                        <a:rPr lang="en-US" sz="2800" b="1" kern="100">
                          <a:solidFill>
                            <a:srgbClr val="000000"/>
                          </a:solidFill>
                          <a:effectLst/>
                          <a:latin typeface="Times New Roman" panose="02020603050405020304"/>
                          <a:ea typeface="宋体" panose="02010600030101010101" pitchFamily="2" charset="-122"/>
                          <a:cs typeface="Courier New" panose="02070309020205020404"/>
                        </a:rPr>
                        <a:t>__</a:t>
                      </a:r>
                      <a:r>
                        <a:rPr lang="en-US" sz="2800" b="1" kern="100">
                          <a:solidFill>
                            <a:srgbClr val="000000"/>
                          </a:solidFill>
                          <a:effectLst/>
                          <a:latin typeface="Times New Roman" panose="02020603050405020304"/>
                          <a:ea typeface="楷体" panose="02010609060101010101" charset="-122"/>
                          <a:cs typeface="Courier New" panose="02070309020205020404"/>
                        </a:rPr>
                        <a:t>__</a:t>
                      </a:r>
                      <a:r>
                        <a:rPr lang="en-US" sz="2800" b="1" kern="100">
                          <a:solidFill>
                            <a:srgbClr val="000000"/>
                          </a:solidFill>
                          <a:effectLst/>
                          <a:latin typeface="Times New Roman" panose="02020603050405020304"/>
                          <a:ea typeface="宋体" panose="02010600030101010101" pitchFamily="2" charset="-122"/>
                          <a:cs typeface="Courier New" panose="02070309020205020404"/>
                        </a:rPr>
                        <a:t>__</a:t>
                      </a:r>
                      <a:r>
                        <a:rPr lang="en-US" sz="2800" b="1" kern="100">
                          <a:solidFill>
                            <a:srgbClr val="000000"/>
                          </a:solidFill>
                          <a:effectLst/>
                          <a:latin typeface="Times New Roman" panose="02020603050405020304"/>
                          <a:ea typeface="楷体" panose="02010609060101010101" charset="-122"/>
                          <a:cs typeface="Courier New" panose="02070309020205020404"/>
                        </a:rPr>
                        <a:t>__</a:t>
                      </a:r>
                      <a:endParaRPr lang="zh-CN" sz="2800" kern="100">
                        <a:effectLst/>
                        <a:latin typeface="等线" panose="02010600030101010101" charset="-122"/>
                        <a:ea typeface="等线" panose="02010600030101010101" charset="-122"/>
                        <a:cs typeface="Courier New" panose="02070309020205020404"/>
                      </a:endParaRPr>
                    </a:p>
                  </a:txBody>
                  <a:tcPr marL="5951" marR="595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837863">
                <a:tc vMerge="1">
                  <a:tcPr/>
                </a:tc>
                <a:tc>
                  <a:txBody>
                    <a:bodyPr/>
                    <a:lstStyle/>
                    <a:p>
                      <a:pPr algn="l">
                        <a:lnSpc>
                          <a:spcPct val="150000"/>
                        </a:lnSpc>
                        <a:spcAft>
                          <a:spcPts val="0"/>
                        </a:spcAft>
                        <a:tabLst>
                          <a:tab pos="2700655" algn="l"/>
                        </a:tabLst>
                      </a:pPr>
                      <a:r>
                        <a:rPr lang="en-US" sz="2800" b="1" kern="100" dirty="0">
                          <a:effectLst/>
                          <a:latin typeface="宋体" panose="02010600030101010101" pitchFamily="2" charset="-122"/>
                          <a:ea typeface="等线" panose="02010600030101010101" charset="-122"/>
                          <a:cs typeface="Times New Roman" panose="02020603050405020304"/>
                        </a:rPr>
                        <a:t>②</a:t>
                      </a:r>
                      <a:r>
                        <a:rPr lang="zh-CN" sz="2800" b="1" kern="100" dirty="0">
                          <a:effectLst/>
                          <a:latin typeface="Times New Roman" panose="02020603050405020304"/>
                          <a:ea typeface="宋体" panose="02010600030101010101" pitchFamily="2" charset="-122"/>
                          <a:cs typeface="Times New Roman" panose="02020603050405020304"/>
                        </a:rPr>
                        <a:t>而议事每不合，所操之术多异故也</a:t>
                      </a:r>
                      <a:endParaRPr lang="zh-CN" sz="2800" kern="100" dirty="0">
                        <a:effectLst/>
                        <a:latin typeface="等线" panose="02010600030101010101" charset="-122"/>
                        <a:ea typeface="等线" panose="02010600030101010101" charset="-122"/>
                        <a:cs typeface="Courier New" panose="02070309020205020404"/>
                      </a:endParaRPr>
                    </a:p>
                  </a:txBody>
                  <a:tcPr marL="5951" marR="595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spcAft>
                          <a:spcPts val="0"/>
                        </a:spcAft>
                        <a:tabLst>
                          <a:tab pos="2700655" algn="l"/>
                        </a:tabLst>
                      </a:pPr>
                      <a:r>
                        <a:rPr lang="en-US" sz="2800" b="1" kern="100" dirty="0">
                          <a:solidFill>
                            <a:srgbClr val="000000"/>
                          </a:solidFill>
                          <a:effectLst/>
                          <a:latin typeface="Times New Roman" panose="02020603050405020304"/>
                          <a:ea typeface="楷体" panose="02010609060101010101" charset="-122"/>
                          <a:cs typeface="Courier New" panose="02070309020205020404"/>
                        </a:rPr>
                        <a:t>______</a:t>
                      </a:r>
                      <a:r>
                        <a:rPr lang="en-US" sz="2800" b="1" kern="100" dirty="0">
                          <a:solidFill>
                            <a:srgbClr val="000000"/>
                          </a:solidFill>
                          <a:effectLst/>
                          <a:latin typeface="Times New Roman" panose="02020603050405020304"/>
                          <a:ea typeface="宋体" panose="02010600030101010101" pitchFamily="2" charset="-122"/>
                          <a:cs typeface="Courier New" panose="02070309020205020404"/>
                        </a:rPr>
                        <a:t>__</a:t>
                      </a:r>
                      <a:r>
                        <a:rPr lang="en-US" sz="2800" b="1" kern="100" dirty="0">
                          <a:solidFill>
                            <a:srgbClr val="000000"/>
                          </a:solidFill>
                          <a:effectLst/>
                          <a:latin typeface="Times New Roman" panose="02020603050405020304"/>
                          <a:ea typeface="楷体" panose="02010609060101010101" charset="-122"/>
                          <a:cs typeface="Courier New" panose="02070309020205020404"/>
                        </a:rPr>
                        <a:t>__</a:t>
                      </a:r>
                      <a:r>
                        <a:rPr lang="en-US" sz="2800" b="1" kern="100" dirty="0">
                          <a:solidFill>
                            <a:srgbClr val="000000"/>
                          </a:solidFill>
                          <a:effectLst/>
                          <a:latin typeface="Times New Roman" panose="02020603050405020304"/>
                          <a:ea typeface="宋体" panose="02010600030101010101" pitchFamily="2" charset="-122"/>
                          <a:cs typeface="Courier New" panose="02070309020205020404"/>
                          <a:sym typeface="+mn-ea"/>
                        </a:rPr>
                        <a:t>_____</a:t>
                      </a:r>
                      <a:r>
                        <a:rPr lang="en-US" sz="2800" b="1" kern="100" dirty="0">
                          <a:solidFill>
                            <a:srgbClr val="000000"/>
                          </a:solidFill>
                          <a:effectLst/>
                          <a:latin typeface="Times New Roman" panose="02020603050405020304"/>
                          <a:ea typeface="宋体" panose="02010600030101010101" pitchFamily="2" charset="-122"/>
                          <a:cs typeface="Courier New" panose="02070309020205020404"/>
                        </a:rPr>
                        <a:t>__</a:t>
                      </a:r>
                      <a:r>
                        <a:rPr lang="en-US" sz="2800" b="1" kern="100" dirty="0">
                          <a:solidFill>
                            <a:srgbClr val="000000"/>
                          </a:solidFill>
                          <a:effectLst/>
                          <a:latin typeface="Times New Roman" panose="02020603050405020304"/>
                          <a:ea typeface="楷体" panose="02010609060101010101" charset="-122"/>
                          <a:cs typeface="Courier New" panose="02070309020205020404"/>
                        </a:rPr>
                        <a:t>__</a:t>
                      </a:r>
                      <a:endParaRPr lang="zh-CN" sz="2800" kern="100" dirty="0">
                        <a:effectLst/>
                        <a:latin typeface="等线" panose="02010600030101010101" charset="-122"/>
                        <a:ea typeface="等线" panose="02010600030101010101" charset="-122"/>
                        <a:cs typeface="Courier New" panose="02070309020205020404"/>
                      </a:endParaRPr>
                    </a:p>
                  </a:txBody>
                  <a:tcPr marL="5951" marR="595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799746">
                <a:tc rowSpan="2">
                  <a:txBody>
                    <a:bodyPr/>
                    <a:lstStyle/>
                    <a:p>
                      <a:pPr algn="ctr">
                        <a:lnSpc>
                          <a:spcPct val="150000"/>
                        </a:lnSpc>
                        <a:spcAft>
                          <a:spcPts val="0"/>
                        </a:spcAft>
                        <a:tabLst>
                          <a:tab pos="2700655" algn="l"/>
                        </a:tabLst>
                      </a:pPr>
                      <a:r>
                        <a:rPr lang="zh-CN" sz="2800" b="1" kern="100">
                          <a:effectLst/>
                          <a:latin typeface="Times New Roman" panose="02020603050405020304"/>
                          <a:ea typeface="宋体" panose="02010600030101010101" pitchFamily="2" charset="-122"/>
                          <a:cs typeface="Times New Roman" panose="02020603050405020304"/>
                        </a:rPr>
                        <a:t>被动句</a:t>
                      </a:r>
                      <a:endParaRPr lang="zh-CN" sz="2800" kern="100">
                        <a:effectLst/>
                        <a:latin typeface="等线" panose="02010600030101010101" charset="-122"/>
                        <a:ea typeface="等线" panose="02010600030101010101" charset="-122"/>
                        <a:cs typeface="Courier New" panose="02070309020205020404"/>
                      </a:endParaRPr>
                    </a:p>
                  </a:txBody>
                  <a:tcPr marL="5951" marR="595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spcAft>
                          <a:spcPts val="0"/>
                        </a:spcAft>
                        <a:tabLst>
                          <a:tab pos="2700655" algn="l"/>
                        </a:tabLst>
                      </a:pPr>
                      <a:r>
                        <a:rPr lang="en-US" sz="2800" b="1" kern="100">
                          <a:effectLst/>
                          <a:latin typeface="宋体" panose="02010600030101010101" pitchFamily="2" charset="-122"/>
                          <a:ea typeface="等线" panose="02010600030101010101" charset="-122"/>
                          <a:cs typeface="Times New Roman" panose="02020603050405020304"/>
                        </a:rPr>
                        <a:t>③</a:t>
                      </a:r>
                      <a:r>
                        <a:rPr lang="zh-CN" sz="2800" b="1" kern="100">
                          <a:effectLst/>
                          <a:latin typeface="Times New Roman" panose="02020603050405020304"/>
                          <a:ea typeface="宋体" panose="02010600030101010101" pitchFamily="2" charset="-122"/>
                          <a:cs typeface="Times New Roman" panose="02020603050405020304"/>
                        </a:rPr>
                        <a:t>虑壅蔽则思虚心以纳下</a:t>
                      </a:r>
                      <a:endParaRPr lang="zh-CN" sz="2800" kern="100">
                        <a:effectLst/>
                        <a:latin typeface="等线" panose="02010600030101010101" charset="-122"/>
                        <a:ea typeface="等线" panose="02010600030101010101" charset="-122"/>
                        <a:cs typeface="Courier New" panose="02070309020205020404"/>
                      </a:endParaRPr>
                    </a:p>
                  </a:txBody>
                  <a:tcPr marL="5951" marR="595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spcAft>
                          <a:spcPts val="0"/>
                        </a:spcAft>
                        <a:tabLst>
                          <a:tab pos="2700655" algn="l"/>
                        </a:tabLst>
                      </a:pPr>
                      <a:r>
                        <a:rPr lang="en-US" sz="2800" b="1" kern="100">
                          <a:solidFill>
                            <a:srgbClr val="000000"/>
                          </a:solidFill>
                          <a:effectLst/>
                          <a:latin typeface="Times New Roman" panose="02020603050405020304"/>
                          <a:ea typeface="宋体" panose="02010600030101010101" pitchFamily="2" charset="-122"/>
                          <a:cs typeface="Courier New" panose="02070309020205020404"/>
                        </a:rPr>
                        <a:t>__</a:t>
                      </a:r>
                      <a:r>
                        <a:rPr lang="en-US" sz="2800" b="1" kern="100">
                          <a:solidFill>
                            <a:srgbClr val="000000"/>
                          </a:solidFill>
                          <a:effectLst/>
                          <a:latin typeface="Times New Roman" panose="02020603050405020304"/>
                          <a:ea typeface="楷体" panose="02010609060101010101" charset="-122"/>
                          <a:cs typeface="Courier New" panose="02070309020205020404"/>
                        </a:rPr>
                        <a:t>____</a:t>
                      </a:r>
                      <a:r>
                        <a:rPr lang="en-US" sz="2800" b="1" kern="100">
                          <a:solidFill>
                            <a:srgbClr val="000000"/>
                          </a:solidFill>
                          <a:effectLst/>
                          <a:latin typeface="Times New Roman" panose="02020603050405020304"/>
                          <a:ea typeface="宋体" panose="02010600030101010101" pitchFamily="2" charset="-122"/>
                          <a:cs typeface="Courier New" panose="02070309020205020404"/>
                        </a:rPr>
                        <a:t>__</a:t>
                      </a:r>
                      <a:r>
                        <a:rPr lang="en-US" sz="2800" b="1" kern="100">
                          <a:solidFill>
                            <a:srgbClr val="000000"/>
                          </a:solidFill>
                          <a:effectLst/>
                          <a:latin typeface="Times New Roman" panose="02020603050405020304"/>
                          <a:ea typeface="楷体" panose="02010609060101010101" charset="-122"/>
                          <a:cs typeface="Courier New" panose="02070309020205020404"/>
                        </a:rPr>
                        <a:t>____________</a:t>
                      </a:r>
                      <a:r>
                        <a:rPr lang="en-US" sz="2800" b="1" kern="100">
                          <a:solidFill>
                            <a:srgbClr val="000000"/>
                          </a:solidFill>
                          <a:effectLst/>
                          <a:latin typeface="Times New Roman" panose="02020603050405020304"/>
                          <a:ea typeface="宋体" panose="02010600030101010101" pitchFamily="2" charset="-122"/>
                          <a:cs typeface="Courier New" panose="02070309020205020404"/>
                        </a:rPr>
                        <a:t>__</a:t>
                      </a:r>
                      <a:endParaRPr lang="zh-CN" sz="2800" kern="100">
                        <a:effectLst/>
                        <a:latin typeface="等线" panose="02010600030101010101" charset="-122"/>
                        <a:ea typeface="等线" panose="02010600030101010101" charset="-122"/>
                        <a:cs typeface="Courier New" panose="02070309020205020404"/>
                      </a:endParaRPr>
                    </a:p>
                  </a:txBody>
                  <a:tcPr marL="5951" marR="595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08929">
                <a:tc vMerge="1">
                  <a:tcPr/>
                </a:tc>
                <a:tc>
                  <a:txBody>
                    <a:bodyPr/>
                    <a:lstStyle/>
                    <a:p>
                      <a:pPr algn="l">
                        <a:lnSpc>
                          <a:spcPct val="150000"/>
                        </a:lnSpc>
                        <a:spcAft>
                          <a:spcPts val="0"/>
                        </a:spcAft>
                        <a:tabLst>
                          <a:tab pos="2700655" algn="l"/>
                        </a:tabLst>
                      </a:pPr>
                      <a:r>
                        <a:rPr lang="en-US" sz="2800" b="1" kern="100">
                          <a:effectLst/>
                          <a:latin typeface="宋体" panose="02010600030101010101" pitchFamily="2" charset="-122"/>
                          <a:ea typeface="等线" panose="02010600030101010101" charset="-122"/>
                          <a:cs typeface="Times New Roman" panose="02020603050405020304"/>
                        </a:rPr>
                        <a:t>④</a:t>
                      </a:r>
                      <a:r>
                        <a:rPr lang="zh-CN" sz="2800" b="1" kern="100">
                          <a:effectLst/>
                          <a:latin typeface="Times New Roman" panose="02020603050405020304"/>
                          <a:ea typeface="宋体" panose="02010600030101010101" pitchFamily="2" charset="-122"/>
                          <a:cs typeface="Times New Roman" panose="02020603050405020304"/>
                        </a:rPr>
                        <a:t>终必不蒙见察</a:t>
                      </a:r>
                      <a:endParaRPr lang="zh-CN" sz="2800" kern="100">
                        <a:effectLst/>
                        <a:latin typeface="等线" panose="02010600030101010101" charset="-122"/>
                        <a:ea typeface="等线" panose="02010600030101010101" charset="-122"/>
                        <a:cs typeface="Courier New" panose="02070309020205020404"/>
                      </a:endParaRPr>
                    </a:p>
                  </a:txBody>
                  <a:tcPr marL="5951" marR="595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spcAft>
                          <a:spcPts val="0"/>
                        </a:spcAft>
                        <a:tabLst>
                          <a:tab pos="2700655" algn="l"/>
                        </a:tabLst>
                      </a:pPr>
                      <a:r>
                        <a:rPr lang="en-US" sz="2800" b="1" kern="100" dirty="0">
                          <a:solidFill>
                            <a:srgbClr val="000000"/>
                          </a:solidFill>
                          <a:effectLst/>
                          <a:latin typeface="Times New Roman" panose="02020603050405020304"/>
                          <a:ea typeface="楷体" panose="02010609060101010101" charset="-122"/>
                          <a:cs typeface="Courier New" panose="02070309020205020404"/>
                        </a:rPr>
                        <a:t>______</a:t>
                      </a:r>
                      <a:r>
                        <a:rPr lang="en-US" sz="2800" b="1" kern="100" dirty="0">
                          <a:solidFill>
                            <a:srgbClr val="000000"/>
                          </a:solidFill>
                          <a:effectLst/>
                          <a:latin typeface="Times New Roman" panose="02020603050405020304"/>
                          <a:ea typeface="宋体" panose="02010600030101010101" pitchFamily="2" charset="-122"/>
                          <a:cs typeface="Courier New" panose="02070309020205020404"/>
                        </a:rPr>
                        <a:t>__</a:t>
                      </a:r>
                      <a:r>
                        <a:rPr lang="en-US" sz="2800" b="1" kern="100" dirty="0">
                          <a:solidFill>
                            <a:srgbClr val="000000"/>
                          </a:solidFill>
                          <a:effectLst/>
                          <a:latin typeface="Times New Roman" panose="02020603050405020304"/>
                          <a:ea typeface="楷体" panose="02010609060101010101" charset="-122"/>
                          <a:cs typeface="Courier New" panose="02070309020205020404"/>
                        </a:rPr>
                        <a:t>__</a:t>
                      </a:r>
                      <a:r>
                        <a:rPr lang="en-US" sz="2800" b="1" kern="100" dirty="0">
                          <a:solidFill>
                            <a:srgbClr val="000000"/>
                          </a:solidFill>
                          <a:effectLst/>
                          <a:latin typeface="Times New Roman" panose="02020603050405020304"/>
                          <a:ea typeface="宋体" panose="02010600030101010101" pitchFamily="2" charset="-122"/>
                          <a:cs typeface="Courier New" panose="02070309020205020404"/>
                        </a:rPr>
                        <a:t>__</a:t>
                      </a:r>
                      <a:r>
                        <a:rPr lang="en-US" sz="2800" b="1" kern="100" dirty="0">
                          <a:solidFill>
                            <a:srgbClr val="000000"/>
                          </a:solidFill>
                          <a:effectLst/>
                          <a:latin typeface="Times New Roman" panose="02020603050405020304"/>
                          <a:ea typeface="楷体" panose="02010609060101010101" charset="-122"/>
                          <a:cs typeface="Courier New" panose="02070309020205020404"/>
                        </a:rPr>
                        <a:t>__</a:t>
                      </a:r>
                      <a:endParaRPr lang="zh-CN" sz="2800" kern="100" dirty="0">
                        <a:effectLst/>
                        <a:latin typeface="等线" panose="02010600030101010101" charset="-122"/>
                        <a:ea typeface="等线" panose="02010600030101010101" charset="-122"/>
                        <a:cs typeface="Courier New" panose="02070309020205020404"/>
                      </a:endParaRPr>
                    </a:p>
                  </a:txBody>
                  <a:tcPr marL="5951" marR="595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4" name="矩形 3"/>
          <p:cNvSpPr/>
          <p:nvPr/>
        </p:nvSpPr>
        <p:spPr>
          <a:xfrm>
            <a:off x="6497203" y="2339987"/>
            <a:ext cx="1801775" cy="503590"/>
          </a:xfrm>
          <a:prstGeom prst="rect">
            <a:avLst/>
          </a:prstGeom>
        </p:spPr>
        <p:txBody>
          <a:bodyPr wrap="none" lIns="0" tIns="36000" rIns="0" bIns="36000">
            <a:spAutoFit/>
          </a:bodyPr>
          <a:lstStyle/>
          <a:p>
            <a:r>
              <a:rPr lang="zh-CN" altLang="zh-CN" b="1" dirty="0">
                <a:solidFill>
                  <a:srgbClr val="FF0000"/>
                </a:solidFill>
                <a:latin typeface="+mn-lt"/>
                <a:ea typeface="楷体" panose="02010609060101010101" charset="-122"/>
              </a:rPr>
              <a:t>标志词</a:t>
            </a:r>
            <a:r>
              <a:rPr lang="en-US" altLang="zh-CN" b="1" dirty="0">
                <a:solidFill>
                  <a:srgbClr val="FF0000"/>
                </a:solidFill>
                <a:latin typeface="+mn-lt"/>
                <a:ea typeface="楷体" panose="02010609060101010101" charset="-122"/>
              </a:rPr>
              <a:t>“</a:t>
            </a:r>
            <a:r>
              <a:rPr lang="zh-CN" altLang="zh-CN" b="1" dirty="0">
                <a:solidFill>
                  <a:srgbClr val="FF0000"/>
                </a:solidFill>
                <a:latin typeface="+mn-lt"/>
                <a:ea typeface="楷体" panose="02010609060101010101" charset="-122"/>
              </a:rPr>
              <a:t>也</a:t>
            </a:r>
            <a:r>
              <a:rPr lang="en-US" altLang="zh-CN" b="1" dirty="0" smtClean="0">
                <a:solidFill>
                  <a:srgbClr val="FF0000"/>
                </a:solidFill>
                <a:latin typeface="+mn-lt"/>
                <a:ea typeface="楷体" panose="02010609060101010101" charset="-122"/>
              </a:rPr>
              <a:t>”</a:t>
            </a:r>
            <a:endParaRPr lang="zh-CN" altLang="zh-CN" dirty="0">
              <a:solidFill>
                <a:srgbClr val="FF0000"/>
              </a:solidFill>
              <a:latin typeface="+mn-lt"/>
              <a:ea typeface="楷体" panose="02010609060101010101" charset="-122"/>
            </a:endParaRPr>
          </a:p>
        </p:txBody>
      </p:sp>
      <p:sp>
        <p:nvSpPr>
          <p:cNvPr id="5" name="矩形 4"/>
          <p:cNvSpPr/>
          <p:nvPr/>
        </p:nvSpPr>
        <p:spPr>
          <a:xfrm>
            <a:off x="6488050" y="3636131"/>
            <a:ext cx="2858135" cy="501650"/>
          </a:xfrm>
          <a:prstGeom prst="rect">
            <a:avLst/>
          </a:prstGeom>
        </p:spPr>
        <p:txBody>
          <a:bodyPr wrap="none" lIns="0" tIns="36000" rIns="0" bIns="36000">
            <a:spAutoFit/>
          </a:bodyPr>
          <a:lstStyle/>
          <a:p>
            <a:r>
              <a:rPr lang="zh-CN" altLang="zh-CN" b="1" dirty="0" smtClean="0">
                <a:solidFill>
                  <a:srgbClr val="FF0000"/>
                </a:solidFill>
                <a:latin typeface="+mn-lt"/>
                <a:ea typeface="楷体" panose="02010609060101010101" charset="-122"/>
              </a:rPr>
              <a:t>标志性结构</a:t>
            </a:r>
            <a:r>
              <a:rPr lang="en-US" altLang="zh-CN" b="1" dirty="0">
                <a:solidFill>
                  <a:srgbClr val="FF0000"/>
                </a:solidFill>
                <a:latin typeface="+mn-lt"/>
                <a:ea typeface="楷体" panose="02010609060101010101" charset="-122"/>
              </a:rPr>
              <a:t>“</a:t>
            </a:r>
            <a:r>
              <a:rPr lang="zh-CN" altLang="en-US" b="1" dirty="0">
                <a:solidFill>
                  <a:srgbClr val="FF0000"/>
                </a:solidFill>
                <a:latin typeface="+mn-lt"/>
                <a:ea typeface="楷体" panose="02010609060101010101" charset="-122"/>
              </a:rPr>
              <a:t>者</a:t>
            </a:r>
            <a:r>
              <a:rPr lang="zh-CN" altLang="zh-CN" b="1" dirty="0">
                <a:solidFill>
                  <a:srgbClr val="FF0000"/>
                </a:solidFill>
                <a:latin typeface="+mn-lt"/>
                <a:ea typeface="楷体" panose="02010609060101010101" charset="-122"/>
              </a:rPr>
              <a:t>也</a:t>
            </a:r>
            <a:r>
              <a:rPr lang="en-US" altLang="zh-CN" b="1" dirty="0" smtClean="0">
                <a:solidFill>
                  <a:srgbClr val="FF0000"/>
                </a:solidFill>
                <a:latin typeface="+mn-lt"/>
                <a:ea typeface="楷体" panose="02010609060101010101" charset="-122"/>
              </a:rPr>
              <a:t>”</a:t>
            </a:r>
            <a:endParaRPr lang="zh-CN" altLang="zh-CN" dirty="0">
              <a:solidFill>
                <a:srgbClr val="FF0000"/>
              </a:solidFill>
              <a:latin typeface="+mn-lt"/>
              <a:ea typeface="楷体" panose="02010609060101010101" charset="-122"/>
            </a:endParaRPr>
          </a:p>
        </p:txBody>
      </p:sp>
      <p:sp>
        <p:nvSpPr>
          <p:cNvPr id="6" name="矩形 5"/>
          <p:cNvSpPr/>
          <p:nvPr/>
        </p:nvSpPr>
        <p:spPr>
          <a:xfrm>
            <a:off x="6469062" y="4680713"/>
            <a:ext cx="3244478" cy="503590"/>
          </a:xfrm>
          <a:prstGeom prst="rect">
            <a:avLst/>
          </a:prstGeom>
        </p:spPr>
        <p:txBody>
          <a:bodyPr wrap="none" lIns="0" tIns="36000" rIns="0" bIns="36000">
            <a:spAutoFit/>
          </a:bodyPr>
          <a:lstStyle/>
          <a:p>
            <a:r>
              <a:rPr lang="en-US" altLang="zh-CN" b="1" smtClean="0">
                <a:solidFill>
                  <a:srgbClr val="FF0000"/>
                </a:solidFill>
                <a:latin typeface="+mn-lt"/>
                <a:ea typeface="楷体" panose="02010609060101010101" charset="-122"/>
              </a:rPr>
              <a:t>“</a:t>
            </a:r>
            <a:r>
              <a:rPr lang="zh-CN" altLang="zh-CN" b="1" dirty="0">
                <a:solidFill>
                  <a:srgbClr val="FF0000"/>
                </a:solidFill>
                <a:latin typeface="+mn-lt"/>
                <a:ea typeface="楷体" panose="02010609060101010101" charset="-122"/>
              </a:rPr>
              <a:t>壅蔽</a:t>
            </a:r>
            <a:r>
              <a:rPr lang="en-US" altLang="zh-CN" b="1" dirty="0">
                <a:solidFill>
                  <a:srgbClr val="FF0000"/>
                </a:solidFill>
                <a:latin typeface="+mn-lt"/>
                <a:ea typeface="楷体" panose="02010609060101010101" charset="-122"/>
              </a:rPr>
              <a:t>”</a:t>
            </a:r>
            <a:r>
              <a:rPr lang="zh-CN" altLang="zh-CN" b="1" dirty="0">
                <a:solidFill>
                  <a:srgbClr val="FF0000"/>
                </a:solidFill>
                <a:latin typeface="+mn-lt"/>
                <a:ea typeface="楷体" panose="02010609060101010101" charset="-122"/>
              </a:rPr>
              <a:t>，被堵塞</a:t>
            </a:r>
            <a:r>
              <a:rPr lang="zh-CN" altLang="zh-CN" b="1" dirty="0" smtClean="0">
                <a:solidFill>
                  <a:srgbClr val="FF0000"/>
                </a:solidFill>
                <a:latin typeface="+mn-lt"/>
                <a:ea typeface="楷体" panose="02010609060101010101" charset="-122"/>
              </a:rPr>
              <a:t>蒙蔽</a:t>
            </a:r>
            <a:endParaRPr lang="zh-CN" altLang="zh-CN" dirty="0">
              <a:solidFill>
                <a:srgbClr val="FF0000"/>
              </a:solidFill>
              <a:latin typeface="+mn-lt"/>
              <a:ea typeface="楷体" panose="02010609060101010101" charset="-122"/>
            </a:endParaRPr>
          </a:p>
        </p:txBody>
      </p:sp>
      <p:sp>
        <p:nvSpPr>
          <p:cNvPr id="7" name="矩形 6"/>
          <p:cNvSpPr/>
          <p:nvPr/>
        </p:nvSpPr>
        <p:spPr>
          <a:xfrm>
            <a:off x="6481117" y="5364323"/>
            <a:ext cx="1801775" cy="503590"/>
          </a:xfrm>
          <a:prstGeom prst="rect">
            <a:avLst/>
          </a:prstGeom>
        </p:spPr>
        <p:txBody>
          <a:bodyPr wrap="none" lIns="0" tIns="36000" rIns="0" bIns="36000">
            <a:spAutoFit/>
          </a:bodyPr>
          <a:lstStyle/>
          <a:p>
            <a:r>
              <a:rPr lang="zh-CN" altLang="zh-CN" b="1" dirty="0" smtClean="0">
                <a:solidFill>
                  <a:srgbClr val="FF0000"/>
                </a:solidFill>
                <a:latin typeface="+mn-lt"/>
                <a:ea typeface="楷体" panose="02010609060101010101" charset="-122"/>
              </a:rPr>
              <a:t>标志</a:t>
            </a:r>
            <a:r>
              <a:rPr lang="zh-CN" altLang="zh-CN" b="1" dirty="0">
                <a:solidFill>
                  <a:srgbClr val="FF0000"/>
                </a:solidFill>
                <a:latin typeface="+mn-lt"/>
                <a:ea typeface="楷体" panose="02010609060101010101" charset="-122"/>
              </a:rPr>
              <a:t>词</a:t>
            </a:r>
            <a:r>
              <a:rPr lang="en-US" altLang="zh-CN" b="1" dirty="0">
                <a:solidFill>
                  <a:srgbClr val="FF0000"/>
                </a:solidFill>
                <a:latin typeface="+mn-lt"/>
                <a:ea typeface="楷体" panose="02010609060101010101" charset="-122"/>
              </a:rPr>
              <a:t>“</a:t>
            </a:r>
            <a:r>
              <a:rPr lang="zh-CN" altLang="zh-CN" b="1" dirty="0">
                <a:solidFill>
                  <a:srgbClr val="FF0000"/>
                </a:solidFill>
                <a:latin typeface="+mn-lt"/>
                <a:ea typeface="楷体" panose="02010609060101010101" charset="-122"/>
              </a:rPr>
              <a:t>见</a:t>
            </a:r>
            <a:r>
              <a:rPr lang="en-US" altLang="zh-CN" b="1" dirty="0" smtClean="0">
                <a:solidFill>
                  <a:srgbClr val="FF0000"/>
                </a:solidFill>
                <a:latin typeface="+mn-lt"/>
                <a:ea typeface="楷体" panose="02010609060101010101" charset="-122"/>
              </a:rPr>
              <a:t>”</a:t>
            </a:r>
            <a:endParaRPr lang="zh-CN" altLang="zh-CN" dirty="0">
              <a:solidFill>
                <a:srgbClr val="FF0000"/>
              </a:solidFill>
              <a:latin typeface="+mn-lt"/>
              <a:ea typeface="楷体" panose="0201060906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格 3"/>
          <p:cNvGraphicFramePr>
            <a:graphicFrameLocks noGrp="1"/>
          </p:cNvGraphicFramePr>
          <p:nvPr/>
        </p:nvGraphicFramePr>
        <p:xfrm>
          <a:off x="464003" y="827819"/>
          <a:ext cx="10594068" cy="4538682"/>
        </p:xfrm>
        <a:graphic>
          <a:graphicData uri="http://schemas.openxmlformats.org/drawingml/2006/table">
            <a:tbl>
              <a:tblPr/>
              <a:tblGrid>
                <a:gridCol w="1732638"/>
                <a:gridCol w="3924436"/>
                <a:gridCol w="4936994"/>
              </a:tblGrid>
              <a:tr h="698202">
                <a:tc>
                  <a:txBody>
                    <a:bodyPr/>
                    <a:lstStyle/>
                    <a:p>
                      <a:pPr algn="ctr">
                        <a:lnSpc>
                          <a:spcPct val="150000"/>
                        </a:lnSpc>
                        <a:spcAft>
                          <a:spcPts val="0"/>
                        </a:spcAft>
                        <a:tabLst>
                          <a:tab pos="2700655" algn="l"/>
                        </a:tabLst>
                      </a:pPr>
                      <a:r>
                        <a:rPr lang="zh-CN" sz="2800" b="1" kern="100" dirty="0">
                          <a:solidFill>
                            <a:srgbClr val="C00000"/>
                          </a:solidFill>
                          <a:effectLst/>
                          <a:latin typeface="Times New Roman" panose="02020603050405020304"/>
                          <a:ea typeface="黑体" panose="02010609060101010101" pitchFamily="49" charset="-122"/>
                          <a:cs typeface="Times New Roman" panose="02020603050405020304"/>
                        </a:rPr>
                        <a:t>句式</a:t>
                      </a:r>
                      <a:endParaRPr lang="zh-CN" sz="2800" kern="100" dirty="0">
                        <a:solidFill>
                          <a:srgbClr val="C00000"/>
                        </a:solidFill>
                        <a:effectLst/>
                        <a:latin typeface="等线" panose="02010600030101010101" charset="-122"/>
                        <a:ea typeface="等线" panose="02010600030101010101" charset="-122"/>
                        <a:cs typeface="Courier New" panose="02070309020205020404"/>
                      </a:endParaRPr>
                    </a:p>
                  </a:txBody>
                  <a:tcPr marL="9749" marR="974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ctr">
                        <a:lnSpc>
                          <a:spcPct val="150000"/>
                        </a:lnSpc>
                        <a:spcAft>
                          <a:spcPts val="0"/>
                        </a:spcAft>
                        <a:tabLst>
                          <a:tab pos="2700655" algn="l"/>
                        </a:tabLst>
                      </a:pPr>
                      <a:r>
                        <a:rPr lang="zh-CN" sz="2800" b="1" kern="100" dirty="0">
                          <a:solidFill>
                            <a:srgbClr val="C00000"/>
                          </a:solidFill>
                          <a:effectLst/>
                          <a:latin typeface="Times New Roman" panose="02020603050405020304"/>
                          <a:ea typeface="黑体" panose="02010609060101010101" pitchFamily="49" charset="-122"/>
                          <a:cs typeface="Times New Roman" panose="02020603050405020304"/>
                        </a:rPr>
                        <a:t>例句</a:t>
                      </a:r>
                      <a:endParaRPr lang="zh-CN" sz="2800" kern="100" dirty="0">
                        <a:solidFill>
                          <a:srgbClr val="C00000"/>
                        </a:solidFill>
                        <a:effectLst/>
                        <a:latin typeface="等线" panose="02010600030101010101" charset="-122"/>
                        <a:ea typeface="等线" panose="02010600030101010101" charset="-122"/>
                        <a:cs typeface="Courier New" panose="02070309020205020404"/>
                      </a:endParaRPr>
                    </a:p>
                  </a:txBody>
                  <a:tcPr marL="9749" marR="974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ctr">
                        <a:lnSpc>
                          <a:spcPct val="150000"/>
                        </a:lnSpc>
                        <a:spcAft>
                          <a:spcPts val="0"/>
                        </a:spcAft>
                        <a:tabLst>
                          <a:tab pos="2700655" algn="l"/>
                        </a:tabLst>
                      </a:pPr>
                      <a:r>
                        <a:rPr lang="zh-CN" sz="2800" b="1" kern="100" dirty="0">
                          <a:solidFill>
                            <a:srgbClr val="C00000"/>
                          </a:solidFill>
                          <a:effectLst/>
                          <a:latin typeface="Times New Roman" panose="02020603050405020304"/>
                          <a:ea typeface="黑体" panose="02010609060101010101" pitchFamily="49" charset="-122"/>
                          <a:cs typeface="Times New Roman" panose="02020603050405020304"/>
                        </a:rPr>
                        <a:t>调为正常语序或指出标志词语</a:t>
                      </a:r>
                      <a:endParaRPr lang="zh-CN" sz="2800" kern="100" dirty="0">
                        <a:solidFill>
                          <a:srgbClr val="C00000"/>
                        </a:solidFill>
                        <a:effectLst/>
                        <a:latin typeface="等线" panose="02010600030101010101" charset="-122"/>
                        <a:ea typeface="等线" panose="02010600030101010101" charset="-122"/>
                        <a:cs typeface="Courier New" panose="02070309020205020404"/>
                      </a:endParaRPr>
                    </a:p>
                  </a:txBody>
                  <a:tcPr marL="9749" marR="974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r>
              <a:tr h="727953">
                <a:tc rowSpan="3">
                  <a:txBody>
                    <a:bodyPr/>
                    <a:lstStyle/>
                    <a:p>
                      <a:pPr algn="ctr">
                        <a:lnSpc>
                          <a:spcPct val="150000"/>
                        </a:lnSpc>
                        <a:spcAft>
                          <a:spcPts val="0"/>
                        </a:spcAft>
                        <a:tabLst>
                          <a:tab pos="2700655" algn="l"/>
                        </a:tabLst>
                      </a:pPr>
                      <a:r>
                        <a:rPr lang="zh-CN" sz="2800" b="1" kern="100" dirty="0">
                          <a:effectLst/>
                          <a:latin typeface="Times New Roman" panose="02020603050405020304"/>
                          <a:ea typeface="宋体" panose="02010600030101010101" pitchFamily="2" charset="-122"/>
                          <a:cs typeface="Times New Roman" panose="02020603050405020304"/>
                        </a:rPr>
                        <a:t>介宾短</a:t>
                      </a:r>
                      <a:endParaRPr lang="zh-CN" sz="2800" kern="100" dirty="0">
                        <a:effectLst/>
                        <a:latin typeface="等线" panose="02010600030101010101" charset="-122"/>
                        <a:ea typeface="等线" panose="02010600030101010101" charset="-122"/>
                        <a:cs typeface="Courier New" panose="02070309020205020404"/>
                      </a:endParaRPr>
                    </a:p>
                    <a:p>
                      <a:pPr algn="ctr">
                        <a:lnSpc>
                          <a:spcPct val="150000"/>
                        </a:lnSpc>
                        <a:spcAft>
                          <a:spcPts val="0"/>
                        </a:spcAft>
                        <a:tabLst>
                          <a:tab pos="2700655" algn="l"/>
                        </a:tabLst>
                      </a:pPr>
                      <a:r>
                        <a:rPr lang="zh-CN" sz="2800" b="1" kern="100" dirty="0">
                          <a:effectLst/>
                          <a:latin typeface="Times New Roman" panose="02020603050405020304"/>
                          <a:ea typeface="宋体" panose="02010600030101010101" pitchFamily="2" charset="-122"/>
                          <a:cs typeface="Times New Roman" panose="02020603050405020304"/>
                        </a:rPr>
                        <a:t>语后置</a:t>
                      </a:r>
                      <a:endParaRPr lang="zh-CN" sz="2800" kern="100" dirty="0">
                        <a:effectLst/>
                        <a:latin typeface="等线" panose="02010600030101010101" charset="-122"/>
                        <a:ea typeface="等线" panose="02010600030101010101" charset="-122"/>
                        <a:cs typeface="Courier New" panose="02070309020205020404"/>
                      </a:endParaRPr>
                    </a:p>
                  </a:txBody>
                  <a:tcPr marL="9749" marR="974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spcAft>
                          <a:spcPts val="0"/>
                        </a:spcAft>
                        <a:tabLst>
                          <a:tab pos="2700655" algn="l"/>
                        </a:tabLst>
                      </a:pPr>
                      <a:r>
                        <a:rPr lang="en-US" sz="2800" b="1" kern="100" dirty="0">
                          <a:effectLst/>
                          <a:latin typeface="宋体" panose="02010600030101010101" pitchFamily="2" charset="-122"/>
                          <a:ea typeface="等线" panose="02010600030101010101" charset="-122"/>
                          <a:cs typeface="Times New Roman" panose="02020603050405020304"/>
                        </a:rPr>
                        <a:t>⑤</a:t>
                      </a:r>
                      <a:r>
                        <a:rPr lang="zh-CN" sz="2800" b="1" kern="100" dirty="0">
                          <a:effectLst/>
                          <a:latin typeface="Times New Roman" panose="02020603050405020304"/>
                          <a:ea typeface="宋体" panose="02010600030101010101" pitchFamily="2" charset="-122"/>
                          <a:cs typeface="Times New Roman" panose="02020603050405020304"/>
                        </a:rPr>
                        <a:t>虽董之以严刑，振之以威怒</a:t>
                      </a:r>
                      <a:endParaRPr lang="zh-CN" sz="2800" kern="100" dirty="0">
                        <a:effectLst/>
                        <a:latin typeface="等线" panose="02010600030101010101" charset="-122"/>
                        <a:ea typeface="等线" panose="02010600030101010101" charset="-122"/>
                        <a:cs typeface="Courier New" panose="02070309020205020404"/>
                      </a:endParaRPr>
                    </a:p>
                  </a:txBody>
                  <a:tcPr marL="9749" marR="974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spcAft>
                          <a:spcPts val="0"/>
                        </a:spcAft>
                        <a:tabLst>
                          <a:tab pos="2700655" algn="l"/>
                        </a:tabLst>
                      </a:pPr>
                      <a:r>
                        <a:rPr lang="en-US" sz="2800" b="1" kern="100" dirty="0">
                          <a:solidFill>
                            <a:srgbClr val="000000"/>
                          </a:solidFill>
                          <a:effectLst/>
                          <a:latin typeface="Times New Roman" panose="02020603050405020304"/>
                          <a:ea typeface="楷体" panose="02010609060101010101" charset="-122"/>
                          <a:cs typeface="Courier New" panose="02070309020205020404"/>
                        </a:rPr>
                        <a:t>__</a:t>
                      </a:r>
                      <a:r>
                        <a:rPr lang="en-US" sz="2800" b="1" kern="100" dirty="0">
                          <a:solidFill>
                            <a:srgbClr val="000000"/>
                          </a:solidFill>
                          <a:effectLst/>
                          <a:latin typeface="Times New Roman" panose="02020603050405020304"/>
                          <a:ea typeface="楷体" panose="02010609060101010101" charset="-122"/>
                          <a:cs typeface="Courier New" panose="02070309020205020404"/>
                          <a:sym typeface="+mn-ea"/>
                        </a:rPr>
                        <a:t>__</a:t>
                      </a:r>
                      <a:r>
                        <a:rPr lang="en-US" sz="2800" b="1" kern="100" dirty="0">
                          <a:solidFill>
                            <a:srgbClr val="000000"/>
                          </a:solidFill>
                          <a:effectLst/>
                          <a:latin typeface="Times New Roman" panose="02020603050405020304"/>
                          <a:ea typeface="楷体" panose="02010609060101010101" charset="-122"/>
                          <a:cs typeface="Courier New" panose="02070309020205020404"/>
                        </a:rPr>
                        <a:t>______________________</a:t>
                      </a:r>
                      <a:endParaRPr lang="zh-CN" sz="2800" kern="100" dirty="0">
                        <a:effectLst/>
                        <a:latin typeface="等线" panose="02010600030101010101" charset="-122"/>
                        <a:ea typeface="等线" panose="02010600030101010101" charset="-122"/>
                        <a:cs typeface="Courier New" panose="02070309020205020404"/>
                      </a:endParaRPr>
                    </a:p>
                  </a:txBody>
                  <a:tcPr marL="9749" marR="974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36959">
                <a:tc vMerge="1">
                  <a:tcPr/>
                </a:tc>
                <a:tc>
                  <a:txBody>
                    <a:bodyPr/>
                    <a:lstStyle/>
                    <a:p>
                      <a:pPr algn="l">
                        <a:lnSpc>
                          <a:spcPct val="150000"/>
                        </a:lnSpc>
                        <a:spcAft>
                          <a:spcPts val="0"/>
                        </a:spcAft>
                        <a:tabLst>
                          <a:tab pos="2700655" algn="l"/>
                        </a:tabLst>
                      </a:pPr>
                      <a:r>
                        <a:rPr lang="en-US" sz="2800" b="1" kern="100" dirty="0">
                          <a:effectLst/>
                          <a:latin typeface="宋体" panose="02010600030101010101" pitchFamily="2" charset="-122"/>
                          <a:ea typeface="等线" panose="02010600030101010101" charset="-122"/>
                          <a:cs typeface="Times New Roman" panose="02020603050405020304"/>
                        </a:rPr>
                        <a:t>⑥</a:t>
                      </a:r>
                      <a:r>
                        <a:rPr lang="zh-CN" sz="2800" b="1" kern="100" dirty="0">
                          <a:effectLst/>
                          <a:latin typeface="Times New Roman" panose="02020603050405020304"/>
                          <a:ea typeface="宋体" panose="02010600030101010101" pitchFamily="2" charset="-122"/>
                          <a:cs typeface="Times New Roman" panose="02020603050405020304"/>
                        </a:rPr>
                        <a:t>议法度而修之于朝廷</a:t>
                      </a:r>
                      <a:endParaRPr lang="zh-CN" sz="2800" kern="100" dirty="0">
                        <a:effectLst/>
                        <a:latin typeface="等线" panose="02010600030101010101" charset="-122"/>
                        <a:ea typeface="等线" panose="02010600030101010101" charset="-122"/>
                        <a:cs typeface="Courier New" panose="02070309020205020404"/>
                      </a:endParaRPr>
                    </a:p>
                  </a:txBody>
                  <a:tcPr marL="9749" marR="974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spcAft>
                          <a:spcPts val="0"/>
                        </a:spcAft>
                        <a:tabLst>
                          <a:tab pos="2700655" algn="l"/>
                        </a:tabLst>
                      </a:pPr>
                      <a:r>
                        <a:rPr lang="en-US" sz="2800" b="1" kern="100">
                          <a:solidFill>
                            <a:srgbClr val="000000"/>
                          </a:solidFill>
                          <a:effectLst/>
                          <a:latin typeface="Times New Roman" panose="02020603050405020304"/>
                          <a:ea typeface="楷体" panose="02010609060101010101" charset="-122"/>
                          <a:cs typeface="Courier New" panose="02070309020205020404"/>
                        </a:rPr>
                        <a:t>____________________</a:t>
                      </a:r>
                      <a:endParaRPr lang="zh-CN" sz="2800" kern="100">
                        <a:effectLst/>
                        <a:latin typeface="等线" panose="02010600030101010101" charset="-122"/>
                        <a:ea typeface="等线" panose="02010600030101010101" charset="-122"/>
                        <a:cs typeface="Courier New" panose="02070309020205020404"/>
                      </a:endParaRPr>
                    </a:p>
                  </a:txBody>
                  <a:tcPr marL="9749" marR="974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36959">
                <a:tc vMerge="1">
                  <a:tcPr/>
                </a:tc>
                <a:tc>
                  <a:txBody>
                    <a:bodyPr/>
                    <a:lstStyle/>
                    <a:p>
                      <a:pPr algn="l">
                        <a:lnSpc>
                          <a:spcPct val="150000"/>
                        </a:lnSpc>
                        <a:spcAft>
                          <a:spcPts val="0"/>
                        </a:spcAft>
                        <a:tabLst>
                          <a:tab pos="2700655" algn="l"/>
                        </a:tabLst>
                      </a:pPr>
                      <a:r>
                        <a:rPr lang="en-US" sz="2800" b="1" kern="100">
                          <a:effectLst/>
                          <a:latin typeface="宋体" panose="02010600030101010101" pitchFamily="2" charset="-122"/>
                          <a:ea typeface="等线" panose="02010600030101010101" charset="-122"/>
                          <a:cs typeface="Times New Roman" panose="02020603050405020304"/>
                        </a:rPr>
                        <a:t>⑦</a:t>
                      </a:r>
                      <a:r>
                        <a:rPr lang="zh-CN" sz="2800" b="1" kern="100">
                          <a:effectLst/>
                          <a:latin typeface="Times New Roman" panose="02020603050405020304"/>
                          <a:ea typeface="宋体" panose="02010600030101010101" pitchFamily="2" charset="-122"/>
                          <a:cs typeface="Times New Roman" panose="02020603050405020304"/>
                        </a:rPr>
                        <a:t>某则以谓受命于人主</a:t>
                      </a:r>
                      <a:endParaRPr lang="zh-CN" sz="2800" kern="100">
                        <a:effectLst/>
                        <a:latin typeface="等线" panose="02010600030101010101" charset="-122"/>
                        <a:ea typeface="等线" panose="02010600030101010101" charset="-122"/>
                        <a:cs typeface="Courier New" panose="02070309020205020404"/>
                      </a:endParaRPr>
                    </a:p>
                  </a:txBody>
                  <a:tcPr marL="9749" marR="974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spcAft>
                          <a:spcPts val="0"/>
                        </a:spcAft>
                        <a:tabLst>
                          <a:tab pos="2700655" algn="l"/>
                        </a:tabLst>
                      </a:pPr>
                      <a:r>
                        <a:rPr lang="en-US" sz="2800" b="1" kern="100">
                          <a:solidFill>
                            <a:srgbClr val="000000"/>
                          </a:solidFill>
                          <a:effectLst/>
                          <a:latin typeface="Times New Roman" panose="02020603050405020304"/>
                          <a:ea typeface="楷体" panose="02010609060101010101" charset="-122"/>
                          <a:cs typeface="Courier New" panose="02070309020205020404"/>
                        </a:rPr>
                        <a:t>____________________</a:t>
                      </a:r>
                      <a:endParaRPr lang="zh-CN" sz="2800" kern="100">
                        <a:effectLst/>
                        <a:latin typeface="等线" panose="02010600030101010101" charset="-122"/>
                        <a:ea typeface="等线" panose="02010600030101010101" charset="-122"/>
                        <a:cs typeface="Courier New" panose="02070309020205020404"/>
                      </a:endParaRPr>
                    </a:p>
                  </a:txBody>
                  <a:tcPr marL="9749" marR="974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36959">
                <a:tc>
                  <a:txBody>
                    <a:bodyPr/>
                    <a:lstStyle/>
                    <a:p>
                      <a:pPr algn="ctr">
                        <a:lnSpc>
                          <a:spcPct val="150000"/>
                        </a:lnSpc>
                        <a:spcAft>
                          <a:spcPts val="0"/>
                        </a:spcAft>
                        <a:tabLst>
                          <a:tab pos="2700655" algn="l"/>
                        </a:tabLst>
                      </a:pPr>
                      <a:r>
                        <a:rPr lang="zh-CN" sz="2800" b="1" kern="100">
                          <a:effectLst/>
                          <a:latin typeface="Times New Roman" panose="02020603050405020304"/>
                          <a:ea typeface="宋体" panose="02010600030101010101" pitchFamily="2" charset="-122"/>
                          <a:cs typeface="Times New Roman" panose="02020603050405020304"/>
                        </a:rPr>
                        <a:t>宾语前置</a:t>
                      </a:r>
                      <a:endParaRPr lang="zh-CN" sz="2800" kern="100">
                        <a:effectLst/>
                        <a:latin typeface="等线" panose="02010600030101010101" charset="-122"/>
                        <a:ea typeface="等线" panose="02010600030101010101" charset="-122"/>
                        <a:cs typeface="Courier New" panose="02070309020205020404"/>
                      </a:endParaRPr>
                    </a:p>
                  </a:txBody>
                  <a:tcPr marL="9749" marR="974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spcAft>
                          <a:spcPts val="0"/>
                        </a:spcAft>
                        <a:tabLst>
                          <a:tab pos="2700655" algn="l"/>
                        </a:tabLst>
                      </a:pPr>
                      <a:r>
                        <a:rPr lang="en-US" sz="2800" b="1" kern="100">
                          <a:effectLst/>
                          <a:latin typeface="宋体" panose="02010600030101010101" pitchFamily="2" charset="-122"/>
                          <a:ea typeface="等线" panose="02010600030101010101" charset="-122"/>
                          <a:cs typeface="Times New Roman" panose="02020603050405020304"/>
                        </a:rPr>
                        <a:t>⑧</a:t>
                      </a:r>
                      <a:r>
                        <a:rPr lang="zh-CN" sz="2800" b="1" kern="100">
                          <a:effectLst/>
                          <a:latin typeface="Times New Roman" panose="02020603050405020304"/>
                          <a:ea typeface="宋体" panose="02010600030101010101" pitchFamily="2" charset="-122"/>
                          <a:cs typeface="Times New Roman" panose="02020603050405020304"/>
                        </a:rPr>
                        <a:t>则众何为而不汹汹然</a:t>
                      </a:r>
                      <a:endParaRPr lang="zh-CN" sz="2800" kern="100">
                        <a:effectLst/>
                        <a:latin typeface="等线" panose="02010600030101010101" charset="-122"/>
                        <a:ea typeface="等线" panose="02010600030101010101" charset="-122"/>
                        <a:cs typeface="Courier New" panose="02070309020205020404"/>
                      </a:endParaRPr>
                    </a:p>
                  </a:txBody>
                  <a:tcPr marL="9749" marR="974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spcAft>
                          <a:spcPts val="0"/>
                        </a:spcAft>
                        <a:tabLst>
                          <a:tab pos="2700655" algn="l"/>
                        </a:tabLst>
                      </a:pPr>
                      <a:r>
                        <a:rPr lang="en-US" sz="2800" b="1" kern="100">
                          <a:solidFill>
                            <a:srgbClr val="000000"/>
                          </a:solidFill>
                          <a:effectLst/>
                          <a:latin typeface="Times New Roman" panose="02020603050405020304"/>
                          <a:ea typeface="楷体" panose="02010609060101010101" charset="-122"/>
                          <a:cs typeface="Courier New" panose="02070309020205020404"/>
                        </a:rPr>
                        <a:t>____________________</a:t>
                      </a:r>
                      <a:endParaRPr lang="zh-CN" sz="2800" kern="100">
                        <a:effectLst/>
                        <a:latin typeface="等线" panose="02010600030101010101" charset="-122"/>
                        <a:ea typeface="等线" panose="02010600030101010101" charset="-122"/>
                        <a:cs typeface="Courier New" panose="02070309020205020404"/>
                      </a:endParaRPr>
                    </a:p>
                  </a:txBody>
                  <a:tcPr marL="9749" marR="974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54971">
                <a:tc>
                  <a:txBody>
                    <a:bodyPr/>
                    <a:lstStyle/>
                    <a:p>
                      <a:pPr algn="ctr">
                        <a:lnSpc>
                          <a:spcPct val="150000"/>
                        </a:lnSpc>
                        <a:spcAft>
                          <a:spcPts val="0"/>
                        </a:spcAft>
                        <a:tabLst>
                          <a:tab pos="2700655" algn="l"/>
                        </a:tabLst>
                      </a:pPr>
                      <a:r>
                        <a:rPr lang="zh-CN" sz="2800" b="1" kern="100">
                          <a:effectLst/>
                          <a:latin typeface="Times New Roman" panose="02020603050405020304"/>
                          <a:ea typeface="宋体" panose="02010600030101010101" pitchFamily="2" charset="-122"/>
                          <a:cs typeface="Times New Roman" panose="02020603050405020304"/>
                        </a:rPr>
                        <a:t>定语后置</a:t>
                      </a:r>
                      <a:endParaRPr lang="zh-CN" sz="2800" kern="100">
                        <a:effectLst/>
                        <a:latin typeface="等线" panose="02010600030101010101" charset="-122"/>
                        <a:ea typeface="等线" panose="02010600030101010101" charset="-122"/>
                        <a:cs typeface="Courier New" panose="02070309020205020404"/>
                      </a:endParaRPr>
                    </a:p>
                  </a:txBody>
                  <a:tcPr marL="9749" marR="974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spcAft>
                          <a:spcPts val="0"/>
                        </a:spcAft>
                        <a:tabLst>
                          <a:tab pos="2700655" algn="l"/>
                        </a:tabLst>
                      </a:pPr>
                      <a:r>
                        <a:rPr lang="en-US" sz="2800" b="1" kern="100">
                          <a:effectLst/>
                          <a:latin typeface="宋体" panose="02010600030101010101" pitchFamily="2" charset="-122"/>
                          <a:ea typeface="等线" panose="02010600030101010101" charset="-122"/>
                          <a:cs typeface="Times New Roman" panose="02020603050405020304"/>
                        </a:rPr>
                        <a:t>⑨</a:t>
                      </a:r>
                      <a:r>
                        <a:rPr lang="zh-CN" sz="2800" b="1" kern="100">
                          <a:effectLst/>
                          <a:latin typeface="Times New Roman" panose="02020603050405020304"/>
                          <a:ea typeface="宋体" panose="02010600030101010101" pitchFamily="2" charset="-122"/>
                          <a:cs typeface="Times New Roman" panose="02020603050405020304"/>
                        </a:rPr>
                        <a:t>至于怨诽之多</a:t>
                      </a:r>
                      <a:endParaRPr lang="zh-CN" sz="2800" kern="100">
                        <a:effectLst/>
                        <a:latin typeface="等线" panose="02010600030101010101" charset="-122"/>
                        <a:ea typeface="等线" panose="02010600030101010101" charset="-122"/>
                        <a:cs typeface="Courier New" panose="02070309020205020404"/>
                      </a:endParaRPr>
                    </a:p>
                  </a:txBody>
                  <a:tcPr marL="9749" marR="974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spcAft>
                          <a:spcPts val="0"/>
                        </a:spcAft>
                        <a:tabLst>
                          <a:tab pos="2700655" algn="l"/>
                        </a:tabLst>
                      </a:pPr>
                      <a:r>
                        <a:rPr lang="en-US" sz="2800" b="1" kern="100" dirty="0">
                          <a:solidFill>
                            <a:srgbClr val="000000"/>
                          </a:solidFill>
                          <a:effectLst/>
                          <a:latin typeface="Times New Roman" panose="02020603050405020304"/>
                          <a:ea typeface="楷体" panose="02010609060101010101" charset="-122"/>
                          <a:cs typeface="Courier New" panose="02070309020205020404"/>
                        </a:rPr>
                        <a:t>______</a:t>
                      </a:r>
                      <a:r>
                        <a:rPr lang="en-US" sz="2800" b="1" kern="100" dirty="0">
                          <a:solidFill>
                            <a:srgbClr val="000000"/>
                          </a:solidFill>
                          <a:effectLst/>
                          <a:latin typeface="Times New Roman" panose="02020603050405020304"/>
                          <a:ea typeface="宋体" panose="02010600030101010101" pitchFamily="2" charset="-122"/>
                          <a:cs typeface="Courier New" panose="02070309020205020404"/>
                        </a:rPr>
                        <a:t>__</a:t>
                      </a:r>
                      <a:r>
                        <a:rPr lang="en-US" sz="2800" b="1" kern="100" dirty="0">
                          <a:solidFill>
                            <a:srgbClr val="000000"/>
                          </a:solidFill>
                          <a:effectLst/>
                          <a:latin typeface="Times New Roman" panose="02020603050405020304"/>
                          <a:ea typeface="楷体" panose="02010609060101010101" charset="-122"/>
                          <a:cs typeface="Courier New" panose="02070309020205020404"/>
                        </a:rPr>
                        <a:t>__</a:t>
                      </a:r>
                      <a:r>
                        <a:rPr lang="en-US" sz="2800" b="1" kern="100" dirty="0">
                          <a:solidFill>
                            <a:srgbClr val="000000"/>
                          </a:solidFill>
                          <a:effectLst/>
                          <a:latin typeface="Times New Roman" panose="02020603050405020304"/>
                          <a:ea typeface="宋体" panose="02010600030101010101" pitchFamily="2" charset="-122"/>
                          <a:cs typeface="Courier New" panose="02070309020205020404"/>
                        </a:rPr>
                        <a:t>__</a:t>
                      </a:r>
                      <a:r>
                        <a:rPr lang="en-US" sz="2800" b="1" kern="100" dirty="0">
                          <a:solidFill>
                            <a:srgbClr val="000000"/>
                          </a:solidFill>
                          <a:effectLst/>
                          <a:latin typeface="Times New Roman" panose="02020603050405020304"/>
                          <a:ea typeface="楷体" panose="02010609060101010101" charset="-122"/>
                          <a:cs typeface="Courier New" panose="02070309020205020404"/>
                        </a:rPr>
                        <a:t>__</a:t>
                      </a:r>
                      <a:endParaRPr lang="zh-CN" sz="2800" kern="100" dirty="0">
                        <a:effectLst/>
                        <a:latin typeface="等线" panose="02010600030101010101" charset="-122"/>
                        <a:ea typeface="等线" panose="02010600030101010101" charset="-122"/>
                        <a:cs typeface="Courier New" panose="02070309020205020404"/>
                      </a:endParaRPr>
                    </a:p>
                  </a:txBody>
                  <a:tcPr marL="9749" marR="974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8" name="矩形 7"/>
          <p:cNvSpPr/>
          <p:nvPr/>
        </p:nvSpPr>
        <p:spPr>
          <a:xfrm>
            <a:off x="6229089" y="1871935"/>
            <a:ext cx="4290060" cy="501650"/>
          </a:xfrm>
          <a:prstGeom prst="rect">
            <a:avLst/>
          </a:prstGeom>
        </p:spPr>
        <p:txBody>
          <a:bodyPr wrap="none" lIns="0" tIns="36000" rIns="0" bIns="36000">
            <a:spAutoFit/>
          </a:bodyPr>
          <a:lstStyle/>
          <a:p>
            <a:r>
              <a:rPr lang="zh-CN" altLang="zh-CN" b="1" dirty="0" smtClean="0">
                <a:solidFill>
                  <a:srgbClr val="FF0000"/>
                </a:solidFill>
                <a:latin typeface="+mn-lt"/>
                <a:ea typeface="楷体" panose="02010609060101010101" charset="-122"/>
              </a:rPr>
              <a:t>虽以</a:t>
            </a:r>
            <a:r>
              <a:rPr lang="zh-CN" altLang="zh-CN" b="1" dirty="0">
                <a:solidFill>
                  <a:srgbClr val="FF0000"/>
                </a:solidFill>
                <a:latin typeface="+mn-lt"/>
                <a:ea typeface="楷体" panose="02010609060101010101" charset="-122"/>
              </a:rPr>
              <a:t>严刑董之，以威怒振</a:t>
            </a:r>
            <a:r>
              <a:rPr lang="zh-CN" altLang="zh-CN" b="1" dirty="0" smtClean="0">
                <a:solidFill>
                  <a:srgbClr val="FF0000"/>
                </a:solidFill>
                <a:latin typeface="+mn-lt"/>
                <a:ea typeface="楷体" panose="02010609060101010101" charset="-122"/>
              </a:rPr>
              <a:t>之</a:t>
            </a:r>
            <a:endParaRPr lang="zh-CN" altLang="zh-CN" dirty="0">
              <a:solidFill>
                <a:srgbClr val="FF0000"/>
              </a:solidFill>
              <a:latin typeface="+mn-lt"/>
              <a:ea typeface="楷体" panose="02010609060101010101" charset="-122"/>
            </a:endParaRPr>
          </a:p>
        </p:txBody>
      </p:sp>
      <p:sp>
        <p:nvSpPr>
          <p:cNvPr id="9" name="矩形 8"/>
          <p:cNvSpPr/>
          <p:nvPr/>
        </p:nvSpPr>
        <p:spPr>
          <a:xfrm>
            <a:off x="6138614" y="2880513"/>
            <a:ext cx="3246081" cy="503590"/>
          </a:xfrm>
          <a:prstGeom prst="rect">
            <a:avLst/>
          </a:prstGeom>
        </p:spPr>
        <p:txBody>
          <a:bodyPr wrap="none" lIns="0" tIns="36000" rIns="0" bIns="36000">
            <a:spAutoFit/>
          </a:bodyPr>
          <a:lstStyle/>
          <a:p>
            <a:r>
              <a:rPr lang="zh-CN" altLang="zh-CN" b="1" dirty="0" smtClean="0">
                <a:solidFill>
                  <a:srgbClr val="FF0000"/>
                </a:solidFill>
                <a:latin typeface="+mn-lt"/>
                <a:ea typeface="楷体" panose="02010609060101010101" charset="-122"/>
              </a:rPr>
              <a:t>议</a:t>
            </a:r>
            <a:r>
              <a:rPr lang="zh-CN" altLang="zh-CN" b="1" dirty="0">
                <a:solidFill>
                  <a:srgbClr val="FF0000"/>
                </a:solidFill>
                <a:latin typeface="+mn-lt"/>
                <a:ea typeface="楷体" panose="02010609060101010101" charset="-122"/>
              </a:rPr>
              <a:t>法度而于朝廷修</a:t>
            </a:r>
            <a:r>
              <a:rPr lang="zh-CN" altLang="zh-CN" b="1" dirty="0" smtClean="0">
                <a:solidFill>
                  <a:srgbClr val="FF0000"/>
                </a:solidFill>
                <a:latin typeface="+mn-lt"/>
                <a:ea typeface="楷体" panose="02010609060101010101" charset="-122"/>
              </a:rPr>
              <a:t>之</a:t>
            </a:r>
            <a:endParaRPr lang="zh-CN" altLang="zh-CN" dirty="0">
              <a:solidFill>
                <a:srgbClr val="FF0000"/>
              </a:solidFill>
              <a:latin typeface="+mn-lt"/>
              <a:ea typeface="楷体" panose="02010609060101010101" charset="-122"/>
            </a:endParaRPr>
          </a:p>
        </p:txBody>
      </p:sp>
      <p:sp>
        <p:nvSpPr>
          <p:cNvPr id="10" name="矩形 9"/>
          <p:cNvSpPr/>
          <p:nvPr/>
        </p:nvSpPr>
        <p:spPr>
          <a:xfrm>
            <a:off x="6121077" y="3492581"/>
            <a:ext cx="3246081" cy="503590"/>
          </a:xfrm>
          <a:prstGeom prst="rect">
            <a:avLst/>
          </a:prstGeom>
        </p:spPr>
        <p:txBody>
          <a:bodyPr wrap="none" lIns="0" tIns="36000" rIns="0" bIns="36000">
            <a:spAutoFit/>
          </a:bodyPr>
          <a:lstStyle/>
          <a:p>
            <a:r>
              <a:rPr lang="zh-CN" altLang="zh-CN" b="1" dirty="0" smtClean="0">
                <a:solidFill>
                  <a:srgbClr val="FF0000"/>
                </a:solidFill>
                <a:latin typeface="+mn-lt"/>
                <a:ea typeface="楷体" panose="02010609060101010101" charset="-122"/>
              </a:rPr>
              <a:t>某</a:t>
            </a:r>
            <a:r>
              <a:rPr lang="zh-CN" altLang="zh-CN" b="1" dirty="0">
                <a:solidFill>
                  <a:srgbClr val="FF0000"/>
                </a:solidFill>
                <a:latin typeface="+mn-lt"/>
                <a:ea typeface="楷体" panose="02010609060101010101" charset="-122"/>
              </a:rPr>
              <a:t>则以谓于人主</a:t>
            </a:r>
            <a:r>
              <a:rPr lang="zh-CN" altLang="zh-CN" b="1" dirty="0" smtClean="0">
                <a:solidFill>
                  <a:srgbClr val="FF0000"/>
                </a:solidFill>
                <a:latin typeface="+mn-lt"/>
                <a:ea typeface="楷体" panose="02010609060101010101" charset="-122"/>
              </a:rPr>
              <a:t>受命</a:t>
            </a:r>
            <a:endParaRPr lang="zh-CN" altLang="zh-CN" dirty="0">
              <a:solidFill>
                <a:srgbClr val="FF0000"/>
              </a:solidFill>
              <a:latin typeface="+mn-lt"/>
              <a:ea typeface="楷体" panose="02010609060101010101" charset="-122"/>
            </a:endParaRPr>
          </a:p>
        </p:txBody>
      </p:sp>
      <p:sp>
        <p:nvSpPr>
          <p:cNvPr id="11" name="矩形 10"/>
          <p:cNvSpPr/>
          <p:nvPr/>
        </p:nvSpPr>
        <p:spPr>
          <a:xfrm>
            <a:off x="6229089" y="4140653"/>
            <a:ext cx="3246081" cy="503590"/>
          </a:xfrm>
          <a:prstGeom prst="rect">
            <a:avLst/>
          </a:prstGeom>
        </p:spPr>
        <p:txBody>
          <a:bodyPr wrap="none" lIns="0" tIns="36000" rIns="0" bIns="36000">
            <a:spAutoFit/>
          </a:bodyPr>
          <a:lstStyle/>
          <a:p>
            <a:r>
              <a:rPr lang="zh-CN" altLang="zh-CN" b="1" smtClean="0">
                <a:solidFill>
                  <a:srgbClr val="FF0000"/>
                </a:solidFill>
                <a:latin typeface="+mn-lt"/>
                <a:ea typeface="楷体" panose="02010609060101010101" charset="-122"/>
              </a:rPr>
              <a:t>则</a:t>
            </a:r>
            <a:r>
              <a:rPr lang="zh-CN" altLang="zh-CN" b="1" dirty="0">
                <a:solidFill>
                  <a:srgbClr val="FF0000"/>
                </a:solidFill>
                <a:latin typeface="+mn-lt"/>
                <a:ea typeface="楷体" panose="02010609060101010101" charset="-122"/>
              </a:rPr>
              <a:t>众为何而不</a:t>
            </a:r>
            <a:r>
              <a:rPr lang="zh-CN" altLang="zh-CN" b="1">
                <a:solidFill>
                  <a:srgbClr val="FF0000"/>
                </a:solidFill>
                <a:latin typeface="+mn-lt"/>
                <a:ea typeface="楷体" panose="02010609060101010101" charset="-122"/>
              </a:rPr>
              <a:t>汹汹</a:t>
            </a:r>
            <a:r>
              <a:rPr lang="zh-CN" altLang="zh-CN" b="1" smtClean="0">
                <a:solidFill>
                  <a:srgbClr val="FF0000"/>
                </a:solidFill>
                <a:latin typeface="+mn-lt"/>
                <a:ea typeface="楷体" panose="02010609060101010101" charset="-122"/>
              </a:rPr>
              <a:t>然</a:t>
            </a:r>
            <a:endParaRPr lang="zh-CN" altLang="zh-CN" dirty="0">
              <a:solidFill>
                <a:srgbClr val="FF0000"/>
              </a:solidFill>
              <a:latin typeface="+mn-lt"/>
              <a:ea typeface="楷体" panose="02010609060101010101" charset="-122"/>
            </a:endParaRPr>
          </a:p>
        </p:txBody>
      </p:sp>
      <p:sp>
        <p:nvSpPr>
          <p:cNvPr id="12" name="矩形 11"/>
          <p:cNvSpPr/>
          <p:nvPr/>
        </p:nvSpPr>
        <p:spPr>
          <a:xfrm>
            <a:off x="6229089" y="4788725"/>
            <a:ext cx="1801775" cy="503590"/>
          </a:xfrm>
          <a:prstGeom prst="rect">
            <a:avLst/>
          </a:prstGeom>
        </p:spPr>
        <p:txBody>
          <a:bodyPr wrap="none" lIns="0" tIns="36000" rIns="0" bIns="36000">
            <a:spAutoFit/>
          </a:bodyPr>
          <a:lstStyle/>
          <a:p>
            <a:r>
              <a:rPr lang="zh-CN" altLang="zh-CN" b="1" smtClean="0">
                <a:solidFill>
                  <a:srgbClr val="FF0000"/>
                </a:solidFill>
                <a:latin typeface="+mn-lt"/>
                <a:ea typeface="楷体" panose="02010609060101010101" charset="-122"/>
              </a:rPr>
              <a:t>标志</a:t>
            </a:r>
            <a:r>
              <a:rPr lang="zh-CN" altLang="zh-CN" b="1" dirty="0">
                <a:solidFill>
                  <a:srgbClr val="FF0000"/>
                </a:solidFill>
                <a:latin typeface="+mn-lt"/>
                <a:ea typeface="楷体" panose="02010609060101010101" charset="-122"/>
              </a:rPr>
              <a:t>词</a:t>
            </a:r>
            <a:r>
              <a:rPr lang="en-US" altLang="zh-CN" b="1" dirty="0">
                <a:solidFill>
                  <a:srgbClr val="FF0000"/>
                </a:solidFill>
                <a:latin typeface="+mn-lt"/>
                <a:ea typeface="楷体" panose="02010609060101010101" charset="-122"/>
              </a:rPr>
              <a:t>“</a:t>
            </a:r>
            <a:r>
              <a:rPr lang="zh-CN" altLang="zh-CN" b="1" dirty="0">
                <a:solidFill>
                  <a:srgbClr val="FF0000"/>
                </a:solidFill>
                <a:latin typeface="+mn-lt"/>
                <a:ea typeface="楷体" panose="02010609060101010101" charset="-122"/>
              </a:rPr>
              <a:t>之</a:t>
            </a:r>
            <a:r>
              <a:rPr lang="en-US" altLang="zh-CN" b="1" dirty="0" smtClean="0">
                <a:solidFill>
                  <a:srgbClr val="FF0000"/>
                </a:solidFill>
                <a:latin typeface="+mn-lt"/>
                <a:ea typeface="楷体" panose="02010609060101010101" charset="-122"/>
              </a:rPr>
              <a:t>”</a:t>
            </a:r>
            <a:endParaRPr lang="zh-CN" altLang="zh-CN" dirty="0">
              <a:solidFill>
                <a:srgbClr val="FF0000"/>
              </a:solidFill>
              <a:latin typeface="+mn-lt"/>
              <a:ea typeface="楷体" panose="0201060906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11" grpId="0"/>
      <p:bldP spid="12"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271037" y="431775"/>
            <a:ext cx="10980000" cy="665760"/>
          </a:xfrm>
        </p:spPr>
        <p:txBody>
          <a:bodyPr/>
          <a:lstStyle/>
          <a:p>
            <a:pPr>
              <a:spcAft>
                <a:spcPts val="0"/>
              </a:spcAft>
              <a:tabLst>
                <a:tab pos="2700655" algn="l"/>
              </a:tabLst>
            </a:pPr>
            <a:r>
              <a:rPr lang="en-US" altLang="zh-CN" dirty="0"/>
              <a:t>5.</a:t>
            </a:r>
            <a:r>
              <a:rPr lang="zh-CN" altLang="zh-CN" dirty="0">
                <a:cs typeface="Times New Roman" panose="02020603050405020304"/>
              </a:rPr>
              <a:t>多义实词</a:t>
            </a:r>
            <a:endParaRPr lang="zh-CN" altLang="zh-CN" sz="1050" kern="100" dirty="0">
              <a:latin typeface="等线" panose="02010600030101010101" charset="-122"/>
              <a:ea typeface="等线" panose="02010600030101010101" charset="-122"/>
              <a:cs typeface="Courier New" panose="02070309020205020404"/>
            </a:endParaRPr>
          </a:p>
        </p:txBody>
      </p:sp>
      <p:graphicFrame>
        <p:nvGraphicFramePr>
          <p:cNvPr id="3" name="表格 2"/>
          <p:cNvGraphicFramePr>
            <a:graphicFrameLocks noGrp="1"/>
          </p:cNvGraphicFramePr>
          <p:nvPr/>
        </p:nvGraphicFramePr>
        <p:xfrm>
          <a:off x="206767" y="1115851"/>
          <a:ext cx="11108541" cy="5212645"/>
        </p:xfrm>
        <a:graphic>
          <a:graphicData uri="http://schemas.openxmlformats.org/drawingml/2006/table">
            <a:tbl>
              <a:tblPr/>
              <a:tblGrid>
                <a:gridCol w="1089774"/>
                <a:gridCol w="5292588"/>
                <a:gridCol w="4726179"/>
              </a:tblGrid>
              <a:tr h="469578">
                <a:tc>
                  <a:txBody>
                    <a:bodyPr/>
                    <a:lstStyle/>
                    <a:p>
                      <a:pPr algn="ctr">
                        <a:lnSpc>
                          <a:spcPct val="150000"/>
                        </a:lnSpc>
                        <a:spcAft>
                          <a:spcPts val="0"/>
                        </a:spcAft>
                        <a:tabLst>
                          <a:tab pos="2700655" algn="l"/>
                        </a:tabLst>
                      </a:pPr>
                      <a:r>
                        <a:rPr lang="zh-CN" sz="2800" b="1" kern="100" dirty="0">
                          <a:solidFill>
                            <a:srgbClr val="C00000"/>
                          </a:solidFill>
                          <a:effectLst/>
                          <a:latin typeface="Times New Roman" panose="02020603050405020304"/>
                          <a:ea typeface="黑体" panose="02010609060101010101" pitchFamily="49" charset="-122"/>
                          <a:cs typeface="Times New Roman" panose="02020603050405020304"/>
                        </a:rPr>
                        <a:t>词语</a:t>
                      </a:r>
                      <a:endParaRPr lang="zh-CN" sz="2800" kern="100" dirty="0">
                        <a:solidFill>
                          <a:srgbClr val="C00000"/>
                        </a:solidFill>
                        <a:effectLst/>
                        <a:latin typeface="等线" panose="02010600030101010101" charset="-122"/>
                        <a:ea typeface="等线" panose="02010600030101010101" charset="-122"/>
                        <a:cs typeface="Courier New" panose="02070309020205020404"/>
                      </a:endParaRPr>
                    </a:p>
                  </a:txBody>
                  <a:tcPr marL="15274" marR="1527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ctr">
                        <a:lnSpc>
                          <a:spcPct val="150000"/>
                        </a:lnSpc>
                        <a:spcAft>
                          <a:spcPts val="0"/>
                        </a:spcAft>
                        <a:tabLst>
                          <a:tab pos="2700655" algn="l"/>
                        </a:tabLst>
                      </a:pPr>
                      <a:r>
                        <a:rPr lang="zh-CN" sz="2800" b="1" kern="100" dirty="0">
                          <a:solidFill>
                            <a:srgbClr val="C00000"/>
                          </a:solidFill>
                          <a:effectLst/>
                          <a:latin typeface="Times New Roman" panose="02020603050405020304"/>
                          <a:ea typeface="黑体" panose="02010609060101010101" pitchFamily="49" charset="-122"/>
                          <a:cs typeface="Times New Roman" panose="02020603050405020304"/>
                        </a:rPr>
                        <a:t>例句</a:t>
                      </a:r>
                      <a:endParaRPr lang="zh-CN" sz="2800" kern="100" dirty="0">
                        <a:solidFill>
                          <a:srgbClr val="C00000"/>
                        </a:solidFill>
                        <a:effectLst/>
                        <a:latin typeface="等线" panose="02010600030101010101" charset="-122"/>
                        <a:ea typeface="等线" panose="02010600030101010101" charset="-122"/>
                        <a:cs typeface="Courier New" panose="02070309020205020404"/>
                      </a:endParaRPr>
                    </a:p>
                  </a:txBody>
                  <a:tcPr marL="15274" marR="1527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ctr">
                        <a:lnSpc>
                          <a:spcPct val="150000"/>
                        </a:lnSpc>
                        <a:spcAft>
                          <a:spcPts val="0"/>
                        </a:spcAft>
                        <a:tabLst>
                          <a:tab pos="2700655" algn="l"/>
                        </a:tabLst>
                      </a:pPr>
                      <a:r>
                        <a:rPr lang="zh-CN" sz="2800" b="1" kern="100" dirty="0">
                          <a:solidFill>
                            <a:srgbClr val="C00000"/>
                          </a:solidFill>
                          <a:effectLst/>
                          <a:latin typeface="Times New Roman" panose="02020603050405020304"/>
                          <a:ea typeface="黑体" panose="02010609060101010101" pitchFamily="49" charset="-122"/>
                          <a:cs typeface="Times New Roman" panose="02020603050405020304"/>
                        </a:rPr>
                        <a:t>释义</a:t>
                      </a:r>
                      <a:endParaRPr lang="zh-CN" sz="2800" kern="100" dirty="0">
                        <a:solidFill>
                          <a:srgbClr val="C00000"/>
                        </a:solidFill>
                        <a:effectLst/>
                        <a:latin typeface="等线" panose="02010600030101010101" charset="-122"/>
                        <a:ea typeface="等线" panose="02010600030101010101" charset="-122"/>
                        <a:cs typeface="Courier New" panose="02070309020205020404"/>
                      </a:endParaRPr>
                    </a:p>
                  </a:txBody>
                  <a:tcPr marL="15274" marR="1527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r>
              <a:tr h="469578">
                <a:tc rowSpan="4">
                  <a:txBody>
                    <a:bodyPr/>
                    <a:lstStyle/>
                    <a:p>
                      <a:pPr algn="ctr">
                        <a:lnSpc>
                          <a:spcPct val="150000"/>
                        </a:lnSpc>
                        <a:spcAft>
                          <a:spcPts val="0"/>
                        </a:spcAft>
                        <a:tabLst>
                          <a:tab pos="2700655" algn="l"/>
                        </a:tabLst>
                      </a:pPr>
                      <a:r>
                        <a:rPr lang="zh-CN" sz="2800" b="1" kern="100" dirty="0">
                          <a:effectLst/>
                          <a:latin typeface="Times New Roman" panose="02020603050405020304"/>
                          <a:ea typeface="宋体" panose="02010600030101010101" pitchFamily="2" charset="-122"/>
                          <a:cs typeface="Times New Roman" panose="02020603050405020304"/>
                        </a:rPr>
                        <a:t>信</a:t>
                      </a:r>
                      <a:endParaRPr lang="zh-CN" sz="2800" kern="100" dirty="0">
                        <a:effectLst/>
                        <a:latin typeface="等线" panose="02010600030101010101" charset="-122"/>
                        <a:ea typeface="等线" panose="02010600030101010101" charset="-122"/>
                        <a:cs typeface="Courier New" panose="02070309020205020404"/>
                      </a:endParaRPr>
                    </a:p>
                  </a:txBody>
                  <a:tcPr marL="15274" marR="1527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spcAft>
                          <a:spcPts val="0"/>
                        </a:spcAft>
                        <a:tabLst>
                          <a:tab pos="2700655" algn="l"/>
                        </a:tabLst>
                      </a:pPr>
                      <a:r>
                        <a:rPr lang="en-US" sz="2800" b="1" kern="100">
                          <a:effectLst/>
                          <a:latin typeface="宋体" panose="02010600030101010101" pitchFamily="2" charset="-122"/>
                          <a:ea typeface="等线" panose="02010600030101010101" charset="-122"/>
                          <a:cs typeface="Times New Roman" panose="02020603050405020304"/>
                        </a:rPr>
                        <a:t>①</a:t>
                      </a:r>
                      <a:r>
                        <a:rPr lang="zh-CN" sz="2800" b="1" kern="100">
                          <a:effectLst/>
                          <a:latin typeface="Times New Roman" panose="02020603050405020304"/>
                          <a:ea typeface="宋体" panose="02010600030101010101" pitchFamily="2" charset="-122"/>
                          <a:cs typeface="Times New Roman" panose="02020603050405020304"/>
                        </a:rPr>
                        <a:t>信者效其忠</a:t>
                      </a:r>
                      <a:endParaRPr lang="zh-CN" sz="2800" kern="100">
                        <a:effectLst/>
                        <a:latin typeface="等线" panose="02010600030101010101" charset="-122"/>
                        <a:ea typeface="等线" panose="02010600030101010101" charset="-122"/>
                        <a:cs typeface="Courier New" panose="02070309020205020404"/>
                      </a:endParaRPr>
                    </a:p>
                  </a:txBody>
                  <a:tcPr marL="15274" marR="1527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spcAft>
                          <a:spcPts val="0"/>
                        </a:spcAft>
                        <a:tabLst>
                          <a:tab pos="2700655" algn="l"/>
                        </a:tabLst>
                      </a:pPr>
                      <a:r>
                        <a:rPr lang="en-US" sz="2800" b="1" kern="100">
                          <a:solidFill>
                            <a:srgbClr val="000000"/>
                          </a:solidFill>
                          <a:effectLst/>
                          <a:latin typeface="Times New Roman" panose="02020603050405020304"/>
                          <a:ea typeface="楷体" panose="02010609060101010101" charset="-122"/>
                          <a:cs typeface="Courier New" panose="02070309020205020404"/>
                        </a:rPr>
                        <a:t>______</a:t>
                      </a:r>
                      <a:endParaRPr lang="zh-CN" sz="2800" kern="100">
                        <a:effectLst/>
                        <a:latin typeface="等线" panose="02010600030101010101" charset="-122"/>
                        <a:ea typeface="等线" panose="02010600030101010101" charset="-122"/>
                        <a:cs typeface="Courier New" panose="02070309020205020404"/>
                      </a:endParaRPr>
                    </a:p>
                  </a:txBody>
                  <a:tcPr marL="15274" marR="1527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69578">
                <a:tc vMerge="1">
                  <a:tcPr/>
                </a:tc>
                <a:tc>
                  <a:txBody>
                    <a:bodyPr/>
                    <a:lstStyle/>
                    <a:p>
                      <a:pPr algn="l">
                        <a:lnSpc>
                          <a:spcPct val="150000"/>
                        </a:lnSpc>
                        <a:spcAft>
                          <a:spcPts val="0"/>
                        </a:spcAft>
                        <a:tabLst>
                          <a:tab pos="2700655" algn="l"/>
                        </a:tabLst>
                      </a:pPr>
                      <a:r>
                        <a:rPr lang="en-US" sz="2800" b="1" kern="100" dirty="0">
                          <a:effectLst/>
                          <a:latin typeface="宋体" panose="02010600030101010101" pitchFamily="2" charset="-122"/>
                          <a:ea typeface="等线" panose="02010600030101010101" charset="-122"/>
                          <a:cs typeface="Times New Roman" panose="02020603050405020304"/>
                        </a:rPr>
                        <a:t>②</a:t>
                      </a:r>
                      <a:r>
                        <a:rPr lang="zh-CN" sz="2800" b="1" kern="100" dirty="0">
                          <a:effectLst/>
                          <a:latin typeface="Times New Roman" panose="02020603050405020304"/>
                          <a:ea typeface="宋体" panose="02010600030101010101" pitchFamily="2" charset="-122"/>
                          <a:cs typeface="Times New Roman" panose="02020603050405020304"/>
                        </a:rPr>
                        <a:t>足以极视听之娱，信可乐也</a:t>
                      </a:r>
                      <a:endParaRPr lang="zh-CN" sz="2800" kern="100" dirty="0">
                        <a:effectLst/>
                        <a:latin typeface="等线" panose="02010600030101010101" charset="-122"/>
                        <a:ea typeface="等线" panose="02010600030101010101" charset="-122"/>
                        <a:cs typeface="Courier New" panose="02070309020205020404"/>
                      </a:endParaRPr>
                    </a:p>
                  </a:txBody>
                  <a:tcPr marL="15274" marR="1527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spcAft>
                          <a:spcPts val="0"/>
                        </a:spcAft>
                        <a:tabLst>
                          <a:tab pos="2700655" algn="l"/>
                        </a:tabLst>
                      </a:pPr>
                      <a:r>
                        <a:rPr lang="en-US" sz="2800" b="1" kern="100" dirty="0">
                          <a:solidFill>
                            <a:srgbClr val="000000"/>
                          </a:solidFill>
                          <a:effectLst/>
                          <a:latin typeface="Times New Roman" panose="02020603050405020304"/>
                          <a:ea typeface="楷体" panose="02010609060101010101" charset="-122"/>
                          <a:cs typeface="Courier New" panose="02070309020205020404"/>
                        </a:rPr>
                        <a:t>______</a:t>
                      </a:r>
                      <a:endParaRPr lang="zh-CN" sz="2800" kern="100" dirty="0">
                        <a:effectLst/>
                        <a:latin typeface="等线" panose="02010600030101010101" charset="-122"/>
                        <a:ea typeface="等线" panose="02010600030101010101" charset="-122"/>
                        <a:cs typeface="Courier New" panose="02070309020205020404"/>
                      </a:endParaRPr>
                    </a:p>
                  </a:txBody>
                  <a:tcPr marL="15274" marR="1527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69578">
                <a:tc vMerge="1">
                  <a:tcPr/>
                </a:tc>
                <a:tc>
                  <a:txBody>
                    <a:bodyPr/>
                    <a:lstStyle/>
                    <a:p>
                      <a:pPr algn="l">
                        <a:lnSpc>
                          <a:spcPct val="150000"/>
                        </a:lnSpc>
                        <a:spcAft>
                          <a:spcPts val="0"/>
                        </a:spcAft>
                        <a:tabLst>
                          <a:tab pos="2700655" algn="l"/>
                        </a:tabLst>
                      </a:pPr>
                      <a:r>
                        <a:rPr lang="en-US" sz="2800" b="1" kern="100">
                          <a:effectLst/>
                          <a:latin typeface="宋体" panose="02010600030101010101" pitchFamily="2" charset="-122"/>
                          <a:ea typeface="等线" panose="02010600030101010101" charset="-122"/>
                          <a:cs typeface="Times New Roman" panose="02020603050405020304"/>
                        </a:rPr>
                        <a:t>③</a:t>
                      </a:r>
                      <a:r>
                        <a:rPr lang="zh-CN" sz="2800" b="1" kern="100">
                          <a:effectLst/>
                          <a:latin typeface="Times New Roman" panose="02020603050405020304"/>
                          <a:ea typeface="宋体" panose="02010600030101010101" pitchFamily="2" charset="-122"/>
                          <a:cs typeface="Times New Roman" panose="02020603050405020304"/>
                        </a:rPr>
                        <a:t>小信未孚，神弗福也</a:t>
                      </a:r>
                      <a:endParaRPr lang="zh-CN" sz="2800" kern="100">
                        <a:effectLst/>
                        <a:latin typeface="等线" panose="02010600030101010101" charset="-122"/>
                        <a:ea typeface="等线" panose="02010600030101010101" charset="-122"/>
                        <a:cs typeface="Courier New" panose="02070309020205020404"/>
                      </a:endParaRPr>
                    </a:p>
                  </a:txBody>
                  <a:tcPr marL="15274" marR="1527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spcAft>
                          <a:spcPts val="0"/>
                        </a:spcAft>
                        <a:tabLst>
                          <a:tab pos="2700655" algn="l"/>
                        </a:tabLst>
                      </a:pPr>
                      <a:r>
                        <a:rPr lang="en-US" sz="2800" b="1" kern="100" dirty="0">
                          <a:solidFill>
                            <a:srgbClr val="000000"/>
                          </a:solidFill>
                          <a:effectLst/>
                          <a:latin typeface="Times New Roman" panose="02020603050405020304"/>
                          <a:ea typeface="楷体" panose="02010609060101010101" charset="-122"/>
                          <a:cs typeface="Courier New" panose="02070309020205020404"/>
                        </a:rPr>
                        <a:t>______</a:t>
                      </a:r>
                      <a:endParaRPr lang="zh-CN" sz="2800" kern="100" dirty="0">
                        <a:effectLst/>
                        <a:latin typeface="等线" panose="02010600030101010101" charset="-122"/>
                        <a:ea typeface="等线" panose="02010600030101010101" charset="-122"/>
                        <a:cs typeface="Courier New" panose="02070309020205020404"/>
                      </a:endParaRPr>
                    </a:p>
                  </a:txBody>
                  <a:tcPr marL="15274" marR="1527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69578">
                <a:tc vMerge="1">
                  <a:tcPr/>
                </a:tc>
                <a:tc>
                  <a:txBody>
                    <a:bodyPr/>
                    <a:lstStyle/>
                    <a:p>
                      <a:pPr algn="l">
                        <a:lnSpc>
                          <a:spcPct val="150000"/>
                        </a:lnSpc>
                        <a:spcAft>
                          <a:spcPts val="0"/>
                        </a:spcAft>
                        <a:tabLst>
                          <a:tab pos="2700655" algn="l"/>
                        </a:tabLst>
                      </a:pPr>
                      <a:r>
                        <a:rPr lang="en-US" sz="2800" b="1" kern="100">
                          <a:effectLst/>
                          <a:latin typeface="宋体" panose="02010600030101010101" pitchFamily="2" charset="-122"/>
                          <a:ea typeface="等线" panose="02010600030101010101" charset="-122"/>
                          <a:cs typeface="Times New Roman" panose="02020603050405020304"/>
                        </a:rPr>
                        <a:t>④</a:t>
                      </a:r>
                      <a:r>
                        <a:rPr lang="zh-CN" sz="2800" b="1" kern="100">
                          <a:effectLst/>
                          <a:latin typeface="Times New Roman" panose="02020603050405020304"/>
                          <a:ea typeface="宋体" panose="02010600030101010101" pitchFamily="2" charset="-122"/>
                          <a:cs typeface="Times New Roman" panose="02020603050405020304"/>
                        </a:rPr>
                        <a:t>低眉信手续续弹</a:t>
                      </a:r>
                      <a:endParaRPr lang="zh-CN" sz="2800" kern="100">
                        <a:effectLst/>
                        <a:latin typeface="等线" panose="02010600030101010101" charset="-122"/>
                        <a:ea typeface="等线" panose="02010600030101010101" charset="-122"/>
                        <a:cs typeface="Courier New" panose="02070309020205020404"/>
                      </a:endParaRPr>
                    </a:p>
                  </a:txBody>
                  <a:tcPr marL="15274" marR="1527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spcAft>
                          <a:spcPts val="0"/>
                        </a:spcAft>
                        <a:tabLst>
                          <a:tab pos="2700655" algn="l"/>
                        </a:tabLst>
                      </a:pPr>
                      <a:r>
                        <a:rPr lang="en-US" sz="2800" b="1" kern="100">
                          <a:solidFill>
                            <a:srgbClr val="000000"/>
                          </a:solidFill>
                          <a:effectLst/>
                          <a:latin typeface="Times New Roman" panose="02020603050405020304"/>
                          <a:ea typeface="楷体" panose="02010609060101010101" charset="-122"/>
                          <a:cs typeface="Courier New" panose="02070309020205020404"/>
                        </a:rPr>
                        <a:t>______</a:t>
                      </a:r>
                      <a:endParaRPr lang="zh-CN" sz="2800" kern="100">
                        <a:effectLst/>
                        <a:latin typeface="等线" panose="02010600030101010101" charset="-122"/>
                        <a:ea typeface="等线" panose="02010600030101010101" charset="-122"/>
                        <a:cs typeface="Courier New" panose="02070309020205020404"/>
                      </a:endParaRPr>
                    </a:p>
                  </a:txBody>
                  <a:tcPr marL="15274" marR="1527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27502">
                <a:tc rowSpan="3">
                  <a:txBody>
                    <a:bodyPr/>
                    <a:lstStyle/>
                    <a:p>
                      <a:pPr algn="ctr">
                        <a:lnSpc>
                          <a:spcPct val="150000"/>
                        </a:lnSpc>
                        <a:spcAft>
                          <a:spcPts val="0"/>
                        </a:spcAft>
                        <a:tabLst>
                          <a:tab pos="2700655" algn="l"/>
                        </a:tabLst>
                      </a:pPr>
                      <a:r>
                        <a:rPr lang="zh-CN" sz="2800" b="1" kern="100">
                          <a:effectLst/>
                          <a:latin typeface="Times New Roman" panose="02020603050405020304"/>
                          <a:ea typeface="宋体" panose="02010600030101010101" pitchFamily="2" charset="-122"/>
                          <a:cs typeface="Times New Roman" panose="02020603050405020304"/>
                        </a:rPr>
                        <a:t>诚</a:t>
                      </a:r>
                      <a:endParaRPr lang="zh-CN" sz="2800" kern="100">
                        <a:effectLst/>
                        <a:latin typeface="等线" panose="02010600030101010101" charset="-122"/>
                        <a:ea typeface="等线" panose="02010600030101010101" charset="-122"/>
                        <a:cs typeface="Courier New" panose="02070309020205020404"/>
                      </a:endParaRPr>
                    </a:p>
                  </a:txBody>
                  <a:tcPr marL="15274" marR="1527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spcAft>
                          <a:spcPts val="0"/>
                        </a:spcAft>
                        <a:tabLst>
                          <a:tab pos="2700655" algn="l"/>
                        </a:tabLst>
                      </a:pPr>
                      <a:r>
                        <a:rPr lang="en-US" sz="2800" b="1" kern="100" dirty="0">
                          <a:effectLst/>
                          <a:latin typeface="宋体" panose="02010600030101010101" pitchFamily="2" charset="-122"/>
                          <a:ea typeface="等线" panose="02010600030101010101" charset="-122"/>
                          <a:cs typeface="Times New Roman" panose="02020603050405020304"/>
                        </a:rPr>
                        <a:t>①</a:t>
                      </a:r>
                      <a:r>
                        <a:rPr lang="zh-CN" sz="2800" b="1" kern="100" dirty="0">
                          <a:effectLst/>
                          <a:latin typeface="Times New Roman" panose="02020603050405020304"/>
                          <a:ea typeface="宋体" panose="02010600030101010101" pitchFamily="2" charset="-122"/>
                          <a:cs typeface="Times New Roman" panose="02020603050405020304"/>
                        </a:rPr>
                        <a:t>夫在殷忧，必竭诚以待下</a:t>
                      </a:r>
                      <a:endParaRPr lang="zh-CN" sz="2800" kern="100" dirty="0">
                        <a:effectLst/>
                        <a:latin typeface="等线" panose="02010600030101010101" charset="-122"/>
                        <a:ea typeface="等线" panose="02010600030101010101" charset="-122"/>
                        <a:cs typeface="Courier New" panose="02070309020205020404"/>
                      </a:endParaRPr>
                    </a:p>
                  </a:txBody>
                  <a:tcPr marL="15274" marR="1527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spcAft>
                          <a:spcPts val="0"/>
                        </a:spcAft>
                        <a:tabLst>
                          <a:tab pos="2700655" algn="l"/>
                        </a:tabLst>
                      </a:pPr>
                      <a:r>
                        <a:rPr lang="en-US" sz="2800" b="1" kern="100">
                          <a:solidFill>
                            <a:srgbClr val="000000"/>
                          </a:solidFill>
                          <a:effectLst/>
                          <a:latin typeface="Times New Roman" panose="02020603050405020304"/>
                          <a:ea typeface="楷体" panose="02010609060101010101" charset="-122"/>
                          <a:cs typeface="Courier New" panose="02070309020205020404"/>
                        </a:rPr>
                        <a:t>____________</a:t>
                      </a:r>
                      <a:endParaRPr lang="zh-CN" sz="2800" kern="100">
                        <a:effectLst/>
                        <a:latin typeface="等线" panose="02010600030101010101" charset="-122"/>
                        <a:ea typeface="等线" panose="02010600030101010101" charset="-122"/>
                        <a:cs typeface="Courier New" panose="02070309020205020404"/>
                      </a:endParaRPr>
                    </a:p>
                  </a:txBody>
                  <a:tcPr marL="15274" marR="1527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732085">
                <a:tc vMerge="1">
                  <a:tcPr/>
                </a:tc>
                <a:tc>
                  <a:txBody>
                    <a:bodyPr/>
                    <a:lstStyle/>
                    <a:p>
                      <a:pPr algn="l">
                        <a:lnSpc>
                          <a:spcPct val="150000"/>
                        </a:lnSpc>
                        <a:spcAft>
                          <a:spcPts val="0"/>
                        </a:spcAft>
                        <a:tabLst>
                          <a:tab pos="2700655" algn="l"/>
                        </a:tabLst>
                      </a:pPr>
                      <a:r>
                        <a:rPr lang="en-US" sz="2800" b="1" kern="100">
                          <a:effectLst/>
                          <a:latin typeface="宋体" panose="02010600030101010101" pitchFamily="2" charset="-122"/>
                          <a:ea typeface="等线" panose="02010600030101010101" charset="-122"/>
                          <a:cs typeface="Times New Roman" panose="02020603050405020304"/>
                        </a:rPr>
                        <a:t>②</a:t>
                      </a:r>
                      <a:r>
                        <a:rPr lang="zh-CN" sz="2800" b="1" kern="100">
                          <a:effectLst/>
                          <a:latin typeface="Times New Roman" panose="02020603050405020304"/>
                          <a:ea typeface="宋体" panose="02010600030101010101" pitchFamily="2" charset="-122"/>
                          <a:cs typeface="Times New Roman" panose="02020603050405020304"/>
                        </a:rPr>
                        <a:t>诚能见可欲则思知足以自戒</a:t>
                      </a:r>
                      <a:endParaRPr lang="zh-CN" sz="2800" kern="100">
                        <a:effectLst/>
                        <a:latin typeface="等线" panose="02010600030101010101" charset="-122"/>
                        <a:ea typeface="等线" panose="02010600030101010101" charset="-122"/>
                        <a:cs typeface="Courier New" panose="02070309020205020404"/>
                      </a:endParaRPr>
                    </a:p>
                  </a:txBody>
                  <a:tcPr marL="15274" marR="1527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spcAft>
                          <a:spcPts val="0"/>
                        </a:spcAft>
                        <a:tabLst>
                          <a:tab pos="2700655" algn="l"/>
                        </a:tabLst>
                      </a:pPr>
                      <a:r>
                        <a:rPr lang="en-US" sz="2800" b="1" kern="100">
                          <a:solidFill>
                            <a:srgbClr val="000000"/>
                          </a:solidFill>
                          <a:effectLst/>
                          <a:latin typeface="Times New Roman" panose="02020603050405020304"/>
                          <a:ea typeface="楷体" panose="02010609060101010101" charset="-122"/>
                          <a:cs typeface="Courier New" panose="02070309020205020404"/>
                        </a:rPr>
                        <a:t>______________</a:t>
                      </a:r>
                      <a:endParaRPr lang="zh-CN" sz="2800" kern="100">
                        <a:effectLst/>
                        <a:latin typeface="等线" panose="02010600030101010101" charset="-122"/>
                        <a:ea typeface="等线" panose="02010600030101010101" charset="-122"/>
                        <a:cs typeface="Courier New" panose="02070309020205020404"/>
                      </a:endParaRPr>
                    </a:p>
                  </a:txBody>
                  <a:tcPr marL="15274" marR="1527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69578">
                <a:tc vMerge="1">
                  <a:tcPr/>
                </a:tc>
                <a:tc>
                  <a:txBody>
                    <a:bodyPr/>
                    <a:lstStyle/>
                    <a:p>
                      <a:pPr algn="l">
                        <a:lnSpc>
                          <a:spcPct val="150000"/>
                        </a:lnSpc>
                        <a:spcAft>
                          <a:spcPts val="0"/>
                        </a:spcAft>
                        <a:tabLst>
                          <a:tab pos="2700655" algn="l"/>
                        </a:tabLst>
                      </a:pPr>
                      <a:r>
                        <a:rPr lang="en-US" sz="2800" b="1" kern="100">
                          <a:effectLst/>
                          <a:latin typeface="宋体" panose="02010600030101010101" pitchFamily="2" charset="-122"/>
                          <a:ea typeface="等线" panose="02010600030101010101" charset="-122"/>
                          <a:cs typeface="Times New Roman" panose="02020603050405020304"/>
                        </a:rPr>
                        <a:t>③</a:t>
                      </a:r>
                      <a:r>
                        <a:rPr lang="zh-CN" sz="2800" b="1" kern="100">
                          <a:effectLst/>
                          <a:latin typeface="Times New Roman" panose="02020603050405020304"/>
                          <a:ea typeface="宋体" panose="02010600030101010101" pitchFamily="2" charset="-122"/>
                          <a:cs typeface="Times New Roman" panose="02020603050405020304"/>
                        </a:rPr>
                        <a:t>战败而亡，诚不得已</a:t>
                      </a:r>
                      <a:endParaRPr lang="zh-CN" sz="2800" kern="100">
                        <a:effectLst/>
                        <a:latin typeface="等线" panose="02010600030101010101" charset="-122"/>
                        <a:ea typeface="等线" panose="02010600030101010101" charset="-122"/>
                        <a:cs typeface="Courier New" panose="02070309020205020404"/>
                      </a:endParaRPr>
                    </a:p>
                  </a:txBody>
                  <a:tcPr marL="15274" marR="1527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spcAft>
                          <a:spcPts val="0"/>
                        </a:spcAft>
                        <a:tabLst>
                          <a:tab pos="2700655" algn="l"/>
                        </a:tabLst>
                      </a:pPr>
                      <a:r>
                        <a:rPr lang="en-US" sz="2800" b="1" kern="100" dirty="0">
                          <a:solidFill>
                            <a:srgbClr val="000000"/>
                          </a:solidFill>
                          <a:effectLst/>
                          <a:latin typeface="Times New Roman" panose="02020603050405020304"/>
                          <a:ea typeface="楷体" panose="02010609060101010101" charset="-122"/>
                          <a:cs typeface="Courier New" panose="02070309020205020404"/>
                        </a:rPr>
                        <a:t>______</a:t>
                      </a:r>
                      <a:endParaRPr lang="zh-CN" sz="2800" kern="100" dirty="0">
                        <a:effectLst/>
                        <a:latin typeface="等线" panose="02010600030101010101" charset="-122"/>
                        <a:ea typeface="等线" panose="02010600030101010101" charset="-122"/>
                        <a:cs typeface="Courier New" panose="02070309020205020404"/>
                      </a:endParaRPr>
                    </a:p>
                  </a:txBody>
                  <a:tcPr marL="15274" marR="1527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13" name="矩形 12"/>
          <p:cNvSpPr/>
          <p:nvPr/>
        </p:nvSpPr>
        <p:spPr>
          <a:xfrm>
            <a:off x="6719391" y="1763923"/>
            <a:ext cx="721351" cy="503590"/>
          </a:xfrm>
          <a:prstGeom prst="rect">
            <a:avLst/>
          </a:prstGeom>
        </p:spPr>
        <p:txBody>
          <a:bodyPr wrap="none" lIns="0" tIns="36000" rIns="0" bIns="36000">
            <a:spAutoFit/>
          </a:bodyPr>
          <a:lstStyle/>
          <a:p>
            <a:r>
              <a:rPr lang="zh-CN" altLang="zh-CN" b="1" dirty="0" smtClean="0">
                <a:solidFill>
                  <a:srgbClr val="FF0000"/>
                </a:solidFill>
                <a:latin typeface="+mn-lt"/>
                <a:ea typeface="楷体" panose="02010609060101010101" charset="-122"/>
              </a:rPr>
              <a:t>诚信</a:t>
            </a:r>
            <a:endParaRPr lang="zh-CN" altLang="zh-CN" dirty="0">
              <a:solidFill>
                <a:srgbClr val="FF0000"/>
              </a:solidFill>
              <a:latin typeface="+mn-lt"/>
              <a:ea typeface="楷体" panose="02010609060101010101" charset="-122"/>
            </a:endParaRPr>
          </a:p>
        </p:txBody>
      </p:sp>
      <p:sp>
        <p:nvSpPr>
          <p:cNvPr id="14" name="矩形 13"/>
          <p:cNvSpPr/>
          <p:nvPr/>
        </p:nvSpPr>
        <p:spPr>
          <a:xfrm>
            <a:off x="6708266" y="2447999"/>
            <a:ext cx="721351" cy="503590"/>
          </a:xfrm>
          <a:prstGeom prst="rect">
            <a:avLst/>
          </a:prstGeom>
        </p:spPr>
        <p:txBody>
          <a:bodyPr wrap="none" lIns="0" tIns="36000" rIns="0" bIns="36000">
            <a:spAutoFit/>
          </a:bodyPr>
          <a:lstStyle/>
          <a:p>
            <a:r>
              <a:rPr lang="zh-CN" altLang="zh-CN" b="1" dirty="0" smtClean="0">
                <a:solidFill>
                  <a:srgbClr val="FF0000"/>
                </a:solidFill>
                <a:latin typeface="+mn-lt"/>
                <a:ea typeface="楷体" panose="02010609060101010101" charset="-122"/>
              </a:rPr>
              <a:t>实在</a:t>
            </a:r>
            <a:endParaRPr lang="zh-CN" altLang="zh-CN" dirty="0">
              <a:solidFill>
                <a:srgbClr val="FF0000"/>
              </a:solidFill>
              <a:latin typeface="+mn-lt"/>
              <a:ea typeface="楷体" panose="02010609060101010101" charset="-122"/>
            </a:endParaRPr>
          </a:p>
        </p:txBody>
      </p:sp>
      <p:sp>
        <p:nvSpPr>
          <p:cNvPr id="15" name="矩形 14"/>
          <p:cNvSpPr/>
          <p:nvPr/>
        </p:nvSpPr>
        <p:spPr>
          <a:xfrm>
            <a:off x="6697141" y="3060067"/>
            <a:ext cx="721351" cy="503590"/>
          </a:xfrm>
          <a:prstGeom prst="rect">
            <a:avLst/>
          </a:prstGeom>
        </p:spPr>
        <p:txBody>
          <a:bodyPr wrap="none" lIns="0" tIns="36000" rIns="0" bIns="36000">
            <a:spAutoFit/>
          </a:bodyPr>
          <a:lstStyle/>
          <a:p>
            <a:r>
              <a:rPr lang="zh-CN" altLang="zh-CN" b="1" dirty="0" smtClean="0">
                <a:solidFill>
                  <a:srgbClr val="FF0000"/>
                </a:solidFill>
                <a:latin typeface="+mn-lt"/>
                <a:ea typeface="楷体" panose="02010609060101010101" charset="-122"/>
              </a:rPr>
              <a:t>信用</a:t>
            </a:r>
            <a:endParaRPr lang="zh-CN" altLang="zh-CN" dirty="0">
              <a:solidFill>
                <a:srgbClr val="FF0000"/>
              </a:solidFill>
              <a:latin typeface="+mn-lt"/>
              <a:ea typeface="楷体" panose="02010609060101010101" charset="-122"/>
            </a:endParaRPr>
          </a:p>
        </p:txBody>
      </p:sp>
      <p:sp>
        <p:nvSpPr>
          <p:cNvPr id="16" name="矩形 15"/>
          <p:cNvSpPr/>
          <p:nvPr/>
        </p:nvSpPr>
        <p:spPr>
          <a:xfrm>
            <a:off x="6672783" y="3708139"/>
            <a:ext cx="721351" cy="503590"/>
          </a:xfrm>
          <a:prstGeom prst="rect">
            <a:avLst/>
          </a:prstGeom>
        </p:spPr>
        <p:txBody>
          <a:bodyPr wrap="none" lIns="0" tIns="36000" rIns="0" bIns="36000">
            <a:spAutoFit/>
          </a:bodyPr>
          <a:lstStyle/>
          <a:p>
            <a:r>
              <a:rPr lang="zh-CN" altLang="zh-CN" b="1" dirty="0" smtClean="0">
                <a:solidFill>
                  <a:srgbClr val="FF0000"/>
                </a:solidFill>
                <a:latin typeface="+mn-lt"/>
                <a:ea typeface="楷体" panose="02010609060101010101" charset="-122"/>
              </a:rPr>
              <a:t>随意</a:t>
            </a:r>
            <a:endParaRPr lang="zh-CN" altLang="zh-CN" dirty="0">
              <a:solidFill>
                <a:srgbClr val="FF0000"/>
              </a:solidFill>
              <a:latin typeface="+mn-lt"/>
              <a:ea typeface="楷体" panose="02010609060101010101" charset="-122"/>
            </a:endParaRPr>
          </a:p>
        </p:txBody>
      </p:sp>
      <p:sp>
        <p:nvSpPr>
          <p:cNvPr id="17" name="矩形 16"/>
          <p:cNvSpPr/>
          <p:nvPr/>
        </p:nvSpPr>
        <p:spPr>
          <a:xfrm>
            <a:off x="6697141" y="4356677"/>
            <a:ext cx="1803379" cy="503590"/>
          </a:xfrm>
          <a:prstGeom prst="rect">
            <a:avLst/>
          </a:prstGeom>
        </p:spPr>
        <p:txBody>
          <a:bodyPr wrap="none" lIns="0" tIns="36000" rIns="0" bIns="36000">
            <a:spAutoFit/>
          </a:bodyPr>
          <a:lstStyle/>
          <a:p>
            <a:r>
              <a:rPr lang="zh-CN" altLang="zh-CN" b="1" dirty="0" smtClean="0">
                <a:solidFill>
                  <a:srgbClr val="FF0000"/>
                </a:solidFill>
                <a:latin typeface="+mn-lt"/>
                <a:ea typeface="楷体" panose="02010609060101010101" charset="-122"/>
              </a:rPr>
              <a:t>真诚</a:t>
            </a:r>
            <a:r>
              <a:rPr lang="zh-CN" altLang="zh-CN" b="1" dirty="0">
                <a:solidFill>
                  <a:srgbClr val="FF0000"/>
                </a:solidFill>
                <a:latin typeface="+mn-lt"/>
                <a:ea typeface="楷体" panose="02010609060101010101" charset="-122"/>
              </a:rPr>
              <a:t>，</a:t>
            </a:r>
            <a:r>
              <a:rPr lang="zh-CN" altLang="zh-CN" b="1" dirty="0" smtClean="0">
                <a:solidFill>
                  <a:srgbClr val="FF0000"/>
                </a:solidFill>
                <a:latin typeface="+mn-lt"/>
                <a:ea typeface="楷体" panose="02010609060101010101" charset="-122"/>
              </a:rPr>
              <a:t>真心</a:t>
            </a:r>
            <a:endParaRPr lang="zh-CN" altLang="zh-CN" dirty="0">
              <a:solidFill>
                <a:srgbClr val="FF0000"/>
              </a:solidFill>
              <a:latin typeface="+mn-lt"/>
              <a:ea typeface="楷体" panose="02010609060101010101" charset="-122"/>
            </a:endParaRPr>
          </a:p>
        </p:txBody>
      </p:sp>
      <p:sp>
        <p:nvSpPr>
          <p:cNvPr id="18" name="矩形 17"/>
          <p:cNvSpPr/>
          <p:nvPr/>
        </p:nvSpPr>
        <p:spPr>
          <a:xfrm>
            <a:off x="6684962" y="5040287"/>
            <a:ext cx="2164054" cy="503590"/>
          </a:xfrm>
          <a:prstGeom prst="rect">
            <a:avLst/>
          </a:prstGeom>
        </p:spPr>
        <p:txBody>
          <a:bodyPr wrap="none" lIns="0" tIns="36000" rIns="0" bIns="36000">
            <a:spAutoFit/>
          </a:bodyPr>
          <a:lstStyle/>
          <a:p>
            <a:r>
              <a:rPr lang="zh-CN" altLang="zh-CN" b="1" dirty="0" smtClean="0">
                <a:solidFill>
                  <a:srgbClr val="FF0000"/>
                </a:solidFill>
                <a:latin typeface="+mn-lt"/>
                <a:ea typeface="楷体" panose="02010609060101010101" charset="-122"/>
              </a:rPr>
              <a:t>表</a:t>
            </a:r>
            <a:r>
              <a:rPr lang="zh-CN" altLang="zh-CN" b="1" dirty="0">
                <a:solidFill>
                  <a:srgbClr val="FF0000"/>
                </a:solidFill>
                <a:latin typeface="+mn-lt"/>
                <a:ea typeface="楷体" panose="02010609060101010101" charset="-122"/>
              </a:rPr>
              <a:t>假设，</a:t>
            </a:r>
            <a:r>
              <a:rPr lang="zh-CN" altLang="zh-CN" b="1" dirty="0" smtClean="0">
                <a:solidFill>
                  <a:srgbClr val="FF0000"/>
                </a:solidFill>
                <a:latin typeface="+mn-lt"/>
                <a:ea typeface="楷体" panose="02010609060101010101" charset="-122"/>
              </a:rPr>
              <a:t>如果</a:t>
            </a:r>
            <a:endParaRPr lang="zh-CN" altLang="zh-CN" dirty="0">
              <a:solidFill>
                <a:srgbClr val="FF0000"/>
              </a:solidFill>
              <a:latin typeface="+mn-lt"/>
              <a:ea typeface="楷体" panose="02010609060101010101" charset="-122"/>
            </a:endParaRPr>
          </a:p>
        </p:txBody>
      </p:sp>
      <p:sp>
        <p:nvSpPr>
          <p:cNvPr id="19" name="矩形 18"/>
          <p:cNvSpPr/>
          <p:nvPr/>
        </p:nvSpPr>
        <p:spPr>
          <a:xfrm>
            <a:off x="6697141" y="5724363"/>
            <a:ext cx="721351" cy="503590"/>
          </a:xfrm>
          <a:prstGeom prst="rect">
            <a:avLst/>
          </a:prstGeom>
        </p:spPr>
        <p:txBody>
          <a:bodyPr wrap="none" lIns="0" tIns="36000" rIns="0" bIns="36000">
            <a:spAutoFit/>
          </a:bodyPr>
          <a:lstStyle/>
          <a:p>
            <a:r>
              <a:rPr lang="zh-CN" altLang="zh-CN" b="1" dirty="0" smtClean="0">
                <a:solidFill>
                  <a:srgbClr val="FF0000"/>
                </a:solidFill>
                <a:latin typeface="+mn-lt"/>
                <a:ea typeface="楷体" panose="02010609060101010101" charset="-122"/>
              </a:rPr>
              <a:t>确实</a:t>
            </a:r>
            <a:endParaRPr lang="zh-CN" altLang="zh-CN" dirty="0">
              <a:solidFill>
                <a:srgbClr val="FF0000"/>
              </a:solidFill>
              <a:latin typeface="+mn-lt"/>
              <a:ea typeface="楷体" panose="0201060906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7"/>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8"/>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15" grpId="0"/>
      <p:bldP spid="16" grpId="0"/>
      <p:bldP spid="17" grpId="0"/>
      <p:bldP spid="18" grpId="0"/>
      <p:bldP spid="19"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a:graphicFrameLocks noGrp="1"/>
          </p:cNvGraphicFramePr>
          <p:nvPr/>
        </p:nvGraphicFramePr>
        <p:xfrm>
          <a:off x="206767" y="655734"/>
          <a:ext cx="11108541" cy="3200400"/>
        </p:xfrm>
        <a:graphic>
          <a:graphicData uri="http://schemas.openxmlformats.org/drawingml/2006/table">
            <a:tbl>
              <a:tblPr/>
              <a:tblGrid>
                <a:gridCol w="1089774"/>
                <a:gridCol w="5292588"/>
                <a:gridCol w="4726179"/>
              </a:tblGrid>
              <a:tr h="469578">
                <a:tc>
                  <a:txBody>
                    <a:bodyPr/>
                    <a:lstStyle/>
                    <a:p>
                      <a:pPr algn="ctr">
                        <a:lnSpc>
                          <a:spcPct val="150000"/>
                        </a:lnSpc>
                        <a:spcAft>
                          <a:spcPts val="0"/>
                        </a:spcAft>
                        <a:tabLst>
                          <a:tab pos="2700655" algn="l"/>
                        </a:tabLst>
                      </a:pPr>
                      <a:r>
                        <a:rPr lang="zh-CN" sz="2800" b="1" kern="100" dirty="0">
                          <a:solidFill>
                            <a:srgbClr val="C00000"/>
                          </a:solidFill>
                          <a:effectLst/>
                          <a:latin typeface="Times New Roman" panose="02020603050405020304"/>
                          <a:ea typeface="黑体" panose="02010609060101010101" pitchFamily="49" charset="-122"/>
                          <a:cs typeface="Times New Roman" panose="02020603050405020304"/>
                        </a:rPr>
                        <a:t>词语</a:t>
                      </a:r>
                      <a:endParaRPr lang="zh-CN" sz="2800" kern="100" dirty="0">
                        <a:solidFill>
                          <a:srgbClr val="C00000"/>
                        </a:solidFill>
                        <a:effectLst/>
                        <a:latin typeface="等线" panose="02010600030101010101" charset="-122"/>
                        <a:ea typeface="等线" panose="02010600030101010101" charset="-122"/>
                        <a:cs typeface="Courier New" panose="02070309020205020404"/>
                      </a:endParaRPr>
                    </a:p>
                  </a:txBody>
                  <a:tcPr marL="15274" marR="1527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ctr">
                        <a:lnSpc>
                          <a:spcPct val="150000"/>
                        </a:lnSpc>
                        <a:spcAft>
                          <a:spcPts val="0"/>
                        </a:spcAft>
                        <a:tabLst>
                          <a:tab pos="2700655" algn="l"/>
                        </a:tabLst>
                      </a:pPr>
                      <a:r>
                        <a:rPr lang="zh-CN" sz="2800" b="1" kern="100" dirty="0">
                          <a:solidFill>
                            <a:srgbClr val="C00000"/>
                          </a:solidFill>
                          <a:effectLst/>
                          <a:latin typeface="Times New Roman" panose="02020603050405020304"/>
                          <a:ea typeface="黑体" panose="02010609060101010101" pitchFamily="49" charset="-122"/>
                          <a:cs typeface="Times New Roman" panose="02020603050405020304"/>
                        </a:rPr>
                        <a:t>例句</a:t>
                      </a:r>
                      <a:endParaRPr lang="zh-CN" sz="2800" kern="100" dirty="0">
                        <a:solidFill>
                          <a:srgbClr val="C00000"/>
                        </a:solidFill>
                        <a:effectLst/>
                        <a:latin typeface="等线" panose="02010600030101010101" charset="-122"/>
                        <a:ea typeface="等线" panose="02010600030101010101" charset="-122"/>
                        <a:cs typeface="Courier New" panose="02070309020205020404"/>
                      </a:endParaRPr>
                    </a:p>
                  </a:txBody>
                  <a:tcPr marL="15274" marR="1527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ctr">
                        <a:lnSpc>
                          <a:spcPct val="150000"/>
                        </a:lnSpc>
                        <a:spcAft>
                          <a:spcPts val="0"/>
                        </a:spcAft>
                        <a:tabLst>
                          <a:tab pos="2700655" algn="l"/>
                        </a:tabLst>
                      </a:pPr>
                      <a:r>
                        <a:rPr lang="zh-CN" sz="2800" b="1" kern="100" dirty="0">
                          <a:solidFill>
                            <a:srgbClr val="C00000"/>
                          </a:solidFill>
                          <a:effectLst/>
                          <a:latin typeface="Times New Roman" panose="02020603050405020304"/>
                          <a:ea typeface="黑体" panose="02010609060101010101" pitchFamily="49" charset="-122"/>
                          <a:cs typeface="Times New Roman" panose="02020603050405020304"/>
                        </a:rPr>
                        <a:t>释义</a:t>
                      </a:r>
                      <a:endParaRPr lang="zh-CN" sz="2800" kern="100" dirty="0">
                        <a:solidFill>
                          <a:srgbClr val="C00000"/>
                        </a:solidFill>
                        <a:effectLst/>
                        <a:latin typeface="等线" panose="02010600030101010101" charset="-122"/>
                        <a:ea typeface="等线" panose="02010600030101010101" charset="-122"/>
                        <a:cs typeface="Courier New" panose="02070309020205020404"/>
                      </a:endParaRPr>
                    </a:p>
                  </a:txBody>
                  <a:tcPr marL="15274" marR="1527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r>
              <a:tr h="469578">
                <a:tc rowSpan="2">
                  <a:txBody>
                    <a:bodyPr/>
                    <a:lstStyle/>
                    <a:p>
                      <a:pPr algn="ctr">
                        <a:lnSpc>
                          <a:spcPct val="150000"/>
                        </a:lnSpc>
                        <a:spcAft>
                          <a:spcPts val="0"/>
                        </a:spcAft>
                        <a:tabLst>
                          <a:tab pos="2700655" algn="l"/>
                        </a:tabLst>
                      </a:pPr>
                      <a:r>
                        <a:rPr lang="zh-CN" sz="2800" b="1" kern="100">
                          <a:effectLst/>
                          <a:latin typeface="Times New Roman" panose="02020603050405020304"/>
                          <a:ea typeface="宋体" panose="02010600030101010101" pitchFamily="2" charset="-122"/>
                          <a:cs typeface="Times New Roman" panose="02020603050405020304"/>
                        </a:rPr>
                        <a:t>书</a:t>
                      </a:r>
                      <a:endParaRPr lang="zh-CN" sz="1050" kern="100">
                        <a:effectLst/>
                        <a:latin typeface="等线" panose="02010600030101010101" charset="-122"/>
                        <a:ea typeface="等线" panose="02010600030101010101"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spcAft>
                          <a:spcPts val="0"/>
                        </a:spcAft>
                        <a:tabLst>
                          <a:tab pos="2700655" algn="l"/>
                        </a:tabLst>
                      </a:pPr>
                      <a:r>
                        <a:rPr lang="en-US" sz="2800" b="1" kern="100">
                          <a:effectLst/>
                          <a:latin typeface="宋体" panose="02010600030101010101" pitchFamily="2" charset="-122"/>
                          <a:ea typeface="等线" panose="02010600030101010101" charset="-122"/>
                          <a:cs typeface="Times New Roman" panose="02020603050405020304"/>
                        </a:rPr>
                        <a:t>①</a:t>
                      </a:r>
                      <a:r>
                        <a:rPr lang="zh-CN" sz="2800" b="1" kern="100">
                          <a:effectLst/>
                          <a:latin typeface="Times New Roman" panose="02020603050405020304"/>
                          <a:ea typeface="宋体" panose="02010600030101010101" pitchFamily="2" charset="-122"/>
                          <a:cs typeface="Times New Roman" panose="02020603050405020304"/>
                        </a:rPr>
                        <a:t>《答司马谏议书》</a:t>
                      </a:r>
                      <a:endParaRPr lang="zh-CN" sz="1050" kern="100">
                        <a:effectLst/>
                        <a:latin typeface="等线" panose="02010600030101010101" charset="-122"/>
                        <a:ea typeface="等线" panose="02010600030101010101"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spcAft>
                          <a:spcPts val="0"/>
                        </a:spcAft>
                        <a:tabLst>
                          <a:tab pos="2700655" algn="l"/>
                        </a:tabLst>
                      </a:pPr>
                      <a:r>
                        <a:rPr lang="en-US" sz="2800" b="1" kern="100">
                          <a:solidFill>
                            <a:srgbClr val="000000"/>
                          </a:solidFill>
                          <a:effectLst/>
                          <a:latin typeface="Times New Roman" panose="02020603050405020304"/>
                          <a:ea typeface="楷体" panose="02010609060101010101" charset="-122"/>
                          <a:cs typeface="Courier New" panose="02070309020205020404"/>
                        </a:rPr>
                        <a:t>____</a:t>
                      </a:r>
                      <a:endParaRPr lang="zh-CN" sz="1050" kern="100">
                        <a:effectLst/>
                        <a:latin typeface="等线" panose="02010600030101010101" charset="-122"/>
                        <a:ea typeface="等线" panose="02010600030101010101"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69578">
                <a:tc vMerge="1">
                  <a:tcPr/>
                </a:tc>
                <a:tc>
                  <a:txBody>
                    <a:bodyPr/>
                    <a:lstStyle/>
                    <a:p>
                      <a:pPr algn="l">
                        <a:lnSpc>
                          <a:spcPct val="150000"/>
                        </a:lnSpc>
                        <a:spcAft>
                          <a:spcPts val="0"/>
                        </a:spcAft>
                        <a:tabLst>
                          <a:tab pos="2700655" algn="l"/>
                        </a:tabLst>
                      </a:pPr>
                      <a:r>
                        <a:rPr lang="en-US" sz="2800" b="1" kern="100">
                          <a:effectLst/>
                          <a:latin typeface="宋体" panose="02010600030101010101" pitchFamily="2" charset="-122"/>
                          <a:ea typeface="等线" panose="02010600030101010101" charset="-122"/>
                          <a:cs typeface="Times New Roman" panose="02020603050405020304"/>
                        </a:rPr>
                        <a:t>②</a:t>
                      </a:r>
                      <a:r>
                        <a:rPr lang="zh-CN" sz="2800" b="1" kern="100">
                          <a:effectLst/>
                          <a:latin typeface="Times New Roman" panose="02020603050405020304"/>
                          <a:ea typeface="宋体" panose="02010600030101010101" pitchFamily="2" charset="-122"/>
                          <a:cs typeface="Times New Roman" panose="02020603050405020304"/>
                        </a:rPr>
                        <a:t>授之书而习其句读者</a:t>
                      </a:r>
                      <a:endParaRPr lang="zh-CN" sz="1050" kern="100">
                        <a:effectLst/>
                        <a:latin typeface="等线" panose="02010600030101010101" charset="-122"/>
                        <a:ea typeface="等线" panose="02010600030101010101"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spcAft>
                          <a:spcPts val="0"/>
                        </a:spcAft>
                        <a:tabLst>
                          <a:tab pos="2700655" algn="l"/>
                        </a:tabLst>
                      </a:pPr>
                      <a:r>
                        <a:rPr lang="en-US" sz="2800" b="1" kern="100">
                          <a:solidFill>
                            <a:srgbClr val="000000"/>
                          </a:solidFill>
                          <a:effectLst/>
                          <a:latin typeface="Times New Roman" panose="02020603050405020304"/>
                          <a:ea typeface="楷体" panose="02010609060101010101" charset="-122"/>
                          <a:cs typeface="Courier New" panose="02070309020205020404"/>
                        </a:rPr>
                        <a:t>_</a:t>
                      </a:r>
                      <a:r>
                        <a:rPr lang="en-US" sz="2800" b="1" kern="100" dirty="0">
                          <a:solidFill>
                            <a:srgbClr val="000000"/>
                          </a:solidFill>
                          <a:effectLst/>
                          <a:latin typeface="Times New Roman" panose="02020603050405020304"/>
                          <a:ea typeface="楷体" panose="02010609060101010101" charset="-122"/>
                          <a:cs typeface="Courier New" panose="02070309020205020404"/>
                          <a:sym typeface="+mn-ea"/>
                        </a:rPr>
                        <a:t>____</a:t>
                      </a:r>
                      <a:r>
                        <a:rPr lang="en-US" sz="2800" b="1" kern="100">
                          <a:solidFill>
                            <a:srgbClr val="000000"/>
                          </a:solidFill>
                          <a:effectLst/>
                          <a:latin typeface="Times New Roman" panose="02020603050405020304"/>
                          <a:ea typeface="楷体" panose="02010609060101010101" charset="-122"/>
                          <a:cs typeface="Courier New" panose="02070309020205020404"/>
                        </a:rPr>
                        <a:t>_____</a:t>
                      </a:r>
                      <a:endParaRPr lang="zh-CN" sz="1050" kern="100">
                        <a:effectLst/>
                        <a:latin typeface="等线" panose="02010600030101010101" charset="-122"/>
                        <a:ea typeface="等线" panose="02010600030101010101"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69578">
                <a:tc rowSpan="2">
                  <a:txBody>
                    <a:bodyPr/>
                    <a:lstStyle/>
                    <a:p>
                      <a:pPr algn="ctr">
                        <a:lnSpc>
                          <a:spcPct val="150000"/>
                        </a:lnSpc>
                        <a:spcAft>
                          <a:spcPts val="0"/>
                        </a:spcAft>
                        <a:tabLst>
                          <a:tab pos="2700655" algn="l"/>
                        </a:tabLst>
                      </a:pPr>
                      <a:r>
                        <a:rPr lang="zh-CN" sz="2800" b="1" kern="100">
                          <a:effectLst/>
                          <a:latin typeface="Times New Roman" panose="02020603050405020304"/>
                          <a:ea typeface="宋体" panose="02010600030101010101" pitchFamily="2" charset="-122"/>
                          <a:cs typeface="Times New Roman" panose="02020603050405020304"/>
                        </a:rPr>
                        <a:t>兴</a:t>
                      </a:r>
                      <a:endParaRPr lang="zh-CN" sz="1050" kern="100">
                        <a:effectLst/>
                        <a:latin typeface="等线" panose="02010600030101010101" charset="-122"/>
                        <a:ea typeface="等线" panose="02010600030101010101" charset="-122"/>
                        <a:cs typeface="Courier New" panose="02070309020205020404"/>
                      </a:endParaRPr>
                    </a:p>
                  </a:txBody>
                  <a:tcPr marL="68580" marR="68580" marT="0" marB="0" anchor="ctr">
                    <a:lnT w="12700" cap="flat" cmpd="sng" algn="ctr">
                      <a:solidFill>
                        <a:srgbClr val="000000"/>
                      </a:solidFill>
                      <a:prstDash val="solid"/>
                      <a:round/>
                      <a:headEnd type="none" w="med" len="med"/>
                      <a:tailEnd type="none" w="med" len="med"/>
                    </a:lnT>
                  </a:tcPr>
                </a:tc>
                <a:tc>
                  <a:txBody>
                    <a:bodyPr/>
                    <a:lstStyle/>
                    <a:p>
                      <a:pPr algn="l">
                        <a:lnSpc>
                          <a:spcPct val="150000"/>
                        </a:lnSpc>
                        <a:spcAft>
                          <a:spcPts val="0"/>
                        </a:spcAft>
                        <a:tabLst>
                          <a:tab pos="2700655" algn="l"/>
                        </a:tabLst>
                      </a:pPr>
                      <a:r>
                        <a:rPr lang="en-US" sz="2800" b="1" kern="100">
                          <a:effectLst/>
                          <a:latin typeface="宋体" panose="02010600030101010101" pitchFamily="2" charset="-122"/>
                          <a:ea typeface="等线" panose="02010600030101010101" charset="-122"/>
                          <a:cs typeface="Times New Roman" panose="02020603050405020304"/>
                        </a:rPr>
                        <a:t>①</a:t>
                      </a:r>
                      <a:r>
                        <a:rPr lang="zh-CN" sz="2800" b="1" kern="100">
                          <a:effectLst/>
                          <a:latin typeface="Times New Roman" panose="02020603050405020304"/>
                          <a:ea typeface="宋体" panose="02010600030101010101" pitchFamily="2" charset="-122"/>
                          <a:cs typeface="Times New Roman" panose="02020603050405020304"/>
                        </a:rPr>
                        <a:t>举先王之政，以兴利除弊</a:t>
                      </a:r>
                      <a:endParaRPr lang="zh-CN" sz="1050" kern="100">
                        <a:effectLst/>
                        <a:latin typeface="等线" panose="02010600030101010101" charset="-122"/>
                        <a:ea typeface="等线" panose="02010600030101010101" charset="-122"/>
                        <a:cs typeface="Courier New" panose="02070309020205020404"/>
                      </a:endParaRPr>
                    </a:p>
                  </a:txBody>
                  <a:tcPr marL="68580" marR="68580" marT="0" marB="0" anchor="ctr">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spcAft>
                          <a:spcPts val="0"/>
                        </a:spcAft>
                        <a:tabLst>
                          <a:tab pos="2700655" algn="l"/>
                        </a:tabLst>
                      </a:pPr>
                      <a:r>
                        <a:rPr lang="en-US" sz="2800" b="1" kern="100">
                          <a:solidFill>
                            <a:srgbClr val="000000"/>
                          </a:solidFill>
                          <a:effectLst/>
                          <a:latin typeface="Times New Roman" panose="02020603050405020304"/>
                          <a:ea typeface="楷体" panose="02010609060101010101" charset="-122"/>
                          <a:cs typeface="Courier New" panose="02070309020205020404"/>
                        </a:rPr>
                        <a:t>______</a:t>
                      </a:r>
                      <a:endParaRPr lang="zh-CN" sz="1050" kern="100">
                        <a:effectLst/>
                        <a:latin typeface="等线" panose="02010600030101010101" charset="-122"/>
                        <a:ea typeface="等线" panose="02010600030101010101"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69578">
                <a:tc vMerge="1">
                  <a:tcPr/>
                </a:tc>
                <a:tc>
                  <a:txBody>
                    <a:bodyPr/>
                    <a:lstStyle/>
                    <a:p>
                      <a:pPr algn="l">
                        <a:lnSpc>
                          <a:spcPct val="150000"/>
                        </a:lnSpc>
                        <a:spcAft>
                          <a:spcPts val="0"/>
                        </a:spcAft>
                        <a:tabLst>
                          <a:tab pos="2700655" algn="l"/>
                        </a:tabLst>
                      </a:pPr>
                      <a:r>
                        <a:rPr lang="en-US" sz="2800" b="1" kern="100">
                          <a:effectLst/>
                          <a:latin typeface="宋体" panose="02010600030101010101" pitchFamily="2" charset="-122"/>
                          <a:ea typeface="等线" panose="02010600030101010101" charset="-122"/>
                          <a:cs typeface="Times New Roman" panose="02020603050405020304"/>
                        </a:rPr>
                        <a:t>②</a:t>
                      </a:r>
                      <a:r>
                        <a:rPr lang="zh-CN" sz="2800" b="1" kern="100">
                          <a:effectLst/>
                          <a:latin typeface="Times New Roman" panose="02020603050405020304"/>
                          <a:ea typeface="宋体" panose="02010600030101010101" pitchFamily="2" charset="-122"/>
                          <a:cs typeface="Times New Roman" panose="02020603050405020304"/>
                        </a:rPr>
                        <a:t>积土成山，风雨兴焉</a:t>
                      </a:r>
                      <a:endParaRPr lang="zh-CN" sz="1050" kern="100">
                        <a:effectLst/>
                        <a:latin typeface="等线" panose="02010600030101010101" charset="-122"/>
                        <a:ea typeface="等线" panose="02010600030101010101"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spcAft>
                          <a:spcPts val="0"/>
                        </a:spcAft>
                        <a:tabLst>
                          <a:tab pos="2700655" algn="l"/>
                        </a:tabLst>
                      </a:pPr>
                      <a:r>
                        <a:rPr lang="en-US" sz="2800" b="1" kern="100" dirty="0">
                          <a:solidFill>
                            <a:srgbClr val="000000"/>
                          </a:solidFill>
                          <a:effectLst/>
                          <a:latin typeface="Times New Roman" panose="02020603050405020304"/>
                          <a:ea typeface="楷体" panose="02010609060101010101" charset="-122"/>
                          <a:cs typeface="Courier New" panose="02070309020205020404"/>
                        </a:rPr>
                        <a:t>_____________</a:t>
                      </a:r>
                      <a:endParaRPr lang="zh-CN" sz="1050" kern="100" dirty="0">
                        <a:effectLst/>
                        <a:latin typeface="等线" panose="02010600030101010101" charset="-122"/>
                        <a:ea typeface="等线" panose="02010600030101010101"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20" name="矩形 19"/>
          <p:cNvSpPr/>
          <p:nvPr/>
        </p:nvSpPr>
        <p:spPr>
          <a:xfrm>
            <a:off x="6776008" y="1331875"/>
            <a:ext cx="360676" cy="503590"/>
          </a:xfrm>
          <a:prstGeom prst="rect">
            <a:avLst/>
          </a:prstGeom>
        </p:spPr>
        <p:txBody>
          <a:bodyPr wrap="none" lIns="0" tIns="36000" rIns="0" bIns="36000">
            <a:spAutoFit/>
          </a:bodyPr>
          <a:lstStyle/>
          <a:p>
            <a:r>
              <a:rPr lang="zh-CN" altLang="zh-CN" b="1" dirty="0" smtClean="0">
                <a:solidFill>
                  <a:srgbClr val="FF0000"/>
                </a:solidFill>
                <a:latin typeface="+mn-lt"/>
                <a:ea typeface="楷体" panose="02010609060101010101" charset="-122"/>
              </a:rPr>
              <a:t>信</a:t>
            </a:r>
            <a:endParaRPr lang="zh-CN" altLang="zh-CN" dirty="0">
              <a:solidFill>
                <a:srgbClr val="FF0000"/>
              </a:solidFill>
              <a:latin typeface="+mn-lt"/>
              <a:ea typeface="楷体" panose="02010609060101010101" charset="-122"/>
            </a:endParaRPr>
          </a:p>
        </p:txBody>
      </p:sp>
      <p:sp>
        <p:nvSpPr>
          <p:cNvPr id="21" name="矩形 20"/>
          <p:cNvSpPr/>
          <p:nvPr/>
        </p:nvSpPr>
        <p:spPr>
          <a:xfrm>
            <a:off x="6697141" y="2015951"/>
            <a:ext cx="1430020" cy="501650"/>
          </a:xfrm>
          <a:prstGeom prst="rect">
            <a:avLst/>
          </a:prstGeom>
        </p:spPr>
        <p:txBody>
          <a:bodyPr wrap="none" lIns="0" tIns="36000" rIns="0" bIns="36000">
            <a:spAutoFit/>
          </a:bodyPr>
          <a:lstStyle/>
          <a:p>
            <a:r>
              <a:rPr lang="zh-CN" altLang="zh-CN" b="1" smtClean="0">
                <a:solidFill>
                  <a:srgbClr val="FF0000"/>
                </a:solidFill>
                <a:latin typeface="+mn-lt"/>
                <a:ea typeface="楷体" panose="02010609060101010101" charset="-122"/>
              </a:rPr>
              <a:t>书本知识</a:t>
            </a:r>
            <a:endParaRPr lang="zh-CN" altLang="zh-CN" dirty="0">
              <a:solidFill>
                <a:srgbClr val="FF0000"/>
              </a:solidFill>
              <a:latin typeface="+mn-lt"/>
              <a:ea typeface="楷体" panose="02010609060101010101" charset="-122"/>
            </a:endParaRPr>
          </a:p>
        </p:txBody>
      </p:sp>
      <p:sp>
        <p:nvSpPr>
          <p:cNvPr id="22" name="矩形 21"/>
          <p:cNvSpPr/>
          <p:nvPr/>
        </p:nvSpPr>
        <p:spPr>
          <a:xfrm>
            <a:off x="6788710" y="2664023"/>
            <a:ext cx="721351" cy="503590"/>
          </a:xfrm>
          <a:prstGeom prst="rect">
            <a:avLst/>
          </a:prstGeom>
        </p:spPr>
        <p:txBody>
          <a:bodyPr wrap="none" lIns="0" tIns="36000" rIns="0" bIns="36000">
            <a:spAutoFit/>
          </a:bodyPr>
          <a:lstStyle/>
          <a:p>
            <a:r>
              <a:rPr lang="zh-CN" altLang="zh-CN" b="1" smtClean="0">
                <a:solidFill>
                  <a:srgbClr val="FF0000"/>
                </a:solidFill>
                <a:latin typeface="+mn-lt"/>
                <a:ea typeface="楷体" panose="02010609060101010101" charset="-122"/>
              </a:rPr>
              <a:t>兴办</a:t>
            </a:r>
            <a:endParaRPr lang="zh-CN" altLang="zh-CN" dirty="0">
              <a:solidFill>
                <a:srgbClr val="FF0000"/>
              </a:solidFill>
              <a:latin typeface="+mn-lt"/>
              <a:ea typeface="楷体" panose="02010609060101010101" charset="-122"/>
            </a:endParaRPr>
          </a:p>
        </p:txBody>
      </p:sp>
      <p:sp>
        <p:nvSpPr>
          <p:cNvPr id="23" name="矩形 22"/>
          <p:cNvSpPr/>
          <p:nvPr/>
        </p:nvSpPr>
        <p:spPr>
          <a:xfrm>
            <a:off x="6697141" y="3276091"/>
            <a:ext cx="1803379" cy="503590"/>
          </a:xfrm>
          <a:prstGeom prst="rect">
            <a:avLst/>
          </a:prstGeom>
        </p:spPr>
        <p:txBody>
          <a:bodyPr wrap="none" lIns="0" tIns="36000" rIns="0" bIns="36000">
            <a:spAutoFit/>
          </a:bodyPr>
          <a:lstStyle/>
          <a:p>
            <a:r>
              <a:rPr lang="zh-CN" altLang="zh-CN" b="1" dirty="0" smtClean="0">
                <a:solidFill>
                  <a:srgbClr val="FF0000"/>
                </a:solidFill>
                <a:latin typeface="+mn-lt"/>
                <a:ea typeface="楷体" panose="02010609060101010101" charset="-122"/>
              </a:rPr>
              <a:t>发生</a:t>
            </a:r>
            <a:r>
              <a:rPr lang="zh-CN" altLang="zh-CN" b="1" dirty="0">
                <a:solidFill>
                  <a:srgbClr val="FF0000"/>
                </a:solidFill>
                <a:latin typeface="+mn-lt"/>
                <a:ea typeface="楷体" panose="02010609060101010101" charset="-122"/>
              </a:rPr>
              <a:t>、</a:t>
            </a:r>
            <a:r>
              <a:rPr lang="zh-CN" altLang="zh-CN" b="1" dirty="0" smtClean="0">
                <a:solidFill>
                  <a:srgbClr val="FF0000"/>
                </a:solidFill>
                <a:latin typeface="+mn-lt"/>
                <a:ea typeface="楷体" panose="02010609060101010101" charset="-122"/>
              </a:rPr>
              <a:t>产生</a:t>
            </a:r>
            <a:endParaRPr lang="zh-CN" altLang="zh-CN" dirty="0">
              <a:solidFill>
                <a:srgbClr val="FF0000"/>
              </a:solidFill>
              <a:latin typeface="+mn-lt"/>
              <a:ea typeface="楷体" panose="0201060906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p:bldP spid="22" grpId="0"/>
      <p:bldP spid="23"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271037" y="395771"/>
            <a:ext cx="10980000" cy="665760"/>
          </a:xfrm>
        </p:spPr>
        <p:txBody>
          <a:bodyPr/>
          <a:lstStyle/>
          <a:p>
            <a:pPr>
              <a:spcAft>
                <a:spcPts val="0"/>
              </a:spcAft>
              <a:tabLst>
                <a:tab pos="2700655" algn="l"/>
              </a:tabLst>
            </a:pPr>
            <a:r>
              <a:rPr lang="en-US" altLang="zh-CN" dirty="0"/>
              <a:t>6.</a:t>
            </a:r>
            <a:r>
              <a:rPr lang="zh-CN" altLang="zh-CN" dirty="0">
                <a:cs typeface="Times New Roman" panose="02020603050405020304"/>
              </a:rPr>
              <a:t>重点虚词</a:t>
            </a:r>
            <a:endParaRPr lang="zh-CN" altLang="zh-CN" sz="1050" kern="100" dirty="0">
              <a:latin typeface="等线" panose="02010600030101010101" charset="-122"/>
              <a:ea typeface="等线" panose="02010600030101010101" charset="-122"/>
              <a:cs typeface="Courier New" panose="02070309020205020404"/>
            </a:endParaRPr>
          </a:p>
        </p:txBody>
      </p:sp>
      <p:graphicFrame>
        <p:nvGraphicFramePr>
          <p:cNvPr id="3" name="表格 2"/>
          <p:cNvGraphicFramePr>
            <a:graphicFrameLocks noGrp="1"/>
          </p:cNvGraphicFramePr>
          <p:nvPr/>
        </p:nvGraphicFramePr>
        <p:xfrm>
          <a:off x="320143" y="1222975"/>
          <a:ext cx="10881995" cy="4568825"/>
        </p:xfrm>
        <a:graphic>
          <a:graphicData uri="http://schemas.openxmlformats.org/drawingml/2006/table">
            <a:tbl>
              <a:tblPr/>
              <a:tblGrid>
                <a:gridCol w="940394"/>
                <a:gridCol w="4500500"/>
                <a:gridCol w="5440894"/>
              </a:tblGrid>
              <a:tr h="469612">
                <a:tc>
                  <a:txBody>
                    <a:bodyPr/>
                    <a:lstStyle/>
                    <a:p>
                      <a:pPr algn="ctr">
                        <a:lnSpc>
                          <a:spcPct val="150000"/>
                        </a:lnSpc>
                        <a:spcAft>
                          <a:spcPts val="0"/>
                        </a:spcAft>
                        <a:tabLst>
                          <a:tab pos="2700655" algn="l"/>
                        </a:tabLst>
                      </a:pPr>
                      <a:r>
                        <a:rPr lang="zh-CN" sz="2800" b="1" kern="100" dirty="0">
                          <a:solidFill>
                            <a:srgbClr val="C00000"/>
                          </a:solidFill>
                          <a:effectLst/>
                          <a:latin typeface="Times New Roman" panose="02020603050405020304"/>
                          <a:ea typeface="黑体" panose="02010609060101010101" pitchFamily="49" charset="-122"/>
                          <a:cs typeface="Times New Roman" panose="02020603050405020304"/>
                        </a:rPr>
                        <a:t>词语</a:t>
                      </a:r>
                      <a:endParaRPr lang="zh-CN" sz="2800" kern="100" dirty="0">
                        <a:solidFill>
                          <a:srgbClr val="C00000"/>
                        </a:solidFill>
                        <a:effectLst/>
                        <a:latin typeface="等线" panose="02010600030101010101" charset="-122"/>
                        <a:ea typeface="等线" panose="02010600030101010101" charset="-122"/>
                        <a:cs typeface="Courier New" panose="02070309020205020404"/>
                      </a:endParaRPr>
                    </a:p>
                  </a:txBody>
                  <a:tcPr marL="10910" marR="1091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ctr">
                        <a:lnSpc>
                          <a:spcPct val="150000"/>
                        </a:lnSpc>
                        <a:spcAft>
                          <a:spcPts val="0"/>
                        </a:spcAft>
                        <a:tabLst>
                          <a:tab pos="2700655" algn="l"/>
                        </a:tabLst>
                      </a:pPr>
                      <a:r>
                        <a:rPr lang="zh-CN" sz="2800" b="1" kern="100">
                          <a:solidFill>
                            <a:srgbClr val="C00000"/>
                          </a:solidFill>
                          <a:effectLst/>
                          <a:latin typeface="Times New Roman" panose="02020603050405020304"/>
                          <a:ea typeface="黑体" panose="02010609060101010101" pitchFamily="49" charset="-122"/>
                          <a:cs typeface="Times New Roman" panose="02020603050405020304"/>
                        </a:rPr>
                        <a:t>例句</a:t>
                      </a:r>
                      <a:endParaRPr lang="zh-CN" sz="2800" kern="100">
                        <a:solidFill>
                          <a:srgbClr val="C00000"/>
                        </a:solidFill>
                        <a:effectLst/>
                        <a:latin typeface="等线" panose="02010600030101010101" charset="-122"/>
                        <a:ea typeface="等线" panose="02010600030101010101" charset="-122"/>
                        <a:cs typeface="Courier New" panose="02070309020205020404"/>
                      </a:endParaRPr>
                    </a:p>
                  </a:txBody>
                  <a:tcPr marL="10910" marR="1091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ctr">
                        <a:lnSpc>
                          <a:spcPct val="150000"/>
                        </a:lnSpc>
                        <a:spcAft>
                          <a:spcPts val="0"/>
                        </a:spcAft>
                        <a:tabLst>
                          <a:tab pos="2700655" algn="l"/>
                        </a:tabLst>
                      </a:pPr>
                      <a:r>
                        <a:rPr lang="zh-CN" sz="2800" b="1" kern="100" dirty="0">
                          <a:solidFill>
                            <a:srgbClr val="C00000"/>
                          </a:solidFill>
                          <a:effectLst/>
                          <a:latin typeface="Times New Roman" panose="02020603050405020304"/>
                          <a:ea typeface="黑体" panose="02010609060101010101" pitchFamily="49" charset="-122"/>
                          <a:cs typeface="Times New Roman" panose="02020603050405020304"/>
                        </a:rPr>
                        <a:t>释义</a:t>
                      </a:r>
                      <a:endParaRPr lang="zh-CN" sz="2800" kern="100" dirty="0">
                        <a:solidFill>
                          <a:srgbClr val="C00000"/>
                        </a:solidFill>
                        <a:effectLst/>
                        <a:latin typeface="等线" panose="02010600030101010101" charset="-122"/>
                        <a:ea typeface="等线" panose="02010600030101010101" charset="-122"/>
                        <a:cs typeface="Courier New" panose="02070309020205020404"/>
                      </a:endParaRPr>
                    </a:p>
                  </a:txBody>
                  <a:tcPr marL="10910" marR="1091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r>
              <a:tr h="469612">
                <a:tc rowSpan="6">
                  <a:txBody>
                    <a:bodyPr/>
                    <a:lstStyle/>
                    <a:p>
                      <a:pPr algn="ctr">
                        <a:lnSpc>
                          <a:spcPct val="150000"/>
                        </a:lnSpc>
                        <a:spcAft>
                          <a:spcPts val="0"/>
                        </a:spcAft>
                        <a:tabLst>
                          <a:tab pos="2700655" algn="l"/>
                        </a:tabLst>
                      </a:pPr>
                      <a:r>
                        <a:rPr lang="zh-CN" sz="2800" b="1" kern="100">
                          <a:effectLst/>
                          <a:latin typeface="Times New Roman" panose="02020603050405020304"/>
                          <a:ea typeface="宋体" panose="02010600030101010101" pitchFamily="2" charset="-122"/>
                          <a:cs typeface="Times New Roman" panose="02020603050405020304"/>
                        </a:rPr>
                        <a:t>则</a:t>
                      </a:r>
                      <a:endParaRPr lang="zh-CN" sz="2800" kern="100">
                        <a:effectLst/>
                        <a:latin typeface="等线" panose="02010600030101010101" charset="-122"/>
                        <a:ea typeface="等线" panose="02010600030101010101" charset="-122"/>
                        <a:cs typeface="Courier New" panose="02070309020205020404"/>
                      </a:endParaRPr>
                    </a:p>
                  </a:txBody>
                  <a:tcPr marL="10910" marR="1091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spcAft>
                          <a:spcPts val="0"/>
                        </a:spcAft>
                        <a:tabLst>
                          <a:tab pos="2700655" algn="l"/>
                        </a:tabLst>
                      </a:pPr>
                      <a:r>
                        <a:rPr lang="en-US" sz="2800" b="1" kern="100">
                          <a:effectLst/>
                          <a:latin typeface="宋体" panose="02010600030101010101" pitchFamily="2" charset="-122"/>
                          <a:ea typeface="等线" panose="02010600030101010101" charset="-122"/>
                          <a:cs typeface="Times New Roman" panose="02020603050405020304"/>
                        </a:rPr>
                        <a:t>①</a:t>
                      </a:r>
                      <a:r>
                        <a:rPr lang="zh-CN" sz="2800" b="1" kern="100">
                          <a:effectLst/>
                          <a:latin typeface="Times New Roman" panose="02020603050405020304"/>
                          <a:ea typeface="宋体" panose="02010600030101010101" pitchFamily="2" charset="-122"/>
                          <a:cs typeface="Times New Roman" panose="02020603050405020304"/>
                        </a:rPr>
                        <a:t>则众何为而不汹汹然</a:t>
                      </a:r>
                      <a:endParaRPr lang="zh-CN" sz="2800" kern="100">
                        <a:effectLst/>
                        <a:latin typeface="等线" panose="02010600030101010101" charset="-122"/>
                        <a:ea typeface="等线" panose="02010600030101010101" charset="-122"/>
                        <a:cs typeface="Courier New" panose="02070309020205020404"/>
                      </a:endParaRPr>
                    </a:p>
                  </a:txBody>
                  <a:tcPr marL="10910" marR="1091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spcAft>
                          <a:spcPts val="0"/>
                        </a:spcAft>
                        <a:tabLst>
                          <a:tab pos="2700655" algn="l"/>
                        </a:tabLst>
                      </a:pPr>
                      <a:r>
                        <a:rPr lang="en-US" sz="2800" b="1" kern="100">
                          <a:solidFill>
                            <a:srgbClr val="000000"/>
                          </a:solidFill>
                          <a:effectLst/>
                          <a:latin typeface="Times New Roman" panose="02020603050405020304"/>
                          <a:ea typeface="楷体" panose="02010609060101010101" charset="-122"/>
                          <a:cs typeface="Courier New" panose="02070309020205020404"/>
                        </a:rPr>
                        <a:t>____________________</a:t>
                      </a:r>
                      <a:endParaRPr lang="zh-CN" sz="2800" kern="100">
                        <a:effectLst/>
                        <a:latin typeface="等线" panose="02010600030101010101" charset="-122"/>
                        <a:ea typeface="等线" panose="02010600030101010101" charset="-122"/>
                        <a:cs typeface="Courier New" panose="02070309020205020404"/>
                      </a:endParaRPr>
                    </a:p>
                  </a:txBody>
                  <a:tcPr marL="10910" marR="1091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69612">
                <a:tc vMerge="1">
                  <a:tcPr/>
                </a:tc>
                <a:tc>
                  <a:txBody>
                    <a:bodyPr/>
                    <a:lstStyle/>
                    <a:p>
                      <a:pPr algn="l">
                        <a:lnSpc>
                          <a:spcPct val="150000"/>
                        </a:lnSpc>
                        <a:spcAft>
                          <a:spcPts val="0"/>
                        </a:spcAft>
                        <a:tabLst>
                          <a:tab pos="2700655" algn="l"/>
                        </a:tabLst>
                      </a:pPr>
                      <a:r>
                        <a:rPr lang="en-US" sz="2800" b="1" kern="100" dirty="0">
                          <a:effectLst/>
                          <a:latin typeface="宋体" panose="02010600030101010101" pitchFamily="2" charset="-122"/>
                          <a:ea typeface="等线" panose="02010600030101010101" charset="-122"/>
                          <a:cs typeface="Times New Roman" panose="02020603050405020304"/>
                        </a:rPr>
                        <a:t>②</a:t>
                      </a:r>
                      <a:r>
                        <a:rPr lang="zh-CN" sz="2800" b="1" kern="100" dirty="0">
                          <a:effectLst/>
                          <a:latin typeface="Times New Roman" panose="02020603050405020304"/>
                          <a:ea typeface="宋体" panose="02010600030101010101" pitchFamily="2" charset="-122"/>
                          <a:cs typeface="Times New Roman" panose="02020603050405020304"/>
                        </a:rPr>
                        <a:t>某则以谓受命于人主</a:t>
                      </a:r>
                      <a:endParaRPr lang="zh-CN" sz="2800" kern="100" dirty="0">
                        <a:effectLst/>
                        <a:latin typeface="等线" panose="02010600030101010101" charset="-122"/>
                        <a:ea typeface="等线" panose="02010600030101010101" charset="-122"/>
                        <a:cs typeface="Courier New" panose="02070309020205020404"/>
                      </a:endParaRPr>
                    </a:p>
                  </a:txBody>
                  <a:tcPr marL="10910" marR="1091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spcAft>
                          <a:spcPts val="0"/>
                        </a:spcAft>
                        <a:tabLst>
                          <a:tab pos="2700655" algn="l"/>
                        </a:tabLst>
                      </a:pPr>
                      <a:r>
                        <a:rPr lang="en-US" sz="2800" b="1" kern="100">
                          <a:solidFill>
                            <a:srgbClr val="000000"/>
                          </a:solidFill>
                          <a:effectLst/>
                          <a:latin typeface="Times New Roman" panose="02020603050405020304"/>
                          <a:ea typeface="楷体" panose="02010609060101010101" charset="-122"/>
                          <a:cs typeface="Courier New" panose="02070309020205020404"/>
                        </a:rPr>
                        <a:t>________________________</a:t>
                      </a:r>
                      <a:endParaRPr lang="zh-CN" sz="2800" kern="100">
                        <a:effectLst/>
                        <a:latin typeface="等线" panose="02010600030101010101" charset="-122"/>
                        <a:ea typeface="等线" panose="02010600030101010101" charset="-122"/>
                        <a:cs typeface="Courier New" panose="02070309020205020404"/>
                      </a:endParaRPr>
                    </a:p>
                  </a:txBody>
                  <a:tcPr marL="10910" marR="1091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97664">
                <a:tc vMerge="1">
                  <a:tcPr/>
                </a:tc>
                <a:tc>
                  <a:txBody>
                    <a:bodyPr/>
                    <a:lstStyle/>
                    <a:p>
                      <a:pPr algn="l">
                        <a:lnSpc>
                          <a:spcPct val="150000"/>
                        </a:lnSpc>
                        <a:spcAft>
                          <a:spcPts val="0"/>
                        </a:spcAft>
                        <a:tabLst>
                          <a:tab pos="2700655" algn="l"/>
                        </a:tabLst>
                      </a:pPr>
                      <a:r>
                        <a:rPr lang="en-US" sz="2800" b="1" kern="100" dirty="0">
                          <a:effectLst/>
                          <a:latin typeface="宋体" panose="02010600030101010101" pitchFamily="2" charset="-122"/>
                          <a:ea typeface="等线" panose="02010600030101010101" charset="-122"/>
                          <a:cs typeface="Times New Roman" panose="02020603050405020304"/>
                        </a:rPr>
                        <a:t>③</a:t>
                      </a:r>
                      <a:r>
                        <a:rPr lang="zh-CN" sz="2800" b="1" kern="100" dirty="0">
                          <a:effectLst/>
                          <a:latin typeface="Times New Roman" panose="02020603050405020304"/>
                          <a:ea typeface="宋体" panose="02010600030101010101" pitchFamily="2" charset="-122"/>
                          <a:cs typeface="Times New Roman" panose="02020603050405020304"/>
                        </a:rPr>
                        <a:t>则固前知其如此也</a:t>
                      </a:r>
                      <a:endParaRPr lang="zh-CN" sz="2800" kern="100" dirty="0">
                        <a:effectLst/>
                        <a:latin typeface="等线" panose="02010600030101010101" charset="-122"/>
                        <a:ea typeface="等线" panose="02010600030101010101" charset="-122"/>
                        <a:cs typeface="Courier New" panose="02070309020205020404"/>
                      </a:endParaRPr>
                    </a:p>
                  </a:txBody>
                  <a:tcPr marL="10910" marR="1091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spcAft>
                          <a:spcPts val="0"/>
                        </a:spcAft>
                        <a:tabLst>
                          <a:tab pos="2700655" algn="l"/>
                        </a:tabLst>
                      </a:pPr>
                      <a:r>
                        <a:rPr lang="en-US" sz="2800" b="1" kern="100">
                          <a:solidFill>
                            <a:srgbClr val="000000"/>
                          </a:solidFill>
                          <a:effectLst/>
                          <a:latin typeface="Times New Roman" panose="02020603050405020304"/>
                          <a:ea typeface="楷体" panose="02010609060101010101" charset="-122"/>
                          <a:cs typeface="Courier New" panose="02070309020205020404"/>
                        </a:rPr>
                        <a:t>_______________</a:t>
                      </a:r>
                      <a:r>
                        <a:rPr lang="en-US" sz="2800" b="1" kern="100">
                          <a:solidFill>
                            <a:srgbClr val="000000"/>
                          </a:solidFill>
                          <a:effectLst/>
                          <a:latin typeface="Times New Roman" panose="02020603050405020304"/>
                          <a:ea typeface="宋体" panose="02010600030101010101" pitchFamily="2" charset="-122"/>
                          <a:cs typeface="Courier New" panose="02070309020205020404"/>
                        </a:rPr>
                        <a:t>__</a:t>
                      </a:r>
                      <a:r>
                        <a:rPr lang="en-US" sz="2800" b="1" kern="100">
                          <a:solidFill>
                            <a:srgbClr val="000000"/>
                          </a:solidFill>
                          <a:effectLst/>
                          <a:latin typeface="Times New Roman" panose="02020603050405020304"/>
                          <a:ea typeface="楷体" panose="02010609060101010101" charset="-122"/>
                          <a:cs typeface="Courier New" panose="02070309020205020404"/>
                        </a:rPr>
                        <a:t>__</a:t>
                      </a:r>
                      <a:r>
                        <a:rPr lang="en-US" sz="2800" b="1" kern="100">
                          <a:solidFill>
                            <a:srgbClr val="000000"/>
                          </a:solidFill>
                          <a:effectLst/>
                          <a:latin typeface="Times New Roman" panose="02020603050405020304"/>
                          <a:ea typeface="宋体" panose="02010600030101010101" pitchFamily="2" charset="-122"/>
                          <a:cs typeface="Courier New" panose="02070309020205020404"/>
                        </a:rPr>
                        <a:t>____</a:t>
                      </a:r>
                      <a:r>
                        <a:rPr lang="en-US" sz="2800" b="1" kern="100">
                          <a:solidFill>
                            <a:srgbClr val="000000"/>
                          </a:solidFill>
                          <a:effectLst/>
                          <a:latin typeface="Times New Roman" panose="02020603050405020304"/>
                          <a:ea typeface="楷体" panose="02010609060101010101" charset="-122"/>
                          <a:cs typeface="Courier New" panose="02070309020205020404"/>
                        </a:rPr>
                        <a:t>_</a:t>
                      </a:r>
                      <a:endParaRPr lang="zh-CN" sz="2800" kern="100">
                        <a:effectLst/>
                        <a:latin typeface="等线" panose="02010600030101010101" charset="-122"/>
                        <a:ea typeface="等线" panose="02010600030101010101" charset="-122"/>
                        <a:cs typeface="Courier New" panose="02070309020205020404"/>
                      </a:endParaRPr>
                    </a:p>
                  </a:txBody>
                  <a:tcPr marL="10910" marR="1091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728345">
                <a:tc vMerge="1">
                  <a:tcPr/>
                </a:tc>
                <a:tc>
                  <a:txBody>
                    <a:bodyPr/>
                    <a:lstStyle/>
                    <a:p>
                      <a:pPr algn="l">
                        <a:lnSpc>
                          <a:spcPct val="150000"/>
                        </a:lnSpc>
                        <a:spcAft>
                          <a:spcPts val="0"/>
                        </a:spcAft>
                        <a:tabLst>
                          <a:tab pos="2700655" algn="l"/>
                        </a:tabLst>
                      </a:pPr>
                      <a:r>
                        <a:rPr lang="en-US" sz="2800" b="1" kern="100" dirty="0">
                          <a:effectLst/>
                          <a:latin typeface="宋体" panose="02010600030101010101" pitchFamily="2" charset="-122"/>
                          <a:ea typeface="等线" panose="02010600030101010101" charset="-122"/>
                          <a:cs typeface="Times New Roman" panose="02020603050405020304"/>
                        </a:rPr>
                        <a:t>④</a:t>
                      </a:r>
                      <a:r>
                        <a:rPr lang="zh-CN" sz="2800" b="1" kern="100" dirty="0">
                          <a:effectLst/>
                          <a:latin typeface="Times New Roman" panose="02020603050405020304"/>
                          <a:ea typeface="宋体" panose="02010600030101010101" pitchFamily="2" charset="-122"/>
                          <a:cs typeface="Times New Roman" panose="02020603050405020304"/>
                        </a:rPr>
                        <a:t>竭诚则胡越为一体</a:t>
                      </a:r>
                      <a:endParaRPr lang="zh-CN" sz="2800" kern="100" dirty="0">
                        <a:effectLst/>
                        <a:latin typeface="等线" panose="02010600030101010101" charset="-122"/>
                        <a:ea typeface="等线" panose="02010600030101010101" charset="-122"/>
                        <a:cs typeface="Courier New" panose="02070309020205020404"/>
                      </a:endParaRPr>
                    </a:p>
                  </a:txBody>
                  <a:tcPr marL="10910" marR="1091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spcAft>
                          <a:spcPts val="0"/>
                        </a:spcAft>
                        <a:tabLst>
                          <a:tab pos="2700655" algn="l"/>
                        </a:tabLst>
                      </a:pPr>
                      <a:r>
                        <a:rPr lang="en-US" sz="2800" b="1" kern="100" dirty="0" smtClean="0">
                          <a:solidFill>
                            <a:srgbClr val="000000"/>
                          </a:solidFill>
                          <a:effectLst/>
                          <a:latin typeface="Times New Roman" panose="02020603050405020304"/>
                          <a:ea typeface="楷体" panose="02010609060101010101" charset="-122"/>
                          <a:cs typeface="Courier New" panose="02070309020205020404"/>
                        </a:rPr>
                        <a:t>____________________</a:t>
                      </a:r>
                      <a:endParaRPr lang="zh-CN" sz="2800" kern="100" dirty="0">
                        <a:effectLst/>
                        <a:latin typeface="等线" panose="02010600030101010101" charset="-122"/>
                        <a:ea typeface="等线" panose="02010600030101010101" charset="-122"/>
                        <a:cs typeface="Courier New" panose="02070309020205020404"/>
                      </a:endParaRPr>
                    </a:p>
                  </a:txBody>
                  <a:tcPr marL="10910" marR="1091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69612">
                <a:tc vMerge="1">
                  <a:tcPr/>
                </a:tc>
                <a:tc>
                  <a:txBody>
                    <a:bodyPr/>
                    <a:lstStyle/>
                    <a:p>
                      <a:pPr algn="l">
                        <a:lnSpc>
                          <a:spcPct val="150000"/>
                        </a:lnSpc>
                        <a:spcAft>
                          <a:spcPts val="0"/>
                        </a:spcAft>
                        <a:tabLst>
                          <a:tab pos="2700655" algn="l"/>
                        </a:tabLst>
                      </a:pPr>
                      <a:r>
                        <a:rPr lang="en-US" sz="2800" b="1" kern="100">
                          <a:effectLst/>
                          <a:latin typeface="宋体" panose="02010600030101010101" pitchFamily="2" charset="-122"/>
                          <a:ea typeface="等线" panose="02010600030101010101" charset="-122"/>
                          <a:cs typeface="Times New Roman" panose="02020603050405020304"/>
                        </a:rPr>
                        <a:t>⑤</a:t>
                      </a:r>
                      <a:r>
                        <a:rPr lang="zh-CN" sz="2800" b="1" kern="100">
                          <a:effectLst/>
                          <a:latin typeface="Times New Roman" panose="02020603050405020304"/>
                          <a:ea typeface="宋体" panose="02010600030101010101" pitchFamily="2" charset="-122"/>
                          <a:cs typeface="Times New Roman" panose="02020603050405020304"/>
                        </a:rPr>
                        <a:t>此则岳阳楼之大观也</a:t>
                      </a:r>
                      <a:endParaRPr lang="zh-CN" sz="2800" kern="100">
                        <a:effectLst/>
                        <a:latin typeface="等线" panose="02010600030101010101" charset="-122"/>
                        <a:ea typeface="等线" panose="02010600030101010101" charset="-122"/>
                        <a:cs typeface="Courier New" panose="02070309020205020404"/>
                      </a:endParaRPr>
                    </a:p>
                  </a:txBody>
                  <a:tcPr marL="10910" marR="1091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spcAft>
                          <a:spcPts val="0"/>
                        </a:spcAft>
                        <a:tabLst>
                          <a:tab pos="2700655" algn="l"/>
                        </a:tabLst>
                      </a:pPr>
                      <a:r>
                        <a:rPr lang="en-US" sz="2800" b="1" kern="100">
                          <a:solidFill>
                            <a:srgbClr val="000000"/>
                          </a:solidFill>
                          <a:effectLst/>
                          <a:latin typeface="Times New Roman" panose="02020603050405020304"/>
                          <a:ea typeface="楷体" panose="02010609060101010101" charset="-122"/>
                          <a:cs typeface="Courier New" panose="02070309020205020404"/>
                        </a:rPr>
                        <a:t>___________</a:t>
                      </a:r>
                      <a:r>
                        <a:rPr lang="en-US" sz="2800" b="1" kern="100" dirty="0" smtClean="0">
                          <a:solidFill>
                            <a:srgbClr val="000000"/>
                          </a:solidFill>
                          <a:effectLst/>
                          <a:latin typeface="Times New Roman" panose="02020603050405020304"/>
                          <a:ea typeface="宋体" panose="02010600030101010101" pitchFamily="2" charset="-122"/>
                          <a:cs typeface="Courier New" panose="02070309020205020404"/>
                          <a:sym typeface="+mn-ea"/>
                        </a:rPr>
                        <a:t>_______</a:t>
                      </a:r>
                      <a:r>
                        <a:rPr lang="en-US" sz="2800" b="1" kern="100" dirty="0" smtClean="0">
                          <a:solidFill>
                            <a:srgbClr val="000000"/>
                          </a:solidFill>
                          <a:effectLst/>
                          <a:latin typeface="Times New Roman" panose="02020603050405020304"/>
                          <a:ea typeface="宋体" panose="02010600030101010101" pitchFamily="2" charset="-122"/>
                          <a:cs typeface="Courier New" panose="02070309020205020404"/>
                          <a:sym typeface="+mn-ea"/>
                        </a:rPr>
                        <a:t>_</a:t>
                      </a:r>
                      <a:r>
                        <a:rPr lang="en-US" sz="2800" b="1" kern="100">
                          <a:solidFill>
                            <a:srgbClr val="000000"/>
                          </a:solidFill>
                          <a:effectLst/>
                          <a:latin typeface="Times New Roman" panose="02020603050405020304"/>
                          <a:ea typeface="楷体" panose="02010609060101010101" charset="-122"/>
                          <a:cs typeface="Courier New" panose="02070309020205020404"/>
                        </a:rPr>
                        <a:t>_</a:t>
                      </a:r>
                      <a:endParaRPr lang="zh-CN" sz="2800" kern="100">
                        <a:effectLst/>
                        <a:latin typeface="等线" panose="02010600030101010101" charset="-122"/>
                        <a:ea typeface="等线" panose="02010600030101010101" charset="-122"/>
                        <a:cs typeface="Courier New" panose="02070309020205020404"/>
                      </a:endParaRPr>
                    </a:p>
                  </a:txBody>
                  <a:tcPr marL="10910" marR="1091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69612">
                <a:tc vMerge="1">
                  <a:tcPr/>
                </a:tc>
                <a:tc>
                  <a:txBody>
                    <a:bodyPr/>
                    <a:lstStyle/>
                    <a:p>
                      <a:pPr algn="l">
                        <a:lnSpc>
                          <a:spcPct val="150000"/>
                        </a:lnSpc>
                        <a:spcAft>
                          <a:spcPts val="0"/>
                        </a:spcAft>
                        <a:tabLst>
                          <a:tab pos="2700655" algn="l"/>
                        </a:tabLst>
                      </a:pPr>
                      <a:r>
                        <a:rPr lang="en-US" sz="2800" b="1" kern="100">
                          <a:effectLst/>
                          <a:latin typeface="宋体" panose="02010600030101010101" pitchFamily="2" charset="-122"/>
                          <a:ea typeface="等线" panose="02010600030101010101" charset="-122"/>
                          <a:cs typeface="Times New Roman" panose="02020603050405020304"/>
                        </a:rPr>
                        <a:t>⑥</a:t>
                      </a:r>
                      <a:r>
                        <a:rPr lang="zh-CN" sz="2800" b="1" kern="100">
                          <a:effectLst/>
                          <a:latin typeface="Times New Roman" panose="02020603050405020304"/>
                          <a:ea typeface="宋体" panose="02010600030101010101" pitchFamily="2" charset="-122"/>
                          <a:cs typeface="Times New Roman" panose="02020603050405020304"/>
                        </a:rPr>
                        <a:t>位卑则足羞，官盛则近谀</a:t>
                      </a:r>
                      <a:endParaRPr lang="zh-CN" sz="2800" kern="100">
                        <a:effectLst/>
                        <a:latin typeface="等线" panose="02010600030101010101" charset="-122"/>
                        <a:ea typeface="等线" panose="02010600030101010101" charset="-122"/>
                        <a:cs typeface="Courier New" panose="02070309020205020404"/>
                      </a:endParaRPr>
                    </a:p>
                  </a:txBody>
                  <a:tcPr marL="10910" marR="1091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spcAft>
                          <a:spcPts val="0"/>
                        </a:spcAft>
                        <a:tabLst>
                          <a:tab pos="2700655" algn="l"/>
                        </a:tabLst>
                      </a:pPr>
                      <a:r>
                        <a:rPr lang="en-US" sz="2800" b="1" kern="100" dirty="0">
                          <a:solidFill>
                            <a:srgbClr val="000000"/>
                          </a:solidFill>
                          <a:effectLst/>
                          <a:latin typeface="Times New Roman" panose="02020603050405020304"/>
                          <a:ea typeface="楷体" panose="02010609060101010101" charset="-122"/>
                          <a:cs typeface="Courier New" panose="02070309020205020404"/>
                        </a:rPr>
                        <a:t>_____</a:t>
                      </a:r>
                      <a:r>
                        <a:rPr lang="en-US" sz="2800" b="1" kern="100" dirty="0" smtClean="0">
                          <a:solidFill>
                            <a:srgbClr val="000000"/>
                          </a:solidFill>
                          <a:effectLst/>
                          <a:latin typeface="Times New Roman" panose="02020603050405020304"/>
                          <a:ea typeface="宋体" panose="02010600030101010101" pitchFamily="2" charset="-122"/>
                          <a:cs typeface="Courier New" panose="02070309020205020404"/>
                          <a:sym typeface="+mn-ea"/>
                        </a:rPr>
                        <a:t>_________</a:t>
                      </a:r>
                      <a:r>
                        <a:rPr lang="en-US" sz="2800" b="1" kern="100" dirty="0">
                          <a:solidFill>
                            <a:srgbClr val="000000"/>
                          </a:solidFill>
                          <a:effectLst/>
                          <a:latin typeface="Times New Roman" panose="02020603050405020304"/>
                          <a:ea typeface="楷体" panose="02010609060101010101" charset="-122"/>
                          <a:cs typeface="Courier New" panose="02070309020205020404"/>
                        </a:rPr>
                        <a:t>____</a:t>
                      </a:r>
                      <a:r>
                        <a:rPr lang="en-US" sz="2800" b="1" kern="100" dirty="0" smtClean="0">
                          <a:solidFill>
                            <a:srgbClr val="000000"/>
                          </a:solidFill>
                          <a:effectLst/>
                          <a:latin typeface="Times New Roman" panose="02020603050405020304"/>
                          <a:ea typeface="宋体" panose="02010600030101010101" pitchFamily="2" charset="-122"/>
                          <a:cs typeface="Courier New" panose="02070309020205020404"/>
                          <a:sym typeface="+mn-ea"/>
                        </a:rPr>
                        <a:t>_</a:t>
                      </a:r>
                      <a:r>
                        <a:rPr lang="en-US" sz="2800" b="1" kern="100" dirty="0">
                          <a:solidFill>
                            <a:srgbClr val="000000"/>
                          </a:solidFill>
                          <a:effectLst/>
                          <a:latin typeface="Times New Roman" panose="02020603050405020304"/>
                          <a:ea typeface="楷体" panose="02010609060101010101" charset="-122"/>
                          <a:cs typeface="Courier New" panose="02070309020205020404"/>
                        </a:rPr>
                        <a:t>_</a:t>
                      </a:r>
                      <a:endParaRPr lang="zh-CN" sz="2800" kern="100" dirty="0">
                        <a:effectLst/>
                        <a:latin typeface="等线" panose="02010600030101010101" charset="-122"/>
                        <a:ea typeface="等线" panose="02010600030101010101" charset="-122"/>
                        <a:cs typeface="Courier New" panose="02070309020205020404"/>
                      </a:endParaRPr>
                    </a:p>
                  </a:txBody>
                  <a:tcPr marL="10910" marR="1091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24" name="矩形 23"/>
          <p:cNvSpPr/>
          <p:nvPr/>
        </p:nvSpPr>
        <p:spPr>
          <a:xfrm>
            <a:off x="5838511" y="1942611"/>
            <a:ext cx="3246081" cy="503590"/>
          </a:xfrm>
          <a:prstGeom prst="rect">
            <a:avLst/>
          </a:prstGeom>
        </p:spPr>
        <p:txBody>
          <a:bodyPr wrap="none" lIns="0" tIns="36000" rIns="0" bIns="36000">
            <a:spAutoFit/>
          </a:bodyPr>
          <a:lstStyle/>
          <a:p>
            <a:r>
              <a:rPr lang="zh-CN" altLang="zh-CN" b="1" dirty="0" smtClean="0">
                <a:solidFill>
                  <a:srgbClr val="FF0000"/>
                </a:solidFill>
                <a:latin typeface="+mn-lt"/>
                <a:ea typeface="楷体" panose="02010609060101010101" charset="-122"/>
              </a:rPr>
              <a:t>连词</a:t>
            </a:r>
            <a:r>
              <a:rPr lang="zh-CN" altLang="zh-CN" b="1" dirty="0">
                <a:solidFill>
                  <a:srgbClr val="FF0000"/>
                </a:solidFill>
                <a:latin typeface="+mn-lt"/>
                <a:ea typeface="楷体" panose="02010609060101010101" charset="-122"/>
              </a:rPr>
              <a:t>，表承接，</a:t>
            </a:r>
            <a:r>
              <a:rPr lang="zh-CN" altLang="zh-CN" b="1" dirty="0" smtClean="0">
                <a:solidFill>
                  <a:srgbClr val="FF0000"/>
                </a:solidFill>
                <a:latin typeface="+mn-lt"/>
                <a:ea typeface="楷体" panose="02010609060101010101" charset="-122"/>
              </a:rPr>
              <a:t>那么</a:t>
            </a:r>
            <a:endParaRPr lang="zh-CN" altLang="zh-CN" dirty="0">
              <a:solidFill>
                <a:srgbClr val="FF0000"/>
              </a:solidFill>
              <a:latin typeface="+mn-lt"/>
              <a:ea typeface="楷体" panose="02010609060101010101" charset="-122"/>
            </a:endParaRPr>
          </a:p>
        </p:txBody>
      </p:sp>
      <p:sp>
        <p:nvSpPr>
          <p:cNvPr id="25" name="矩形 24"/>
          <p:cNvSpPr/>
          <p:nvPr/>
        </p:nvSpPr>
        <p:spPr>
          <a:xfrm>
            <a:off x="5797743" y="2590683"/>
            <a:ext cx="3967433" cy="503590"/>
          </a:xfrm>
          <a:prstGeom prst="rect">
            <a:avLst/>
          </a:prstGeom>
        </p:spPr>
        <p:txBody>
          <a:bodyPr wrap="none" lIns="0" tIns="36000" rIns="0" bIns="36000">
            <a:spAutoFit/>
          </a:bodyPr>
          <a:lstStyle/>
          <a:p>
            <a:r>
              <a:rPr lang="zh-CN" altLang="zh-CN" b="1" dirty="0" smtClean="0">
                <a:solidFill>
                  <a:srgbClr val="FF0000"/>
                </a:solidFill>
                <a:latin typeface="+mn-lt"/>
                <a:ea typeface="楷体" panose="02010609060101010101" charset="-122"/>
              </a:rPr>
              <a:t>连词</a:t>
            </a:r>
            <a:r>
              <a:rPr lang="zh-CN" altLang="zh-CN" b="1" dirty="0">
                <a:solidFill>
                  <a:srgbClr val="FF0000"/>
                </a:solidFill>
                <a:latin typeface="+mn-lt"/>
                <a:ea typeface="楷体" panose="02010609060101010101" charset="-122"/>
              </a:rPr>
              <a:t>，表转折，可是，</a:t>
            </a:r>
            <a:r>
              <a:rPr lang="zh-CN" altLang="zh-CN" b="1" dirty="0" smtClean="0">
                <a:solidFill>
                  <a:srgbClr val="FF0000"/>
                </a:solidFill>
                <a:latin typeface="+mn-lt"/>
                <a:ea typeface="楷体" panose="02010609060101010101" charset="-122"/>
              </a:rPr>
              <a:t>却</a:t>
            </a:r>
            <a:endParaRPr lang="zh-CN" altLang="zh-CN" dirty="0">
              <a:solidFill>
                <a:srgbClr val="FF0000"/>
              </a:solidFill>
              <a:latin typeface="+mn-lt"/>
              <a:ea typeface="楷体" panose="02010609060101010101" charset="-122"/>
            </a:endParaRPr>
          </a:p>
        </p:txBody>
      </p:sp>
      <p:sp>
        <p:nvSpPr>
          <p:cNvPr id="26" name="矩形 25"/>
          <p:cNvSpPr/>
          <p:nvPr/>
        </p:nvSpPr>
        <p:spPr>
          <a:xfrm>
            <a:off x="5823014" y="3226521"/>
            <a:ext cx="3575050" cy="501650"/>
          </a:xfrm>
          <a:prstGeom prst="rect">
            <a:avLst/>
          </a:prstGeom>
        </p:spPr>
        <p:txBody>
          <a:bodyPr wrap="none" lIns="0" tIns="36000" rIns="0" bIns="36000">
            <a:spAutoFit/>
          </a:bodyPr>
          <a:lstStyle/>
          <a:p>
            <a:r>
              <a:rPr lang="zh-CN" altLang="zh-CN" b="1" smtClean="0">
                <a:solidFill>
                  <a:srgbClr val="FF0000"/>
                </a:solidFill>
                <a:latin typeface="+mn-lt"/>
                <a:ea typeface="楷体" panose="02010609060101010101" charset="-122"/>
              </a:rPr>
              <a:t>连词，表</a:t>
            </a:r>
            <a:r>
              <a:rPr lang="zh-CN" altLang="zh-CN" b="1" dirty="0">
                <a:solidFill>
                  <a:srgbClr val="FF0000"/>
                </a:solidFill>
                <a:latin typeface="+mn-lt"/>
                <a:ea typeface="楷体" panose="02010609060101010101" charset="-122"/>
              </a:rPr>
              <a:t>承接，就，便</a:t>
            </a:r>
            <a:endParaRPr lang="zh-CN" altLang="zh-CN" dirty="0">
              <a:solidFill>
                <a:srgbClr val="FF0000"/>
              </a:solidFill>
              <a:latin typeface="+mn-lt"/>
              <a:ea typeface="楷体" panose="02010609060101010101" charset="-122"/>
            </a:endParaRPr>
          </a:p>
        </p:txBody>
      </p:sp>
      <p:sp>
        <p:nvSpPr>
          <p:cNvPr id="27" name="矩形 26"/>
          <p:cNvSpPr/>
          <p:nvPr/>
        </p:nvSpPr>
        <p:spPr>
          <a:xfrm>
            <a:off x="5833045" y="3742811"/>
            <a:ext cx="5292588" cy="716915"/>
          </a:xfrm>
          <a:prstGeom prst="rect">
            <a:avLst/>
          </a:prstGeom>
        </p:spPr>
        <p:txBody>
          <a:bodyPr wrap="square" lIns="0" tIns="36000" rIns="0" bIns="36000">
            <a:spAutoFit/>
          </a:bodyPr>
          <a:lstStyle/>
          <a:p>
            <a:pPr>
              <a:lnSpc>
                <a:spcPct val="150000"/>
              </a:lnSpc>
            </a:pPr>
            <a:r>
              <a:rPr lang="zh-CN" altLang="zh-CN" b="1" dirty="0" smtClean="0">
                <a:solidFill>
                  <a:srgbClr val="FF0000"/>
                </a:solidFill>
                <a:latin typeface="+mn-lt"/>
                <a:ea typeface="楷体" panose="02010609060101010101" charset="-122"/>
              </a:rPr>
              <a:t>连词，表承接</a:t>
            </a:r>
            <a:r>
              <a:rPr lang="zh-CN" altLang="zh-CN" b="1" dirty="0">
                <a:solidFill>
                  <a:srgbClr val="FF0000"/>
                </a:solidFill>
                <a:latin typeface="+mn-lt"/>
                <a:ea typeface="楷体" panose="02010609060101010101" charset="-122"/>
              </a:rPr>
              <a:t>，那么</a:t>
            </a:r>
            <a:endParaRPr lang="zh-CN" altLang="zh-CN" dirty="0">
              <a:solidFill>
                <a:srgbClr val="FF0000"/>
              </a:solidFill>
              <a:latin typeface="+mn-lt"/>
              <a:ea typeface="楷体" panose="02010609060101010101" charset="-122"/>
            </a:endParaRPr>
          </a:p>
        </p:txBody>
      </p:sp>
      <p:sp>
        <p:nvSpPr>
          <p:cNvPr id="28" name="矩形 27"/>
          <p:cNvSpPr/>
          <p:nvPr/>
        </p:nvSpPr>
        <p:spPr>
          <a:xfrm>
            <a:off x="5833045" y="4613123"/>
            <a:ext cx="2860040" cy="501650"/>
          </a:xfrm>
          <a:prstGeom prst="rect">
            <a:avLst/>
          </a:prstGeom>
        </p:spPr>
        <p:txBody>
          <a:bodyPr wrap="none" lIns="0" tIns="36000" rIns="0" bIns="36000">
            <a:spAutoFit/>
          </a:bodyPr>
          <a:lstStyle/>
          <a:p>
            <a:r>
              <a:rPr lang="zh-CN" altLang="zh-CN" b="1" dirty="0" smtClean="0">
                <a:solidFill>
                  <a:srgbClr val="FF0000"/>
                </a:solidFill>
                <a:latin typeface="+mn-lt"/>
                <a:ea typeface="楷体" panose="02010609060101010101" charset="-122"/>
              </a:rPr>
              <a:t>副词</a:t>
            </a:r>
            <a:r>
              <a:rPr lang="zh-CN" altLang="zh-CN" b="1" dirty="0">
                <a:solidFill>
                  <a:srgbClr val="FF0000"/>
                </a:solidFill>
                <a:latin typeface="+mn-lt"/>
                <a:ea typeface="楷体" panose="02010609060101010101" charset="-122"/>
              </a:rPr>
              <a:t>，表判断，</a:t>
            </a:r>
            <a:r>
              <a:rPr lang="zh-CN" altLang="zh-CN" b="1" dirty="0" smtClean="0">
                <a:solidFill>
                  <a:srgbClr val="FF0000"/>
                </a:solidFill>
                <a:latin typeface="+mn-lt"/>
                <a:ea typeface="楷体" panose="02010609060101010101" charset="-122"/>
              </a:rPr>
              <a:t>是</a:t>
            </a:r>
            <a:endParaRPr lang="zh-CN" altLang="zh-CN" dirty="0">
              <a:solidFill>
                <a:srgbClr val="FF0000"/>
              </a:solidFill>
              <a:latin typeface="+mn-lt"/>
              <a:ea typeface="楷体" panose="02010609060101010101" charset="-122"/>
            </a:endParaRPr>
          </a:p>
        </p:txBody>
      </p:sp>
      <p:sp>
        <p:nvSpPr>
          <p:cNvPr id="29" name="矩形 28"/>
          <p:cNvSpPr/>
          <p:nvPr/>
        </p:nvSpPr>
        <p:spPr>
          <a:xfrm>
            <a:off x="5833045" y="5261639"/>
            <a:ext cx="2860040" cy="501650"/>
          </a:xfrm>
          <a:prstGeom prst="rect">
            <a:avLst/>
          </a:prstGeom>
        </p:spPr>
        <p:txBody>
          <a:bodyPr wrap="none" lIns="0" tIns="36000" rIns="0" bIns="36000">
            <a:spAutoFit/>
          </a:bodyPr>
          <a:lstStyle/>
          <a:p>
            <a:r>
              <a:rPr lang="zh-CN" altLang="zh-CN" b="1" smtClean="0">
                <a:solidFill>
                  <a:srgbClr val="FF0000"/>
                </a:solidFill>
                <a:latin typeface="+mn-lt"/>
                <a:ea typeface="楷体" panose="02010609060101010101" charset="-122"/>
              </a:rPr>
              <a:t>连词</a:t>
            </a:r>
            <a:r>
              <a:rPr lang="zh-CN" altLang="zh-CN" b="1">
                <a:solidFill>
                  <a:srgbClr val="FF0000"/>
                </a:solidFill>
                <a:latin typeface="+mn-lt"/>
                <a:ea typeface="楷体" panose="02010609060101010101" charset="-122"/>
              </a:rPr>
              <a:t>，表承接，</a:t>
            </a:r>
            <a:r>
              <a:rPr lang="zh-CN" altLang="zh-CN" b="1" smtClean="0">
                <a:solidFill>
                  <a:srgbClr val="FF0000"/>
                </a:solidFill>
                <a:latin typeface="+mn-lt"/>
                <a:ea typeface="楷体" panose="02010609060101010101" charset="-122"/>
              </a:rPr>
              <a:t>就</a:t>
            </a:r>
            <a:endParaRPr lang="zh-CN" altLang="zh-CN" dirty="0">
              <a:solidFill>
                <a:srgbClr val="FF0000"/>
              </a:solidFill>
              <a:latin typeface="+mn-lt"/>
              <a:ea typeface="楷体" panose="0201060906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8"/>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5" grpId="0"/>
      <p:bldP spid="26" grpId="0"/>
      <p:bldP spid="27" grpId="0"/>
      <p:bldP spid="28" grpId="0"/>
      <p:bldP spid="29"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a:xfrm>
            <a:off x="271037" y="503783"/>
            <a:ext cx="10980000" cy="5775960"/>
          </a:xfrm>
        </p:spPr>
        <p:txBody>
          <a:bodyPr/>
          <a:lstStyle/>
          <a:p>
            <a:pPr indent="713740">
              <a:lnSpc>
                <a:spcPct val="120000"/>
              </a:lnSpc>
              <a:spcAft>
                <a:spcPts val="0"/>
              </a:spcAft>
              <a:tabLst>
                <a:tab pos="2700655" algn="l"/>
              </a:tabLst>
            </a:pPr>
            <a:r>
              <a:rPr lang="zh-CN" altLang="zh-CN" kern="100" dirty="0">
                <a:cs typeface="Times New Roman" panose="02020603050405020304"/>
              </a:rPr>
              <a:t>本单元属于必修课程</a:t>
            </a:r>
            <a:r>
              <a:rPr lang="zh-CN" altLang="zh-CN" kern="100" dirty="0">
                <a:latin typeface="等线" panose="02010600030101010101" charset="-122"/>
                <a:cs typeface="Times New Roman" panose="02020603050405020304"/>
              </a:rPr>
              <a:t>“</a:t>
            </a:r>
            <a:r>
              <a:rPr lang="zh-CN" altLang="zh-CN" kern="100" dirty="0">
                <a:cs typeface="Times New Roman" panose="02020603050405020304"/>
              </a:rPr>
              <a:t>思辨性阅读与表达</a:t>
            </a:r>
            <a:r>
              <a:rPr lang="zh-CN" altLang="zh-CN" kern="100" dirty="0">
                <a:latin typeface="等线" panose="02010600030101010101" charset="-122"/>
                <a:cs typeface="Times New Roman" panose="02020603050405020304"/>
              </a:rPr>
              <a:t>”</a:t>
            </a:r>
            <a:r>
              <a:rPr lang="zh-CN" altLang="zh-CN" kern="100" dirty="0">
                <a:cs typeface="Times New Roman" panose="02020603050405020304"/>
              </a:rPr>
              <a:t>学习任务群，选取了两组四篇古代思辨文体：奏疏、书信、辞赋和史论。四篇文章从不同角度展现了古代士人面对家国问题时发出的</a:t>
            </a:r>
            <a:r>
              <a:rPr lang="zh-CN" altLang="zh-CN" kern="100" dirty="0">
                <a:latin typeface="等线" panose="02010600030101010101" charset="-122"/>
                <a:cs typeface="Times New Roman" panose="02020603050405020304"/>
              </a:rPr>
              <a:t>“</a:t>
            </a:r>
            <a:r>
              <a:rPr lang="zh-CN" altLang="zh-CN" kern="100" dirty="0">
                <a:cs typeface="Times New Roman" panose="02020603050405020304"/>
              </a:rPr>
              <a:t>理性的声音</a:t>
            </a:r>
            <a:r>
              <a:rPr lang="zh-CN" altLang="zh-CN" kern="100" dirty="0">
                <a:latin typeface="等线" panose="02010600030101010101" charset="-122"/>
                <a:cs typeface="Times New Roman" panose="02020603050405020304"/>
              </a:rPr>
              <a:t>”</a:t>
            </a:r>
            <a:r>
              <a:rPr lang="zh-CN" altLang="zh-CN" kern="100" dirty="0">
                <a:cs typeface="Times New Roman" panose="02020603050405020304"/>
              </a:rPr>
              <a:t>。古代优秀的士人，秉承着</a:t>
            </a:r>
            <a:r>
              <a:rPr lang="zh-CN" altLang="zh-CN" kern="100" dirty="0">
                <a:latin typeface="等线" panose="02010600030101010101" charset="-122"/>
                <a:cs typeface="Times New Roman" panose="02020603050405020304"/>
              </a:rPr>
              <a:t>“</a:t>
            </a:r>
            <a:r>
              <a:rPr lang="zh-CN" altLang="zh-CN" kern="100" dirty="0">
                <a:cs typeface="Times New Roman" panose="02020603050405020304"/>
              </a:rPr>
              <a:t>修身、齐家、治国、平天下</a:t>
            </a:r>
            <a:r>
              <a:rPr lang="zh-CN" altLang="zh-CN" kern="100" dirty="0">
                <a:latin typeface="等线" panose="02010600030101010101" charset="-122"/>
                <a:cs typeface="Times New Roman" panose="02020603050405020304"/>
              </a:rPr>
              <a:t>”</a:t>
            </a:r>
            <a:r>
              <a:rPr lang="zh-CN" altLang="zh-CN" kern="100" dirty="0">
                <a:cs typeface="Times New Roman" panose="02020603050405020304"/>
              </a:rPr>
              <a:t>的理想，自觉承担匡世济民的责任，在其位则积极建言献策，以期有补于世用；不在其位，仍能心系庙堂，时时牵挂国事，以各种方式表白心迹。本单元所选文章的作者，魏征、王安石、杜牧、苏洵或是治世能臣，或是文人典范，其立身处世皆有可为楷模、值得学习之处。他们所写的文章，不论是上书陈事，还是剖白心迹，或是就史事发表议论，均是有感而发，有为而发，有着极强的现实针对性，字里行间可见其对国家的拳拳之心。</a:t>
            </a:r>
            <a:endParaRPr lang="zh-CN" altLang="zh-CN" sz="1050" kern="100" dirty="0">
              <a:effectLst/>
              <a:latin typeface="等线" panose="02010600030101010101" charset="-122"/>
              <a:ea typeface="等线" panose="02010600030101010101" charset="-122"/>
              <a:cs typeface="Courier New" panose="02070309020205020404"/>
            </a:endParaRPr>
          </a:p>
        </p:txBody>
      </p:sp>
    </p:spTree>
  </p:cSld>
  <p:clrMapOvr>
    <a:masterClrMapping/>
  </p:clrMapOvr>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271037" y="611795"/>
            <a:ext cx="10980000" cy="4543744"/>
          </a:xfrm>
        </p:spPr>
        <p:txBody>
          <a:bodyPr/>
          <a:lstStyle/>
          <a:p>
            <a:pPr>
              <a:spcAft>
                <a:spcPts val="0"/>
              </a:spcAft>
              <a:tabLst>
                <a:tab pos="2700655" algn="l"/>
              </a:tabLst>
            </a:pPr>
            <a:r>
              <a:rPr lang="zh-CN" altLang="zh-CN" kern="100" dirty="0">
                <a:ea typeface="黑体" panose="02010609060101010101" pitchFamily="49" charset="-122"/>
                <a:cs typeface="Times New Roman" panose="02020603050405020304"/>
              </a:rPr>
              <a:t>三、成语积累</a:t>
            </a:r>
            <a:endParaRPr lang="zh-CN" altLang="zh-CN" sz="1050" kern="100" dirty="0">
              <a:latin typeface="等线" panose="02010600030101010101" charset="-122"/>
              <a:ea typeface="等线" panose="02010600030101010101" charset="-122"/>
              <a:cs typeface="Courier New" panose="02070309020205020404"/>
            </a:endParaRPr>
          </a:p>
          <a:p>
            <a:pPr>
              <a:spcAft>
                <a:spcPts val="0"/>
              </a:spcAft>
              <a:tabLst>
                <a:tab pos="2700655" algn="l"/>
              </a:tabLst>
            </a:pPr>
            <a:r>
              <a:rPr lang="en-US" altLang="zh-CN" kern="100" dirty="0">
                <a:cs typeface="Courier New" panose="02070309020205020404"/>
              </a:rPr>
              <a:t>1</a:t>
            </a:r>
            <a:r>
              <a:rPr lang="zh-CN" altLang="zh-CN" kern="100" dirty="0">
                <a:cs typeface="Times New Roman" panose="02020603050405020304"/>
              </a:rPr>
              <a:t>．居安思危：</a:t>
            </a:r>
            <a:r>
              <a:rPr lang="en-US" altLang="zh-CN" kern="100" dirty="0">
                <a:solidFill>
                  <a:srgbClr val="000000"/>
                </a:solidFill>
                <a:ea typeface="楷体" panose="02010609060101010101" charset="-122"/>
                <a:cs typeface="Courier New" panose="02070309020205020404"/>
              </a:rPr>
              <a:t>__________________________________________</a:t>
            </a:r>
            <a:endParaRPr lang="zh-CN" altLang="zh-CN" sz="1050" kern="100" dirty="0">
              <a:latin typeface="等线" panose="02010600030101010101" charset="-122"/>
              <a:ea typeface="等线" panose="02010600030101010101" charset="-122"/>
              <a:cs typeface="Courier New" panose="02070309020205020404"/>
            </a:endParaRPr>
          </a:p>
          <a:p>
            <a:pPr algn="l">
              <a:spcAft>
                <a:spcPts val="0"/>
              </a:spcAft>
              <a:tabLst>
                <a:tab pos="2700655" algn="l"/>
              </a:tabLst>
            </a:pPr>
            <a:r>
              <a:rPr lang="en-US" altLang="zh-CN" kern="100" dirty="0">
                <a:cs typeface="Courier New" panose="02070309020205020404"/>
              </a:rPr>
              <a:t>2</a:t>
            </a:r>
            <a:r>
              <a:rPr lang="zh-CN" altLang="zh-CN" kern="100" dirty="0">
                <a:cs typeface="Times New Roman" panose="02020603050405020304"/>
              </a:rPr>
              <a:t>．载舟覆舟：</a:t>
            </a:r>
            <a:r>
              <a:rPr lang="en-US" altLang="zh-CN" kern="100" dirty="0">
                <a:solidFill>
                  <a:srgbClr val="000000"/>
                </a:solidFill>
                <a:ea typeface="楷体" panose="02010609060101010101" charset="-122"/>
                <a:cs typeface="Courier New" panose="02070309020205020404"/>
              </a:rPr>
              <a:t>________________________________________________________________________________</a:t>
            </a:r>
            <a:endParaRPr lang="zh-CN" altLang="zh-CN" sz="1050" kern="100" dirty="0">
              <a:latin typeface="等线" panose="02010600030101010101" charset="-122"/>
              <a:ea typeface="等线" panose="02010600030101010101" charset="-122"/>
              <a:cs typeface="Courier New" panose="02070309020205020404"/>
            </a:endParaRPr>
          </a:p>
          <a:p>
            <a:pPr>
              <a:spcAft>
                <a:spcPts val="0"/>
              </a:spcAft>
              <a:tabLst>
                <a:tab pos="2700655" algn="l"/>
              </a:tabLst>
            </a:pPr>
            <a:r>
              <a:rPr lang="en-US" altLang="zh-CN" kern="100" dirty="0">
                <a:cs typeface="Courier New" panose="02070309020205020404"/>
              </a:rPr>
              <a:t>3</a:t>
            </a:r>
            <a:r>
              <a:rPr lang="zh-CN" altLang="zh-CN" kern="100" dirty="0">
                <a:cs typeface="Times New Roman" panose="02020603050405020304"/>
              </a:rPr>
              <a:t>．择善而从：</a:t>
            </a:r>
            <a:r>
              <a:rPr lang="en-US" altLang="zh-CN" kern="100" dirty="0">
                <a:solidFill>
                  <a:srgbClr val="000000"/>
                </a:solidFill>
                <a:ea typeface="楷体" panose="02010609060101010101" charset="-122"/>
                <a:cs typeface="Courier New" panose="02070309020205020404"/>
              </a:rPr>
              <a:t>__________________________________________</a:t>
            </a:r>
            <a:endParaRPr lang="zh-CN" altLang="zh-CN" sz="1050" kern="100" dirty="0">
              <a:latin typeface="等线" panose="02010600030101010101" charset="-122"/>
              <a:ea typeface="等线" panose="02010600030101010101" charset="-122"/>
              <a:cs typeface="Courier New" panose="02070309020205020404"/>
            </a:endParaRPr>
          </a:p>
          <a:p>
            <a:pPr>
              <a:spcAft>
                <a:spcPts val="0"/>
              </a:spcAft>
              <a:tabLst>
                <a:tab pos="2700655" algn="l"/>
              </a:tabLst>
            </a:pPr>
            <a:r>
              <a:rPr lang="en-US" altLang="zh-CN" kern="100" dirty="0">
                <a:cs typeface="Courier New" panose="02070309020205020404"/>
              </a:rPr>
              <a:t>4</a:t>
            </a:r>
            <a:r>
              <a:rPr lang="zh-CN" altLang="zh-CN" kern="100" dirty="0">
                <a:cs typeface="Times New Roman" panose="02020603050405020304"/>
              </a:rPr>
              <a:t>．善始善终：</a:t>
            </a:r>
            <a:r>
              <a:rPr lang="en-US" altLang="zh-CN" kern="100" dirty="0">
                <a:solidFill>
                  <a:srgbClr val="000000"/>
                </a:solidFill>
                <a:ea typeface="楷体" panose="02010609060101010101" charset="-122"/>
                <a:cs typeface="Courier New" panose="02070309020205020404"/>
              </a:rPr>
              <a:t>________________________________</a:t>
            </a:r>
            <a:endParaRPr lang="zh-CN" altLang="zh-CN" sz="1050" kern="100" dirty="0">
              <a:effectLst/>
              <a:latin typeface="等线" panose="02010600030101010101" charset="-122"/>
              <a:ea typeface="等线" panose="02010600030101010101" charset="-122"/>
              <a:cs typeface="Courier New" panose="02070309020205020404"/>
            </a:endParaRPr>
          </a:p>
        </p:txBody>
      </p:sp>
      <p:sp>
        <p:nvSpPr>
          <p:cNvPr id="29" name="矩形 28"/>
          <p:cNvSpPr/>
          <p:nvPr/>
        </p:nvSpPr>
        <p:spPr>
          <a:xfrm>
            <a:off x="2760579" y="1355179"/>
            <a:ext cx="6852838" cy="503590"/>
          </a:xfrm>
          <a:prstGeom prst="rect">
            <a:avLst/>
          </a:prstGeom>
        </p:spPr>
        <p:txBody>
          <a:bodyPr wrap="none" lIns="0" tIns="36000" rIns="0" bIns="36000">
            <a:spAutoFit/>
          </a:bodyPr>
          <a:lstStyle/>
          <a:p>
            <a:r>
              <a:rPr lang="zh-CN" altLang="zh-CN" b="1" dirty="0" smtClean="0">
                <a:solidFill>
                  <a:srgbClr val="FF0000"/>
                </a:solidFill>
                <a:latin typeface="+mn-lt"/>
                <a:ea typeface="楷体" panose="02010609060101010101" charset="-122"/>
              </a:rPr>
              <a:t>处在</a:t>
            </a:r>
            <a:r>
              <a:rPr lang="zh-CN" altLang="zh-CN" b="1" dirty="0">
                <a:solidFill>
                  <a:srgbClr val="FF0000"/>
                </a:solidFill>
                <a:latin typeface="+mn-lt"/>
                <a:ea typeface="楷体" panose="02010609060101010101" charset="-122"/>
              </a:rPr>
              <a:t>安定的环境而想到可能会出现的危难</a:t>
            </a:r>
            <a:r>
              <a:rPr lang="zh-CN" altLang="zh-CN" b="1" dirty="0" smtClean="0">
                <a:solidFill>
                  <a:srgbClr val="FF0000"/>
                </a:solidFill>
                <a:latin typeface="+mn-lt"/>
                <a:ea typeface="楷体" panose="02010609060101010101" charset="-122"/>
              </a:rPr>
              <a:t>。</a:t>
            </a:r>
            <a:endParaRPr lang="zh-CN" altLang="zh-CN" dirty="0">
              <a:solidFill>
                <a:srgbClr val="FF0000"/>
              </a:solidFill>
              <a:latin typeface="+mn-lt"/>
              <a:ea typeface="楷体" panose="02010609060101010101" charset="-122"/>
            </a:endParaRPr>
          </a:p>
        </p:txBody>
      </p:sp>
      <p:sp>
        <p:nvSpPr>
          <p:cNvPr id="30" name="矩形 29"/>
          <p:cNvSpPr/>
          <p:nvPr/>
        </p:nvSpPr>
        <p:spPr>
          <a:xfrm>
            <a:off x="396370" y="2520007"/>
            <a:ext cx="10621252" cy="1365365"/>
          </a:xfrm>
          <a:prstGeom prst="rect">
            <a:avLst/>
          </a:prstGeom>
        </p:spPr>
        <p:txBody>
          <a:bodyPr wrap="square" lIns="0" tIns="36000" rIns="0" bIns="36000">
            <a:spAutoFit/>
          </a:bodyPr>
          <a:lstStyle/>
          <a:p>
            <a:pPr>
              <a:lnSpc>
                <a:spcPct val="150000"/>
              </a:lnSpc>
            </a:pPr>
            <a:r>
              <a:rPr lang="zh-CN" altLang="zh-CN" b="1" smtClean="0">
                <a:solidFill>
                  <a:srgbClr val="FF0000"/>
                </a:solidFill>
                <a:latin typeface="+mn-lt"/>
                <a:ea typeface="楷体" panose="02010609060101010101" charset="-122"/>
              </a:rPr>
              <a:t>民众</a:t>
            </a:r>
            <a:r>
              <a:rPr lang="zh-CN" altLang="zh-CN" b="1" dirty="0">
                <a:solidFill>
                  <a:srgbClr val="FF0000"/>
                </a:solidFill>
                <a:latin typeface="+mn-lt"/>
                <a:ea typeface="楷体" panose="02010609060101010101" charset="-122"/>
              </a:rPr>
              <a:t>犹如水，可以承载船，也可以倾覆船。比喻百姓能拥戴皇帝，也能推翻他的</a:t>
            </a:r>
            <a:r>
              <a:rPr lang="zh-CN" altLang="zh-CN" b="1">
                <a:solidFill>
                  <a:srgbClr val="FF0000"/>
                </a:solidFill>
                <a:latin typeface="+mn-lt"/>
                <a:ea typeface="楷体" panose="02010609060101010101" charset="-122"/>
              </a:rPr>
              <a:t>统治</a:t>
            </a:r>
            <a:r>
              <a:rPr lang="zh-CN" altLang="zh-CN" b="1" smtClean="0">
                <a:solidFill>
                  <a:srgbClr val="FF0000"/>
                </a:solidFill>
                <a:latin typeface="+mn-lt"/>
                <a:ea typeface="楷体" panose="02010609060101010101" charset="-122"/>
              </a:rPr>
              <a:t>。</a:t>
            </a:r>
            <a:endParaRPr lang="zh-CN" altLang="zh-CN" dirty="0">
              <a:solidFill>
                <a:srgbClr val="FF0000"/>
              </a:solidFill>
              <a:latin typeface="+mn-lt"/>
              <a:ea typeface="楷体" panose="02010609060101010101" charset="-122"/>
            </a:endParaRPr>
          </a:p>
        </p:txBody>
      </p:sp>
      <p:sp>
        <p:nvSpPr>
          <p:cNvPr id="31" name="矩形 30"/>
          <p:cNvSpPr/>
          <p:nvPr/>
        </p:nvSpPr>
        <p:spPr>
          <a:xfrm>
            <a:off x="2816365" y="3924163"/>
            <a:ext cx="6852838" cy="503590"/>
          </a:xfrm>
          <a:prstGeom prst="rect">
            <a:avLst/>
          </a:prstGeom>
        </p:spPr>
        <p:txBody>
          <a:bodyPr wrap="none" lIns="0" tIns="36000" rIns="0" bIns="36000">
            <a:spAutoFit/>
          </a:bodyPr>
          <a:lstStyle/>
          <a:p>
            <a:r>
              <a:rPr lang="zh-CN" altLang="zh-CN" b="1" dirty="0" smtClean="0">
                <a:solidFill>
                  <a:srgbClr val="FF0000"/>
                </a:solidFill>
                <a:latin typeface="+mn-lt"/>
                <a:ea typeface="楷体" panose="02010609060101010101" charset="-122"/>
              </a:rPr>
              <a:t>采纳</a:t>
            </a:r>
            <a:r>
              <a:rPr lang="zh-CN" altLang="zh-CN" b="1" dirty="0">
                <a:solidFill>
                  <a:srgbClr val="FF0000"/>
                </a:solidFill>
                <a:latin typeface="+mn-lt"/>
                <a:ea typeface="楷体" panose="02010609060101010101" charset="-122"/>
              </a:rPr>
              <a:t>正确的意见或选择好的方法加以实行</a:t>
            </a:r>
            <a:r>
              <a:rPr lang="zh-CN" altLang="zh-CN" b="1" dirty="0" smtClean="0">
                <a:solidFill>
                  <a:srgbClr val="FF0000"/>
                </a:solidFill>
                <a:latin typeface="+mn-lt"/>
                <a:ea typeface="楷体" panose="02010609060101010101" charset="-122"/>
              </a:rPr>
              <a:t>。</a:t>
            </a:r>
            <a:endParaRPr lang="zh-CN" altLang="zh-CN" dirty="0">
              <a:solidFill>
                <a:srgbClr val="FF0000"/>
              </a:solidFill>
              <a:latin typeface="+mn-lt"/>
              <a:ea typeface="楷体" panose="02010609060101010101" charset="-122"/>
            </a:endParaRPr>
          </a:p>
        </p:txBody>
      </p:sp>
      <p:sp>
        <p:nvSpPr>
          <p:cNvPr id="32" name="矩形 31"/>
          <p:cNvSpPr/>
          <p:nvPr/>
        </p:nvSpPr>
        <p:spPr>
          <a:xfrm>
            <a:off x="2808709" y="4536231"/>
            <a:ext cx="5049459" cy="503590"/>
          </a:xfrm>
          <a:prstGeom prst="rect">
            <a:avLst/>
          </a:prstGeom>
        </p:spPr>
        <p:txBody>
          <a:bodyPr wrap="none" lIns="0" tIns="36000" rIns="0" bIns="36000">
            <a:spAutoFit/>
          </a:bodyPr>
          <a:lstStyle/>
          <a:p>
            <a:r>
              <a:rPr lang="zh-CN" altLang="zh-CN" b="1" dirty="0" smtClean="0">
                <a:solidFill>
                  <a:srgbClr val="FF0000"/>
                </a:solidFill>
                <a:latin typeface="+mn-lt"/>
                <a:ea typeface="楷体" panose="02010609060101010101" charset="-122"/>
              </a:rPr>
              <a:t>事情</a:t>
            </a:r>
            <a:r>
              <a:rPr lang="zh-CN" altLang="zh-CN" b="1" dirty="0">
                <a:solidFill>
                  <a:srgbClr val="FF0000"/>
                </a:solidFill>
                <a:latin typeface="+mn-lt"/>
                <a:ea typeface="楷体" panose="02010609060101010101" charset="-122"/>
              </a:rPr>
              <a:t>从开头到结束都做得很好</a:t>
            </a:r>
            <a:r>
              <a:rPr lang="zh-CN" altLang="zh-CN" b="1" dirty="0" smtClean="0">
                <a:solidFill>
                  <a:srgbClr val="FF0000"/>
                </a:solidFill>
                <a:latin typeface="+mn-lt"/>
                <a:ea typeface="楷体" panose="02010609060101010101" charset="-122"/>
              </a:rPr>
              <a:t>。</a:t>
            </a:r>
            <a:endParaRPr lang="zh-CN" altLang="zh-CN" dirty="0">
              <a:solidFill>
                <a:srgbClr val="FF0000"/>
              </a:solidFill>
              <a:latin typeface="+mn-lt"/>
              <a:ea typeface="楷体" panose="0201060906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30" grpId="0"/>
      <p:bldP spid="31" grpId="0"/>
      <p:bldP spid="32"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271037" y="539787"/>
            <a:ext cx="10980000" cy="3565525"/>
          </a:xfrm>
        </p:spPr>
        <p:txBody>
          <a:bodyPr/>
          <a:lstStyle/>
          <a:p>
            <a:pPr>
              <a:spcAft>
                <a:spcPts val="0"/>
              </a:spcAft>
              <a:tabLst>
                <a:tab pos="2700655" algn="l"/>
              </a:tabLst>
            </a:pPr>
            <a:r>
              <a:rPr lang="zh-CN" altLang="zh-CN" kern="100" dirty="0">
                <a:ea typeface="黑体" panose="02010609060101010101" pitchFamily="49" charset="-122"/>
                <a:cs typeface="Times New Roman" panose="02020603050405020304"/>
              </a:rPr>
              <a:t>四、名句默写</a:t>
            </a:r>
            <a:endParaRPr lang="zh-CN" altLang="zh-CN" sz="1050" kern="100" dirty="0">
              <a:latin typeface="等线" panose="02010600030101010101" charset="-122"/>
              <a:ea typeface="等线" panose="02010600030101010101" charset="-122"/>
              <a:cs typeface="Courier New" panose="02070309020205020404"/>
            </a:endParaRPr>
          </a:p>
          <a:p>
            <a:pPr>
              <a:spcAft>
                <a:spcPts val="0"/>
              </a:spcAft>
              <a:tabLst>
                <a:tab pos="2700655" algn="l"/>
              </a:tabLst>
            </a:pPr>
            <a:r>
              <a:rPr lang="en-US" altLang="zh-CN" kern="100" dirty="0">
                <a:cs typeface="Courier New" panose="02070309020205020404"/>
              </a:rPr>
              <a:t>1</a:t>
            </a:r>
            <a:r>
              <a:rPr lang="zh-CN" altLang="zh-CN" kern="100" dirty="0">
                <a:cs typeface="Times New Roman" panose="02020603050405020304"/>
              </a:rPr>
              <a:t>．《谏太宗十思疏》中，魏征肯定人民的力量的句子是：</a:t>
            </a:r>
            <a:r>
              <a:rPr lang="en-US" altLang="zh-CN" kern="100" dirty="0">
                <a:latin typeface="宋体" panose="02010600030101010101" pitchFamily="2" charset="-122"/>
                <a:ea typeface="等线" panose="02010600030101010101" charset="-122"/>
                <a:cs typeface="Times New Roman" panose="02020603050405020304"/>
              </a:rPr>
              <a:t>“</a:t>
            </a:r>
            <a:r>
              <a:rPr lang="en-US" altLang="zh-CN" kern="100" dirty="0">
                <a:solidFill>
                  <a:srgbClr val="000000"/>
                </a:solidFill>
                <a:ea typeface="楷体" panose="02010609060101010101" charset="-122"/>
                <a:cs typeface="Courier New" panose="02070309020205020404"/>
              </a:rPr>
              <a:t>____________</a:t>
            </a:r>
            <a:r>
              <a:rPr lang="zh-CN" altLang="zh-CN" kern="100" dirty="0">
                <a:cs typeface="Times New Roman" panose="02020603050405020304"/>
              </a:rPr>
              <a:t>，</a:t>
            </a:r>
            <a:r>
              <a:rPr lang="en-US" altLang="zh-CN" kern="100" dirty="0">
                <a:solidFill>
                  <a:srgbClr val="000000"/>
                </a:solidFill>
                <a:ea typeface="楷体" panose="02010609060101010101" charset="-122"/>
                <a:cs typeface="Courier New" panose="02070309020205020404"/>
              </a:rPr>
              <a:t>____________</a:t>
            </a:r>
            <a:r>
              <a:rPr lang="zh-CN" altLang="zh-CN" kern="100" dirty="0">
                <a:cs typeface="Times New Roman" panose="02020603050405020304"/>
              </a:rPr>
              <a:t>；</a:t>
            </a:r>
            <a:r>
              <a:rPr lang="en-US" altLang="zh-CN" kern="100" dirty="0">
                <a:solidFill>
                  <a:srgbClr val="000000"/>
                </a:solidFill>
                <a:ea typeface="楷体" panose="02010609060101010101" charset="-122"/>
                <a:cs typeface="Courier New" panose="02070309020205020404"/>
              </a:rPr>
              <a:t>____________</a:t>
            </a:r>
            <a:r>
              <a:rPr lang="zh-CN" altLang="zh-CN" kern="100" dirty="0">
                <a:cs typeface="Times New Roman" panose="02020603050405020304"/>
              </a:rPr>
              <a:t>，</a:t>
            </a:r>
            <a:r>
              <a:rPr lang="en-US" altLang="zh-CN" kern="100" dirty="0">
                <a:solidFill>
                  <a:srgbClr val="000000"/>
                </a:solidFill>
                <a:ea typeface="楷体" panose="02010609060101010101" charset="-122"/>
                <a:cs typeface="Courier New" panose="02070309020205020404"/>
              </a:rPr>
              <a:t>____________</a:t>
            </a:r>
            <a:r>
              <a:rPr lang="zh-CN" altLang="zh-CN" kern="100" dirty="0">
                <a:cs typeface="Times New Roman" panose="02020603050405020304"/>
                <a:sym typeface="+mn-ea"/>
              </a:rPr>
              <a:t>。</a:t>
            </a:r>
            <a:r>
              <a:rPr lang="en-US" altLang="zh-CN" kern="100" dirty="0">
                <a:latin typeface="宋体" panose="02010600030101010101" pitchFamily="2" charset="-122"/>
                <a:ea typeface="等线" panose="02010600030101010101" charset="-122"/>
                <a:cs typeface="Times New Roman" panose="02020603050405020304"/>
              </a:rPr>
              <a:t>”</a:t>
            </a:r>
            <a:endParaRPr lang="zh-CN" altLang="zh-CN" sz="1050" kern="100" dirty="0">
              <a:latin typeface="等线" panose="02010600030101010101" charset="-122"/>
              <a:ea typeface="等线" panose="02010600030101010101" charset="-122"/>
              <a:cs typeface="Courier New" panose="02070309020205020404"/>
            </a:endParaRPr>
          </a:p>
          <a:p>
            <a:pPr>
              <a:spcAft>
                <a:spcPts val="0"/>
              </a:spcAft>
              <a:tabLst>
                <a:tab pos="2700655" algn="l"/>
              </a:tabLst>
            </a:pPr>
            <a:r>
              <a:rPr lang="en-US" altLang="zh-CN" kern="100" dirty="0">
                <a:cs typeface="Courier New" panose="02070309020205020404"/>
              </a:rPr>
              <a:t>2</a:t>
            </a:r>
            <a:r>
              <a:rPr lang="zh-CN" altLang="zh-CN" kern="100" dirty="0">
                <a:cs typeface="Times New Roman" panose="02020603050405020304"/>
              </a:rPr>
              <a:t>．《谏太宗十思疏》中</a:t>
            </a:r>
            <a:r>
              <a:rPr lang="zh-CN" altLang="zh-CN" kern="100" dirty="0">
                <a:cs typeface="Times New Roman" panose="02020603050405020304"/>
                <a:sym typeface="+mn-ea"/>
              </a:rPr>
              <a:t>，</a:t>
            </a:r>
            <a:r>
              <a:rPr lang="zh-CN" altLang="zh-CN" kern="100" dirty="0">
                <a:cs typeface="Times New Roman" panose="02020603050405020304"/>
              </a:rPr>
              <a:t>强调不竭诚对待臣民，如同用腐烂的缰绳驾驭马车一样可怕的句子是：</a:t>
            </a:r>
            <a:r>
              <a:rPr lang="en-US" altLang="zh-CN" kern="100" dirty="0">
                <a:latin typeface="宋体" panose="02010600030101010101" pitchFamily="2" charset="-122"/>
                <a:ea typeface="等线" panose="02010600030101010101" charset="-122"/>
                <a:cs typeface="Times New Roman" panose="02020603050405020304"/>
              </a:rPr>
              <a:t>“</a:t>
            </a:r>
            <a:r>
              <a:rPr lang="en-US" altLang="zh-CN" kern="100" dirty="0">
                <a:solidFill>
                  <a:srgbClr val="000000"/>
                </a:solidFill>
                <a:ea typeface="楷体" panose="02010609060101010101" charset="-122"/>
                <a:cs typeface="Courier New" panose="02070309020205020404"/>
              </a:rPr>
              <a:t>____________</a:t>
            </a:r>
            <a:r>
              <a:rPr lang="zh-CN" altLang="zh-CN" kern="100" dirty="0">
                <a:cs typeface="Times New Roman" panose="02020603050405020304"/>
              </a:rPr>
              <a:t>，</a:t>
            </a:r>
            <a:r>
              <a:rPr lang="en-US" altLang="zh-CN" kern="100" dirty="0">
                <a:solidFill>
                  <a:srgbClr val="000000"/>
                </a:solidFill>
                <a:ea typeface="楷体" panose="02010609060101010101" charset="-122"/>
                <a:cs typeface="Courier New" panose="02070309020205020404"/>
              </a:rPr>
              <a:t>____________</a:t>
            </a:r>
            <a:r>
              <a:rPr lang="zh-CN" altLang="zh-CN" kern="100" dirty="0">
                <a:cs typeface="Times New Roman" panose="02020603050405020304"/>
                <a:sym typeface="+mn-ea"/>
              </a:rPr>
              <a:t>！</a:t>
            </a:r>
            <a:r>
              <a:rPr lang="en-US" altLang="zh-CN" kern="100" dirty="0">
                <a:latin typeface="宋体" panose="02010600030101010101" pitchFamily="2" charset="-122"/>
                <a:ea typeface="等线" panose="02010600030101010101" charset="-122"/>
                <a:cs typeface="Times New Roman" panose="02020603050405020304"/>
              </a:rPr>
              <a:t>”</a:t>
            </a:r>
            <a:endParaRPr lang="zh-CN" altLang="zh-CN" sz="1050" kern="100" dirty="0">
              <a:latin typeface="等线" panose="02010600030101010101" charset="-122"/>
              <a:ea typeface="等线" panose="02010600030101010101" charset="-122"/>
              <a:cs typeface="Courier New" panose="02070309020205020404"/>
            </a:endParaRPr>
          </a:p>
          <a:p>
            <a:pPr>
              <a:spcAft>
                <a:spcPts val="0"/>
              </a:spcAft>
              <a:tabLst>
                <a:tab pos="2700655" algn="l"/>
              </a:tabLst>
            </a:pPr>
            <a:endParaRPr lang="zh-CN" altLang="zh-CN" sz="1050" kern="100" dirty="0">
              <a:effectLst/>
              <a:latin typeface="等线" panose="02010600030101010101" charset="-122"/>
              <a:ea typeface="等线" panose="02010600030101010101" charset="-122"/>
              <a:cs typeface="Courier New" panose="02070309020205020404"/>
            </a:endParaRPr>
          </a:p>
        </p:txBody>
      </p:sp>
      <p:sp>
        <p:nvSpPr>
          <p:cNvPr id="33" name="矩形 32"/>
          <p:cNvSpPr/>
          <p:nvPr/>
        </p:nvSpPr>
        <p:spPr>
          <a:xfrm>
            <a:off x="1054350" y="1936053"/>
            <a:ext cx="1442703" cy="503590"/>
          </a:xfrm>
          <a:prstGeom prst="rect">
            <a:avLst/>
          </a:prstGeom>
        </p:spPr>
        <p:txBody>
          <a:bodyPr wrap="none" lIns="0" tIns="36000" rIns="0" bIns="36000">
            <a:spAutoFit/>
          </a:bodyPr>
          <a:lstStyle/>
          <a:p>
            <a:r>
              <a:rPr lang="zh-CN" altLang="zh-CN" b="1" dirty="0" smtClean="0">
                <a:solidFill>
                  <a:srgbClr val="FF0000"/>
                </a:solidFill>
                <a:latin typeface="+mn-lt"/>
                <a:ea typeface="楷体" panose="02010609060101010101" charset="-122"/>
              </a:rPr>
              <a:t>怨</a:t>
            </a:r>
            <a:r>
              <a:rPr lang="zh-CN" altLang="zh-CN" b="1" dirty="0">
                <a:solidFill>
                  <a:srgbClr val="FF0000"/>
                </a:solidFill>
                <a:latin typeface="+mn-lt"/>
                <a:ea typeface="楷体" panose="02010609060101010101" charset="-122"/>
              </a:rPr>
              <a:t>不在</a:t>
            </a:r>
            <a:r>
              <a:rPr lang="zh-CN" altLang="zh-CN" b="1" dirty="0" smtClean="0">
                <a:solidFill>
                  <a:srgbClr val="FF0000"/>
                </a:solidFill>
                <a:latin typeface="+mn-lt"/>
                <a:ea typeface="楷体" panose="02010609060101010101" charset="-122"/>
              </a:rPr>
              <a:t>大</a:t>
            </a:r>
            <a:endParaRPr lang="zh-CN" altLang="zh-CN" dirty="0">
              <a:solidFill>
                <a:srgbClr val="FF0000"/>
              </a:solidFill>
              <a:latin typeface="+mn-lt"/>
              <a:ea typeface="楷体" panose="02010609060101010101" charset="-122"/>
            </a:endParaRPr>
          </a:p>
        </p:txBody>
      </p:sp>
      <p:sp>
        <p:nvSpPr>
          <p:cNvPr id="34" name="矩形 33"/>
          <p:cNvSpPr/>
          <p:nvPr/>
        </p:nvSpPr>
        <p:spPr>
          <a:xfrm>
            <a:off x="3642449" y="1921996"/>
            <a:ext cx="1442703" cy="503590"/>
          </a:xfrm>
          <a:prstGeom prst="rect">
            <a:avLst/>
          </a:prstGeom>
        </p:spPr>
        <p:txBody>
          <a:bodyPr wrap="none" lIns="0" tIns="36000" rIns="0" bIns="36000">
            <a:spAutoFit/>
          </a:bodyPr>
          <a:lstStyle/>
          <a:p>
            <a:r>
              <a:rPr lang="zh-CN" altLang="zh-CN" b="1" dirty="0" smtClean="0">
                <a:solidFill>
                  <a:srgbClr val="FF0000"/>
                </a:solidFill>
                <a:latin typeface="+mn-lt"/>
                <a:ea typeface="楷体" panose="02010609060101010101" charset="-122"/>
              </a:rPr>
              <a:t>可</a:t>
            </a:r>
            <a:r>
              <a:rPr lang="zh-CN" altLang="zh-CN" b="1" dirty="0">
                <a:solidFill>
                  <a:srgbClr val="FF0000"/>
                </a:solidFill>
                <a:latin typeface="+mn-lt"/>
                <a:ea typeface="楷体" panose="02010609060101010101" charset="-122"/>
              </a:rPr>
              <a:t>畏惟</a:t>
            </a:r>
            <a:r>
              <a:rPr lang="zh-CN" altLang="zh-CN" b="1" dirty="0" smtClean="0">
                <a:solidFill>
                  <a:srgbClr val="FF0000"/>
                </a:solidFill>
                <a:latin typeface="+mn-lt"/>
                <a:ea typeface="楷体" panose="02010609060101010101" charset="-122"/>
              </a:rPr>
              <a:t>人</a:t>
            </a:r>
            <a:endParaRPr lang="zh-CN" altLang="zh-CN" dirty="0">
              <a:solidFill>
                <a:srgbClr val="FF0000"/>
              </a:solidFill>
              <a:latin typeface="+mn-lt"/>
              <a:ea typeface="楷体" panose="02010609060101010101" charset="-122"/>
            </a:endParaRPr>
          </a:p>
        </p:txBody>
      </p:sp>
      <p:sp>
        <p:nvSpPr>
          <p:cNvPr id="35" name="矩形 34"/>
          <p:cNvSpPr/>
          <p:nvPr/>
        </p:nvSpPr>
        <p:spPr>
          <a:xfrm>
            <a:off x="5977061" y="1920639"/>
            <a:ext cx="1442703" cy="503590"/>
          </a:xfrm>
          <a:prstGeom prst="rect">
            <a:avLst/>
          </a:prstGeom>
        </p:spPr>
        <p:txBody>
          <a:bodyPr wrap="none" lIns="0" tIns="36000" rIns="0" bIns="36000">
            <a:spAutoFit/>
          </a:bodyPr>
          <a:lstStyle/>
          <a:p>
            <a:r>
              <a:rPr lang="zh-CN" altLang="zh-CN" b="1" dirty="0" smtClean="0">
                <a:solidFill>
                  <a:srgbClr val="FF0000"/>
                </a:solidFill>
                <a:latin typeface="+mn-lt"/>
                <a:ea typeface="楷体" panose="02010609060101010101" charset="-122"/>
              </a:rPr>
              <a:t>载</a:t>
            </a:r>
            <a:r>
              <a:rPr lang="zh-CN" altLang="zh-CN" b="1" dirty="0">
                <a:solidFill>
                  <a:srgbClr val="FF0000"/>
                </a:solidFill>
                <a:latin typeface="+mn-lt"/>
                <a:ea typeface="楷体" panose="02010609060101010101" charset="-122"/>
              </a:rPr>
              <a:t>舟</a:t>
            </a:r>
            <a:r>
              <a:rPr lang="zh-CN" altLang="zh-CN" b="1" dirty="0" smtClean="0">
                <a:solidFill>
                  <a:srgbClr val="FF0000"/>
                </a:solidFill>
                <a:latin typeface="+mn-lt"/>
                <a:ea typeface="楷体" panose="02010609060101010101" charset="-122"/>
              </a:rPr>
              <a:t>覆舟</a:t>
            </a:r>
            <a:endParaRPr lang="zh-CN" altLang="zh-CN" dirty="0">
              <a:solidFill>
                <a:srgbClr val="FF0000"/>
              </a:solidFill>
              <a:latin typeface="+mn-lt"/>
              <a:ea typeface="楷体" panose="02010609060101010101" charset="-122"/>
            </a:endParaRPr>
          </a:p>
        </p:txBody>
      </p:sp>
      <p:sp>
        <p:nvSpPr>
          <p:cNvPr id="36" name="矩形 35"/>
          <p:cNvSpPr/>
          <p:nvPr/>
        </p:nvSpPr>
        <p:spPr>
          <a:xfrm>
            <a:off x="8425333" y="1920639"/>
            <a:ext cx="1442703" cy="503590"/>
          </a:xfrm>
          <a:prstGeom prst="rect">
            <a:avLst/>
          </a:prstGeom>
        </p:spPr>
        <p:txBody>
          <a:bodyPr wrap="none" lIns="0" tIns="36000" rIns="0" bIns="36000">
            <a:spAutoFit/>
          </a:bodyPr>
          <a:lstStyle/>
          <a:p>
            <a:r>
              <a:rPr lang="zh-CN" altLang="zh-CN" b="1" dirty="0" smtClean="0">
                <a:solidFill>
                  <a:srgbClr val="FF0000"/>
                </a:solidFill>
                <a:latin typeface="+mn-lt"/>
                <a:ea typeface="楷体" panose="02010609060101010101" charset="-122"/>
              </a:rPr>
              <a:t>所</a:t>
            </a:r>
            <a:r>
              <a:rPr lang="zh-CN" altLang="zh-CN" b="1" dirty="0">
                <a:solidFill>
                  <a:srgbClr val="FF0000"/>
                </a:solidFill>
                <a:latin typeface="+mn-lt"/>
                <a:ea typeface="楷体" panose="02010609060101010101" charset="-122"/>
              </a:rPr>
              <a:t>宜深</a:t>
            </a:r>
            <a:r>
              <a:rPr lang="zh-CN" altLang="zh-CN" b="1" dirty="0" smtClean="0">
                <a:solidFill>
                  <a:srgbClr val="FF0000"/>
                </a:solidFill>
                <a:latin typeface="+mn-lt"/>
                <a:ea typeface="楷体" panose="02010609060101010101" charset="-122"/>
              </a:rPr>
              <a:t>慎</a:t>
            </a:r>
            <a:endParaRPr lang="zh-CN" altLang="zh-CN" dirty="0">
              <a:solidFill>
                <a:srgbClr val="FF0000"/>
              </a:solidFill>
              <a:latin typeface="+mn-lt"/>
              <a:ea typeface="楷体" panose="02010609060101010101" charset="-122"/>
            </a:endParaRPr>
          </a:p>
        </p:txBody>
      </p:sp>
      <p:sp>
        <p:nvSpPr>
          <p:cNvPr id="37" name="矩形 36"/>
          <p:cNvSpPr/>
          <p:nvPr/>
        </p:nvSpPr>
        <p:spPr>
          <a:xfrm>
            <a:off x="5833048" y="3168079"/>
            <a:ext cx="1442703" cy="503590"/>
          </a:xfrm>
          <a:prstGeom prst="rect">
            <a:avLst/>
          </a:prstGeom>
        </p:spPr>
        <p:txBody>
          <a:bodyPr wrap="none" lIns="0" tIns="36000" rIns="0" bIns="36000">
            <a:spAutoFit/>
          </a:bodyPr>
          <a:lstStyle/>
          <a:p>
            <a:r>
              <a:rPr lang="zh-CN" altLang="zh-CN" b="1" dirty="0" smtClean="0">
                <a:solidFill>
                  <a:srgbClr val="FF0000"/>
                </a:solidFill>
                <a:latin typeface="+mn-lt"/>
                <a:ea typeface="楷体" panose="02010609060101010101" charset="-122"/>
              </a:rPr>
              <a:t>奔</a:t>
            </a:r>
            <a:r>
              <a:rPr lang="zh-CN" altLang="zh-CN" b="1" dirty="0">
                <a:solidFill>
                  <a:srgbClr val="FF0000"/>
                </a:solidFill>
                <a:latin typeface="+mn-lt"/>
                <a:ea typeface="楷体" panose="02010609060101010101" charset="-122"/>
              </a:rPr>
              <a:t>车朽</a:t>
            </a:r>
            <a:r>
              <a:rPr lang="zh-CN" altLang="zh-CN" b="1" dirty="0" smtClean="0">
                <a:solidFill>
                  <a:srgbClr val="FF0000"/>
                </a:solidFill>
                <a:latin typeface="+mn-lt"/>
                <a:ea typeface="楷体" panose="02010609060101010101" charset="-122"/>
              </a:rPr>
              <a:t>索</a:t>
            </a:r>
            <a:endParaRPr lang="zh-CN" altLang="zh-CN" dirty="0">
              <a:solidFill>
                <a:srgbClr val="FF0000"/>
              </a:solidFill>
              <a:latin typeface="+mn-lt"/>
              <a:ea typeface="楷体" panose="02010609060101010101" charset="-122"/>
            </a:endParaRPr>
          </a:p>
        </p:txBody>
      </p:sp>
      <p:sp>
        <p:nvSpPr>
          <p:cNvPr id="38" name="矩形 37"/>
          <p:cNvSpPr/>
          <p:nvPr/>
        </p:nvSpPr>
        <p:spPr>
          <a:xfrm>
            <a:off x="8209406" y="3167816"/>
            <a:ext cx="1442703" cy="503590"/>
          </a:xfrm>
          <a:prstGeom prst="rect">
            <a:avLst/>
          </a:prstGeom>
        </p:spPr>
        <p:txBody>
          <a:bodyPr wrap="none" lIns="0" tIns="36000" rIns="0" bIns="36000">
            <a:spAutoFit/>
          </a:bodyPr>
          <a:lstStyle/>
          <a:p>
            <a:r>
              <a:rPr lang="zh-CN" altLang="zh-CN" b="1" smtClean="0">
                <a:solidFill>
                  <a:srgbClr val="FF0000"/>
                </a:solidFill>
                <a:latin typeface="+mn-lt"/>
                <a:ea typeface="楷体" panose="02010609060101010101" charset="-122"/>
              </a:rPr>
              <a:t>其</a:t>
            </a:r>
            <a:r>
              <a:rPr lang="zh-CN" altLang="zh-CN" b="1" dirty="0">
                <a:solidFill>
                  <a:srgbClr val="FF0000"/>
                </a:solidFill>
                <a:latin typeface="+mn-lt"/>
                <a:ea typeface="楷体" panose="02010609060101010101" charset="-122"/>
              </a:rPr>
              <a:t>可</a:t>
            </a:r>
            <a:r>
              <a:rPr lang="zh-CN" altLang="zh-CN" b="1">
                <a:solidFill>
                  <a:srgbClr val="FF0000"/>
                </a:solidFill>
                <a:latin typeface="+mn-lt"/>
                <a:ea typeface="楷体" panose="02010609060101010101" charset="-122"/>
              </a:rPr>
              <a:t>忽</a:t>
            </a:r>
            <a:r>
              <a:rPr lang="zh-CN" altLang="zh-CN" b="1" smtClean="0">
                <a:solidFill>
                  <a:srgbClr val="FF0000"/>
                </a:solidFill>
                <a:latin typeface="+mn-lt"/>
                <a:ea typeface="楷体" panose="02010609060101010101" charset="-122"/>
              </a:rPr>
              <a:t>乎</a:t>
            </a:r>
            <a:endParaRPr lang="zh-CN" altLang="zh-CN" dirty="0">
              <a:solidFill>
                <a:srgbClr val="FF0000"/>
              </a:solidFill>
              <a:latin typeface="+mn-lt"/>
              <a:ea typeface="楷体" panose="0201060906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7"/>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34" grpId="0"/>
      <p:bldP spid="35" grpId="0"/>
      <p:bldP spid="36" grpId="0"/>
      <p:bldP spid="37" grpId="0"/>
      <p:bldP spid="38"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271037" y="611795"/>
            <a:ext cx="10980000" cy="5262245"/>
          </a:xfrm>
        </p:spPr>
        <p:txBody>
          <a:bodyPr/>
          <a:lstStyle/>
          <a:p>
            <a:r>
              <a:rPr lang="en-US" altLang="zh-CN" kern="100" dirty="0">
                <a:solidFill>
                  <a:prstClr val="black"/>
                </a:solidFill>
                <a:cs typeface="Courier New" panose="02070309020205020404"/>
              </a:rPr>
              <a:t>3</a:t>
            </a:r>
            <a:r>
              <a:rPr lang="zh-CN" altLang="zh-CN" kern="100" dirty="0">
                <a:solidFill>
                  <a:prstClr val="black"/>
                </a:solidFill>
                <a:cs typeface="Times New Roman" panose="02020603050405020304"/>
              </a:rPr>
              <a:t>．《谏太宗十思疏》中，</a:t>
            </a:r>
            <a:r>
              <a:rPr lang="en-US" altLang="zh-CN" kern="100" dirty="0">
                <a:solidFill>
                  <a:prstClr val="black"/>
                </a:solidFill>
                <a:latin typeface="宋体" panose="02010600030101010101" pitchFamily="2" charset="-122"/>
                <a:ea typeface="等线" panose="02010600030101010101" charset="-122"/>
                <a:cs typeface="Times New Roman" panose="02020603050405020304"/>
              </a:rPr>
              <a:t>“</a:t>
            </a:r>
            <a:r>
              <a:rPr lang="zh-CN" altLang="zh-CN" kern="100" dirty="0">
                <a:solidFill>
                  <a:prstClr val="black"/>
                </a:solidFill>
                <a:cs typeface="Times New Roman" panose="02020603050405020304"/>
              </a:rPr>
              <a:t>十思</a:t>
            </a:r>
            <a:r>
              <a:rPr lang="en-US" altLang="zh-CN" kern="100" dirty="0">
                <a:solidFill>
                  <a:prstClr val="black"/>
                </a:solidFill>
                <a:latin typeface="宋体" panose="02010600030101010101" pitchFamily="2" charset="-122"/>
                <a:ea typeface="等线" panose="02010600030101010101" charset="-122"/>
                <a:cs typeface="Times New Roman" panose="02020603050405020304"/>
              </a:rPr>
              <a:t>”</a:t>
            </a:r>
            <a:r>
              <a:rPr lang="zh-CN" altLang="zh-CN" kern="100" dirty="0">
                <a:solidFill>
                  <a:prstClr val="black"/>
                </a:solidFill>
                <a:cs typeface="Times New Roman" panose="02020603050405020304"/>
              </a:rPr>
              <a:t>从多个侧面反映了文章的主旨，从多方面开拓了唐太宗</a:t>
            </a:r>
            <a:r>
              <a:rPr lang="en-US" altLang="zh-CN" kern="100" dirty="0">
                <a:solidFill>
                  <a:prstClr val="black"/>
                </a:solidFill>
                <a:latin typeface="宋体" panose="02010600030101010101" pitchFamily="2" charset="-122"/>
                <a:ea typeface="等线" panose="02010600030101010101" charset="-122"/>
                <a:cs typeface="Times New Roman" panose="02020603050405020304"/>
              </a:rPr>
              <a:t>“</a:t>
            </a:r>
            <a:r>
              <a:rPr lang="zh-CN" altLang="zh-CN" kern="100" dirty="0">
                <a:solidFill>
                  <a:prstClr val="black"/>
                </a:solidFill>
                <a:cs typeface="Times New Roman" panose="02020603050405020304"/>
              </a:rPr>
              <a:t>居安思危</a:t>
            </a:r>
            <a:r>
              <a:rPr lang="zh-CN" altLang="zh-CN" kern="100" dirty="0">
                <a:solidFill>
                  <a:prstClr val="black"/>
                </a:solidFill>
                <a:latin typeface="等线" panose="02010600030101010101" charset="-122"/>
                <a:cs typeface="Times New Roman" panose="02020603050405020304"/>
              </a:rPr>
              <a:t>”</a:t>
            </a:r>
            <a:r>
              <a:rPr lang="zh-CN" altLang="zh-CN" kern="100" dirty="0">
                <a:solidFill>
                  <a:prstClr val="black"/>
                </a:solidFill>
                <a:cs typeface="Times New Roman" panose="02020603050405020304"/>
              </a:rPr>
              <a:t>的境界，从多方面开拓了治理李唐王朝的途径</a:t>
            </a:r>
            <a:r>
              <a:rPr lang="zh-CN" altLang="zh-CN" kern="100" dirty="0">
                <a:solidFill>
                  <a:prstClr val="black"/>
                </a:solidFill>
                <a:latin typeface="等线" panose="02010600030101010101" charset="-122"/>
                <a:cs typeface="Times New Roman" panose="02020603050405020304"/>
              </a:rPr>
              <a:t>“</a:t>
            </a:r>
            <a:r>
              <a:rPr lang="en-US" altLang="zh-CN" kern="100" dirty="0">
                <a:solidFill>
                  <a:srgbClr val="000000"/>
                </a:solidFill>
                <a:ea typeface="楷体" panose="02010609060101010101" charset="-122"/>
                <a:cs typeface="Courier New" panose="02070309020205020404"/>
              </a:rPr>
              <a:t>________________</a:t>
            </a:r>
            <a:r>
              <a:rPr lang="zh-CN" altLang="zh-CN" kern="100" dirty="0">
                <a:solidFill>
                  <a:prstClr val="black"/>
                </a:solidFill>
                <a:cs typeface="Times New Roman" panose="02020603050405020304"/>
              </a:rPr>
              <a:t>，</a:t>
            </a:r>
            <a:r>
              <a:rPr lang="en-US" altLang="zh-CN" kern="100" dirty="0">
                <a:solidFill>
                  <a:srgbClr val="000000"/>
                </a:solidFill>
                <a:ea typeface="楷体" panose="02010609060101010101" charset="-122"/>
                <a:cs typeface="Courier New" panose="02070309020205020404"/>
              </a:rPr>
              <a:t>______________</a:t>
            </a:r>
            <a:r>
              <a:rPr lang="zh-CN" altLang="zh-CN" kern="100" dirty="0">
                <a:solidFill>
                  <a:prstClr val="black"/>
                </a:solidFill>
                <a:cs typeface="Times New Roman" panose="02020603050405020304"/>
              </a:rPr>
              <a:t>，</a:t>
            </a:r>
            <a:r>
              <a:rPr lang="en-US" altLang="zh-CN" kern="100" dirty="0">
                <a:solidFill>
                  <a:srgbClr val="000000"/>
                </a:solidFill>
                <a:ea typeface="楷体" panose="02010609060101010101" charset="-122"/>
                <a:cs typeface="Courier New" panose="02070309020205020404"/>
              </a:rPr>
              <a:t>______________</a:t>
            </a:r>
            <a:r>
              <a:rPr lang="zh-CN" altLang="zh-CN" kern="100" dirty="0">
                <a:solidFill>
                  <a:prstClr val="black"/>
                </a:solidFill>
                <a:cs typeface="Times New Roman" panose="02020603050405020304"/>
              </a:rPr>
              <a:t>，</a:t>
            </a:r>
            <a:r>
              <a:rPr lang="en-US" altLang="zh-CN" kern="100" dirty="0">
                <a:solidFill>
                  <a:srgbClr val="000000"/>
                </a:solidFill>
                <a:ea typeface="楷体" panose="02010609060101010101" charset="-122"/>
                <a:cs typeface="Courier New" panose="02070309020205020404"/>
              </a:rPr>
              <a:t>______________</a:t>
            </a:r>
            <a:r>
              <a:rPr lang="en-US" altLang="zh-CN" kern="100" dirty="0">
                <a:solidFill>
                  <a:prstClr val="black"/>
                </a:solidFill>
                <a:latin typeface="宋体" panose="02010600030101010101" pitchFamily="2" charset="-122"/>
                <a:ea typeface="等线" panose="02010600030101010101" charset="-122"/>
                <a:cs typeface="Times New Roman" panose="02020603050405020304"/>
              </a:rPr>
              <a:t>”</a:t>
            </a:r>
            <a:r>
              <a:rPr lang="zh-CN" altLang="zh-CN" kern="100" dirty="0">
                <a:solidFill>
                  <a:prstClr val="black"/>
                </a:solidFill>
                <a:cs typeface="Times New Roman" panose="02020603050405020304"/>
              </a:rPr>
              <a:t>，从而达到文武并用，垂拱而治的效果</a:t>
            </a:r>
            <a:r>
              <a:rPr lang="zh-CN" altLang="zh-CN" kern="100" dirty="0" smtClean="0">
                <a:solidFill>
                  <a:prstClr val="black"/>
                </a:solidFill>
                <a:cs typeface="Times New Roman" panose="02020603050405020304"/>
              </a:rPr>
              <a:t>。</a:t>
            </a:r>
            <a:endParaRPr lang="en-US" altLang="zh-CN" kern="100" dirty="0" smtClean="0">
              <a:solidFill>
                <a:prstClr val="black"/>
              </a:solidFill>
              <a:cs typeface="Times New Roman" panose="02020603050405020304"/>
            </a:endParaRPr>
          </a:p>
          <a:p>
            <a:pPr>
              <a:spcAft>
                <a:spcPts val="0"/>
              </a:spcAft>
              <a:tabLst>
                <a:tab pos="2700655" algn="l"/>
              </a:tabLst>
            </a:pPr>
            <a:r>
              <a:rPr lang="en-US" altLang="zh-CN" kern="100" dirty="0">
                <a:cs typeface="Courier New" panose="02070309020205020404"/>
              </a:rPr>
              <a:t>4</a:t>
            </a:r>
            <a:r>
              <a:rPr lang="zh-CN" altLang="zh-CN" kern="100" dirty="0">
                <a:cs typeface="Times New Roman" panose="02020603050405020304"/>
              </a:rPr>
              <a:t>．《论语》有云</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cs typeface="Times New Roman" panose="02020603050405020304"/>
              </a:rPr>
              <a:t>君子和而不同</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cs typeface="Times New Roman" panose="02020603050405020304"/>
              </a:rPr>
              <a:t>，这一观念在《答司马谏议书》中的</a:t>
            </a:r>
            <a:r>
              <a:rPr lang="en-US" altLang="zh-CN" kern="100" dirty="0">
                <a:latin typeface="宋体" panose="02010600030101010101" pitchFamily="2" charset="-122"/>
                <a:ea typeface="等线" panose="02010600030101010101" charset="-122"/>
                <a:cs typeface="Times New Roman" panose="02020603050405020304"/>
              </a:rPr>
              <a:t>“</a:t>
            </a:r>
            <a:r>
              <a:rPr lang="en-US" altLang="zh-CN" kern="100" dirty="0">
                <a:solidFill>
                  <a:srgbClr val="000000"/>
                </a:solidFill>
                <a:ea typeface="楷体" panose="02010609060101010101" charset="-122"/>
                <a:cs typeface="Courier New" panose="02070309020205020404"/>
              </a:rPr>
              <a:t>______________________________</a:t>
            </a:r>
            <a:r>
              <a:rPr lang="zh-CN" altLang="zh-CN" kern="100" dirty="0">
                <a:cs typeface="Times New Roman" panose="02020603050405020304"/>
              </a:rPr>
              <a:t>，</a:t>
            </a:r>
            <a:r>
              <a:rPr lang="en-US" altLang="zh-CN" kern="100" dirty="0">
                <a:solidFill>
                  <a:srgbClr val="000000"/>
                </a:solidFill>
                <a:ea typeface="楷体" panose="02010609060101010101" charset="-122"/>
                <a:cs typeface="Courier New" panose="02070309020205020404"/>
              </a:rPr>
              <a:t>________________</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cs typeface="Times New Roman" panose="02020603050405020304"/>
              </a:rPr>
              <a:t>两句中得到了体现</a:t>
            </a:r>
            <a:r>
              <a:rPr lang="zh-CN" altLang="zh-CN" kern="100" dirty="0" smtClean="0">
                <a:cs typeface="Times New Roman" panose="02020603050405020304"/>
              </a:rPr>
              <a:t>。</a:t>
            </a:r>
            <a:endParaRPr lang="zh-CN" altLang="zh-CN" sz="1050" kern="100" dirty="0">
              <a:latin typeface="等线" panose="02010600030101010101" charset="-122"/>
              <a:ea typeface="等线" panose="02010600030101010101" charset="-122"/>
              <a:cs typeface="Courier New" panose="02070309020205020404"/>
            </a:endParaRPr>
          </a:p>
        </p:txBody>
      </p:sp>
      <p:sp>
        <p:nvSpPr>
          <p:cNvPr id="39" name="矩形 38"/>
          <p:cNvSpPr/>
          <p:nvPr/>
        </p:nvSpPr>
        <p:spPr>
          <a:xfrm>
            <a:off x="4429970" y="1992647"/>
            <a:ext cx="2164054" cy="503590"/>
          </a:xfrm>
          <a:prstGeom prst="rect">
            <a:avLst/>
          </a:prstGeom>
        </p:spPr>
        <p:txBody>
          <a:bodyPr wrap="none" lIns="0" tIns="36000" rIns="0" bIns="36000">
            <a:spAutoFit/>
          </a:bodyPr>
          <a:lstStyle/>
          <a:p>
            <a:r>
              <a:rPr lang="zh-CN" altLang="zh-CN" b="1" dirty="0" smtClean="0">
                <a:solidFill>
                  <a:srgbClr val="FF0000"/>
                </a:solidFill>
                <a:latin typeface="+mn-lt"/>
                <a:ea typeface="楷体" panose="02010609060101010101" charset="-122"/>
              </a:rPr>
              <a:t>则</a:t>
            </a:r>
            <a:r>
              <a:rPr lang="zh-CN" altLang="zh-CN" b="1" dirty="0">
                <a:solidFill>
                  <a:srgbClr val="FF0000"/>
                </a:solidFill>
                <a:latin typeface="+mn-lt"/>
                <a:ea typeface="楷体" panose="02010609060101010101" charset="-122"/>
              </a:rPr>
              <a:t>智者尽其</a:t>
            </a:r>
            <a:r>
              <a:rPr lang="zh-CN" altLang="zh-CN" b="1" dirty="0" smtClean="0">
                <a:solidFill>
                  <a:srgbClr val="FF0000"/>
                </a:solidFill>
                <a:latin typeface="+mn-lt"/>
                <a:ea typeface="楷体" panose="02010609060101010101" charset="-122"/>
              </a:rPr>
              <a:t>谋</a:t>
            </a:r>
            <a:endParaRPr lang="zh-CN" altLang="zh-CN" dirty="0">
              <a:solidFill>
                <a:srgbClr val="FF0000"/>
              </a:solidFill>
              <a:latin typeface="+mn-lt"/>
              <a:ea typeface="楷体" panose="02010609060101010101" charset="-122"/>
            </a:endParaRPr>
          </a:p>
        </p:txBody>
      </p:sp>
      <p:sp>
        <p:nvSpPr>
          <p:cNvPr id="40" name="矩形 39"/>
          <p:cNvSpPr/>
          <p:nvPr/>
        </p:nvSpPr>
        <p:spPr>
          <a:xfrm>
            <a:off x="8317321" y="1992647"/>
            <a:ext cx="1803379" cy="503590"/>
          </a:xfrm>
          <a:prstGeom prst="rect">
            <a:avLst/>
          </a:prstGeom>
        </p:spPr>
        <p:txBody>
          <a:bodyPr wrap="none" lIns="0" tIns="36000" rIns="0" bIns="36000">
            <a:spAutoFit/>
          </a:bodyPr>
          <a:lstStyle/>
          <a:p>
            <a:r>
              <a:rPr lang="zh-CN" altLang="zh-CN" b="1" dirty="0" smtClean="0">
                <a:solidFill>
                  <a:srgbClr val="FF0000"/>
                </a:solidFill>
                <a:latin typeface="+mn-lt"/>
                <a:ea typeface="楷体" panose="02010609060101010101" charset="-122"/>
              </a:rPr>
              <a:t>勇</a:t>
            </a:r>
            <a:r>
              <a:rPr lang="zh-CN" altLang="zh-CN" b="1" dirty="0">
                <a:solidFill>
                  <a:srgbClr val="FF0000"/>
                </a:solidFill>
                <a:latin typeface="+mn-lt"/>
                <a:ea typeface="楷体" panose="02010609060101010101" charset="-122"/>
              </a:rPr>
              <a:t>者竭其</a:t>
            </a:r>
            <a:r>
              <a:rPr lang="zh-CN" altLang="zh-CN" b="1" dirty="0" smtClean="0">
                <a:solidFill>
                  <a:srgbClr val="FF0000"/>
                </a:solidFill>
                <a:latin typeface="+mn-lt"/>
                <a:ea typeface="楷体" panose="02010609060101010101" charset="-122"/>
              </a:rPr>
              <a:t>力</a:t>
            </a:r>
            <a:endParaRPr lang="zh-CN" altLang="zh-CN" dirty="0">
              <a:solidFill>
                <a:srgbClr val="FF0000"/>
              </a:solidFill>
              <a:latin typeface="+mn-lt"/>
              <a:ea typeface="楷体" panose="02010609060101010101" charset="-122"/>
            </a:endParaRPr>
          </a:p>
        </p:txBody>
      </p:sp>
      <p:sp>
        <p:nvSpPr>
          <p:cNvPr id="41" name="矩形 40"/>
          <p:cNvSpPr/>
          <p:nvPr/>
        </p:nvSpPr>
        <p:spPr>
          <a:xfrm>
            <a:off x="409200" y="2634667"/>
            <a:ext cx="1803379" cy="503590"/>
          </a:xfrm>
          <a:prstGeom prst="rect">
            <a:avLst/>
          </a:prstGeom>
        </p:spPr>
        <p:txBody>
          <a:bodyPr wrap="none" lIns="0" tIns="36000" rIns="0" bIns="36000">
            <a:spAutoFit/>
          </a:bodyPr>
          <a:lstStyle/>
          <a:p>
            <a:r>
              <a:rPr lang="zh-CN" altLang="zh-CN" b="1" dirty="0" smtClean="0">
                <a:solidFill>
                  <a:srgbClr val="FF0000"/>
                </a:solidFill>
                <a:latin typeface="+mn-lt"/>
                <a:ea typeface="楷体" panose="02010609060101010101" charset="-122"/>
              </a:rPr>
              <a:t>仁</a:t>
            </a:r>
            <a:r>
              <a:rPr lang="zh-CN" altLang="zh-CN" b="1" dirty="0">
                <a:solidFill>
                  <a:srgbClr val="FF0000"/>
                </a:solidFill>
                <a:latin typeface="+mn-lt"/>
                <a:ea typeface="楷体" panose="02010609060101010101" charset="-122"/>
              </a:rPr>
              <a:t>者播其</a:t>
            </a:r>
            <a:r>
              <a:rPr lang="zh-CN" altLang="zh-CN" b="1" dirty="0" smtClean="0">
                <a:solidFill>
                  <a:srgbClr val="FF0000"/>
                </a:solidFill>
                <a:latin typeface="+mn-lt"/>
                <a:ea typeface="楷体" panose="02010609060101010101" charset="-122"/>
              </a:rPr>
              <a:t>惠</a:t>
            </a:r>
            <a:endParaRPr lang="zh-CN" altLang="zh-CN" dirty="0">
              <a:solidFill>
                <a:srgbClr val="FF0000"/>
              </a:solidFill>
              <a:latin typeface="+mn-lt"/>
              <a:ea typeface="楷体" panose="02010609060101010101" charset="-122"/>
            </a:endParaRPr>
          </a:p>
        </p:txBody>
      </p:sp>
      <p:sp>
        <p:nvSpPr>
          <p:cNvPr id="42" name="矩形 41"/>
          <p:cNvSpPr/>
          <p:nvPr/>
        </p:nvSpPr>
        <p:spPr>
          <a:xfrm>
            <a:off x="3401193" y="2634667"/>
            <a:ext cx="1803379" cy="503590"/>
          </a:xfrm>
          <a:prstGeom prst="rect">
            <a:avLst/>
          </a:prstGeom>
        </p:spPr>
        <p:txBody>
          <a:bodyPr wrap="none" lIns="0" tIns="36000" rIns="0" bIns="36000">
            <a:spAutoFit/>
          </a:bodyPr>
          <a:lstStyle/>
          <a:p>
            <a:r>
              <a:rPr lang="zh-CN" altLang="zh-CN" b="1" smtClean="0">
                <a:solidFill>
                  <a:srgbClr val="FF0000"/>
                </a:solidFill>
                <a:latin typeface="+mn-lt"/>
                <a:ea typeface="楷体" panose="02010609060101010101" charset="-122"/>
              </a:rPr>
              <a:t>信</a:t>
            </a:r>
            <a:r>
              <a:rPr lang="zh-CN" altLang="zh-CN" b="1" dirty="0">
                <a:solidFill>
                  <a:srgbClr val="FF0000"/>
                </a:solidFill>
                <a:latin typeface="+mn-lt"/>
                <a:ea typeface="楷体" panose="02010609060101010101" charset="-122"/>
              </a:rPr>
              <a:t>者效</a:t>
            </a:r>
            <a:r>
              <a:rPr lang="zh-CN" altLang="zh-CN" b="1">
                <a:solidFill>
                  <a:srgbClr val="FF0000"/>
                </a:solidFill>
                <a:latin typeface="+mn-lt"/>
                <a:ea typeface="楷体" panose="02010609060101010101" charset="-122"/>
              </a:rPr>
              <a:t>其</a:t>
            </a:r>
            <a:r>
              <a:rPr lang="zh-CN" altLang="zh-CN" b="1" smtClean="0">
                <a:solidFill>
                  <a:srgbClr val="FF0000"/>
                </a:solidFill>
                <a:latin typeface="+mn-lt"/>
                <a:ea typeface="楷体" panose="02010609060101010101" charset="-122"/>
              </a:rPr>
              <a:t>忠</a:t>
            </a:r>
            <a:endParaRPr lang="zh-CN" altLang="zh-CN" dirty="0">
              <a:solidFill>
                <a:srgbClr val="FF0000"/>
              </a:solidFill>
              <a:latin typeface="+mn-lt"/>
              <a:ea typeface="楷体" panose="02010609060101010101" charset="-122"/>
            </a:endParaRPr>
          </a:p>
        </p:txBody>
      </p:sp>
      <p:sp>
        <p:nvSpPr>
          <p:cNvPr id="43" name="矩形 42"/>
          <p:cNvSpPr/>
          <p:nvPr/>
        </p:nvSpPr>
        <p:spPr>
          <a:xfrm>
            <a:off x="1839072" y="4548931"/>
            <a:ext cx="4688784" cy="503590"/>
          </a:xfrm>
          <a:prstGeom prst="rect">
            <a:avLst/>
          </a:prstGeom>
        </p:spPr>
        <p:txBody>
          <a:bodyPr wrap="none" lIns="0" tIns="36000" rIns="0" bIns="36000">
            <a:spAutoFit/>
          </a:bodyPr>
          <a:lstStyle/>
          <a:p>
            <a:r>
              <a:rPr lang="zh-CN" altLang="zh-CN" b="1" smtClean="0">
                <a:solidFill>
                  <a:srgbClr val="FF0000"/>
                </a:solidFill>
                <a:latin typeface="+mn-lt"/>
                <a:ea typeface="楷体" panose="02010609060101010101" charset="-122"/>
              </a:rPr>
              <a:t>窃</a:t>
            </a:r>
            <a:r>
              <a:rPr lang="zh-CN" altLang="zh-CN" b="1" dirty="0">
                <a:solidFill>
                  <a:srgbClr val="FF0000"/>
                </a:solidFill>
                <a:latin typeface="+mn-lt"/>
                <a:ea typeface="楷体" panose="02010609060101010101" charset="-122"/>
              </a:rPr>
              <a:t>以为与君实游处相好之</a:t>
            </a:r>
            <a:r>
              <a:rPr lang="zh-CN" altLang="zh-CN" b="1">
                <a:solidFill>
                  <a:srgbClr val="FF0000"/>
                </a:solidFill>
                <a:latin typeface="+mn-lt"/>
                <a:ea typeface="楷体" panose="02010609060101010101" charset="-122"/>
              </a:rPr>
              <a:t>日</a:t>
            </a:r>
            <a:r>
              <a:rPr lang="zh-CN" altLang="zh-CN" b="1" smtClean="0">
                <a:solidFill>
                  <a:srgbClr val="FF0000"/>
                </a:solidFill>
                <a:latin typeface="+mn-lt"/>
                <a:ea typeface="楷体" panose="02010609060101010101" charset="-122"/>
              </a:rPr>
              <a:t>久</a:t>
            </a:r>
            <a:endParaRPr lang="zh-CN" altLang="zh-CN" dirty="0">
              <a:solidFill>
                <a:srgbClr val="FF0000"/>
              </a:solidFill>
              <a:latin typeface="+mn-lt"/>
              <a:ea typeface="楷体" panose="02010609060101010101" charset="-122"/>
            </a:endParaRPr>
          </a:p>
        </p:txBody>
      </p:sp>
      <p:sp>
        <p:nvSpPr>
          <p:cNvPr id="44" name="矩形 43"/>
          <p:cNvSpPr/>
          <p:nvPr/>
        </p:nvSpPr>
        <p:spPr>
          <a:xfrm>
            <a:off x="7502481" y="4536231"/>
            <a:ext cx="2164054" cy="503590"/>
          </a:xfrm>
          <a:prstGeom prst="rect">
            <a:avLst/>
          </a:prstGeom>
        </p:spPr>
        <p:txBody>
          <a:bodyPr wrap="none" lIns="0" tIns="36000" rIns="0" bIns="36000">
            <a:spAutoFit/>
          </a:bodyPr>
          <a:lstStyle/>
          <a:p>
            <a:r>
              <a:rPr lang="zh-CN" altLang="zh-CN" b="1" dirty="0" smtClean="0">
                <a:solidFill>
                  <a:srgbClr val="FF0000"/>
                </a:solidFill>
                <a:latin typeface="+mn-lt"/>
                <a:ea typeface="楷体" panose="02010609060101010101" charset="-122"/>
              </a:rPr>
              <a:t>而</a:t>
            </a:r>
            <a:r>
              <a:rPr lang="zh-CN" altLang="zh-CN" b="1" dirty="0">
                <a:solidFill>
                  <a:srgbClr val="FF0000"/>
                </a:solidFill>
                <a:latin typeface="+mn-lt"/>
                <a:ea typeface="楷体" panose="02010609060101010101" charset="-122"/>
              </a:rPr>
              <a:t>议事每</a:t>
            </a:r>
            <a:r>
              <a:rPr lang="zh-CN" altLang="zh-CN" b="1" dirty="0" smtClean="0">
                <a:solidFill>
                  <a:srgbClr val="FF0000"/>
                </a:solidFill>
                <a:latin typeface="+mn-lt"/>
                <a:ea typeface="楷体" panose="02010609060101010101" charset="-122"/>
              </a:rPr>
              <a:t>不合</a:t>
            </a:r>
            <a:endParaRPr lang="zh-CN" altLang="zh-CN" dirty="0">
              <a:solidFill>
                <a:srgbClr val="FF0000"/>
              </a:solidFill>
              <a:latin typeface="+mn-lt"/>
              <a:ea typeface="楷体" panose="0201060906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43"/>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4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40" grpId="0"/>
      <p:bldP spid="41" grpId="0"/>
      <p:bldP spid="42" grpId="0"/>
      <p:bldP spid="43" grpId="0"/>
      <p:bldP spid="44"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271037" y="611795"/>
            <a:ext cx="10980000" cy="3322955"/>
          </a:xfrm>
        </p:spPr>
        <p:txBody>
          <a:bodyPr/>
          <a:lstStyle/>
          <a:p>
            <a:pPr>
              <a:spcAft>
                <a:spcPts val="0"/>
              </a:spcAft>
              <a:tabLst>
                <a:tab pos="2700655" algn="l"/>
              </a:tabLst>
            </a:pPr>
            <a:r>
              <a:rPr lang="en-US" altLang="zh-CN" kern="100" dirty="0">
                <a:cs typeface="Courier New" panose="02070309020205020404"/>
              </a:rPr>
              <a:t>5</a:t>
            </a:r>
            <a:r>
              <a:rPr lang="zh-CN" altLang="zh-CN" kern="100" dirty="0">
                <a:cs typeface="Times New Roman" panose="02020603050405020304"/>
              </a:rPr>
              <a:t>．《答司马谏议书》中，王安石驳斥保守派主张的论证立足点是：</a:t>
            </a:r>
            <a:r>
              <a:rPr lang="en-US" altLang="zh-CN" kern="100" dirty="0">
                <a:latin typeface="宋体" panose="02010600030101010101" pitchFamily="2" charset="-122"/>
                <a:ea typeface="等线" panose="02010600030101010101" charset="-122"/>
                <a:cs typeface="Times New Roman" panose="02020603050405020304"/>
              </a:rPr>
              <a:t>“</a:t>
            </a:r>
            <a:r>
              <a:rPr lang="en-US" altLang="zh-CN" kern="100" dirty="0">
                <a:solidFill>
                  <a:srgbClr val="000000"/>
                </a:solidFill>
                <a:ea typeface="楷体" panose="02010609060101010101" charset="-122"/>
                <a:cs typeface="Courier New" panose="02070309020205020404"/>
              </a:rPr>
              <a:t>____________</a:t>
            </a:r>
            <a:r>
              <a:rPr lang="zh-CN" altLang="zh-CN" kern="100" dirty="0">
                <a:cs typeface="Times New Roman" panose="02020603050405020304"/>
              </a:rPr>
              <a:t>，</a:t>
            </a:r>
            <a:r>
              <a:rPr lang="en-US" altLang="zh-CN" kern="100" dirty="0">
                <a:solidFill>
                  <a:srgbClr val="000000"/>
                </a:solidFill>
                <a:ea typeface="楷体" panose="02010609060101010101" charset="-122"/>
                <a:cs typeface="Courier New" panose="02070309020205020404"/>
              </a:rPr>
              <a:t>__________________</a:t>
            </a:r>
            <a:r>
              <a:rPr lang="zh-CN" altLang="zh-CN" kern="100" dirty="0">
                <a:cs typeface="Times New Roman" panose="02020603050405020304"/>
                <a:sym typeface="+mn-ea"/>
              </a:rPr>
              <a:t>。</a:t>
            </a:r>
            <a:r>
              <a:rPr lang="en-US" altLang="zh-CN" kern="100" dirty="0">
                <a:latin typeface="宋体" panose="02010600030101010101" pitchFamily="2" charset="-122"/>
                <a:ea typeface="等线" panose="02010600030101010101" charset="-122"/>
                <a:cs typeface="Times New Roman" panose="02020603050405020304"/>
              </a:rPr>
              <a:t>”</a:t>
            </a:r>
            <a:endParaRPr lang="zh-CN" altLang="zh-CN" sz="1050" kern="100" dirty="0">
              <a:latin typeface="等线" panose="02010600030101010101" charset="-122"/>
              <a:ea typeface="等线" panose="02010600030101010101" charset="-122"/>
              <a:cs typeface="Courier New" panose="02070309020205020404"/>
            </a:endParaRPr>
          </a:p>
          <a:p>
            <a:r>
              <a:rPr lang="en-US" altLang="zh-CN" dirty="0"/>
              <a:t>6</a:t>
            </a:r>
            <a:r>
              <a:rPr lang="zh-CN" altLang="zh-CN" dirty="0">
                <a:cs typeface="Times New Roman" panose="02020603050405020304"/>
              </a:rPr>
              <a:t>．《答司马谏议书》中，王安石表明自己不因怨诽之多而改变决心的句子是：</a:t>
            </a:r>
            <a:r>
              <a:rPr lang="en-US" altLang="zh-CN" dirty="0">
                <a:latin typeface="宋体" panose="02010600030101010101" pitchFamily="2" charset="-122"/>
                <a:cs typeface="Times New Roman" panose="02020603050405020304"/>
              </a:rPr>
              <a:t>“</a:t>
            </a:r>
            <a:r>
              <a:rPr lang="en-US" altLang="zh-CN" dirty="0">
                <a:solidFill>
                  <a:srgbClr val="000000"/>
                </a:solidFill>
                <a:ea typeface="楷体" panose="02010609060101010101" charset="-122"/>
              </a:rPr>
              <a:t>________________________</a:t>
            </a:r>
            <a:r>
              <a:rPr lang="zh-CN" altLang="zh-CN" dirty="0">
                <a:cs typeface="Times New Roman" panose="02020603050405020304"/>
              </a:rPr>
              <a:t>，</a:t>
            </a:r>
            <a:r>
              <a:rPr lang="en-US" altLang="zh-CN" dirty="0">
                <a:solidFill>
                  <a:srgbClr val="000000"/>
                </a:solidFill>
                <a:ea typeface="楷体" panose="02010609060101010101" charset="-122"/>
              </a:rPr>
              <a:t>______________</a:t>
            </a:r>
            <a:r>
              <a:rPr lang="zh-CN" altLang="zh-CN" dirty="0">
                <a:cs typeface="Times New Roman" panose="02020603050405020304"/>
              </a:rPr>
              <a:t>，</a:t>
            </a:r>
            <a:r>
              <a:rPr lang="en-US" altLang="zh-CN" dirty="0">
                <a:solidFill>
                  <a:srgbClr val="000000"/>
                </a:solidFill>
                <a:ea typeface="楷体" panose="02010609060101010101" charset="-122"/>
              </a:rPr>
              <a:t>____________________</a:t>
            </a:r>
            <a:r>
              <a:rPr lang="zh-CN" altLang="zh-CN" dirty="0">
                <a:cs typeface="Times New Roman" panose="02020603050405020304"/>
                <a:sym typeface="+mn-ea"/>
              </a:rPr>
              <a:t>。</a:t>
            </a:r>
            <a:r>
              <a:rPr lang="en-US" altLang="zh-CN" dirty="0">
                <a:latin typeface="宋体" panose="02010600030101010101" pitchFamily="2" charset="-122"/>
                <a:cs typeface="Times New Roman" panose="02020603050405020304"/>
              </a:rPr>
              <a:t>”</a:t>
            </a:r>
            <a:endParaRPr lang="zh-CN" altLang="en-US" dirty="0"/>
          </a:p>
        </p:txBody>
      </p:sp>
      <p:sp>
        <p:nvSpPr>
          <p:cNvPr id="45" name="矩形 44"/>
          <p:cNvSpPr/>
          <p:nvPr/>
        </p:nvSpPr>
        <p:spPr>
          <a:xfrm>
            <a:off x="1116116" y="1333232"/>
            <a:ext cx="1442703" cy="503590"/>
          </a:xfrm>
          <a:prstGeom prst="rect">
            <a:avLst/>
          </a:prstGeom>
        </p:spPr>
        <p:txBody>
          <a:bodyPr wrap="none" lIns="0" tIns="36000" rIns="0" bIns="36000">
            <a:spAutoFit/>
          </a:bodyPr>
          <a:lstStyle/>
          <a:p>
            <a:r>
              <a:rPr lang="zh-CN" altLang="zh-CN" b="1" smtClean="0">
                <a:solidFill>
                  <a:srgbClr val="FF0000"/>
                </a:solidFill>
                <a:latin typeface="+mn-lt"/>
                <a:ea typeface="楷体" panose="02010609060101010101" charset="-122"/>
              </a:rPr>
              <a:t>名实</a:t>
            </a:r>
            <a:r>
              <a:rPr lang="zh-CN" altLang="zh-CN" b="1">
                <a:solidFill>
                  <a:srgbClr val="FF0000"/>
                </a:solidFill>
                <a:latin typeface="+mn-lt"/>
                <a:ea typeface="楷体" panose="02010609060101010101" charset="-122"/>
              </a:rPr>
              <a:t>已</a:t>
            </a:r>
            <a:r>
              <a:rPr lang="zh-CN" altLang="zh-CN" b="1" smtClean="0">
                <a:solidFill>
                  <a:srgbClr val="FF0000"/>
                </a:solidFill>
                <a:latin typeface="+mn-lt"/>
                <a:ea typeface="楷体" panose="02010609060101010101" charset="-122"/>
              </a:rPr>
              <a:t>明</a:t>
            </a:r>
            <a:endParaRPr lang="zh-CN" altLang="zh-CN" dirty="0">
              <a:solidFill>
                <a:srgbClr val="FF0000"/>
              </a:solidFill>
              <a:latin typeface="+mn-lt"/>
              <a:ea typeface="楷体" panose="02010609060101010101" charset="-122"/>
            </a:endParaRPr>
          </a:p>
        </p:txBody>
      </p:sp>
      <p:sp>
        <p:nvSpPr>
          <p:cNvPr id="46" name="矩形 45"/>
          <p:cNvSpPr/>
          <p:nvPr/>
        </p:nvSpPr>
        <p:spPr>
          <a:xfrm>
            <a:off x="3462112" y="1331875"/>
            <a:ext cx="2524730" cy="503590"/>
          </a:xfrm>
          <a:prstGeom prst="rect">
            <a:avLst/>
          </a:prstGeom>
        </p:spPr>
        <p:txBody>
          <a:bodyPr wrap="none" lIns="0" tIns="36000" rIns="0" bIns="36000">
            <a:spAutoFit/>
          </a:bodyPr>
          <a:lstStyle/>
          <a:p>
            <a:r>
              <a:rPr lang="zh-CN" altLang="zh-CN" b="1" smtClean="0">
                <a:solidFill>
                  <a:srgbClr val="FF0000"/>
                </a:solidFill>
                <a:latin typeface="+mn-lt"/>
                <a:ea typeface="楷体" panose="02010609060101010101" charset="-122"/>
              </a:rPr>
              <a:t>而</a:t>
            </a:r>
            <a:r>
              <a:rPr lang="zh-CN" altLang="zh-CN" b="1" dirty="0">
                <a:solidFill>
                  <a:srgbClr val="FF0000"/>
                </a:solidFill>
                <a:latin typeface="+mn-lt"/>
                <a:ea typeface="楷体" panose="02010609060101010101" charset="-122"/>
              </a:rPr>
              <a:t>天下之理</a:t>
            </a:r>
            <a:r>
              <a:rPr lang="zh-CN" altLang="zh-CN" b="1">
                <a:solidFill>
                  <a:srgbClr val="FF0000"/>
                </a:solidFill>
                <a:latin typeface="+mn-lt"/>
                <a:ea typeface="楷体" panose="02010609060101010101" charset="-122"/>
              </a:rPr>
              <a:t>得</a:t>
            </a:r>
            <a:r>
              <a:rPr lang="zh-CN" altLang="zh-CN" b="1" smtClean="0">
                <a:solidFill>
                  <a:srgbClr val="FF0000"/>
                </a:solidFill>
                <a:latin typeface="+mn-lt"/>
                <a:ea typeface="楷体" panose="02010609060101010101" charset="-122"/>
              </a:rPr>
              <a:t>矣</a:t>
            </a:r>
            <a:endParaRPr lang="zh-CN" altLang="zh-CN" dirty="0">
              <a:solidFill>
                <a:srgbClr val="FF0000"/>
              </a:solidFill>
              <a:latin typeface="+mn-lt"/>
              <a:ea typeface="楷体" panose="02010609060101010101" charset="-122"/>
            </a:endParaRPr>
          </a:p>
        </p:txBody>
      </p:sp>
      <p:sp>
        <p:nvSpPr>
          <p:cNvPr id="47" name="矩形 46"/>
          <p:cNvSpPr/>
          <p:nvPr/>
        </p:nvSpPr>
        <p:spPr>
          <a:xfrm>
            <a:off x="3096820" y="2628019"/>
            <a:ext cx="3606757" cy="503590"/>
          </a:xfrm>
          <a:prstGeom prst="rect">
            <a:avLst/>
          </a:prstGeom>
        </p:spPr>
        <p:txBody>
          <a:bodyPr wrap="none" lIns="0" tIns="36000" rIns="0" bIns="36000">
            <a:spAutoFit/>
          </a:bodyPr>
          <a:lstStyle/>
          <a:p>
            <a:r>
              <a:rPr lang="zh-CN" altLang="zh-CN" b="1" dirty="0" smtClean="0">
                <a:solidFill>
                  <a:srgbClr val="FF0000"/>
                </a:solidFill>
                <a:latin typeface="+mn-lt"/>
                <a:ea typeface="楷体" panose="02010609060101010101" charset="-122"/>
              </a:rPr>
              <a:t>盘</a:t>
            </a:r>
            <a:r>
              <a:rPr lang="zh-CN" altLang="zh-CN" b="1" dirty="0">
                <a:solidFill>
                  <a:srgbClr val="FF0000"/>
                </a:solidFill>
                <a:latin typeface="+mn-lt"/>
                <a:ea typeface="楷体" panose="02010609060101010101" charset="-122"/>
              </a:rPr>
              <a:t>庚不为怨者故改其</a:t>
            </a:r>
            <a:r>
              <a:rPr lang="zh-CN" altLang="zh-CN" b="1" dirty="0" smtClean="0">
                <a:solidFill>
                  <a:srgbClr val="FF0000"/>
                </a:solidFill>
                <a:latin typeface="+mn-lt"/>
                <a:ea typeface="楷体" panose="02010609060101010101" charset="-122"/>
              </a:rPr>
              <a:t>度</a:t>
            </a:r>
            <a:endParaRPr lang="zh-CN" altLang="zh-CN" dirty="0">
              <a:solidFill>
                <a:srgbClr val="FF0000"/>
              </a:solidFill>
              <a:latin typeface="+mn-lt"/>
              <a:ea typeface="楷体" panose="02010609060101010101" charset="-122"/>
            </a:endParaRPr>
          </a:p>
        </p:txBody>
      </p:sp>
      <p:sp>
        <p:nvSpPr>
          <p:cNvPr id="48" name="矩形 47"/>
          <p:cNvSpPr/>
          <p:nvPr/>
        </p:nvSpPr>
        <p:spPr>
          <a:xfrm>
            <a:off x="8389746" y="2591839"/>
            <a:ext cx="1803379" cy="503590"/>
          </a:xfrm>
          <a:prstGeom prst="rect">
            <a:avLst/>
          </a:prstGeom>
        </p:spPr>
        <p:txBody>
          <a:bodyPr wrap="none" lIns="0" tIns="36000" rIns="0" bIns="36000">
            <a:spAutoFit/>
          </a:bodyPr>
          <a:lstStyle/>
          <a:p>
            <a:r>
              <a:rPr lang="zh-CN" altLang="zh-CN" b="1" dirty="0" smtClean="0">
                <a:solidFill>
                  <a:srgbClr val="FF0000"/>
                </a:solidFill>
                <a:latin typeface="+mn-lt"/>
                <a:ea typeface="楷体" panose="02010609060101010101" charset="-122"/>
              </a:rPr>
              <a:t>度</a:t>
            </a:r>
            <a:r>
              <a:rPr lang="zh-CN" altLang="zh-CN" b="1" dirty="0">
                <a:solidFill>
                  <a:srgbClr val="FF0000"/>
                </a:solidFill>
                <a:latin typeface="+mn-lt"/>
                <a:ea typeface="楷体" panose="02010609060101010101" charset="-122"/>
              </a:rPr>
              <a:t>义而后</a:t>
            </a:r>
            <a:r>
              <a:rPr lang="zh-CN" altLang="zh-CN" b="1" dirty="0" smtClean="0">
                <a:solidFill>
                  <a:srgbClr val="FF0000"/>
                </a:solidFill>
                <a:latin typeface="+mn-lt"/>
                <a:ea typeface="楷体" panose="02010609060101010101" charset="-122"/>
              </a:rPr>
              <a:t>动</a:t>
            </a:r>
            <a:endParaRPr lang="zh-CN" altLang="zh-CN" dirty="0">
              <a:solidFill>
                <a:srgbClr val="FF0000"/>
              </a:solidFill>
              <a:latin typeface="+mn-lt"/>
              <a:ea typeface="楷体" panose="02010609060101010101" charset="-122"/>
            </a:endParaRPr>
          </a:p>
        </p:txBody>
      </p:sp>
      <p:sp>
        <p:nvSpPr>
          <p:cNvPr id="49" name="矩形 48"/>
          <p:cNvSpPr/>
          <p:nvPr/>
        </p:nvSpPr>
        <p:spPr>
          <a:xfrm>
            <a:off x="682847" y="3275647"/>
            <a:ext cx="2885405" cy="503590"/>
          </a:xfrm>
          <a:prstGeom prst="rect">
            <a:avLst/>
          </a:prstGeom>
        </p:spPr>
        <p:txBody>
          <a:bodyPr wrap="none" lIns="0" tIns="36000" rIns="0" bIns="36000">
            <a:spAutoFit/>
          </a:bodyPr>
          <a:lstStyle/>
          <a:p>
            <a:r>
              <a:rPr lang="zh-CN" altLang="zh-CN" b="1" smtClean="0">
                <a:solidFill>
                  <a:srgbClr val="FF0000"/>
                </a:solidFill>
                <a:latin typeface="+mn-lt"/>
                <a:ea typeface="楷体" panose="02010609060101010101" charset="-122"/>
              </a:rPr>
              <a:t>是</a:t>
            </a:r>
            <a:r>
              <a:rPr lang="zh-CN" altLang="zh-CN" b="1" dirty="0">
                <a:solidFill>
                  <a:srgbClr val="FF0000"/>
                </a:solidFill>
                <a:latin typeface="+mn-lt"/>
                <a:ea typeface="楷体" panose="02010609060101010101" charset="-122"/>
              </a:rPr>
              <a:t>而不见可悔</a:t>
            </a:r>
            <a:r>
              <a:rPr lang="zh-CN" altLang="zh-CN" b="1">
                <a:solidFill>
                  <a:srgbClr val="FF0000"/>
                </a:solidFill>
                <a:latin typeface="+mn-lt"/>
                <a:ea typeface="楷体" panose="02010609060101010101" charset="-122"/>
              </a:rPr>
              <a:t>故</a:t>
            </a:r>
            <a:r>
              <a:rPr lang="zh-CN" altLang="zh-CN" b="1" smtClean="0">
                <a:solidFill>
                  <a:srgbClr val="FF0000"/>
                </a:solidFill>
                <a:latin typeface="+mn-lt"/>
                <a:ea typeface="楷体" panose="02010609060101010101" charset="-122"/>
              </a:rPr>
              <a:t>也</a:t>
            </a:r>
            <a:endParaRPr lang="zh-CN" altLang="zh-CN" dirty="0">
              <a:solidFill>
                <a:srgbClr val="FF0000"/>
              </a:solidFill>
              <a:latin typeface="+mn-lt"/>
              <a:ea typeface="楷体" panose="0201060906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4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p:bldP spid="46" grpId="0"/>
      <p:bldP spid="47" grpId="0"/>
      <p:bldP spid="48" grpId="0"/>
      <p:bldP spid="49"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271037" y="611795"/>
            <a:ext cx="10980000" cy="2677656"/>
          </a:xfrm>
        </p:spPr>
        <p:txBody>
          <a:bodyPr/>
          <a:lstStyle/>
          <a:p>
            <a:pPr>
              <a:spcAft>
                <a:spcPts val="0"/>
              </a:spcAft>
              <a:tabLst>
                <a:tab pos="2700655" algn="l"/>
              </a:tabLst>
            </a:pPr>
            <a:r>
              <a:rPr lang="zh-CN" altLang="zh-CN" kern="100" dirty="0">
                <a:ea typeface="黑体" panose="02010609060101010101" pitchFamily="49" charset="-122"/>
                <a:cs typeface="Times New Roman" panose="02020603050405020304"/>
              </a:rPr>
              <a:t>五、文学常识</a:t>
            </a:r>
            <a:endParaRPr lang="zh-CN" altLang="zh-CN" sz="1050" kern="100" dirty="0">
              <a:latin typeface="等线" panose="02010600030101010101" charset="-122"/>
              <a:ea typeface="等线" panose="02010600030101010101" charset="-122"/>
              <a:cs typeface="Courier New" panose="02070309020205020404"/>
            </a:endParaRPr>
          </a:p>
          <a:p>
            <a:pPr indent="713740" fontAlgn="ctr">
              <a:spcAft>
                <a:spcPts val="0"/>
              </a:spcAft>
              <a:tabLst>
                <a:tab pos="2700655" algn="l"/>
              </a:tabLst>
            </a:pPr>
            <a:r>
              <a:rPr lang="zh-CN" altLang="zh-CN" kern="100" dirty="0">
                <a:cs typeface="Times New Roman" panose="02020603050405020304"/>
              </a:rPr>
              <a:t>疏，奏议文体的一种。奏议类文章是古代臣属进呈给帝王的奏章的统称，包括奏、议、疏、表、对策等。疏，是分条陈述的意思。有名的</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cs typeface="Times New Roman" panose="02020603050405020304"/>
              </a:rPr>
              <a:t>疏</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cs typeface="Times New Roman" panose="02020603050405020304"/>
              </a:rPr>
              <a:t>类文章有《论贵粟疏》</a:t>
            </a:r>
            <a:r>
              <a:rPr lang="en-US" altLang="zh-CN" kern="100" dirty="0">
                <a:cs typeface="Courier New" panose="02070309020205020404"/>
              </a:rPr>
              <a:t>(</a:t>
            </a:r>
            <a:r>
              <a:rPr lang="zh-CN" altLang="zh-CN" kern="100" dirty="0">
                <a:cs typeface="Times New Roman" panose="02020603050405020304"/>
              </a:rPr>
              <a:t>晁错</a:t>
            </a:r>
            <a:r>
              <a:rPr lang="en-US" altLang="zh-CN" kern="100" dirty="0">
                <a:cs typeface="Courier New" panose="02070309020205020404"/>
              </a:rPr>
              <a:t>)</a:t>
            </a:r>
            <a:r>
              <a:rPr lang="zh-CN" altLang="zh-CN" kern="100" dirty="0">
                <a:cs typeface="Times New Roman" panose="02020603050405020304"/>
              </a:rPr>
              <a:t>、《论积贮疏》</a:t>
            </a:r>
            <a:r>
              <a:rPr lang="en-US" altLang="zh-CN" kern="100" dirty="0">
                <a:cs typeface="Courier New" panose="02070309020205020404"/>
              </a:rPr>
              <a:t>(</a:t>
            </a:r>
            <a:r>
              <a:rPr lang="zh-CN" altLang="zh-CN" kern="100" dirty="0">
                <a:cs typeface="Times New Roman" panose="02020603050405020304"/>
              </a:rPr>
              <a:t>贾谊</a:t>
            </a:r>
            <a:r>
              <a:rPr lang="en-US" altLang="zh-CN" kern="100" dirty="0">
                <a:cs typeface="Courier New" panose="02070309020205020404"/>
              </a:rPr>
              <a:t>)</a:t>
            </a:r>
            <a:r>
              <a:rPr lang="zh-CN" altLang="zh-CN" kern="100" dirty="0">
                <a:cs typeface="Times New Roman" panose="02020603050405020304"/>
              </a:rPr>
              <a:t>等</a:t>
            </a:r>
            <a:r>
              <a:rPr lang="zh-CN" altLang="zh-CN" kern="100" dirty="0" smtClean="0">
                <a:cs typeface="Times New Roman" panose="02020603050405020304"/>
              </a:rPr>
              <a:t>。</a:t>
            </a:r>
            <a:endParaRPr lang="zh-CN" altLang="zh-CN" sz="1050" kern="100" dirty="0">
              <a:latin typeface="等线" panose="02010600030101010101" charset="-122"/>
              <a:ea typeface="等线" panose="02010600030101010101" charset="-122"/>
              <a:cs typeface="Courier New" panose="02070309020205020404"/>
            </a:endParaRPr>
          </a:p>
        </p:txBody>
      </p:sp>
    </p:spTree>
  </p:cSld>
  <p:clrMapOvr>
    <a:masterClrMapping/>
  </p:clrMapOvr>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txBox="1"/>
          <p:nvPr/>
        </p:nvSpPr>
        <p:spPr bwMode="auto">
          <a:xfrm>
            <a:off x="0" y="665163"/>
            <a:ext cx="11522075" cy="604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8" tIns="45714" rIns="91428" bIns="45714" anchor="b"/>
          <a:lstStyle/>
          <a:p>
            <a:pPr algn="ctr" eaLnBrk="1" hangingPunct="1">
              <a:lnSpc>
                <a:spcPct val="90000"/>
              </a:lnSpc>
            </a:pPr>
            <a:r>
              <a:rPr lang="zh-CN" altLang="en-US" sz="3600" b="1" dirty="0">
                <a:solidFill>
                  <a:schemeClr val="bg1"/>
                </a:solidFill>
                <a:ea typeface="微软雅黑" panose="020B0503020204020204" pitchFamily="34" charset="-122"/>
                <a:cs typeface="Times New Roman" panose="02020603050405020304" pitchFamily="18" charset="0"/>
              </a:rPr>
              <a:t>任务型课堂</a:t>
            </a:r>
            <a:endParaRPr lang="zh-CN" altLang="en-US" sz="3600" b="1" dirty="0">
              <a:solidFill>
                <a:schemeClr val="bg1"/>
              </a:solidFill>
              <a:ea typeface="微软雅黑" panose="020B0503020204020204" pitchFamily="34" charset="-122"/>
              <a:cs typeface="Times New Roman" panose="02020603050405020304" pitchFamily="18" charset="0"/>
            </a:endParaRPr>
          </a:p>
        </p:txBody>
      </p:sp>
      <p:sp>
        <p:nvSpPr>
          <p:cNvPr id="3" name="文本占位符 2"/>
          <p:cNvSpPr>
            <a:spLocks noGrp="1"/>
          </p:cNvSpPr>
          <p:nvPr>
            <p:ph type="body" sz="quarter" idx="10"/>
          </p:nvPr>
        </p:nvSpPr>
        <p:spPr>
          <a:xfrm>
            <a:off x="271037" y="1566924"/>
            <a:ext cx="10980000" cy="3897414"/>
          </a:xfrm>
        </p:spPr>
        <p:txBody>
          <a:bodyPr/>
          <a:lstStyle/>
          <a:p>
            <a:pPr indent="1435100">
              <a:spcAft>
                <a:spcPts val="0"/>
              </a:spcAft>
              <a:tabLst>
                <a:tab pos="2700655" algn="l"/>
              </a:tabLst>
            </a:pPr>
            <a:r>
              <a:rPr lang="zh-CN" altLang="zh-CN" kern="100" dirty="0">
                <a:cs typeface="Times New Roman" panose="02020603050405020304"/>
              </a:rPr>
              <a:t>分析说理艺术</a:t>
            </a:r>
            <a:endParaRPr lang="zh-CN" altLang="zh-CN" sz="1050" kern="100" dirty="0">
              <a:latin typeface="等线" panose="02010600030101010101" charset="-122"/>
              <a:ea typeface="等线" panose="02010600030101010101" charset="-122"/>
              <a:cs typeface="Courier New" panose="02070309020205020404"/>
            </a:endParaRPr>
          </a:p>
          <a:p>
            <a:pPr indent="713740" fontAlgn="ctr">
              <a:spcAft>
                <a:spcPts val="0"/>
              </a:spcAft>
              <a:tabLst>
                <a:tab pos="2700655" algn="l"/>
              </a:tabLst>
            </a:pPr>
            <a:r>
              <a:rPr lang="zh-CN" altLang="zh-CN" kern="100" dirty="0">
                <a:ea typeface="楷体" panose="02010609060101010101" charset="-122"/>
                <a:cs typeface="Times New Roman" panose="02020603050405020304"/>
              </a:rPr>
              <a:t>《谏太宗十思疏》与《答司马谏议书》都属于古代论说文的名篇。作者在文中都能直面问题，勇于担当。但二者在论证思路、论证方法等方面又有着鲜明的个性。</a:t>
            </a:r>
            <a:endParaRPr lang="zh-CN" altLang="zh-CN" sz="1050" kern="100" dirty="0">
              <a:latin typeface="等线" panose="02010600030101010101" charset="-122"/>
              <a:ea typeface="等线" panose="02010600030101010101" charset="-122"/>
              <a:cs typeface="Courier New" panose="02070309020205020404"/>
            </a:endParaRPr>
          </a:p>
          <a:p>
            <a:pPr>
              <a:spcAft>
                <a:spcPts val="0"/>
              </a:spcAft>
              <a:tabLst>
                <a:tab pos="2700655" algn="l"/>
              </a:tabLst>
            </a:pPr>
            <a:r>
              <a:rPr lang="en-US" altLang="zh-CN" kern="100" dirty="0">
                <a:cs typeface="Courier New" panose="02070309020205020404"/>
              </a:rPr>
              <a:t>1</a:t>
            </a:r>
            <a:r>
              <a:rPr lang="zh-CN" altLang="zh-CN" kern="100" dirty="0">
                <a:cs typeface="Times New Roman" panose="02020603050405020304"/>
              </a:rPr>
              <a:t>．魏征以善谏著称，为什么他的进谏大都能被唐太宗接纳？请结合《谏太宗十思疏》简要分析。</a:t>
            </a:r>
            <a:endParaRPr lang="zh-CN" altLang="zh-CN" sz="1050" kern="100" dirty="0">
              <a:effectLst/>
              <a:latin typeface="等线" panose="02010600030101010101" charset="-122"/>
              <a:ea typeface="等线" panose="02010600030101010101" charset="-122"/>
              <a:cs typeface="Courier New" panose="02070309020205020404"/>
            </a:endParaRPr>
          </a:p>
        </p:txBody>
      </p:sp>
      <p:pic>
        <p:nvPicPr>
          <p:cNvPr id="5" name="图片 4" descr="E:\张\11.19\新建文件夹\任务一.tif"/>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361625" y="1763923"/>
            <a:ext cx="1330960" cy="415290"/>
          </a:xfrm>
          <a:prstGeom prst="rect">
            <a:avLst/>
          </a:prstGeom>
          <a:noFill/>
          <a:ln>
            <a:noFill/>
          </a:ln>
        </p:spPr>
      </p:pic>
    </p:spTree>
  </p:cSld>
  <p:clrMapOvr>
    <a:masterClrMapping/>
  </p:clrMapOvr>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271037" y="611795"/>
            <a:ext cx="10980000" cy="5631180"/>
          </a:xfrm>
        </p:spPr>
        <p:txBody>
          <a:bodyPr/>
          <a:lstStyle/>
          <a:p>
            <a:pPr latinLnBrk="0">
              <a:lnSpc>
                <a:spcPct val="150000"/>
              </a:lnSpc>
              <a:spcAft>
                <a:spcPts val="0"/>
              </a:spcAft>
              <a:tabLst>
                <a:tab pos="2700655" algn="l"/>
              </a:tabLst>
            </a:pPr>
            <a:r>
              <a:rPr lang="zh-CN" altLang="zh-CN" sz="2400" kern="100" dirty="0">
                <a:solidFill>
                  <a:srgbClr val="FF0000"/>
                </a:solidFill>
                <a:ea typeface="黑体" panose="02010609060101010101" pitchFamily="49" charset="-122"/>
                <a:cs typeface="Times New Roman" panose="02020603050405020304"/>
              </a:rPr>
              <a:t>答案：</a:t>
            </a:r>
            <a:r>
              <a:rPr lang="en-US" altLang="zh-CN" sz="2400" kern="100" dirty="0">
                <a:latin typeface="宋体" panose="02010600030101010101" pitchFamily="2" charset="-122"/>
                <a:ea typeface="楷体" panose="02010609060101010101" charset="-122"/>
                <a:cs typeface="Times New Roman" panose="02020603050405020304"/>
              </a:rPr>
              <a:t>①</a:t>
            </a:r>
            <a:r>
              <a:rPr lang="zh-CN" altLang="zh-CN" sz="2400" kern="100" dirty="0">
                <a:ea typeface="楷体" panose="02010609060101010101" charset="-122"/>
                <a:cs typeface="Times New Roman" panose="02020603050405020304"/>
              </a:rPr>
              <a:t>魏征遇上了英明的君主</a:t>
            </a:r>
            <a:r>
              <a:rPr lang="en-US" altLang="zh-CN" sz="2400" kern="100" dirty="0">
                <a:ea typeface="楷体" panose="02010609060101010101" charset="-122"/>
                <a:cs typeface="Courier New" panose="02070309020205020404"/>
              </a:rPr>
              <a:t>——</a:t>
            </a:r>
            <a:r>
              <a:rPr lang="zh-CN" altLang="zh-CN" sz="2400" kern="100" dirty="0">
                <a:ea typeface="楷体" panose="02010609060101010101" charset="-122"/>
                <a:cs typeface="Times New Roman" panose="02020603050405020304"/>
              </a:rPr>
              <a:t>唐太宗。伯乐还需要千里马。作为一代明君，唐太宗励精图治，以国事为重，能容耿介直言的臣子，所以魏征的进谏大都能够被唐太宗虚心接受。</a:t>
            </a:r>
            <a:r>
              <a:rPr lang="en-US" altLang="zh-CN" sz="2400" kern="100" dirty="0">
                <a:latin typeface="宋体" panose="02010600030101010101" pitchFamily="2" charset="-122"/>
                <a:ea typeface="楷体" panose="02010609060101010101" charset="-122"/>
                <a:cs typeface="Times New Roman" panose="02020603050405020304"/>
              </a:rPr>
              <a:t>②</a:t>
            </a:r>
            <a:r>
              <a:rPr lang="zh-CN" altLang="zh-CN" sz="2400" kern="100" dirty="0">
                <a:ea typeface="楷体" panose="02010609060101010101" charset="-122"/>
                <a:cs typeface="Times New Roman" panose="02020603050405020304"/>
              </a:rPr>
              <a:t>魏征尽臣子之责，谦恭诚挚。他始终把国家的利益放在首位，以政治家的敏锐眼光观察时政。更为可贵的是，在进谏时，他言辞恳切，极尽忠诚。他的</a:t>
            </a:r>
            <a:r>
              <a:rPr lang="zh-CN" altLang="zh-CN" sz="2400" kern="100" dirty="0">
                <a:latin typeface="等线" panose="02010600030101010101" charset="-122"/>
                <a:cs typeface="Times New Roman" panose="02020603050405020304"/>
              </a:rPr>
              <a:t>“</a:t>
            </a:r>
            <a:r>
              <a:rPr lang="zh-CN" altLang="zh-CN" sz="2400" kern="100" dirty="0">
                <a:ea typeface="楷体" panose="02010609060101010101" charset="-122"/>
                <a:cs typeface="Times New Roman" panose="02020603050405020304"/>
              </a:rPr>
              <a:t>臣虽下愚，知其不可，而况于明哲乎</a:t>
            </a:r>
            <a:r>
              <a:rPr lang="zh-CN" altLang="zh-CN" sz="2400" kern="100" dirty="0">
                <a:latin typeface="等线" panose="02010600030101010101" charset="-122"/>
                <a:cs typeface="Times New Roman" panose="02020603050405020304"/>
              </a:rPr>
              <a:t>”</a:t>
            </a:r>
            <a:r>
              <a:rPr lang="zh-CN" altLang="zh-CN" sz="2400" kern="100" dirty="0">
                <a:ea typeface="楷体" panose="02010609060101010101" charset="-122"/>
                <a:cs typeface="Times New Roman" panose="02020603050405020304"/>
              </a:rPr>
              <a:t>充满对唐太宗自悟的期待；</a:t>
            </a:r>
            <a:r>
              <a:rPr lang="zh-CN" altLang="zh-CN" sz="2400" kern="100" dirty="0">
                <a:latin typeface="等线" panose="02010600030101010101" charset="-122"/>
                <a:cs typeface="Times New Roman" panose="02020603050405020304"/>
              </a:rPr>
              <a:t>“</a:t>
            </a:r>
            <a:r>
              <a:rPr lang="zh-CN" altLang="zh-CN" sz="2400" kern="100" dirty="0">
                <a:ea typeface="楷体" panose="02010609060101010101" charset="-122"/>
                <a:cs typeface="Times New Roman" panose="02020603050405020304"/>
              </a:rPr>
              <a:t>怨不在大，可畏惟人；载舟覆舟，所宜深慎</a:t>
            </a:r>
            <a:r>
              <a:rPr lang="zh-CN" altLang="zh-CN" sz="2400" kern="100" dirty="0">
                <a:latin typeface="等线" panose="02010600030101010101" charset="-122"/>
                <a:cs typeface="Times New Roman" panose="02020603050405020304"/>
              </a:rPr>
              <a:t>”</a:t>
            </a:r>
            <a:r>
              <a:rPr lang="zh-CN" altLang="zh-CN" sz="2400" kern="100" dirty="0">
                <a:ea typeface="楷体" panose="02010609060101010101" charset="-122"/>
                <a:cs typeface="Times New Roman" panose="02020603050405020304"/>
              </a:rPr>
              <a:t>语重心长，又切中要害，令人警醒。而他的</a:t>
            </a:r>
            <a:r>
              <a:rPr lang="zh-CN" altLang="zh-CN" sz="2400" kern="100" dirty="0">
                <a:latin typeface="等线" panose="02010600030101010101" charset="-122"/>
                <a:cs typeface="Times New Roman" panose="02020603050405020304"/>
              </a:rPr>
              <a:t>“</a:t>
            </a:r>
            <a:r>
              <a:rPr lang="zh-CN" altLang="zh-CN" sz="2400" kern="100" dirty="0">
                <a:ea typeface="楷体" panose="02010609060101010101" charset="-122"/>
                <a:cs typeface="Times New Roman" panose="02020603050405020304"/>
              </a:rPr>
              <a:t>十思</a:t>
            </a:r>
            <a:r>
              <a:rPr lang="zh-CN" altLang="zh-CN" sz="2400" kern="100" dirty="0">
                <a:latin typeface="等线" panose="02010600030101010101" charset="-122"/>
                <a:cs typeface="Times New Roman" panose="02020603050405020304"/>
              </a:rPr>
              <a:t>”</a:t>
            </a:r>
            <a:r>
              <a:rPr lang="zh-CN" altLang="zh-CN" sz="2400" kern="100" dirty="0">
                <a:ea typeface="楷体" panose="02010609060101010101" charset="-122"/>
                <a:cs typeface="Times New Roman" panose="02020603050405020304"/>
              </a:rPr>
              <a:t>之见更是句句坦诚，字字惊心，不能不令唐太宗动容。</a:t>
            </a:r>
            <a:r>
              <a:rPr lang="zh-CN" altLang="zh-CN" sz="2400" kern="100" dirty="0">
                <a:latin typeface="宋体" panose="02010600030101010101" pitchFamily="2" charset="-122"/>
                <a:ea typeface="楷体" panose="02010609060101010101" charset="-122"/>
                <a:cs typeface="Times New Roman" panose="02020603050405020304"/>
              </a:rPr>
              <a:t>③</a:t>
            </a:r>
            <a:r>
              <a:rPr lang="zh-CN" altLang="zh-CN" sz="2400" kern="100" dirty="0">
                <a:ea typeface="楷体" panose="02010609060101010101" charset="-122"/>
                <a:cs typeface="Times New Roman" panose="02020603050405020304"/>
              </a:rPr>
              <a:t>魏征显谏臣之智，委婉得体。说理透彻，语言简练而生动，特别是正反论述、前后对比、引经据典，有理有据，令人信服，充分展现了他</a:t>
            </a:r>
            <a:r>
              <a:rPr lang="zh-CN" altLang="zh-CN" sz="2400" kern="100" dirty="0">
                <a:latin typeface="等线" panose="02010600030101010101" charset="-122"/>
                <a:cs typeface="Times New Roman" panose="02020603050405020304"/>
              </a:rPr>
              <a:t>“</a:t>
            </a:r>
            <a:r>
              <a:rPr lang="zh-CN" altLang="zh-CN" sz="2400" kern="100" dirty="0">
                <a:ea typeface="楷体" panose="02010609060101010101" charset="-122"/>
                <a:cs typeface="Times New Roman" panose="02020603050405020304"/>
              </a:rPr>
              <a:t>能谏、善谏、敢谏</a:t>
            </a:r>
            <a:r>
              <a:rPr lang="zh-CN" altLang="zh-CN" sz="2400" kern="100" dirty="0">
                <a:latin typeface="等线" panose="02010600030101010101" charset="-122"/>
                <a:cs typeface="Times New Roman" panose="02020603050405020304"/>
              </a:rPr>
              <a:t>”</a:t>
            </a:r>
            <a:r>
              <a:rPr lang="zh-CN" altLang="zh-CN" sz="2400" kern="100" dirty="0">
                <a:ea typeface="楷体" panose="02010609060101010101" charset="-122"/>
                <a:cs typeface="Times New Roman" panose="02020603050405020304"/>
              </a:rPr>
              <a:t>的进谏艺术。</a:t>
            </a:r>
            <a:endParaRPr lang="zh-CN" altLang="zh-CN" sz="2400" kern="100" dirty="0">
              <a:effectLst/>
              <a:latin typeface="等线" panose="02010600030101010101" charset="-122"/>
              <a:ea typeface="等线" panose="02010600030101010101" charset="-122"/>
              <a:cs typeface="Courier New" panose="02070309020205020404"/>
            </a:endParaRPr>
          </a:p>
        </p:txBody>
      </p:sp>
    </p:spTree>
  </p:cSld>
  <p:clrMapOvr>
    <a:masterClrMapping/>
  </p:clrMapOvr>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271037" y="611795"/>
            <a:ext cx="10980000" cy="5631180"/>
          </a:xfrm>
        </p:spPr>
        <p:txBody>
          <a:bodyPr/>
          <a:lstStyle/>
          <a:p>
            <a:pPr>
              <a:spcAft>
                <a:spcPts val="0"/>
              </a:spcAft>
              <a:tabLst>
                <a:tab pos="2700655" algn="l"/>
              </a:tabLst>
            </a:pPr>
            <a:r>
              <a:rPr lang="en-US" altLang="zh-CN" sz="2400" kern="100" dirty="0">
                <a:cs typeface="Courier New" panose="02070309020205020404"/>
              </a:rPr>
              <a:t>2</a:t>
            </a:r>
            <a:r>
              <a:rPr lang="zh-CN" altLang="zh-CN" sz="2400" kern="100" dirty="0">
                <a:cs typeface="Times New Roman" panose="02020603050405020304"/>
              </a:rPr>
              <a:t>．《答司马谏议书》的论证方式是驳论，其批驳的方法是多种多样的，试结合文章具体分析。</a:t>
            </a:r>
            <a:endParaRPr lang="zh-CN" altLang="zh-CN" sz="1000" kern="100" dirty="0">
              <a:latin typeface="等线" panose="02010600030101010101" charset="-122"/>
              <a:ea typeface="等线" panose="02010600030101010101" charset="-122"/>
              <a:cs typeface="Courier New" panose="02070309020205020404"/>
            </a:endParaRPr>
          </a:p>
          <a:p>
            <a:pPr>
              <a:spcAft>
                <a:spcPts val="0"/>
              </a:spcAft>
              <a:tabLst>
                <a:tab pos="2700655" algn="l"/>
              </a:tabLst>
            </a:pPr>
            <a:r>
              <a:rPr lang="zh-CN" altLang="zh-CN" sz="2400" kern="100" dirty="0">
                <a:solidFill>
                  <a:srgbClr val="FF0000"/>
                </a:solidFill>
                <a:ea typeface="黑体" panose="02010609060101010101" pitchFamily="49" charset="-122"/>
                <a:cs typeface="Times New Roman" panose="02020603050405020304"/>
              </a:rPr>
              <a:t>答案：</a:t>
            </a:r>
            <a:r>
              <a:rPr lang="en-US" altLang="zh-CN" sz="2400" kern="100" dirty="0">
                <a:latin typeface="宋体" panose="02010600030101010101" pitchFamily="2" charset="-122"/>
                <a:ea typeface="楷体" panose="02010609060101010101" charset="-122"/>
                <a:cs typeface="Times New Roman" panose="02020603050405020304"/>
              </a:rPr>
              <a:t>①</a:t>
            </a:r>
            <a:r>
              <a:rPr lang="zh-CN" altLang="zh-CN" sz="2400" kern="100" dirty="0">
                <a:ea typeface="楷体" panose="02010609060101010101" charset="-122"/>
                <a:cs typeface="Times New Roman" panose="02020603050405020304"/>
              </a:rPr>
              <a:t>直接反驳。如</a:t>
            </a:r>
            <a:r>
              <a:rPr lang="en-US" altLang="zh-CN" sz="2400" kern="100" dirty="0">
                <a:latin typeface="宋体" panose="02010600030101010101" pitchFamily="2" charset="-122"/>
                <a:ea typeface="等线" panose="02010600030101010101" charset="-122"/>
                <a:cs typeface="Times New Roman" panose="02020603050405020304"/>
              </a:rPr>
              <a:t>“</a:t>
            </a:r>
            <a:r>
              <a:rPr lang="zh-CN" altLang="zh-CN" sz="2400" kern="100" dirty="0">
                <a:ea typeface="楷体" panose="02010609060101010101" charset="-122"/>
                <a:cs typeface="Times New Roman" panose="02020603050405020304"/>
              </a:rPr>
              <a:t>为天下理财，不为征利</a:t>
            </a:r>
            <a:r>
              <a:rPr lang="en-US" altLang="zh-CN" sz="2400" kern="100" dirty="0">
                <a:latin typeface="宋体" panose="02010600030101010101" pitchFamily="2" charset="-122"/>
                <a:ea typeface="等线" panose="02010600030101010101" charset="-122"/>
                <a:cs typeface="Times New Roman" panose="02020603050405020304"/>
              </a:rPr>
              <a:t>”</a:t>
            </a:r>
            <a:r>
              <a:rPr lang="zh-CN" altLang="zh-CN" sz="2400" kern="100" dirty="0">
                <a:ea typeface="楷体" panose="02010609060101010101" charset="-122"/>
                <a:cs typeface="Times New Roman" panose="02020603050405020304"/>
              </a:rPr>
              <a:t>。</a:t>
            </a:r>
            <a:r>
              <a:rPr lang="en-US" altLang="zh-CN" sz="2400" kern="100" dirty="0">
                <a:latin typeface="宋体" panose="02010600030101010101" pitchFamily="2" charset="-122"/>
                <a:ea typeface="楷体" panose="02010609060101010101" charset="-122"/>
                <a:cs typeface="Times New Roman" panose="02020603050405020304"/>
              </a:rPr>
              <a:t>②</a:t>
            </a:r>
            <a:r>
              <a:rPr lang="zh-CN" altLang="zh-CN" sz="2400" kern="100" dirty="0">
                <a:ea typeface="楷体" panose="02010609060101010101" charset="-122"/>
                <a:cs typeface="Times New Roman" panose="02020603050405020304"/>
              </a:rPr>
              <a:t>借助论据。如</a:t>
            </a:r>
            <a:r>
              <a:rPr lang="en-US" altLang="zh-CN" sz="2400" kern="100" dirty="0">
                <a:latin typeface="宋体" panose="02010600030101010101" pitchFamily="2" charset="-122"/>
                <a:ea typeface="等线" panose="02010600030101010101" charset="-122"/>
                <a:cs typeface="Times New Roman" panose="02020603050405020304"/>
              </a:rPr>
              <a:t>“</a:t>
            </a:r>
            <a:r>
              <a:rPr lang="zh-CN" altLang="zh-CN" sz="2400" kern="100" dirty="0">
                <a:ea typeface="楷体" panose="02010609060101010101" charset="-122"/>
                <a:cs typeface="Times New Roman" panose="02020603050405020304"/>
              </a:rPr>
              <a:t>某则以谓受命于人主，议法度而修之于朝廷，以授之于有司，不为侵官</a:t>
            </a:r>
            <a:r>
              <a:rPr lang="en-US" altLang="zh-CN" sz="2400" kern="100" dirty="0">
                <a:latin typeface="宋体" panose="02010600030101010101" pitchFamily="2" charset="-122"/>
                <a:ea typeface="等线" panose="02010600030101010101" charset="-122"/>
                <a:cs typeface="Times New Roman" panose="02020603050405020304"/>
              </a:rPr>
              <a:t>”</a:t>
            </a:r>
            <a:r>
              <a:rPr lang="zh-CN" altLang="zh-CN" sz="2400" kern="100" dirty="0">
                <a:ea typeface="楷体" panose="02010609060101010101" charset="-122"/>
                <a:cs typeface="Times New Roman" panose="02020603050405020304"/>
              </a:rPr>
              <a:t>，这里举出了有利的根据，说明不是自己独断专行，而是受命于皇帝，是朝廷议过的法度，指出这不是个人的行为，而是合理合法的。</a:t>
            </a:r>
            <a:r>
              <a:rPr lang="en-US" altLang="zh-CN" sz="2400" kern="100" dirty="0">
                <a:latin typeface="宋体" panose="02010600030101010101" pitchFamily="2" charset="-122"/>
                <a:ea typeface="楷体" panose="02010609060101010101" charset="-122"/>
                <a:cs typeface="Times New Roman" panose="02020603050405020304"/>
              </a:rPr>
              <a:t>③</a:t>
            </a:r>
            <a:r>
              <a:rPr lang="zh-CN" altLang="zh-CN" sz="2400" kern="100" dirty="0">
                <a:ea typeface="楷体" panose="02010609060101010101" charset="-122"/>
                <a:cs typeface="Times New Roman" panose="02020603050405020304"/>
              </a:rPr>
              <a:t>举出史实进行反驳。如</a:t>
            </a:r>
            <a:r>
              <a:rPr lang="en-US" altLang="zh-CN" sz="2400" kern="100" dirty="0">
                <a:latin typeface="宋体" panose="02010600030101010101" pitchFamily="2" charset="-122"/>
                <a:ea typeface="等线" panose="02010600030101010101" charset="-122"/>
                <a:cs typeface="Times New Roman" panose="02020603050405020304"/>
              </a:rPr>
              <a:t>“</a:t>
            </a:r>
            <a:r>
              <a:rPr lang="zh-CN" altLang="zh-CN" sz="2400" kern="100" dirty="0">
                <a:ea typeface="楷体" panose="02010609060101010101" charset="-122"/>
                <a:cs typeface="Times New Roman" panose="02020603050405020304"/>
              </a:rPr>
              <a:t>盘庚之迁，胥怨者民也，非特朝廷士大夫而已；盘庚不为怨者故改其度，度义而后动，是而不见可悔故也</a:t>
            </a:r>
            <a:r>
              <a:rPr lang="en-US" altLang="zh-CN" sz="2400" kern="100" dirty="0">
                <a:latin typeface="宋体" panose="02010600030101010101" pitchFamily="2" charset="-122"/>
                <a:ea typeface="等线" panose="02010600030101010101" charset="-122"/>
                <a:cs typeface="Times New Roman" panose="02020603050405020304"/>
              </a:rPr>
              <a:t>”</a:t>
            </a:r>
            <a:r>
              <a:rPr lang="zh-CN" altLang="zh-CN" sz="2400" kern="100" dirty="0">
                <a:ea typeface="楷体" panose="02010609060101010101" charset="-122"/>
                <a:cs typeface="Times New Roman" panose="02020603050405020304"/>
              </a:rPr>
              <a:t>。这里以盘庚迁都的典故表示自己不会因流言蜚语而改变立场，既委婉地反驳了对方的责备，又表达了自己变法的坚定决心。整个反驳明确有力、言简意赅。</a:t>
            </a:r>
            <a:endParaRPr lang="zh-CN" altLang="zh-CN" sz="1000" kern="100" dirty="0">
              <a:effectLst/>
              <a:latin typeface="等线" panose="02010600030101010101" charset="-122"/>
              <a:ea typeface="等线" panose="02010600030101010101" charset="-122"/>
              <a:cs typeface="Courier New" panose="02070309020205020404"/>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271037" y="611795"/>
            <a:ext cx="10980000" cy="2677656"/>
          </a:xfrm>
        </p:spPr>
        <p:txBody>
          <a:bodyPr/>
          <a:lstStyle/>
          <a:p>
            <a:pPr indent="1435100">
              <a:spcAft>
                <a:spcPts val="0"/>
              </a:spcAft>
              <a:tabLst>
                <a:tab pos="2700655" algn="l"/>
              </a:tabLst>
            </a:pPr>
            <a:r>
              <a:rPr lang="zh-CN" altLang="zh-CN" kern="100" dirty="0">
                <a:cs typeface="Times New Roman" panose="02020603050405020304"/>
              </a:rPr>
              <a:t>赏析语言特色</a:t>
            </a:r>
            <a:endParaRPr lang="zh-CN" altLang="zh-CN" sz="1050" kern="100" dirty="0">
              <a:latin typeface="等线" panose="02010600030101010101" charset="-122"/>
              <a:ea typeface="等线" panose="02010600030101010101" charset="-122"/>
              <a:cs typeface="Courier New" panose="02070309020205020404"/>
            </a:endParaRPr>
          </a:p>
          <a:p>
            <a:pPr indent="713740" fontAlgn="ctr">
              <a:spcAft>
                <a:spcPts val="0"/>
              </a:spcAft>
              <a:tabLst>
                <a:tab pos="2700655" algn="l"/>
              </a:tabLst>
            </a:pPr>
            <a:r>
              <a:rPr lang="zh-CN" altLang="zh-CN" kern="100" dirty="0">
                <a:ea typeface="楷体" panose="02010609060101010101" charset="-122"/>
                <a:cs typeface="Times New Roman" panose="02020603050405020304"/>
              </a:rPr>
              <a:t>《谏太宗十思疏》与《答司马谏议书》的论证语言有着各自的特点，这是由于作者的个性及写作风格不同，因此在语言运用上也呈现出各不相同的特色。</a:t>
            </a:r>
            <a:endParaRPr lang="zh-CN" altLang="zh-CN" sz="1050" kern="100" dirty="0">
              <a:effectLst/>
              <a:latin typeface="等线" panose="02010600030101010101" charset="-122"/>
              <a:ea typeface="等线" panose="02010600030101010101" charset="-122"/>
              <a:cs typeface="Courier New" panose="02070309020205020404"/>
            </a:endParaRPr>
          </a:p>
        </p:txBody>
      </p:sp>
      <p:pic>
        <p:nvPicPr>
          <p:cNvPr id="4" name="图片 3" descr="E:\张\11.19\新建文件夹\任务二.tif"/>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289617" y="791815"/>
            <a:ext cx="1330960" cy="415290"/>
          </a:xfrm>
          <a:prstGeom prst="rect">
            <a:avLst/>
          </a:prstGeom>
          <a:noFill/>
          <a:ln>
            <a:noFill/>
          </a:ln>
        </p:spPr>
      </p:pic>
    </p:spTree>
  </p:cSld>
  <p:clrMapOvr>
    <a:masterClrMapping/>
  </p:clrMapOvr>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271037" y="611795"/>
            <a:ext cx="10980000" cy="5190075"/>
          </a:xfrm>
        </p:spPr>
        <p:txBody>
          <a:bodyPr/>
          <a:lstStyle/>
          <a:p>
            <a:pPr>
              <a:spcAft>
                <a:spcPts val="0"/>
              </a:spcAft>
              <a:tabLst>
                <a:tab pos="2700655" algn="l"/>
              </a:tabLst>
            </a:pPr>
            <a:r>
              <a:rPr lang="en-US" altLang="zh-CN" kern="100" dirty="0">
                <a:cs typeface="Courier New" panose="02070309020205020404"/>
              </a:rPr>
              <a:t>3</a:t>
            </a:r>
            <a:r>
              <a:rPr lang="zh-CN" altLang="zh-CN" kern="100" dirty="0">
                <a:cs typeface="Times New Roman" panose="02020603050405020304"/>
              </a:rPr>
              <a:t>．《谏太宗十思疏》语言骈散结合，行文错落有致，试分析说明。</a:t>
            </a:r>
            <a:endParaRPr lang="zh-CN" altLang="zh-CN" sz="1050" kern="100" dirty="0">
              <a:latin typeface="等线" panose="02010600030101010101" charset="-122"/>
              <a:ea typeface="等线" panose="02010600030101010101" charset="-122"/>
              <a:cs typeface="Courier New" panose="02070309020205020404"/>
            </a:endParaRPr>
          </a:p>
          <a:p>
            <a:pPr>
              <a:spcAft>
                <a:spcPts val="0"/>
              </a:spcAft>
              <a:tabLst>
                <a:tab pos="2700655" algn="l"/>
              </a:tabLst>
            </a:pPr>
            <a:r>
              <a:rPr lang="zh-CN" altLang="zh-CN" kern="100" dirty="0">
                <a:solidFill>
                  <a:srgbClr val="FF0000"/>
                </a:solidFill>
                <a:ea typeface="黑体" panose="02010609060101010101" pitchFamily="49" charset="-122"/>
                <a:cs typeface="Times New Roman" panose="02020603050405020304"/>
              </a:rPr>
              <a:t>答案：</a:t>
            </a:r>
            <a:r>
              <a:rPr lang="zh-CN" altLang="zh-CN" kern="100" dirty="0">
                <a:ea typeface="楷体" panose="02010609060101010101" charset="-122"/>
                <a:cs typeface="Times New Roman" panose="02020603050405020304"/>
              </a:rPr>
              <a:t>唐代的奏疏，习惯上都用骈文。本文虽不在四六句式上加以雕琢，但大量运用铺排、对称语句。如</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ea typeface="楷体" panose="02010609060101010101" charset="-122"/>
                <a:cs typeface="Times New Roman" panose="02020603050405020304"/>
              </a:rPr>
              <a:t>求木之长者，必固其根本；欲流之远者，必浚其泉源；思国之安者，必积其德义</a:t>
            </a:r>
            <a:r>
              <a:rPr lang="zh-CN" altLang="zh-CN" kern="100" dirty="0">
                <a:latin typeface="等线" panose="02010600030101010101" charset="-122"/>
                <a:cs typeface="Times New Roman" panose="02020603050405020304"/>
              </a:rPr>
              <a:t>”“</a:t>
            </a:r>
            <a:r>
              <a:rPr lang="zh-CN" altLang="zh-CN" kern="100" dirty="0">
                <a:ea typeface="楷体" panose="02010609060101010101" charset="-122"/>
                <a:cs typeface="Times New Roman" panose="02020603050405020304"/>
              </a:rPr>
              <a:t>有善始者实繁，能克终者盖寡</a:t>
            </a:r>
            <a:r>
              <a:rPr lang="zh-CN" altLang="zh-CN" kern="100" dirty="0">
                <a:latin typeface="等线" panose="02010600030101010101" charset="-122"/>
                <a:cs typeface="Times New Roman" panose="02020603050405020304"/>
              </a:rPr>
              <a:t>”</a:t>
            </a:r>
            <a:r>
              <a:rPr lang="zh-CN" altLang="zh-CN" kern="100" dirty="0">
                <a:ea typeface="楷体" panose="02010609060101010101" charset="-122"/>
                <a:cs typeface="Times New Roman" panose="02020603050405020304"/>
              </a:rPr>
              <a:t>。写</a:t>
            </a:r>
            <a:r>
              <a:rPr lang="zh-CN" altLang="zh-CN" kern="100" dirty="0">
                <a:latin typeface="等线" panose="02010600030101010101" charset="-122"/>
                <a:cs typeface="Times New Roman" panose="02020603050405020304"/>
              </a:rPr>
              <a:t>“</a:t>
            </a:r>
            <a:r>
              <a:rPr lang="zh-CN" altLang="zh-CN" kern="100" dirty="0">
                <a:ea typeface="楷体" panose="02010609060101010101" charset="-122"/>
                <a:cs typeface="Times New Roman" panose="02020603050405020304"/>
              </a:rPr>
              <a:t>十思</a:t>
            </a:r>
            <a:r>
              <a:rPr lang="zh-CN" altLang="zh-CN" kern="100" dirty="0">
                <a:latin typeface="等线" panose="02010600030101010101" charset="-122"/>
                <a:cs typeface="Times New Roman" panose="02020603050405020304"/>
              </a:rPr>
              <a:t>”</a:t>
            </a:r>
            <a:r>
              <a:rPr lang="zh-CN" altLang="zh-CN" kern="100" dirty="0">
                <a:ea typeface="楷体" panose="02010609060101010101" charset="-122"/>
                <a:cs typeface="Times New Roman" panose="02020603050405020304"/>
              </a:rPr>
              <a:t>，运用排比，贯穿到底；</a:t>
            </a:r>
            <a:r>
              <a:rPr lang="zh-CN" altLang="zh-CN" kern="100" dirty="0">
                <a:latin typeface="等线" panose="02010600030101010101" charset="-122"/>
                <a:cs typeface="Times New Roman" panose="02020603050405020304"/>
              </a:rPr>
              <a:t>“</a:t>
            </a:r>
            <a:r>
              <a:rPr lang="zh-CN" altLang="zh-CN" kern="100" dirty="0">
                <a:ea typeface="楷体" panose="02010609060101010101" charset="-122"/>
                <a:cs typeface="Times New Roman" panose="02020603050405020304"/>
              </a:rPr>
              <a:t>十思</a:t>
            </a:r>
            <a:r>
              <a:rPr lang="zh-CN" altLang="zh-CN" kern="100" dirty="0">
                <a:latin typeface="等线" panose="02010600030101010101" charset="-122"/>
                <a:cs typeface="Times New Roman" panose="02020603050405020304"/>
              </a:rPr>
              <a:t>”</a:t>
            </a:r>
            <a:r>
              <a:rPr lang="zh-CN" altLang="zh-CN" kern="100" dirty="0">
                <a:ea typeface="楷体" panose="02010609060101010101" charset="-122"/>
                <a:cs typeface="Times New Roman" panose="02020603050405020304"/>
              </a:rPr>
              <a:t>后的总结语，又运用了对偶和排比。同时，本文又用散文笔法，有机地穿插了一些散句，如</a:t>
            </a:r>
            <a:r>
              <a:rPr lang="zh-CN" altLang="zh-CN" kern="100" dirty="0">
                <a:latin typeface="等线" panose="02010600030101010101" charset="-122"/>
                <a:cs typeface="Times New Roman" panose="02020603050405020304"/>
              </a:rPr>
              <a:t>“</a:t>
            </a:r>
            <a:r>
              <a:rPr lang="zh-CN" altLang="zh-CN" kern="100" dirty="0">
                <a:ea typeface="楷体" panose="02010609060101010101" charset="-122"/>
                <a:cs typeface="Times New Roman" panose="02020603050405020304"/>
              </a:rPr>
              <a:t>臣虽下愚，知其不可，而况于明哲乎</a:t>
            </a:r>
            <a:r>
              <a:rPr lang="zh-CN" altLang="zh-CN" kern="100" dirty="0">
                <a:latin typeface="等线" panose="02010600030101010101" charset="-122"/>
                <a:cs typeface="Times New Roman" panose="02020603050405020304"/>
              </a:rPr>
              <a:t>”“</a:t>
            </a:r>
            <a:r>
              <a:rPr lang="zh-CN" altLang="zh-CN" kern="100" dirty="0">
                <a:ea typeface="楷体" panose="02010609060101010101" charset="-122"/>
                <a:cs typeface="Times New Roman" panose="02020603050405020304"/>
              </a:rPr>
              <a:t>岂取之易而守之难乎</a:t>
            </a:r>
            <a:r>
              <a:rPr lang="zh-CN" altLang="zh-CN" kern="100" dirty="0">
                <a:latin typeface="等线" panose="02010600030101010101" charset="-122"/>
                <a:cs typeface="Times New Roman" panose="02020603050405020304"/>
              </a:rPr>
              <a:t>”</a:t>
            </a:r>
            <a:r>
              <a:rPr lang="zh-CN" altLang="zh-CN" kern="100" dirty="0">
                <a:ea typeface="楷体" panose="02010609060101010101" charset="-122"/>
                <a:cs typeface="Times New Roman" panose="02020603050405020304"/>
              </a:rPr>
              <a:t>等句，使行文错落有致，增强了文章的表现力。</a:t>
            </a:r>
            <a:endParaRPr lang="zh-CN" altLang="zh-CN" sz="1050" kern="100" dirty="0">
              <a:effectLst/>
              <a:latin typeface="等线" panose="02010600030101010101" charset="-122"/>
              <a:ea typeface="等线" panose="02010600030101010101" charset="-122"/>
              <a:cs typeface="Courier New" panose="02070309020205020404"/>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271037" y="611795"/>
            <a:ext cx="10980000" cy="3970318"/>
          </a:xfrm>
        </p:spPr>
        <p:txBody>
          <a:bodyPr/>
          <a:lstStyle/>
          <a:p>
            <a:pPr indent="713740" fontAlgn="ctr">
              <a:spcAft>
                <a:spcPts val="0"/>
              </a:spcAft>
              <a:tabLst>
                <a:tab pos="2700655" algn="l"/>
              </a:tabLst>
            </a:pPr>
            <a:r>
              <a:rPr lang="zh-CN" altLang="zh-CN" kern="100" dirty="0">
                <a:cs typeface="Times New Roman" panose="02020603050405020304"/>
              </a:rPr>
              <a:t>学习本单元，要通过知人论世，了解文章的写作背景，把握写作意图，借助文本的阅读，体会作者的责任担当精神，从而提升思想品德修养；要把握各篇作品的主要观点，领会其现实针对性，理解其合理性；要把握作品理性表达的方法、策略，领略思辨性表达的魅力，并学会在辩证分析与合理推断的基础上进行理性判断，养成大胆质疑、缜密推断的批判性思维习惯</a:t>
            </a:r>
            <a:r>
              <a:rPr lang="zh-CN" altLang="zh-CN" kern="100" dirty="0" smtClean="0">
                <a:cs typeface="Times New Roman" panose="02020603050405020304"/>
              </a:rPr>
              <a:t>。</a:t>
            </a:r>
            <a:endParaRPr lang="zh-CN" altLang="zh-CN" sz="1050" kern="100" dirty="0">
              <a:latin typeface="等线" panose="02010600030101010101" charset="-122"/>
              <a:ea typeface="等线" panose="02010600030101010101" charset="-122"/>
              <a:cs typeface="Courier New" panose="02070309020205020404"/>
            </a:endParaRPr>
          </a:p>
        </p:txBody>
      </p:sp>
    </p:spTree>
  </p:cSld>
  <p:clrMapOvr>
    <a:masterClrMapping/>
  </p:clrMapOvr>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271037" y="611795"/>
            <a:ext cx="10980000" cy="5262245"/>
          </a:xfrm>
        </p:spPr>
        <p:txBody>
          <a:bodyPr/>
          <a:lstStyle/>
          <a:p>
            <a:pPr>
              <a:spcAft>
                <a:spcPts val="0"/>
              </a:spcAft>
              <a:tabLst>
                <a:tab pos="2700655" algn="l"/>
              </a:tabLst>
            </a:pPr>
            <a:r>
              <a:rPr lang="en-US" altLang="zh-CN" kern="100" dirty="0">
                <a:cs typeface="Courier New" panose="02070309020205020404"/>
              </a:rPr>
              <a:t>4</a:t>
            </a:r>
            <a:r>
              <a:rPr lang="zh-CN" altLang="zh-CN" kern="100" dirty="0">
                <a:cs typeface="Times New Roman" panose="02020603050405020304"/>
              </a:rPr>
              <a:t>．《答司马谏议书》语言气势磅礴，寓刚于柔，试进行分析。</a:t>
            </a:r>
            <a:endParaRPr lang="zh-CN" altLang="zh-CN" sz="1050" kern="100" dirty="0">
              <a:latin typeface="等线" panose="02010600030101010101" charset="-122"/>
              <a:ea typeface="等线" panose="02010600030101010101" charset="-122"/>
              <a:cs typeface="Courier New" panose="02070309020205020404"/>
            </a:endParaRPr>
          </a:p>
          <a:p>
            <a:pPr>
              <a:spcAft>
                <a:spcPts val="0"/>
              </a:spcAft>
              <a:tabLst>
                <a:tab pos="2700655" algn="l"/>
              </a:tabLst>
            </a:pPr>
            <a:r>
              <a:rPr lang="zh-CN" altLang="zh-CN" kern="100" dirty="0">
                <a:solidFill>
                  <a:srgbClr val="FF0000"/>
                </a:solidFill>
                <a:ea typeface="黑体" panose="02010609060101010101" pitchFamily="49" charset="-122"/>
                <a:cs typeface="Times New Roman" panose="02020603050405020304"/>
              </a:rPr>
              <a:t>答案：</a:t>
            </a:r>
            <a:r>
              <a:rPr lang="zh-CN" altLang="zh-CN" kern="100" dirty="0">
                <a:ea typeface="楷体" panose="02010609060101010101" charset="-122"/>
                <a:cs typeface="Times New Roman" panose="02020603050405020304"/>
              </a:rPr>
              <a:t>本文之所以有压倒论敌的浩然正气，是因为有以下特点：</a:t>
            </a:r>
            <a:r>
              <a:rPr lang="en-US" altLang="zh-CN" kern="100" dirty="0">
                <a:latin typeface="宋体" panose="02010600030101010101" pitchFamily="2" charset="-122"/>
                <a:ea typeface="楷体" panose="02010609060101010101" charset="-122"/>
                <a:cs typeface="Times New Roman" panose="02020603050405020304"/>
              </a:rPr>
              <a:t>①</a:t>
            </a:r>
            <a:r>
              <a:rPr lang="zh-CN" altLang="zh-CN" kern="100" dirty="0">
                <a:ea typeface="楷体" panose="02010609060101010101" charset="-122"/>
                <a:cs typeface="Times New Roman" panose="02020603050405020304"/>
              </a:rPr>
              <a:t>立足于理，理足则气盛。</a:t>
            </a:r>
            <a:r>
              <a:rPr lang="en-US" altLang="zh-CN" kern="100" dirty="0">
                <a:latin typeface="宋体" panose="02010600030101010101" pitchFamily="2" charset="-122"/>
                <a:ea typeface="楷体" panose="02010609060101010101" charset="-122"/>
                <a:cs typeface="Times New Roman" panose="02020603050405020304"/>
              </a:rPr>
              <a:t>②</a:t>
            </a:r>
            <a:r>
              <a:rPr lang="zh-CN" altLang="zh-CN" kern="100" dirty="0">
                <a:ea typeface="楷体" panose="02010609060101010101" charset="-122"/>
                <a:cs typeface="Times New Roman" panose="02020603050405020304"/>
              </a:rPr>
              <a:t>善于排比，连用排比驳斥对方，势如破竹，无可阻挡。</a:t>
            </a:r>
            <a:r>
              <a:rPr lang="zh-CN" altLang="zh-CN" kern="100" dirty="0">
                <a:latin typeface="宋体" panose="02010600030101010101" pitchFamily="2" charset="-122"/>
                <a:ea typeface="楷体" panose="02010609060101010101" charset="-122"/>
                <a:cs typeface="Times New Roman" panose="02020603050405020304"/>
              </a:rPr>
              <a:t>③</a:t>
            </a:r>
            <a:r>
              <a:rPr lang="zh-CN" altLang="zh-CN" kern="100" dirty="0">
                <a:ea typeface="楷体" panose="02010609060101010101" charset="-122"/>
                <a:cs typeface="Times New Roman" panose="02020603050405020304"/>
              </a:rPr>
              <a:t>善用反语，如</a:t>
            </a:r>
            <a:r>
              <a:rPr lang="zh-CN" altLang="zh-CN" kern="100" dirty="0">
                <a:latin typeface="等线" panose="02010600030101010101" charset="-122"/>
                <a:cs typeface="Times New Roman" panose="02020603050405020304"/>
              </a:rPr>
              <a:t>“</a:t>
            </a:r>
            <a:r>
              <a:rPr lang="zh-CN" altLang="zh-CN" kern="100" dirty="0">
                <a:ea typeface="楷体" panose="02010609060101010101" charset="-122"/>
                <a:cs typeface="Times New Roman" panose="02020603050405020304"/>
              </a:rPr>
              <a:t>欲出力助上以抗之，则众何为而不汹汹然</a:t>
            </a:r>
            <a:r>
              <a:rPr lang="zh-CN" altLang="zh-CN" kern="100" dirty="0">
                <a:latin typeface="等线" panose="02010600030101010101" charset="-122"/>
                <a:cs typeface="Times New Roman" panose="02020603050405020304"/>
              </a:rPr>
              <a:t>”</a:t>
            </a:r>
            <a:r>
              <a:rPr lang="zh-CN" altLang="zh-CN" kern="100" dirty="0">
                <a:ea typeface="楷体" panose="02010609060101010101" charset="-122"/>
                <a:cs typeface="Times New Roman" panose="02020603050405020304"/>
              </a:rPr>
              <a:t>，铿锵有力。虽全文傲岸之气愤然涌出，强调坚持改革的决心不可逆转，但语气相当委婉，柔中带刚。这固然是出于书信体格式的需要，也出于朋友之间的情意，但更是源于王安石作为一个政治家的坦荡胸怀和高度自信。</a:t>
            </a:r>
            <a:endParaRPr lang="zh-CN" altLang="zh-CN" sz="1050" kern="100" dirty="0">
              <a:effectLst/>
              <a:latin typeface="等线" panose="02010600030101010101" charset="-122"/>
              <a:ea typeface="等线" panose="02010600030101010101" charset="-122"/>
              <a:cs typeface="Courier New" panose="02070309020205020404"/>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6" name="平行四边形 35"/>
          <p:cNvSpPr/>
          <p:nvPr/>
        </p:nvSpPr>
        <p:spPr>
          <a:xfrm>
            <a:off x="0" y="4498975"/>
            <a:ext cx="11522075" cy="1981199"/>
          </a:xfrm>
          <a:prstGeom prst="parallelogram">
            <a:avLst>
              <a:gd name="adj" fmla="val 0"/>
            </a:avLst>
          </a:prstGeom>
          <a:gradFill flip="none" rotWithShape="1">
            <a:gsLst>
              <a:gs pos="100000">
                <a:srgbClr val="FFC000"/>
              </a:gs>
              <a:gs pos="27000">
                <a:srgbClr val="C00000"/>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15000" b="1" dirty="0">
              <a:solidFill>
                <a:schemeClr val="bg1"/>
              </a:solidFill>
              <a:latin typeface="HelveticaNeueLT Pro 67 MdCn" pitchFamily="34" charset="0"/>
              <a:ea typeface="微软雅黑" panose="020B0503020204020204" pitchFamily="34" charset="-122"/>
            </a:endParaRPr>
          </a:p>
        </p:txBody>
      </p:sp>
      <p:sp>
        <p:nvSpPr>
          <p:cNvPr id="10" name="TextBox 6"/>
          <p:cNvSpPr txBox="1"/>
          <p:nvPr/>
        </p:nvSpPr>
        <p:spPr>
          <a:xfrm>
            <a:off x="1230313" y="5224463"/>
            <a:ext cx="2286000" cy="415925"/>
          </a:xfrm>
          <a:prstGeom prst="rect">
            <a:avLst/>
          </a:prstGeom>
          <a:noFill/>
          <a:ln w="9525">
            <a:noFill/>
          </a:ln>
        </p:spPr>
        <p:txBody>
          <a:bodyPr lIns="81650" tIns="40825" rIns="81650" bIns="40825"/>
          <a:lstStyle/>
          <a:p>
            <a:pPr defTabSz="814705" eaLnBrk="0" hangingPunct="0">
              <a:defRPr/>
            </a:pPr>
            <a:r>
              <a:rPr lang="zh-CN" altLang="en-US" sz="1890" b="1" dirty="0">
                <a:solidFill>
                  <a:srgbClr val="FFFF00"/>
                </a:solidFill>
                <a:latin typeface="微软雅黑" panose="020B0503020204020204" pitchFamily="34" charset="-122"/>
                <a:ea typeface="微软雅黑" panose="020B0503020204020204" pitchFamily="34" charset="-122"/>
              </a:rPr>
              <a:t>点击页面进入</a:t>
            </a:r>
            <a:r>
              <a:rPr lang="en-US" altLang="zh-CN" sz="1890" b="1" dirty="0">
                <a:solidFill>
                  <a:srgbClr val="FFFF00"/>
                </a:solidFill>
                <a:latin typeface="微软雅黑" panose="020B0503020204020204" pitchFamily="34" charset="-122"/>
                <a:ea typeface="微软雅黑" panose="020B0503020204020204" pitchFamily="34" charset="-122"/>
              </a:rPr>
              <a:t>…</a:t>
            </a:r>
            <a:endParaRPr lang="en-US" altLang="zh-CN" sz="1890" b="1" dirty="0">
              <a:solidFill>
                <a:srgbClr val="FFFF00"/>
              </a:solidFill>
              <a:latin typeface="微软雅黑" panose="020B0503020204020204" pitchFamily="34" charset="-122"/>
              <a:ea typeface="微软雅黑" panose="020B0503020204020204" pitchFamily="34" charset="-122"/>
            </a:endParaRPr>
          </a:p>
        </p:txBody>
      </p:sp>
      <p:sp>
        <p:nvSpPr>
          <p:cNvPr id="11" name="矩形 10"/>
          <p:cNvSpPr/>
          <p:nvPr/>
        </p:nvSpPr>
        <p:spPr>
          <a:xfrm>
            <a:off x="1079500" y="5581650"/>
            <a:ext cx="2030413" cy="382588"/>
          </a:xfrm>
          <a:prstGeom prst="rect">
            <a:avLst/>
          </a:prstGeom>
        </p:spPr>
        <p:txBody>
          <a:bodyPr wrap="none">
            <a:spAutoFit/>
          </a:bodyPr>
          <a:lstStyle/>
          <a:p>
            <a:pPr defTabSz="815975" eaLnBrk="0" hangingPunct="0">
              <a:defRPr/>
            </a:pPr>
            <a:r>
              <a:rPr lang="zh-CN" altLang="en-US" sz="1890" b="1" spc="331" dirty="0">
                <a:solidFill>
                  <a:srgbClr val="FFFF00"/>
                </a:solidFill>
                <a:latin typeface="微软雅黑" panose="020B0503020204020204" pitchFamily="34" charset="-122"/>
                <a:ea typeface="微软雅黑" panose="020B0503020204020204" pitchFamily="34" charset="-122"/>
              </a:rPr>
              <a:t>（</a:t>
            </a:r>
            <a:r>
              <a:rPr lang="en-US" altLang="zh-CN" sz="1890" b="1" spc="331" dirty="0">
                <a:solidFill>
                  <a:srgbClr val="FFFF00"/>
                </a:solidFill>
                <a:latin typeface="微软雅黑" panose="020B0503020204020204" pitchFamily="34" charset="-122"/>
                <a:ea typeface="微软雅黑" panose="020B0503020204020204" pitchFamily="34" charset="-122"/>
              </a:rPr>
              <a:t>WORD</a:t>
            </a:r>
            <a:r>
              <a:rPr lang="zh-CN" altLang="en-US" sz="1890" b="1" spc="331" dirty="0">
                <a:solidFill>
                  <a:srgbClr val="FFFF00"/>
                </a:solidFill>
                <a:latin typeface="微软雅黑" panose="020B0503020204020204" pitchFamily="34" charset="-122"/>
                <a:ea typeface="微软雅黑" panose="020B0503020204020204" pitchFamily="34" charset="-122"/>
              </a:rPr>
              <a:t>版）</a:t>
            </a:r>
            <a:endParaRPr lang="zh-CN" altLang="en-US" sz="1890" b="1" spc="331" dirty="0">
              <a:solidFill>
                <a:srgbClr val="FFFF00"/>
              </a:solidFill>
              <a:latin typeface="微软雅黑" panose="020B0503020204020204" pitchFamily="34" charset="-122"/>
              <a:ea typeface="微软雅黑" panose="020B0503020204020204" pitchFamily="34" charset="-122"/>
            </a:endParaRPr>
          </a:p>
        </p:txBody>
      </p:sp>
      <p:pic>
        <p:nvPicPr>
          <p:cNvPr id="14" name="Picture" descr="Picture"/>
          <p:cNvPicPr>
            <a:picLocks noChangeAspect="1"/>
          </p:cNvPicPr>
          <p:nvPr/>
        </p:nvPicPr>
        <p:blipFill>
          <a:blip r:embed="rId1">
            <a:extLst>
              <a:ext uri="{28A0092B-C50C-407E-A947-70E740481C1C}">
                <a14:useLocalDpi xmlns:a14="http://schemas.microsoft.com/office/drawing/2010/main" val="0"/>
              </a:ext>
            </a:extLst>
          </a:blip>
          <a:srcRect/>
          <a:stretch>
            <a:fillRect/>
          </a:stretch>
        </p:blipFill>
        <p:spPr bwMode="auto">
          <a:xfrm>
            <a:off x="1323975" y="3324225"/>
            <a:ext cx="1390650" cy="1719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燕尾形 14"/>
          <p:cNvSpPr/>
          <p:nvPr/>
        </p:nvSpPr>
        <p:spPr>
          <a:xfrm rot="5400000">
            <a:off x="1647825" y="4179888"/>
            <a:ext cx="742950" cy="736600"/>
          </a:xfrm>
          <a:prstGeom prst="chevron">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2645" b="1">
              <a:solidFill>
                <a:prstClr val="black"/>
              </a:solidFill>
            </a:endParaRPr>
          </a:p>
        </p:txBody>
      </p:sp>
      <p:sp>
        <p:nvSpPr>
          <p:cNvPr id="16" name="TextBox 42"/>
          <p:cNvSpPr txBox="1">
            <a:spLocks noChangeArrowheads="1"/>
          </p:cNvSpPr>
          <p:nvPr/>
        </p:nvSpPr>
        <p:spPr bwMode="auto">
          <a:xfrm>
            <a:off x="1003300" y="2808288"/>
            <a:ext cx="2246313" cy="922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algn="just">
              <a:lnSpc>
                <a:spcPct val="150000"/>
              </a:lnSpc>
            </a:pPr>
            <a:r>
              <a:rPr lang="zh-CN" altLang="en-US" sz="1200">
                <a:solidFill>
                  <a:srgbClr val="7F7F7F"/>
                </a:solidFill>
                <a:latin typeface="微软雅黑" panose="020B0503020204020204" pitchFamily="34" charset="-122"/>
                <a:ea typeface="微软雅黑" panose="020B0503020204020204" pitchFamily="34" charset="-122"/>
              </a:rPr>
              <a:t>巩固课堂所学 </a:t>
            </a:r>
            <a:r>
              <a:rPr lang="en-US" altLang="zh-CN" sz="1200">
                <a:solidFill>
                  <a:srgbClr val="7F7F7F"/>
                </a:solidFill>
                <a:latin typeface="微软雅黑" panose="020B0503020204020204" pitchFamily="34" charset="-122"/>
                <a:ea typeface="微软雅黑" panose="020B0503020204020204" pitchFamily="34" charset="-122"/>
              </a:rPr>
              <a:t>· </a:t>
            </a:r>
            <a:r>
              <a:rPr lang="zh-CN" altLang="en-US" sz="1200">
                <a:solidFill>
                  <a:srgbClr val="7F7F7F"/>
                </a:solidFill>
                <a:latin typeface="微软雅黑" panose="020B0503020204020204" pitchFamily="34" charset="-122"/>
                <a:ea typeface="微软雅黑" panose="020B0503020204020204" pitchFamily="34" charset="-122"/>
              </a:rPr>
              <a:t>激发学习思维</a:t>
            </a:r>
            <a:endParaRPr lang="en-US" altLang="zh-CN" sz="1200">
              <a:solidFill>
                <a:srgbClr val="7F7F7F"/>
              </a:solidFill>
              <a:latin typeface="微软雅黑" panose="020B0503020204020204" pitchFamily="34" charset="-122"/>
              <a:ea typeface="微软雅黑" panose="020B0503020204020204" pitchFamily="34" charset="-122"/>
            </a:endParaRPr>
          </a:p>
          <a:p>
            <a:pPr algn="just">
              <a:lnSpc>
                <a:spcPct val="150000"/>
              </a:lnSpc>
            </a:pPr>
            <a:r>
              <a:rPr lang="zh-CN" altLang="en-US" sz="1200">
                <a:solidFill>
                  <a:srgbClr val="7F7F7F"/>
                </a:solidFill>
                <a:latin typeface="微软雅黑" panose="020B0503020204020204" pitchFamily="34" charset="-122"/>
                <a:ea typeface="微软雅黑" panose="020B0503020204020204" pitchFamily="34" charset="-122"/>
              </a:rPr>
              <a:t>夯实基础知识 </a:t>
            </a:r>
            <a:r>
              <a:rPr lang="en-US" altLang="zh-CN" sz="1200">
                <a:solidFill>
                  <a:srgbClr val="7F7F7F"/>
                </a:solidFill>
                <a:latin typeface="微软雅黑" panose="020B0503020204020204" pitchFamily="34" charset="-122"/>
                <a:ea typeface="微软雅黑" panose="020B0503020204020204" pitchFamily="34" charset="-122"/>
              </a:rPr>
              <a:t>· </a:t>
            </a:r>
            <a:r>
              <a:rPr lang="zh-CN" altLang="en-US" sz="1200">
                <a:solidFill>
                  <a:srgbClr val="7F7F7F"/>
                </a:solidFill>
                <a:latin typeface="微软雅黑" panose="020B0503020204020204" pitchFamily="34" charset="-122"/>
                <a:ea typeface="微软雅黑" panose="020B0503020204020204" pitchFamily="34" charset="-122"/>
              </a:rPr>
              <a:t>熟悉命题方式</a:t>
            </a:r>
            <a:endParaRPr lang="en-US" altLang="zh-CN" sz="1200">
              <a:solidFill>
                <a:srgbClr val="7F7F7F"/>
              </a:solidFill>
              <a:latin typeface="微软雅黑" panose="020B0503020204020204" pitchFamily="34" charset="-122"/>
              <a:ea typeface="微软雅黑" panose="020B0503020204020204" pitchFamily="34" charset="-122"/>
            </a:endParaRPr>
          </a:p>
          <a:p>
            <a:pPr algn="just">
              <a:lnSpc>
                <a:spcPct val="150000"/>
              </a:lnSpc>
            </a:pPr>
            <a:r>
              <a:rPr lang="zh-CN" altLang="en-US" sz="1200">
                <a:solidFill>
                  <a:srgbClr val="7F7F7F"/>
                </a:solidFill>
                <a:latin typeface="微软雅黑" panose="020B0503020204020204" pitchFamily="34" charset="-122"/>
                <a:ea typeface="微软雅黑" panose="020B0503020204020204" pitchFamily="34" charset="-122"/>
              </a:rPr>
              <a:t>自我检测提能 </a:t>
            </a:r>
            <a:r>
              <a:rPr lang="en-US" altLang="zh-CN" sz="1200">
                <a:solidFill>
                  <a:srgbClr val="7F7F7F"/>
                </a:solidFill>
                <a:latin typeface="微软雅黑" panose="020B0503020204020204" pitchFamily="34" charset="-122"/>
                <a:ea typeface="微软雅黑" panose="020B0503020204020204" pitchFamily="34" charset="-122"/>
              </a:rPr>
              <a:t>· </a:t>
            </a:r>
            <a:r>
              <a:rPr lang="zh-CN" altLang="en-US" sz="1200">
                <a:solidFill>
                  <a:srgbClr val="7F7F7F"/>
                </a:solidFill>
                <a:latin typeface="微软雅黑" panose="020B0503020204020204" pitchFamily="34" charset="-122"/>
                <a:ea typeface="微软雅黑" panose="020B0503020204020204" pitchFamily="34" charset="-122"/>
              </a:rPr>
              <a:t>及时矫正不足</a:t>
            </a:r>
            <a:endParaRPr lang="zh-CN" altLang="en-US" sz="1200">
              <a:solidFill>
                <a:srgbClr val="7F7F7F"/>
              </a:solidFill>
              <a:latin typeface="微软雅黑" panose="020B0503020204020204" pitchFamily="34" charset="-122"/>
              <a:ea typeface="微软雅黑" panose="020B0503020204020204" pitchFamily="34" charset="-122"/>
            </a:endParaRPr>
          </a:p>
        </p:txBody>
      </p:sp>
      <p:sp>
        <p:nvSpPr>
          <p:cNvPr id="17" name="TextBox 111"/>
          <p:cNvSpPr txBox="1">
            <a:spLocks noChangeArrowheads="1"/>
          </p:cNvSpPr>
          <p:nvPr/>
        </p:nvSpPr>
        <p:spPr bwMode="auto">
          <a:xfrm>
            <a:off x="8396288" y="1071563"/>
            <a:ext cx="2586037" cy="612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algn="ctr">
              <a:lnSpc>
                <a:spcPct val="150000"/>
              </a:lnSpc>
            </a:pPr>
            <a:r>
              <a:rPr lang="zh-CN" altLang="en-US" sz="1200">
                <a:solidFill>
                  <a:srgbClr val="7F7F7F"/>
                </a:solidFill>
                <a:latin typeface="微软雅黑" panose="020B0503020204020204" pitchFamily="34" charset="-122"/>
                <a:ea typeface="微软雅黑" panose="020B0503020204020204" pitchFamily="34" charset="-122"/>
              </a:rPr>
              <a:t>本节课掌握了哪些考点？</a:t>
            </a:r>
            <a:endParaRPr lang="en-US" altLang="zh-CN" sz="1200">
              <a:solidFill>
                <a:srgbClr val="7F7F7F"/>
              </a:solidFill>
              <a:latin typeface="微软雅黑" panose="020B0503020204020204" pitchFamily="34" charset="-122"/>
              <a:ea typeface="微软雅黑" panose="020B0503020204020204" pitchFamily="34" charset="-122"/>
            </a:endParaRPr>
          </a:p>
          <a:p>
            <a:pPr algn="ctr">
              <a:lnSpc>
                <a:spcPct val="150000"/>
              </a:lnSpc>
            </a:pPr>
            <a:r>
              <a:rPr lang="zh-CN" altLang="en-US" sz="1200">
                <a:solidFill>
                  <a:srgbClr val="7F7F7F"/>
                </a:solidFill>
                <a:latin typeface="微软雅黑" panose="020B0503020204020204" pitchFamily="34" charset="-122"/>
                <a:ea typeface="微软雅黑" panose="020B0503020204020204" pitchFamily="34" charset="-122"/>
              </a:rPr>
              <a:t>本节课还有什么疑问点？</a:t>
            </a:r>
            <a:endParaRPr lang="en-US" altLang="zh-CN" sz="1200">
              <a:solidFill>
                <a:srgbClr val="7F7F7F"/>
              </a:solidFill>
              <a:latin typeface="微软雅黑" panose="020B0503020204020204" pitchFamily="34" charset="-122"/>
              <a:ea typeface="微软雅黑" panose="020B0503020204020204" pitchFamily="34" charset="-122"/>
            </a:endParaRPr>
          </a:p>
        </p:txBody>
      </p:sp>
      <p:grpSp>
        <p:nvGrpSpPr>
          <p:cNvPr id="18" name="组合 41"/>
          <p:cNvGrpSpPr/>
          <p:nvPr/>
        </p:nvGrpSpPr>
        <p:grpSpPr bwMode="auto">
          <a:xfrm>
            <a:off x="3829050" y="1195388"/>
            <a:ext cx="4102100" cy="1787525"/>
            <a:chOff x="3785732" y="617328"/>
            <a:chExt cx="4799076" cy="2091592"/>
          </a:xfrm>
        </p:grpSpPr>
        <p:sp>
          <p:nvSpPr>
            <p:cNvPr id="19" name="椭圆 18"/>
            <p:cNvSpPr/>
            <p:nvPr/>
          </p:nvSpPr>
          <p:spPr>
            <a:xfrm>
              <a:off x="3785732" y="1063138"/>
              <a:ext cx="1493211" cy="1493464"/>
            </a:xfrm>
            <a:prstGeom prst="ellipse">
              <a:avLst/>
            </a:prstGeom>
            <a:solidFill>
              <a:srgbClr val="A8CF38"/>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anchor="ctr"/>
            <a:lstStyle/>
            <a:p>
              <a:pPr algn="ctr" defTabSz="913130" eaLnBrk="0" hangingPunct="0">
                <a:defRPr/>
              </a:pPr>
              <a:r>
                <a:rPr lang="zh-CN" altLang="en-US" sz="1700" b="1" dirty="0">
                  <a:solidFill>
                    <a:prstClr val="white"/>
                  </a:solidFill>
                  <a:latin typeface="HelveticaNeueLT Pro 67 MdCn" pitchFamily="34" charset="0"/>
                  <a:ea typeface="微软雅黑" panose="020B0503020204020204" pitchFamily="34" charset="-122"/>
                </a:rPr>
                <a:t>课后训练 </a:t>
              </a:r>
              <a:endParaRPr lang="zh-CN" altLang="en-US" sz="1700" b="1" dirty="0">
                <a:solidFill>
                  <a:prstClr val="white"/>
                </a:solidFill>
                <a:latin typeface="微软雅黑" panose="020B0503020204020204" pitchFamily="34" charset="-122"/>
                <a:ea typeface="微软雅黑" panose="020B0503020204020204" pitchFamily="34" charset="-122"/>
              </a:endParaRPr>
            </a:p>
          </p:txBody>
        </p:sp>
        <p:sp>
          <p:nvSpPr>
            <p:cNvPr id="20" name="椭圆 19"/>
            <p:cNvSpPr/>
            <p:nvPr/>
          </p:nvSpPr>
          <p:spPr>
            <a:xfrm>
              <a:off x="7091597" y="1016699"/>
              <a:ext cx="1493211" cy="1493464"/>
            </a:xfrm>
            <a:prstGeom prst="ellipse">
              <a:avLst/>
            </a:prstGeom>
            <a:solidFill>
              <a:srgbClr val="00B0F0"/>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anchor="ctr"/>
            <a:lstStyle/>
            <a:p>
              <a:pPr algn="ctr" defTabSz="913130" eaLnBrk="0" hangingPunct="0">
                <a:defRPr/>
              </a:pPr>
              <a:r>
                <a:rPr lang="zh-CN" altLang="en-US" sz="1700" b="1" dirty="0">
                  <a:solidFill>
                    <a:prstClr val="white"/>
                  </a:solidFill>
                  <a:latin typeface="HelveticaNeueLT Pro 67 MdCn" pitchFamily="34" charset="0"/>
                  <a:ea typeface="微软雅黑" panose="020B0503020204020204" pitchFamily="34" charset="-122"/>
                </a:rPr>
                <a:t>学习反思</a:t>
              </a:r>
              <a:endParaRPr lang="zh-CN" altLang="en-US" sz="1700" b="1" dirty="0">
                <a:solidFill>
                  <a:prstClr val="white"/>
                </a:solidFill>
                <a:latin typeface="HelveticaNeueLT Pro 67 MdCn" pitchFamily="34" charset="0"/>
                <a:ea typeface="微软雅黑" panose="020B0503020204020204" pitchFamily="34" charset="-122"/>
              </a:endParaRPr>
            </a:p>
          </p:txBody>
        </p:sp>
        <p:cxnSp>
          <p:nvCxnSpPr>
            <p:cNvPr id="21" name="直接连接符 20"/>
            <p:cNvCxnSpPr/>
            <p:nvPr/>
          </p:nvCxnSpPr>
          <p:spPr>
            <a:xfrm>
              <a:off x="5373662" y="1679842"/>
              <a:ext cx="1574929"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22" name="组合 49"/>
            <p:cNvGrpSpPr/>
            <p:nvPr/>
          </p:nvGrpSpPr>
          <p:grpSpPr bwMode="auto">
            <a:xfrm>
              <a:off x="5137389" y="617328"/>
              <a:ext cx="2091594" cy="2091592"/>
              <a:chOff x="5049409" y="1518109"/>
              <a:chExt cx="2091594" cy="2091592"/>
            </a:xfrm>
          </p:grpSpPr>
          <p:sp>
            <p:nvSpPr>
              <p:cNvPr id="24" name="椭圆 23"/>
              <p:cNvSpPr/>
              <p:nvPr/>
            </p:nvSpPr>
            <p:spPr>
              <a:xfrm>
                <a:off x="5049409" y="1518109"/>
                <a:ext cx="2091594" cy="2091592"/>
              </a:xfrm>
              <a:prstGeom prst="ellipse">
                <a:avLst/>
              </a:prstGeom>
              <a:gradFill flip="none" rotWithShape="1">
                <a:gsLst>
                  <a:gs pos="48000">
                    <a:srgbClr val="49C1AD"/>
                  </a:gs>
                  <a:gs pos="0">
                    <a:srgbClr val="00B0F0"/>
                  </a:gs>
                  <a:gs pos="100000">
                    <a:srgbClr val="A8CF38"/>
                  </a:gs>
                </a:gsLst>
                <a:path path="circle">
                  <a:fillToRect t="100000" r="100000"/>
                </a:path>
                <a:tileRect l="-100000" b="-100000"/>
              </a:gradFill>
              <a:ln w="10160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2645" b="1">
                  <a:solidFill>
                    <a:srgbClr val="FFFFFF"/>
                  </a:solidFill>
                </a:endParaRPr>
              </a:p>
            </p:txBody>
          </p:sp>
          <p:sp>
            <p:nvSpPr>
              <p:cNvPr id="25" name="Freeform 6"/>
              <p:cNvSpPr>
                <a:spLocks noEditPoints="1"/>
              </p:cNvSpPr>
              <p:nvPr/>
            </p:nvSpPr>
            <p:spPr bwMode="auto">
              <a:xfrm>
                <a:off x="5766704" y="1910050"/>
                <a:ext cx="806037" cy="900908"/>
              </a:xfrm>
              <a:custGeom>
                <a:avLst/>
                <a:gdLst>
                  <a:gd name="T0" fmla="*/ 602 w 697"/>
                  <a:gd name="T1" fmla="*/ 267 h 782"/>
                  <a:gd name="T2" fmla="*/ 298 w 697"/>
                  <a:gd name="T3" fmla="*/ 0 h 782"/>
                  <a:gd name="T4" fmla="*/ 82 w 697"/>
                  <a:gd name="T5" fmla="*/ 533 h 782"/>
                  <a:gd name="T6" fmla="*/ 433 w 697"/>
                  <a:gd name="T7" fmla="*/ 674 h 782"/>
                  <a:gd name="T8" fmla="*/ 563 w 697"/>
                  <a:gd name="T9" fmla="*/ 673 h 782"/>
                  <a:gd name="T10" fmla="*/ 595 w 697"/>
                  <a:gd name="T11" fmla="*/ 577 h 782"/>
                  <a:gd name="T12" fmla="*/ 570 w 697"/>
                  <a:gd name="T13" fmla="*/ 554 h 782"/>
                  <a:gd name="T14" fmla="*/ 595 w 697"/>
                  <a:gd name="T15" fmla="*/ 527 h 782"/>
                  <a:gd name="T16" fmla="*/ 78 w 697"/>
                  <a:gd name="T17" fmla="*/ 265 h 782"/>
                  <a:gd name="T18" fmla="*/ 141 w 697"/>
                  <a:gd name="T19" fmla="*/ 329 h 782"/>
                  <a:gd name="T20" fmla="*/ 101 w 697"/>
                  <a:gd name="T21" fmla="*/ 426 h 782"/>
                  <a:gd name="T22" fmla="*/ 189 w 697"/>
                  <a:gd name="T23" fmla="*/ 514 h 782"/>
                  <a:gd name="T24" fmla="*/ 352 w 697"/>
                  <a:gd name="T25" fmla="*/ 95 h 782"/>
                  <a:gd name="T26" fmla="*/ 376 w 697"/>
                  <a:gd name="T27" fmla="*/ 315 h 782"/>
                  <a:gd name="T28" fmla="*/ 332 w 697"/>
                  <a:gd name="T29" fmla="*/ 331 h 782"/>
                  <a:gd name="T30" fmla="*/ 350 w 697"/>
                  <a:gd name="T31" fmla="*/ 291 h 782"/>
                  <a:gd name="T32" fmla="*/ 409 w 697"/>
                  <a:gd name="T33" fmla="*/ 156 h 782"/>
                  <a:gd name="T34" fmla="*/ 406 w 697"/>
                  <a:gd name="T35" fmla="*/ 208 h 782"/>
                  <a:gd name="T36" fmla="*/ 375 w 697"/>
                  <a:gd name="T37" fmla="*/ 240 h 782"/>
                  <a:gd name="T38" fmla="*/ 364 w 697"/>
                  <a:gd name="T39" fmla="*/ 263 h 782"/>
                  <a:gd name="T40" fmla="*/ 330 w 697"/>
                  <a:gd name="T41" fmla="*/ 276 h 782"/>
                  <a:gd name="T42" fmla="*/ 328 w 697"/>
                  <a:gd name="T43" fmla="*/ 247 h 782"/>
                  <a:gd name="T44" fmla="*/ 347 w 697"/>
                  <a:gd name="T45" fmla="*/ 219 h 782"/>
                  <a:gd name="T46" fmla="*/ 368 w 697"/>
                  <a:gd name="T47" fmla="*/ 195 h 782"/>
                  <a:gd name="T48" fmla="*/ 363 w 697"/>
                  <a:gd name="T49" fmla="*/ 171 h 782"/>
                  <a:gd name="T50" fmla="*/ 324 w 697"/>
                  <a:gd name="T51" fmla="*/ 170 h 782"/>
                  <a:gd name="T52" fmla="*/ 325 w 697"/>
                  <a:gd name="T53" fmla="*/ 131 h 782"/>
                  <a:gd name="T54" fmla="*/ 396 w 697"/>
                  <a:gd name="T55" fmla="*/ 140 h 782"/>
                  <a:gd name="T56" fmla="*/ 204 w 697"/>
                  <a:gd name="T57" fmla="*/ 479 h 782"/>
                  <a:gd name="T58" fmla="*/ 176 w 697"/>
                  <a:gd name="T59" fmla="*/ 490 h 782"/>
                  <a:gd name="T60" fmla="*/ 187 w 697"/>
                  <a:gd name="T61" fmla="*/ 465 h 782"/>
                  <a:gd name="T62" fmla="*/ 227 w 697"/>
                  <a:gd name="T63" fmla="*/ 395 h 782"/>
                  <a:gd name="T64" fmla="*/ 216 w 697"/>
                  <a:gd name="T65" fmla="*/ 421 h 782"/>
                  <a:gd name="T66" fmla="*/ 199 w 697"/>
                  <a:gd name="T67" fmla="*/ 437 h 782"/>
                  <a:gd name="T68" fmla="*/ 196 w 697"/>
                  <a:gd name="T69" fmla="*/ 452 h 782"/>
                  <a:gd name="T70" fmla="*/ 173 w 697"/>
                  <a:gd name="T71" fmla="*/ 450 h 782"/>
                  <a:gd name="T72" fmla="*/ 176 w 697"/>
                  <a:gd name="T73" fmla="*/ 431 h 782"/>
                  <a:gd name="T74" fmla="*/ 191 w 697"/>
                  <a:gd name="T75" fmla="*/ 415 h 782"/>
                  <a:gd name="T76" fmla="*/ 199 w 697"/>
                  <a:gd name="T77" fmla="*/ 399 h 782"/>
                  <a:gd name="T78" fmla="*/ 191 w 697"/>
                  <a:gd name="T79" fmla="*/ 387 h 782"/>
                  <a:gd name="T80" fmla="*/ 157 w 697"/>
                  <a:gd name="T81" fmla="*/ 398 h 782"/>
                  <a:gd name="T82" fmla="*/ 188 w 697"/>
                  <a:gd name="T83" fmla="*/ 363 h 782"/>
                  <a:gd name="T84" fmla="*/ 224 w 697"/>
                  <a:gd name="T85" fmla="*/ 381 h 782"/>
                  <a:gd name="T86" fmla="*/ 116 w 697"/>
                  <a:gd name="T87" fmla="*/ 243 h 782"/>
                  <a:gd name="T88" fmla="*/ 139 w 697"/>
                  <a:gd name="T89" fmla="*/ 218 h 782"/>
                  <a:gd name="T90" fmla="*/ 166 w 697"/>
                  <a:gd name="T91" fmla="*/ 231 h 782"/>
                  <a:gd name="T92" fmla="*/ 164 w 697"/>
                  <a:gd name="T93" fmla="*/ 255 h 782"/>
                  <a:gd name="T94" fmla="*/ 150 w 697"/>
                  <a:gd name="T95" fmla="*/ 269 h 782"/>
                  <a:gd name="T96" fmla="*/ 145 w 697"/>
                  <a:gd name="T97" fmla="*/ 280 h 782"/>
                  <a:gd name="T98" fmla="*/ 129 w 697"/>
                  <a:gd name="T99" fmla="*/ 286 h 782"/>
                  <a:gd name="T100" fmla="*/ 128 w 697"/>
                  <a:gd name="T101" fmla="*/ 273 h 782"/>
                  <a:gd name="T102" fmla="*/ 137 w 697"/>
                  <a:gd name="T103" fmla="*/ 260 h 782"/>
                  <a:gd name="T104" fmla="*/ 146 w 697"/>
                  <a:gd name="T105" fmla="*/ 249 h 782"/>
                  <a:gd name="T106" fmla="*/ 144 w 697"/>
                  <a:gd name="T107" fmla="*/ 237 h 782"/>
                  <a:gd name="T108" fmla="*/ 147 w 697"/>
                  <a:gd name="T109" fmla="*/ 312 h 782"/>
                  <a:gd name="T110" fmla="*/ 126 w 697"/>
                  <a:gd name="T111" fmla="*/ 304 h 782"/>
                  <a:gd name="T112" fmla="*/ 147 w 697"/>
                  <a:gd name="T113" fmla="*/ 296 h 7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697" h="782">
                    <a:moveTo>
                      <a:pt x="652" y="426"/>
                    </a:moveTo>
                    <a:cubicBezTo>
                      <a:pt x="636" y="408"/>
                      <a:pt x="611" y="388"/>
                      <a:pt x="601" y="366"/>
                    </a:cubicBezTo>
                    <a:cubicBezTo>
                      <a:pt x="587" y="333"/>
                      <a:pt x="603" y="301"/>
                      <a:pt x="602" y="267"/>
                    </a:cubicBezTo>
                    <a:cubicBezTo>
                      <a:pt x="602" y="240"/>
                      <a:pt x="594" y="207"/>
                      <a:pt x="585" y="182"/>
                    </a:cubicBezTo>
                    <a:cubicBezTo>
                      <a:pt x="570" y="141"/>
                      <a:pt x="543" y="107"/>
                      <a:pt x="509" y="80"/>
                    </a:cubicBezTo>
                    <a:cubicBezTo>
                      <a:pt x="455" y="31"/>
                      <a:pt x="380" y="0"/>
                      <a:pt x="298" y="0"/>
                    </a:cubicBezTo>
                    <a:cubicBezTo>
                      <a:pt x="133" y="0"/>
                      <a:pt x="0" y="122"/>
                      <a:pt x="0" y="273"/>
                    </a:cubicBezTo>
                    <a:cubicBezTo>
                      <a:pt x="0" y="283"/>
                      <a:pt x="0" y="293"/>
                      <a:pt x="1" y="302"/>
                    </a:cubicBezTo>
                    <a:cubicBezTo>
                      <a:pt x="3" y="368"/>
                      <a:pt x="23" y="446"/>
                      <a:pt x="82" y="533"/>
                    </a:cubicBezTo>
                    <a:cubicBezTo>
                      <a:pt x="82" y="533"/>
                      <a:pt x="164" y="697"/>
                      <a:pt x="0" y="781"/>
                    </a:cubicBezTo>
                    <a:cubicBezTo>
                      <a:pt x="361" y="782"/>
                      <a:pt x="361" y="782"/>
                      <a:pt x="361" y="782"/>
                    </a:cubicBezTo>
                    <a:cubicBezTo>
                      <a:pt x="361" y="782"/>
                      <a:pt x="389" y="674"/>
                      <a:pt x="433" y="674"/>
                    </a:cubicBezTo>
                    <a:cubicBezTo>
                      <a:pt x="470" y="674"/>
                      <a:pt x="508" y="677"/>
                      <a:pt x="545" y="675"/>
                    </a:cubicBezTo>
                    <a:cubicBezTo>
                      <a:pt x="552" y="676"/>
                      <a:pt x="558" y="675"/>
                      <a:pt x="563" y="673"/>
                    </a:cubicBezTo>
                    <a:cubicBezTo>
                      <a:pt x="563" y="673"/>
                      <a:pt x="563" y="673"/>
                      <a:pt x="563" y="673"/>
                    </a:cubicBezTo>
                    <a:cubicBezTo>
                      <a:pt x="563" y="673"/>
                      <a:pt x="563" y="673"/>
                      <a:pt x="563" y="673"/>
                    </a:cubicBezTo>
                    <a:cubicBezTo>
                      <a:pt x="589" y="660"/>
                      <a:pt x="571" y="601"/>
                      <a:pt x="571" y="601"/>
                    </a:cubicBezTo>
                    <a:cubicBezTo>
                      <a:pt x="586" y="595"/>
                      <a:pt x="595" y="585"/>
                      <a:pt x="595" y="577"/>
                    </a:cubicBezTo>
                    <a:cubicBezTo>
                      <a:pt x="595" y="575"/>
                      <a:pt x="595" y="575"/>
                      <a:pt x="595" y="575"/>
                    </a:cubicBezTo>
                    <a:cubicBezTo>
                      <a:pt x="595" y="565"/>
                      <a:pt x="581" y="557"/>
                      <a:pt x="560" y="554"/>
                    </a:cubicBezTo>
                    <a:cubicBezTo>
                      <a:pt x="570" y="554"/>
                      <a:pt x="570" y="554"/>
                      <a:pt x="570" y="554"/>
                    </a:cubicBezTo>
                    <a:cubicBezTo>
                      <a:pt x="585" y="554"/>
                      <a:pt x="598" y="546"/>
                      <a:pt x="598" y="536"/>
                    </a:cubicBezTo>
                    <a:cubicBezTo>
                      <a:pt x="598" y="535"/>
                      <a:pt x="598" y="535"/>
                      <a:pt x="598" y="535"/>
                    </a:cubicBezTo>
                    <a:cubicBezTo>
                      <a:pt x="598" y="532"/>
                      <a:pt x="597" y="529"/>
                      <a:pt x="595" y="527"/>
                    </a:cubicBezTo>
                    <a:cubicBezTo>
                      <a:pt x="598" y="514"/>
                      <a:pt x="608" y="461"/>
                      <a:pt x="611" y="461"/>
                    </a:cubicBezTo>
                    <a:cubicBezTo>
                      <a:pt x="697" y="457"/>
                      <a:pt x="652" y="426"/>
                      <a:pt x="652" y="426"/>
                    </a:cubicBezTo>
                    <a:close/>
                    <a:moveTo>
                      <a:pt x="78" y="265"/>
                    </a:moveTo>
                    <a:cubicBezTo>
                      <a:pt x="78" y="230"/>
                      <a:pt x="106" y="201"/>
                      <a:pt x="141" y="201"/>
                    </a:cubicBezTo>
                    <a:cubicBezTo>
                      <a:pt x="176" y="201"/>
                      <a:pt x="204" y="230"/>
                      <a:pt x="204" y="265"/>
                    </a:cubicBezTo>
                    <a:cubicBezTo>
                      <a:pt x="204" y="300"/>
                      <a:pt x="176" y="329"/>
                      <a:pt x="141" y="329"/>
                    </a:cubicBezTo>
                    <a:cubicBezTo>
                      <a:pt x="106" y="329"/>
                      <a:pt x="78" y="300"/>
                      <a:pt x="78" y="265"/>
                    </a:cubicBezTo>
                    <a:close/>
                    <a:moveTo>
                      <a:pt x="189" y="514"/>
                    </a:moveTo>
                    <a:cubicBezTo>
                      <a:pt x="140" y="514"/>
                      <a:pt x="101" y="474"/>
                      <a:pt x="101" y="426"/>
                    </a:cubicBezTo>
                    <a:cubicBezTo>
                      <a:pt x="101" y="377"/>
                      <a:pt x="140" y="337"/>
                      <a:pt x="189" y="337"/>
                    </a:cubicBezTo>
                    <a:cubicBezTo>
                      <a:pt x="237" y="337"/>
                      <a:pt x="276" y="377"/>
                      <a:pt x="276" y="426"/>
                    </a:cubicBezTo>
                    <a:cubicBezTo>
                      <a:pt x="276" y="474"/>
                      <a:pt x="237" y="514"/>
                      <a:pt x="189" y="514"/>
                    </a:cubicBezTo>
                    <a:close/>
                    <a:moveTo>
                      <a:pt x="352" y="371"/>
                    </a:moveTo>
                    <a:cubicBezTo>
                      <a:pt x="276" y="371"/>
                      <a:pt x="215" y="309"/>
                      <a:pt x="215" y="233"/>
                    </a:cubicBezTo>
                    <a:cubicBezTo>
                      <a:pt x="215" y="157"/>
                      <a:pt x="276" y="95"/>
                      <a:pt x="352" y="95"/>
                    </a:cubicBezTo>
                    <a:cubicBezTo>
                      <a:pt x="428" y="95"/>
                      <a:pt x="489" y="157"/>
                      <a:pt x="489" y="233"/>
                    </a:cubicBezTo>
                    <a:cubicBezTo>
                      <a:pt x="489" y="309"/>
                      <a:pt x="428" y="371"/>
                      <a:pt x="352" y="371"/>
                    </a:cubicBezTo>
                    <a:close/>
                    <a:moveTo>
                      <a:pt x="376" y="315"/>
                    </a:moveTo>
                    <a:cubicBezTo>
                      <a:pt x="376" y="321"/>
                      <a:pt x="374" y="327"/>
                      <a:pt x="369" y="331"/>
                    </a:cubicBezTo>
                    <a:cubicBezTo>
                      <a:pt x="364" y="336"/>
                      <a:pt x="358" y="338"/>
                      <a:pt x="350" y="338"/>
                    </a:cubicBezTo>
                    <a:cubicBezTo>
                      <a:pt x="343" y="338"/>
                      <a:pt x="337" y="336"/>
                      <a:pt x="332" y="331"/>
                    </a:cubicBezTo>
                    <a:cubicBezTo>
                      <a:pt x="327" y="327"/>
                      <a:pt x="324" y="321"/>
                      <a:pt x="324" y="315"/>
                    </a:cubicBezTo>
                    <a:cubicBezTo>
                      <a:pt x="324" y="308"/>
                      <a:pt x="327" y="302"/>
                      <a:pt x="332" y="298"/>
                    </a:cubicBezTo>
                    <a:cubicBezTo>
                      <a:pt x="337" y="294"/>
                      <a:pt x="343" y="291"/>
                      <a:pt x="350" y="291"/>
                    </a:cubicBezTo>
                    <a:cubicBezTo>
                      <a:pt x="358" y="291"/>
                      <a:pt x="364" y="294"/>
                      <a:pt x="369" y="298"/>
                    </a:cubicBezTo>
                    <a:cubicBezTo>
                      <a:pt x="374" y="302"/>
                      <a:pt x="376" y="308"/>
                      <a:pt x="376" y="315"/>
                    </a:cubicBezTo>
                    <a:close/>
                    <a:moveTo>
                      <a:pt x="409" y="156"/>
                    </a:moveTo>
                    <a:cubicBezTo>
                      <a:pt x="412" y="162"/>
                      <a:pt x="414" y="170"/>
                      <a:pt x="414" y="179"/>
                    </a:cubicBezTo>
                    <a:cubicBezTo>
                      <a:pt x="414" y="185"/>
                      <a:pt x="413" y="190"/>
                      <a:pt x="412" y="195"/>
                    </a:cubicBezTo>
                    <a:cubicBezTo>
                      <a:pt x="411" y="200"/>
                      <a:pt x="409" y="204"/>
                      <a:pt x="406" y="208"/>
                    </a:cubicBezTo>
                    <a:cubicBezTo>
                      <a:pt x="404" y="212"/>
                      <a:pt x="401" y="216"/>
                      <a:pt x="397" y="220"/>
                    </a:cubicBezTo>
                    <a:cubicBezTo>
                      <a:pt x="393" y="224"/>
                      <a:pt x="389" y="228"/>
                      <a:pt x="384" y="232"/>
                    </a:cubicBezTo>
                    <a:cubicBezTo>
                      <a:pt x="380" y="235"/>
                      <a:pt x="377" y="237"/>
                      <a:pt x="375" y="240"/>
                    </a:cubicBezTo>
                    <a:cubicBezTo>
                      <a:pt x="372" y="242"/>
                      <a:pt x="370" y="244"/>
                      <a:pt x="369" y="247"/>
                    </a:cubicBezTo>
                    <a:cubicBezTo>
                      <a:pt x="367" y="249"/>
                      <a:pt x="366" y="252"/>
                      <a:pt x="365" y="254"/>
                    </a:cubicBezTo>
                    <a:cubicBezTo>
                      <a:pt x="364" y="257"/>
                      <a:pt x="364" y="260"/>
                      <a:pt x="364" y="263"/>
                    </a:cubicBezTo>
                    <a:cubicBezTo>
                      <a:pt x="364" y="265"/>
                      <a:pt x="364" y="268"/>
                      <a:pt x="365" y="270"/>
                    </a:cubicBezTo>
                    <a:cubicBezTo>
                      <a:pt x="365" y="272"/>
                      <a:pt x="366" y="274"/>
                      <a:pt x="367" y="276"/>
                    </a:cubicBezTo>
                    <a:cubicBezTo>
                      <a:pt x="330" y="276"/>
                      <a:pt x="330" y="276"/>
                      <a:pt x="330" y="276"/>
                    </a:cubicBezTo>
                    <a:cubicBezTo>
                      <a:pt x="329" y="274"/>
                      <a:pt x="328" y="271"/>
                      <a:pt x="328" y="268"/>
                    </a:cubicBezTo>
                    <a:cubicBezTo>
                      <a:pt x="327" y="265"/>
                      <a:pt x="327" y="262"/>
                      <a:pt x="327" y="259"/>
                    </a:cubicBezTo>
                    <a:cubicBezTo>
                      <a:pt x="327" y="255"/>
                      <a:pt x="327" y="251"/>
                      <a:pt x="328" y="247"/>
                    </a:cubicBezTo>
                    <a:cubicBezTo>
                      <a:pt x="329" y="243"/>
                      <a:pt x="330" y="240"/>
                      <a:pt x="332" y="237"/>
                    </a:cubicBezTo>
                    <a:cubicBezTo>
                      <a:pt x="334" y="234"/>
                      <a:pt x="336" y="231"/>
                      <a:pt x="338" y="228"/>
                    </a:cubicBezTo>
                    <a:cubicBezTo>
                      <a:pt x="341" y="225"/>
                      <a:pt x="344" y="222"/>
                      <a:pt x="347" y="219"/>
                    </a:cubicBezTo>
                    <a:cubicBezTo>
                      <a:pt x="351" y="216"/>
                      <a:pt x="354" y="213"/>
                      <a:pt x="357" y="211"/>
                    </a:cubicBezTo>
                    <a:cubicBezTo>
                      <a:pt x="359" y="208"/>
                      <a:pt x="362" y="206"/>
                      <a:pt x="364" y="203"/>
                    </a:cubicBezTo>
                    <a:cubicBezTo>
                      <a:pt x="365" y="200"/>
                      <a:pt x="367" y="198"/>
                      <a:pt x="368" y="195"/>
                    </a:cubicBezTo>
                    <a:cubicBezTo>
                      <a:pt x="369" y="192"/>
                      <a:pt x="369" y="189"/>
                      <a:pt x="369" y="186"/>
                    </a:cubicBezTo>
                    <a:cubicBezTo>
                      <a:pt x="369" y="183"/>
                      <a:pt x="369" y="180"/>
                      <a:pt x="368" y="177"/>
                    </a:cubicBezTo>
                    <a:cubicBezTo>
                      <a:pt x="367" y="175"/>
                      <a:pt x="365" y="173"/>
                      <a:pt x="363" y="171"/>
                    </a:cubicBezTo>
                    <a:cubicBezTo>
                      <a:pt x="361" y="169"/>
                      <a:pt x="359" y="168"/>
                      <a:pt x="356" y="167"/>
                    </a:cubicBezTo>
                    <a:cubicBezTo>
                      <a:pt x="353" y="166"/>
                      <a:pt x="350" y="165"/>
                      <a:pt x="347" y="165"/>
                    </a:cubicBezTo>
                    <a:cubicBezTo>
                      <a:pt x="339" y="165"/>
                      <a:pt x="332" y="167"/>
                      <a:pt x="324" y="170"/>
                    </a:cubicBezTo>
                    <a:cubicBezTo>
                      <a:pt x="316" y="173"/>
                      <a:pt x="308" y="177"/>
                      <a:pt x="301" y="184"/>
                    </a:cubicBezTo>
                    <a:cubicBezTo>
                      <a:pt x="301" y="141"/>
                      <a:pt x="301" y="141"/>
                      <a:pt x="301" y="141"/>
                    </a:cubicBezTo>
                    <a:cubicBezTo>
                      <a:pt x="309" y="137"/>
                      <a:pt x="316" y="133"/>
                      <a:pt x="325" y="131"/>
                    </a:cubicBezTo>
                    <a:cubicBezTo>
                      <a:pt x="334" y="129"/>
                      <a:pt x="343" y="128"/>
                      <a:pt x="352" y="128"/>
                    </a:cubicBezTo>
                    <a:cubicBezTo>
                      <a:pt x="361" y="128"/>
                      <a:pt x="369" y="129"/>
                      <a:pt x="376" y="131"/>
                    </a:cubicBezTo>
                    <a:cubicBezTo>
                      <a:pt x="384" y="133"/>
                      <a:pt x="390" y="136"/>
                      <a:pt x="396" y="140"/>
                    </a:cubicBezTo>
                    <a:cubicBezTo>
                      <a:pt x="402" y="144"/>
                      <a:pt x="406" y="149"/>
                      <a:pt x="409" y="156"/>
                    </a:cubicBezTo>
                    <a:close/>
                    <a:moveTo>
                      <a:pt x="199" y="469"/>
                    </a:moveTo>
                    <a:cubicBezTo>
                      <a:pt x="202" y="472"/>
                      <a:pt x="204" y="475"/>
                      <a:pt x="204" y="479"/>
                    </a:cubicBezTo>
                    <a:cubicBezTo>
                      <a:pt x="204" y="483"/>
                      <a:pt x="202" y="487"/>
                      <a:pt x="199" y="490"/>
                    </a:cubicBezTo>
                    <a:cubicBezTo>
                      <a:pt x="196" y="492"/>
                      <a:pt x="192" y="494"/>
                      <a:pt x="187" y="494"/>
                    </a:cubicBezTo>
                    <a:cubicBezTo>
                      <a:pt x="183" y="494"/>
                      <a:pt x="179" y="492"/>
                      <a:pt x="176" y="490"/>
                    </a:cubicBezTo>
                    <a:cubicBezTo>
                      <a:pt x="173" y="487"/>
                      <a:pt x="171" y="483"/>
                      <a:pt x="171" y="479"/>
                    </a:cubicBezTo>
                    <a:cubicBezTo>
                      <a:pt x="171" y="475"/>
                      <a:pt x="173" y="472"/>
                      <a:pt x="176" y="469"/>
                    </a:cubicBezTo>
                    <a:cubicBezTo>
                      <a:pt x="179" y="466"/>
                      <a:pt x="183" y="465"/>
                      <a:pt x="187" y="465"/>
                    </a:cubicBezTo>
                    <a:cubicBezTo>
                      <a:pt x="192" y="465"/>
                      <a:pt x="196" y="466"/>
                      <a:pt x="199" y="469"/>
                    </a:cubicBezTo>
                    <a:close/>
                    <a:moveTo>
                      <a:pt x="224" y="381"/>
                    </a:moveTo>
                    <a:cubicBezTo>
                      <a:pt x="226" y="385"/>
                      <a:pt x="227" y="390"/>
                      <a:pt x="227" y="395"/>
                    </a:cubicBezTo>
                    <a:cubicBezTo>
                      <a:pt x="227" y="399"/>
                      <a:pt x="227" y="402"/>
                      <a:pt x="226" y="405"/>
                    </a:cubicBezTo>
                    <a:cubicBezTo>
                      <a:pt x="225" y="408"/>
                      <a:pt x="224" y="411"/>
                      <a:pt x="222" y="413"/>
                    </a:cubicBezTo>
                    <a:cubicBezTo>
                      <a:pt x="220" y="416"/>
                      <a:pt x="219" y="418"/>
                      <a:pt x="216" y="421"/>
                    </a:cubicBezTo>
                    <a:cubicBezTo>
                      <a:pt x="214" y="423"/>
                      <a:pt x="211" y="425"/>
                      <a:pt x="208" y="428"/>
                    </a:cubicBezTo>
                    <a:cubicBezTo>
                      <a:pt x="206" y="430"/>
                      <a:pt x="204" y="431"/>
                      <a:pt x="203" y="433"/>
                    </a:cubicBezTo>
                    <a:cubicBezTo>
                      <a:pt x="201" y="434"/>
                      <a:pt x="200" y="436"/>
                      <a:pt x="199" y="437"/>
                    </a:cubicBezTo>
                    <a:cubicBezTo>
                      <a:pt x="198" y="439"/>
                      <a:pt x="197" y="440"/>
                      <a:pt x="196" y="442"/>
                    </a:cubicBezTo>
                    <a:cubicBezTo>
                      <a:pt x="196" y="443"/>
                      <a:pt x="196" y="445"/>
                      <a:pt x="196" y="447"/>
                    </a:cubicBezTo>
                    <a:cubicBezTo>
                      <a:pt x="196" y="449"/>
                      <a:pt x="196" y="450"/>
                      <a:pt x="196" y="452"/>
                    </a:cubicBezTo>
                    <a:cubicBezTo>
                      <a:pt x="197" y="453"/>
                      <a:pt x="197" y="454"/>
                      <a:pt x="198" y="455"/>
                    </a:cubicBezTo>
                    <a:cubicBezTo>
                      <a:pt x="175" y="455"/>
                      <a:pt x="175" y="455"/>
                      <a:pt x="175" y="455"/>
                    </a:cubicBezTo>
                    <a:cubicBezTo>
                      <a:pt x="174" y="454"/>
                      <a:pt x="173" y="452"/>
                      <a:pt x="173" y="450"/>
                    </a:cubicBezTo>
                    <a:cubicBezTo>
                      <a:pt x="173" y="448"/>
                      <a:pt x="173" y="446"/>
                      <a:pt x="173" y="445"/>
                    </a:cubicBezTo>
                    <a:cubicBezTo>
                      <a:pt x="173" y="442"/>
                      <a:pt x="173" y="439"/>
                      <a:pt x="173" y="437"/>
                    </a:cubicBezTo>
                    <a:cubicBezTo>
                      <a:pt x="174" y="435"/>
                      <a:pt x="175" y="433"/>
                      <a:pt x="176" y="431"/>
                    </a:cubicBezTo>
                    <a:cubicBezTo>
                      <a:pt x="177" y="429"/>
                      <a:pt x="178" y="427"/>
                      <a:pt x="180" y="425"/>
                    </a:cubicBezTo>
                    <a:cubicBezTo>
                      <a:pt x="181" y="423"/>
                      <a:pt x="183" y="422"/>
                      <a:pt x="185" y="420"/>
                    </a:cubicBezTo>
                    <a:cubicBezTo>
                      <a:pt x="188" y="418"/>
                      <a:pt x="190" y="416"/>
                      <a:pt x="191" y="415"/>
                    </a:cubicBezTo>
                    <a:cubicBezTo>
                      <a:pt x="193" y="413"/>
                      <a:pt x="194" y="411"/>
                      <a:pt x="196" y="410"/>
                    </a:cubicBezTo>
                    <a:cubicBezTo>
                      <a:pt x="197" y="408"/>
                      <a:pt x="198" y="407"/>
                      <a:pt x="198" y="405"/>
                    </a:cubicBezTo>
                    <a:cubicBezTo>
                      <a:pt x="199" y="403"/>
                      <a:pt x="199" y="401"/>
                      <a:pt x="199" y="399"/>
                    </a:cubicBezTo>
                    <a:cubicBezTo>
                      <a:pt x="199" y="397"/>
                      <a:pt x="199" y="396"/>
                      <a:pt x="198" y="394"/>
                    </a:cubicBezTo>
                    <a:cubicBezTo>
                      <a:pt x="197" y="392"/>
                      <a:pt x="197" y="391"/>
                      <a:pt x="195" y="390"/>
                    </a:cubicBezTo>
                    <a:cubicBezTo>
                      <a:pt x="194" y="389"/>
                      <a:pt x="193" y="388"/>
                      <a:pt x="191" y="387"/>
                    </a:cubicBezTo>
                    <a:cubicBezTo>
                      <a:pt x="189" y="387"/>
                      <a:pt x="187" y="386"/>
                      <a:pt x="185" y="386"/>
                    </a:cubicBezTo>
                    <a:cubicBezTo>
                      <a:pt x="181" y="386"/>
                      <a:pt x="176" y="387"/>
                      <a:pt x="171" y="389"/>
                    </a:cubicBezTo>
                    <a:cubicBezTo>
                      <a:pt x="166" y="391"/>
                      <a:pt x="161" y="394"/>
                      <a:pt x="157" y="398"/>
                    </a:cubicBezTo>
                    <a:cubicBezTo>
                      <a:pt x="157" y="371"/>
                      <a:pt x="157" y="371"/>
                      <a:pt x="157" y="371"/>
                    </a:cubicBezTo>
                    <a:cubicBezTo>
                      <a:pt x="161" y="369"/>
                      <a:pt x="166" y="367"/>
                      <a:pt x="172" y="365"/>
                    </a:cubicBezTo>
                    <a:cubicBezTo>
                      <a:pt x="177" y="364"/>
                      <a:pt x="183" y="363"/>
                      <a:pt x="188" y="363"/>
                    </a:cubicBezTo>
                    <a:cubicBezTo>
                      <a:pt x="194" y="363"/>
                      <a:pt x="199" y="364"/>
                      <a:pt x="203" y="365"/>
                    </a:cubicBezTo>
                    <a:cubicBezTo>
                      <a:pt x="208" y="366"/>
                      <a:pt x="212" y="368"/>
                      <a:pt x="216" y="371"/>
                    </a:cubicBezTo>
                    <a:cubicBezTo>
                      <a:pt x="219" y="373"/>
                      <a:pt x="222" y="377"/>
                      <a:pt x="224" y="381"/>
                    </a:cubicBezTo>
                    <a:close/>
                    <a:moveTo>
                      <a:pt x="137" y="235"/>
                    </a:moveTo>
                    <a:cubicBezTo>
                      <a:pt x="133" y="235"/>
                      <a:pt x="130" y="235"/>
                      <a:pt x="126" y="237"/>
                    </a:cubicBezTo>
                    <a:cubicBezTo>
                      <a:pt x="122" y="238"/>
                      <a:pt x="119" y="241"/>
                      <a:pt x="116" y="243"/>
                    </a:cubicBezTo>
                    <a:cubicBezTo>
                      <a:pt x="116" y="224"/>
                      <a:pt x="116" y="224"/>
                      <a:pt x="116" y="224"/>
                    </a:cubicBezTo>
                    <a:cubicBezTo>
                      <a:pt x="119" y="222"/>
                      <a:pt x="123" y="220"/>
                      <a:pt x="127" y="219"/>
                    </a:cubicBezTo>
                    <a:cubicBezTo>
                      <a:pt x="131" y="218"/>
                      <a:pt x="135" y="218"/>
                      <a:pt x="139" y="218"/>
                    </a:cubicBezTo>
                    <a:cubicBezTo>
                      <a:pt x="143" y="218"/>
                      <a:pt x="147" y="218"/>
                      <a:pt x="150" y="219"/>
                    </a:cubicBezTo>
                    <a:cubicBezTo>
                      <a:pt x="154" y="220"/>
                      <a:pt x="157" y="221"/>
                      <a:pt x="160" y="223"/>
                    </a:cubicBezTo>
                    <a:cubicBezTo>
                      <a:pt x="162" y="225"/>
                      <a:pt x="164" y="228"/>
                      <a:pt x="166" y="231"/>
                    </a:cubicBezTo>
                    <a:cubicBezTo>
                      <a:pt x="167" y="234"/>
                      <a:pt x="168" y="237"/>
                      <a:pt x="168" y="241"/>
                    </a:cubicBezTo>
                    <a:cubicBezTo>
                      <a:pt x="168" y="244"/>
                      <a:pt x="168" y="246"/>
                      <a:pt x="167" y="249"/>
                    </a:cubicBezTo>
                    <a:cubicBezTo>
                      <a:pt x="166" y="251"/>
                      <a:pt x="166" y="253"/>
                      <a:pt x="164" y="255"/>
                    </a:cubicBezTo>
                    <a:cubicBezTo>
                      <a:pt x="163" y="257"/>
                      <a:pt x="162" y="259"/>
                      <a:pt x="160" y="260"/>
                    </a:cubicBezTo>
                    <a:cubicBezTo>
                      <a:pt x="158" y="262"/>
                      <a:pt x="156" y="264"/>
                      <a:pt x="154" y="266"/>
                    </a:cubicBezTo>
                    <a:cubicBezTo>
                      <a:pt x="152" y="267"/>
                      <a:pt x="151" y="268"/>
                      <a:pt x="150" y="269"/>
                    </a:cubicBezTo>
                    <a:cubicBezTo>
                      <a:pt x="149" y="271"/>
                      <a:pt x="148" y="272"/>
                      <a:pt x="147" y="273"/>
                    </a:cubicBezTo>
                    <a:cubicBezTo>
                      <a:pt x="146" y="274"/>
                      <a:pt x="146" y="275"/>
                      <a:pt x="145" y="276"/>
                    </a:cubicBezTo>
                    <a:cubicBezTo>
                      <a:pt x="145" y="277"/>
                      <a:pt x="145" y="279"/>
                      <a:pt x="145" y="280"/>
                    </a:cubicBezTo>
                    <a:cubicBezTo>
                      <a:pt x="145" y="281"/>
                      <a:pt x="145" y="282"/>
                      <a:pt x="145" y="283"/>
                    </a:cubicBezTo>
                    <a:cubicBezTo>
                      <a:pt x="145" y="285"/>
                      <a:pt x="146" y="285"/>
                      <a:pt x="146" y="286"/>
                    </a:cubicBezTo>
                    <a:cubicBezTo>
                      <a:pt x="129" y="286"/>
                      <a:pt x="129" y="286"/>
                      <a:pt x="129" y="286"/>
                    </a:cubicBezTo>
                    <a:cubicBezTo>
                      <a:pt x="128" y="285"/>
                      <a:pt x="128" y="284"/>
                      <a:pt x="128" y="282"/>
                    </a:cubicBezTo>
                    <a:cubicBezTo>
                      <a:pt x="128" y="281"/>
                      <a:pt x="127" y="280"/>
                      <a:pt x="127" y="278"/>
                    </a:cubicBezTo>
                    <a:cubicBezTo>
                      <a:pt x="127" y="276"/>
                      <a:pt x="128" y="274"/>
                      <a:pt x="128" y="273"/>
                    </a:cubicBezTo>
                    <a:cubicBezTo>
                      <a:pt x="128" y="271"/>
                      <a:pt x="129" y="270"/>
                      <a:pt x="130" y="268"/>
                    </a:cubicBezTo>
                    <a:cubicBezTo>
                      <a:pt x="131" y="267"/>
                      <a:pt x="132" y="265"/>
                      <a:pt x="133" y="264"/>
                    </a:cubicBezTo>
                    <a:cubicBezTo>
                      <a:pt x="134" y="263"/>
                      <a:pt x="135" y="261"/>
                      <a:pt x="137" y="260"/>
                    </a:cubicBezTo>
                    <a:cubicBezTo>
                      <a:pt x="139" y="258"/>
                      <a:pt x="140" y="257"/>
                      <a:pt x="141" y="256"/>
                    </a:cubicBezTo>
                    <a:cubicBezTo>
                      <a:pt x="143" y="255"/>
                      <a:pt x="144" y="254"/>
                      <a:pt x="144" y="252"/>
                    </a:cubicBezTo>
                    <a:cubicBezTo>
                      <a:pt x="145" y="251"/>
                      <a:pt x="146" y="250"/>
                      <a:pt x="146" y="249"/>
                    </a:cubicBezTo>
                    <a:cubicBezTo>
                      <a:pt x="147" y="247"/>
                      <a:pt x="147" y="246"/>
                      <a:pt x="147" y="244"/>
                    </a:cubicBezTo>
                    <a:cubicBezTo>
                      <a:pt x="147" y="243"/>
                      <a:pt x="147" y="242"/>
                      <a:pt x="146" y="240"/>
                    </a:cubicBezTo>
                    <a:cubicBezTo>
                      <a:pt x="146" y="239"/>
                      <a:pt x="145" y="238"/>
                      <a:pt x="144" y="237"/>
                    </a:cubicBezTo>
                    <a:cubicBezTo>
                      <a:pt x="143" y="237"/>
                      <a:pt x="142" y="236"/>
                      <a:pt x="141" y="236"/>
                    </a:cubicBezTo>
                    <a:cubicBezTo>
                      <a:pt x="140" y="235"/>
                      <a:pt x="138" y="235"/>
                      <a:pt x="137" y="235"/>
                    </a:cubicBezTo>
                    <a:close/>
                    <a:moveTo>
                      <a:pt x="147" y="312"/>
                    </a:moveTo>
                    <a:cubicBezTo>
                      <a:pt x="145" y="314"/>
                      <a:pt x="142" y="315"/>
                      <a:pt x="138" y="315"/>
                    </a:cubicBezTo>
                    <a:cubicBezTo>
                      <a:pt x="135" y="315"/>
                      <a:pt x="132" y="314"/>
                      <a:pt x="130" y="312"/>
                    </a:cubicBezTo>
                    <a:cubicBezTo>
                      <a:pt x="127" y="310"/>
                      <a:pt x="126" y="307"/>
                      <a:pt x="126" y="304"/>
                    </a:cubicBezTo>
                    <a:cubicBezTo>
                      <a:pt x="126" y="301"/>
                      <a:pt x="127" y="299"/>
                      <a:pt x="130" y="296"/>
                    </a:cubicBezTo>
                    <a:cubicBezTo>
                      <a:pt x="132" y="294"/>
                      <a:pt x="135" y="293"/>
                      <a:pt x="138" y="293"/>
                    </a:cubicBezTo>
                    <a:cubicBezTo>
                      <a:pt x="142" y="293"/>
                      <a:pt x="145" y="294"/>
                      <a:pt x="147" y="296"/>
                    </a:cubicBezTo>
                    <a:cubicBezTo>
                      <a:pt x="149" y="298"/>
                      <a:pt x="150" y="301"/>
                      <a:pt x="150" y="304"/>
                    </a:cubicBezTo>
                    <a:cubicBezTo>
                      <a:pt x="150" y="307"/>
                      <a:pt x="149" y="310"/>
                      <a:pt x="147" y="312"/>
                    </a:cubicBezTo>
                    <a:close/>
                  </a:path>
                </a:pathLst>
              </a:custGeom>
              <a:solidFill>
                <a:schemeClr val="bg1"/>
              </a:solidFill>
              <a:ln>
                <a:noFill/>
              </a:ln>
            </p:spPr>
            <p:txBody>
              <a:bodyPr lIns="86402" tIns="43201" rIns="86402" bIns="43201"/>
              <a:lstStyle/>
              <a:p>
                <a:pPr defTabSz="913130" eaLnBrk="0" hangingPunct="0">
                  <a:defRPr/>
                </a:pPr>
                <a:endParaRPr lang="zh-CN" altLang="en-US" sz="2645" b="1">
                  <a:solidFill>
                    <a:prstClr val="black"/>
                  </a:solidFill>
                </a:endParaRPr>
              </a:p>
            </p:txBody>
          </p:sp>
        </p:grpSp>
        <p:sp>
          <p:nvSpPr>
            <p:cNvPr id="23" name="TextBox 118"/>
            <p:cNvSpPr txBox="1"/>
            <p:nvPr/>
          </p:nvSpPr>
          <p:spPr>
            <a:xfrm>
              <a:off x="5509239" y="1915749"/>
              <a:ext cx="1348347" cy="449525"/>
            </a:xfrm>
            <a:prstGeom prst="rect">
              <a:avLst/>
            </a:prstGeom>
            <a:noFill/>
          </p:spPr>
          <p:txBody>
            <a:bodyPr wrap="none">
              <a:spAutoFit/>
            </a:bodyPr>
            <a:lstStyle/>
            <a:p>
              <a:pPr algn="ctr" defTabSz="913130" eaLnBrk="0" hangingPunct="0">
                <a:defRPr/>
              </a:pPr>
              <a:r>
                <a:rPr lang="zh-CN" altLang="en-US" sz="1890" b="1" dirty="0">
                  <a:solidFill>
                    <a:prstClr val="white"/>
                  </a:solidFill>
                  <a:latin typeface="微软雅黑" panose="020B0503020204020204" pitchFamily="34" charset="-122"/>
                  <a:ea typeface="微软雅黑" panose="020B0503020204020204" pitchFamily="34" charset="-122"/>
                </a:rPr>
                <a:t>课时小结</a:t>
              </a:r>
              <a:endParaRPr lang="zh-CN" altLang="en-US" sz="1890" b="1" dirty="0">
                <a:solidFill>
                  <a:prstClr val="white"/>
                </a:solidFill>
                <a:latin typeface="微软雅黑" panose="020B0503020204020204" pitchFamily="34" charset="-122"/>
                <a:ea typeface="微软雅黑" panose="020B0503020204020204" pitchFamily="34" charset="-122"/>
              </a:endParaRPr>
            </a:p>
          </p:txBody>
        </p:sp>
      </p:grpSp>
      <p:cxnSp>
        <p:nvCxnSpPr>
          <p:cNvPr id="26" name="直接连接符 25"/>
          <p:cNvCxnSpPr/>
          <p:nvPr/>
        </p:nvCxnSpPr>
        <p:spPr>
          <a:xfrm>
            <a:off x="2052638" y="2239963"/>
            <a:ext cx="1631950" cy="0"/>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a:off x="2052638" y="2239963"/>
            <a:ext cx="0" cy="449262"/>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a:off x="2033588" y="3852863"/>
            <a:ext cx="0" cy="544512"/>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a:off x="8010525" y="2224088"/>
            <a:ext cx="1633538" cy="0"/>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a:off x="9644063" y="1874838"/>
            <a:ext cx="0" cy="327025"/>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a:off x="9644063" y="0"/>
            <a:ext cx="0" cy="1019175"/>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sp>
        <p:nvSpPr>
          <p:cNvPr id="32" name="燕尾形 31"/>
          <p:cNvSpPr/>
          <p:nvPr/>
        </p:nvSpPr>
        <p:spPr>
          <a:xfrm rot="5400000">
            <a:off x="9440069" y="216694"/>
            <a:ext cx="401638" cy="400050"/>
          </a:xfrm>
          <a:prstGeom prst="chevron">
            <a:avLst/>
          </a:prstGeom>
          <a:solidFill>
            <a:srgbClr val="DBDBD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2645" b="1">
              <a:solidFill>
                <a:prstClr val="black"/>
              </a:solidFill>
            </a:endParaRPr>
          </a:p>
        </p:txBody>
      </p:sp>
      <p:sp>
        <p:nvSpPr>
          <p:cNvPr id="33" name="矩形 32">
            <a:hlinkClick r:id="rId2" action="ppaction://hlinkfile"/>
          </p:cNvPr>
          <p:cNvSpPr/>
          <p:nvPr>
            <p:custDataLst>
              <p:tags r:id="rId3"/>
            </p:custDataLst>
          </p:nvPr>
        </p:nvSpPr>
        <p:spPr>
          <a:xfrm>
            <a:off x="3235325" y="5148263"/>
            <a:ext cx="5586413" cy="672465"/>
          </a:xfrm>
          <a:prstGeom prst="rect">
            <a:avLst/>
          </a:prstGeom>
          <a:noFill/>
          <a:ln w="9525">
            <a:noFill/>
          </a:ln>
        </p:spPr>
        <p:txBody>
          <a:bodyPr>
            <a:spAutoFit/>
          </a:bodyPr>
          <a:lstStyle/>
          <a:p>
            <a:pPr defTabSz="815975" eaLnBrk="0" hangingPunct="0">
              <a:defRPr/>
            </a:pPr>
            <a:r>
              <a:rPr lang="zh-CN" altLang="en-US" sz="3780" spc="331" dirty="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rPr>
              <a:t>课后素养评价</a:t>
            </a:r>
            <a:r>
              <a:rPr lang="en-US" altLang="zh-CN" sz="3780" spc="331" dirty="0" smtClean="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rPr>
              <a:t>(</a:t>
            </a:r>
            <a:r>
              <a:rPr lang="zh-CN" altLang="en-US" sz="3780" spc="331" dirty="0" smtClean="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rPr>
              <a:t>十五</a:t>
            </a:r>
            <a:r>
              <a:rPr lang="en-US" altLang="zh-CN" sz="3780" spc="331" dirty="0" smtClean="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rPr>
              <a:t>)</a:t>
            </a:r>
            <a:endParaRPr lang="en-US" altLang="zh-CN" sz="3780" spc="331" dirty="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endParaRPr>
          </a:p>
        </p:txBody>
      </p:sp>
      <p:sp>
        <p:nvSpPr>
          <p:cNvPr id="34" name="矩形 33">
            <a:hlinkClick r:id="rId4" action="ppaction://hlinkfile"/>
          </p:cNvPr>
          <p:cNvSpPr/>
          <p:nvPr/>
        </p:nvSpPr>
        <p:spPr>
          <a:xfrm>
            <a:off x="-107950" y="-126207"/>
            <a:ext cx="11737975" cy="6732588"/>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b="1">
              <a:solidFill>
                <a:prstClr val="white"/>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repeatCount="indefinite" fill="hold" grpId="0" nodeType="withEffect">
                                  <p:stCondLst>
                                    <p:cond delay="0"/>
                                  </p:stCondLst>
                                  <p:endCondLst>
                                    <p:cond evt="onNext" delay="0">
                                      <p:tgtEl>
                                        <p:sldTgt/>
                                      </p:tgtEl>
                                    </p:cond>
                                  </p:endCondLst>
                                  <p:childTnLst>
                                    <p:animEffect transition="out" filter="fade">
                                      <p:cBhvr>
                                        <p:cTn id="6" dur="2000" tmFilter="0, 0; .2, .5; .8, .5; 1, 0"/>
                                        <p:tgtEl>
                                          <p:spTgt spid="15"/>
                                        </p:tgtEl>
                                      </p:cBhvr>
                                    </p:animEffect>
                                    <p:animScale>
                                      <p:cBhvr>
                                        <p:cTn id="7" dur="1000" autoRev="1" fill="hold"/>
                                        <p:tgtEl>
                                          <p:spTgt spid="15"/>
                                        </p:tgtEl>
                                      </p:cBhvr>
                                      <p:by x="105000" y="105000"/>
                                    </p:animScale>
                                  </p:childTnLst>
                                </p:cTn>
                              </p:par>
                              <p:par>
                                <p:cTn id="8" presetID="6" presetClass="emph" presetSubtype="0" repeatCount="indefinite" fill="hold" grpId="1" nodeType="withEffect">
                                  <p:stCondLst>
                                    <p:cond delay="0"/>
                                  </p:stCondLst>
                                  <p:endCondLst>
                                    <p:cond evt="onNext" delay="0">
                                      <p:tgtEl>
                                        <p:sldTgt/>
                                      </p:tgtEl>
                                    </p:cond>
                                  </p:endCondLst>
                                  <p:childTnLst>
                                    <p:animScale>
                                      <p:cBhvr>
                                        <p:cTn id="9" dur="1000" fill="hold"/>
                                        <p:tgtEl>
                                          <p:spTgt spid="15"/>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ldLvl="0" animBg="1"/>
      <p:bldP spid="15" grpId="1" bldLvl="0"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22" name="图片 5"/>
          <p:cNvPicPr>
            <a:picLocks noChangeAspect="1"/>
          </p:cNvPicPr>
          <p:nvPr/>
        </p:nvPicPr>
        <p:blipFill>
          <a:blip r:embed="rId1">
            <a:extLst>
              <a:ext uri="{28A0092B-C50C-407E-A947-70E740481C1C}">
                <a14:useLocalDpi xmlns:a14="http://schemas.microsoft.com/office/drawing/2010/main" val="0"/>
              </a:ext>
            </a:extLst>
          </a:blip>
          <a:srcRect/>
          <a:stretch>
            <a:fillRect/>
          </a:stretch>
        </p:blipFill>
        <p:spPr bwMode="auto">
          <a:xfrm>
            <a:off x="1587" y="0"/>
            <a:ext cx="11518900" cy="6480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平行四边形 6"/>
          <p:cNvSpPr/>
          <p:nvPr/>
        </p:nvSpPr>
        <p:spPr>
          <a:xfrm>
            <a:off x="-3175" y="0"/>
            <a:ext cx="11522075" cy="3544888"/>
          </a:xfrm>
          <a:prstGeom prst="parallelogram">
            <a:avLst>
              <a:gd name="adj" fmla="val 0"/>
            </a:avLst>
          </a:prstGeom>
          <a:gradFill flip="none" rotWithShape="1">
            <a:gsLst>
              <a:gs pos="100000">
                <a:srgbClr val="FFC000"/>
              </a:gs>
              <a:gs pos="27000">
                <a:srgbClr val="C00000"/>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15000" b="1" dirty="0">
              <a:solidFill>
                <a:schemeClr val="bg1"/>
              </a:solidFill>
              <a:latin typeface="HelveticaNeueLT Pro 67 MdCn" pitchFamily="34" charset="0"/>
              <a:ea typeface="微软雅黑" panose="020B0503020204020204" pitchFamily="34" charset="-122"/>
            </a:endParaRPr>
          </a:p>
        </p:txBody>
      </p:sp>
      <p:sp>
        <p:nvSpPr>
          <p:cNvPr id="8" name="Rectangle 8"/>
          <p:cNvSpPr>
            <a:spLocks noChangeArrowheads="1"/>
          </p:cNvSpPr>
          <p:nvPr/>
        </p:nvSpPr>
        <p:spPr bwMode="auto">
          <a:xfrm>
            <a:off x="-1588" y="3544888"/>
            <a:ext cx="11523663" cy="379412"/>
          </a:xfrm>
          <a:prstGeom prst="rect">
            <a:avLst/>
          </a:prstGeom>
          <a:solidFill>
            <a:schemeClr val="accent4">
              <a:lumMod val="60000"/>
              <a:lumOff val="40000"/>
            </a:schemeClr>
          </a:solidFill>
          <a:ln>
            <a:noFill/>
          </a:ln>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defTabSz="864235">
              <a:defRPr/>
            </a:pPr>
            <a:endParaRPr lang="en-US" altLang="zh-CN" sz="1700">
              <a:solidFill>
                <a:srgbClr val="FFFFFF"/>
              </a:solidFill>
              <a:latin typeface="微软雅黑" panose="020B0503020204020204" pitchFamily="34" charset="-122"/>
              <a:ea typeface="微软雅黑" panose="020B0503020204020204" pitchFamily="34" charset="-122"/>
            </a:endParaRPr>
          </a:p>
        </p:txBody>
      </p:sp>
      <p:sp>
        <p:nvSpPr>
          <p:cNvPr id="9" name="文本占位符 11"/>
          <p:cNvSpPr txBox="1"/>
          <p:nvPr/>
        </p:nvSpPr>
        <p:spPr>
          <a:xfrm>
            <a:off x="0" y="2271713"/>
            <a:ext cx="11522075" cy="1200150"/>
          </a:xfrm>
          <a:prstGeom prst="rect">
            <a:avLst/>
          </a:prstGeom>
        </p:spPr>
        <p:txBody>
          <a:bodyPr>
            <a:spAutoFit/>
          </a:bodyPr>
          <a:lstStyle>
            <a:defPPr>
              <a:defRPr lang="zh-CN"/>
            </a:defPPr>
            <a:lvl1pPr marL="0" indent="0" algn="ctr" defTabSz="914400" rtl="0" eaLnBrk="1" fontAlgn="auto" latinLnBrk="0" hangingPunct="1">
              <a:lnSpc>
                <a:spcPct val="100000"/>
              </a:lnSpc>
              <a:spcBef>
                <a:spcPts val="0"/>
              </a:spcBef>
              <a:spcAft>
                <a:spcPts val="0"/>
              </a:spcAft>
              <a:buFont typeface="Arial" panose="020B0604020202020204" pitchFamily="34" charset="0"/>
              <a:buNone/>
              <a:defRPr sz="7200" b="1" kern="1200" spc="600">
                <a:solidFill>
                  <a:srgbClr val="404040"/>
                </a:solidFill>
                <a:latin typeface="微软雅黑" panose="020B0503020204020204" pitchFamily="34" charset="-122"/>
                <a:ea typeface="微软雅黑" panose="020B0503020204020204" pitchFamily="34" charset="-122"/>
                <a:cs typeface="+mn-cs"/>
                <a:sym typeface="Arial" panose="020B0604020202020204" pitchFamily="34" charset="0"/>
              </a:defRPr>
            </a:lvl1pPr>
            <a:lvl2pPr marL="457200" indent="-228600" algn="l" defTabSz="914400" rtl="0" eaLnBrk="1" latinLnBrk="0" hangingPunct="1">
              <a:lnSpc>
                <a:spcPct val="90000"/>
              </a:lnSpc>
              <a:buFont typeface="Arial" panose="020B0604020202020204" pitchFamily="34" charset="0"/>
              <a:buNone/>
              <a:defRPr sz="1800" kern="1200">
                <a:solidFill>
                  <a:schemeClr val="tx1"/>
                </a:solidFill>
                <a:latin typeface="+mn-lt"/>
                <a:ea typeface="+mn-ea"/>
                <a:cs typeface="+mn-cs"/>
              </a:defRPr>
            </a:lvl2pPr>
            <a:lvl3pPr marL="914400" indent="-228600" algn="l" defTabSz="914400" rtl="0" eaLnBrk="1" latinLnBrk="0" hangingPunct="1">
              <a:lnSpc>
                <a:spcPct val="90000"/>
              </a:lnSpc>
              <a:buFont typeface="Arial" panose="020B0604020202020204" pitchFamily="34" charset="0"/>
              <a:buNone/>
              <a:defRPr sz="1800" kern="1200">
                <a:solidFill>
                  <a:schemeClr val="tx1"/>
                </a:solidFill>
                <a:latin typeface="+mn-lt"/>
                <a:ea typeface="+mn-ea"/>
                <a:cs typeface="+mn-cs"/>
              </a:defRPr>
            </a:lvl3pPr>
            <a:lvl4pPr marL="1371600" indent="-228600" algn="l" defTabSz="914400" rtl="0" eaLnBrk="1" latinLnBrk="0" hangingPunct="1">
              <a:lnSpc>
                <a:spcPct val="90000"/>
              </a:lnSpc>
              <a:buFont typeface="Arial" panose="020B0604020202020204" pitchFamily="34" charset="0"/>
              <a:buNone/>
              <a:defRPr sz="1800" kern="1200">
                <a:solidFill>
                  <a:schemeClr val="tx1"/>
                </a:solidFill>
                <a:latin typeface="+mn-lt"/>
                <a:ea typeface="+mn-ea"/>
                <a:cs typeface="+mn-cs"/>
              </a:defRPr>
            </a:lvl4pPr>
            <a:lvl5pPr marL="1828800" indent="-228600" algn="l" defTabSz="914400" rtl="0" eaLnBrk="1" latinLnBrk="0" hangingPunct="1">
              <a:lnSpc>
                <a:spcPct val="90000"/>
              </a:lnSpc>
              <a:buFont typeface="Arial" panose="020B0604020202020204" pitchFamily="34" charset="0"/>
              <a:buNone/>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zh-CN" altLang="en-US" dirty="0">
                <a:solidFill>
                  <a:schemeClr val="bg1"/>
                </a:solidFill>
              </a:rPr>
              <a:t>谢 谢！</a:t>
            </a:r>
            <a:endParaRPr lang="zh-CN" altLang="en-US" dirty="0">
              <a:solidFill>
                <a:schemeClr val="bg1"/>
              </a:solidFill>
            </a:endParaRPr>
          </a:p>
        </p:txBody>
      </p:sp>
    </p:spTree>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360437" y="575791"/>
            <a:ext cx="2200275" cy="628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文本占位符 4"/>
          <p:cNvSpPr>
            <a:spLocks noGrp="1"/>
          </p:cNvSpPr>
          <p:nvPr>
            <p:ph type="body" sz="quarter" idx="10"/>
          </p:nvPr>
        </p:nvSpPr>
        <p:spPr>
          <a:xfrm>
            <a:off x="271037" y="1241283"/>
            <a:ext cx="10980000" cy="3251083"/>
          </a:xfrm>
        </p:spPr>
        <p:txBody>
          <a:bodyPr/>
          <a:lstStyle/>
          <a:p>
            <a:pPr>
              <a:spcAft>
                <a:spcPts val="0"/>
              </a:spcAft>
              <a:tabLst>
                <a:tab pos="2700655" algn="l"/>
              </a:tabLst>
            </a:pPr>
            <a:r>
              <a:rPr lang="en-US" altLang="zh-CN" kern="100" dirty="0">
                <a:cs typeface="Courier New" panose="02070309020205020404"/>
              </a:rPr>
              <a:t>1</a:t>
            </a:r>
            <a:r>
              <a:rPr lang="zh-CN" altLang="zh-CN" kern="100" dirty="0">
                <a:cs typeface="Times New Roman" panose="02020603050405020304"/>
              </a:rPr>
              <a:t>．学习古代良臣贤士爱国爱民的情怀，以及讲责任、敢担当、心怀天下、坚守道义的精神。形成正确价值观，增强为中华民族复兴而读书的使命意识。</a:t>
            </a:r>
            <a:endParaRPr lang="zh-CN" altLang="zh-CN" sz="1050" kern="100" dirty="0">
              <a:latin typeface="等线" panose="02010600030101010101" charset="-122"/>
              <a:ea typeface="等线" panose="02010600030101010101" charset="-122"/>
              <a:cs typeface="Courier New" panose="02070309020205020404"/>
            </a:endParaRPr>
          </a:p>
          <a:p>
            <a:pPr>
              <a:spcAft>
                <a:spcPts val="0"/>
              </a:spcAft>
              <a:tabLst>
                <a:tab pos="2700655" algn="l"/>
              </a:tabLst>
            </a:pPr>
            <a:r>
              <a:rPr lang="en-US" altLang="zh-CN" kern="100" dirty="0">
                <a:cs typeface="Courier New" panose="02070309020205020404"/>
              </a:rPr>
              <a:t>2</a:t>
            </a:r>
            <a:r>
              <a:rPr lang="zh-CN" altLang="zh-CN" kern="100" dirty="0">
                <a:cs typeface="Times New Roman" panose="02020603050405020304"/>
              </a:rPr>
              <a:t>．结合相关背景，把握作者的观点，理解文章的现实针对性，抓住作者解决现实问题的理性思维方式，鉴赏文章的说理艺术。</a:t>
            </a:r>
            <a:endParaRPr lang="zh-CN" altLang="zh-CN" sz="1050" kern="100" dirty="0">
              <a:effectLst/>
              <a:latin typeface="等线" panose="02010600030101010101" charset="-122"/>
              <a:ea typeface="等线" panose="02010600030101010101" charset="-122"/>
              <a:cs typeface="Courier New" panose="02070309020205020404"/>
            </a:endParaRPr>
          </a:p>
        </p:txBody>
      </p:sp>
    </p:spTree>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271037" y="611795"/>
            <a:ext cx="10980000" cy="3251083"/>
          </a:xfrm>
        </p:spPr>
        <p:txBody>
          <a:bodyPr/>
          <a:lstStyle/>
          <a:p>
            <a:pPr>
              <a:spcAft>
                <a:spcPts val="0"/>
              </a:spcAft>
              <a:tabLst>
                <a:tab pos="2700655" algn="l"/>
              </a:tabLst>
            </a:pPr>
            <a:r>
              <a:rPr lang="en-US" altLang="zh-CN" kern="100" dirty="0">
                <a:cs typeface="Courier New" panose="02070309020205020404"/>
              </a:rPr>
              <a:t>3</a:t>
            </a:r>
            <a:r>
              <a:rPr lang="zh-CN" altLang="zh-CN" kern="100" dirty="0">
                <a:cs typeface="Times New Roman" panose="02020603050405020304"/>
              </a:rPr>
              <a:t>．辩证思考作者的观点，客观分析论述过程及所用的论据，学会在辩证分析与合理推理的基础上作理性判断，养成大胆质疑、缜密推断的批判性思维习惯。</a:t>
            </a:r>
            <a:endParaRPr lang="zh-CN" altLang="zh-CN" sz="1050" kern="100" dirty="0">
              <a:latin typeface="等线" panose="02010600030101010101" charset="-122"/>
              <a:ea typeface="等线" panose="02010600030101010101" charset="-122"/>
              <a:cs typeface="Courier New" panose="02070309020205020404"/>
            </a:endParaRPr>
          </a:p>
          <a:p>
            <a:pPr>
              <a:spcAft>
                <a:spcPts val="0"/>
              </a:spcAft>
              <a:tabLst>
                <a:tab pos="2700655" algn="l"/>
              </a:tabLst>
            </a:pPr>
            <a:r>
              <a:rPr lang="en-US" altLang="zh-CN" kern="100" dirty="0">
                <a:cs typeface="Courier New" panose="02070309020205020404"/>
              </a:rPr>
              <a:t>4</a:t>
            </a:r>
            <a:r>
              <a:rPr lang="zh-CN" altLang="zh-CN" kern="100" dirty="0">
                <a:cs typeface="Times New Roman" panose="02020603050405020304"/>
              </a:rPr>
              <a:t>．继续学习写作议论性文章，学会选取合适的论据，采用合理的论证方式，清晰、严密地论证自己的观点。</a:t>
            </a:r>
            <a:endParaRPr lang="zh-CN" altLang="zh-CN" sz="1050" kern="100" dirty="0">
              <a:effectLst/>
              <a:latin typeface="等线" panose="02010600030101010101" charset="-122"/>
              <a:ea typeface="等线" panose="02010600030101010101" charset="-122"/>
              <a:cs typeface="Courier New" panose="02070309020205020404"/>
            </a:endParaRPr>
          </a:p>
        </p:txBody>
      </p:sp>
    </p:spTree>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表格 4"/>
          <p:cNvGraphicFramePr>
            <a:graphicFrameLocks noGrp="1"/>
          </p:cNvGraphicFramePr>
          <p:nvPr/>
        </p:nvGraphicFramePr>
        <p:xfrm>
          <a:off x="316861" y="1295871"/>
          <a:ext cx="10888352" cy="4844592"/>
        </p:xfrm>
        <a:graphic>
          <a:graphicData uri="http://schemas.openxmlformats.org/drawingml/2006/table">
            <a:tbl>
              <a:tblPr/>
              <a:tblGrid>
                <a:gridCol w="812606"/>
                <a:gridCol w="5207634"/>
                <a:gridCol w="4868112"/>
              </a:tblGrid>
              <a:tr h="575413">
                <a:tc>
                  <a:txBody>
                    <a:bodyPr/>
                    <a:lstStyle/>
                    <a:p>
                      <a:pPr algn="ctr">
                        <a:lnSpc>
                          <a:spcPct val="150000"/>
                        </a:lnSpc>
                        <a:spcAft>
                          <a:spcPts val="0"/>
                        </a:spcAft>
                        <a:tabLst>
                          <a:tab pos="2610485" algn="l"/>
                        </a:tabLst>
                      </a:pPr>
                      <a:r>
                        <a:rPr lang="zh-CN" sz="2800" b="1" kern="100" dirty="0">
                          <a:solidFill>
                            <a:srgbClr val="C00000"/>
                          </a:solidFill>
                          <a:effectLst/>
                          <a:latin typeface="黑体" panose="02010609060101010101" pitchFamily="49" charset="-122"/>
                          <a:ea typeface="黑体" panose="02010609060101010101" pitchFamily="49" charset="-122"/>
                          <a:cs typeface="Times New Roman" panose="02020603050405020304"/>
                        </a:rPr>
                        <a:t>概念</a:t>
                      </a:r>
                      <a:endParaRPr lang="zh-CN" sz="2800" b="1" kern="100" dirty="0">
                        <a:solidFill>
                          <a:srgbClr val="C00000"/>
                        </a:solidFill>
                        <a:effectLst/>
                        <a:latin typeface="黑体" panose="02010609060101010101" pitchFamily="49" charset="-122"/>
                        <a:ea typeface="黑体" panose="02010609060101010101" pitchFamily="49" charset="-122"/>
                        <a:cs typeface="Courier New" panose="02070309020205020404"/>
                      </a:endParaRPr>
                    </a:p>
                  </a:txBody>
                  <a:tcPr marL="41656" marR="41656" marT="0" marB="10800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ctr">
                        <a:lnSpc>
                          <a:spcPct val="150000"/>
                        </a:lnSpc>
                        <a:spcAft>
                          <a:spcPts val="0"/>
                        </a:spcAft>
                        <a:tabLst>
                          <a:tab pos="2610485" algn="l"/>
                        </a:tabLst>
                      </a:pPr>
                      <a:r>
                        <a:rPr lang="zh-CN" sz="2800" b="1" kern="100" dirty="0">
                          <a:solidFill>
                            <a:srgbClr val="C00000"/>
                          </a:solidFill>
                          <a:effectLst/>
                          <a:latin typeface="黑体" panose="02010609060101010101" pitchFamily="49" charset="-122"/>
                          <a:ea typeface="黑体" panose="02010609060101010101" pitchFamily="49" charset="-122"/>
                          <a:cs typeface="Times New Roman" panose="02020603050405020304"/>
                        </a:rPr>
                        <a:t>释义</a:t>
                      </a:r>
                      <a:endParaRPr lang="zh-CN" sz="2800" b="1" kern="100" dirty="0">
                        <a:solidFill>
                          <a:srgbClr val="C00000"/>
                        </a:solidFill>
                        <a:effectLst/>
                        <a:latin typeface="黑体" panose="02010609060101010101" pitchFamily="49" charset="-122"/>
                        <a:ea typeface="黑体" panose="02010609060101010101" pitchFamily="49" charset="-122"/>
                        <a:cs typeface="Courier New" panose="02070309020205020404"/>
                      </a:endParaRPr>
                    </a:p>
                  </a:txBody>
                  <a:tcPr marL="41656" marR="41656" marT="0" marB="10800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ctr">
                        <a:lnSpc>
                          <a:spcPct val="150000"/>
                        </a:lnSpc>
                        <a:spcAft>
                          <a:spcPts val="0"/>
                        </a:spcAft>
                        <a:tabLst>
                          <a:tab pos="2610485" algn="l"/>
                        </a:tabLst>
                      </a:pPr>
                      <a:r>
                        <a:rPr lang="zh-CN" sz="2800" b="1" kern="100" dirty="0">
                          <a:solidFill>
                            <a:srgbClr val="C00000"/>
                          </a:solidFill>
                          <a:effectLst/>
                          <a:latin typeface="黑体" panose="02010609060101010101" pitchFamily="49" charset="-122"/>
                          <a:ea typeface="黑体" panose="02010609060101010101" pitchFamily="49" charset="-122"/>
                          <a:cs typeface="Times New Roman" panose="02020603050405020304"/>
                        </a:rPr>
                        <a:t>举例</a:t>
                      </a:r>
                      <a:endParaRPr lang="zh-CN" sz="2800" b="1" kern="100" dirty="0">
                        <a:solidFill>
                          <a:srgbClr val="C00000"/>
                        </a:solidFill>
                        <a:effectLst/>
                        <a:latin typeface="黑体" panose="02010609060101010101" pitchFamily="49" charset="-122"/>
                        <a:ea typeface="黑体" panose="02010609060101010101" pitchFamily="49" charset="-122"/>
                        <a:cs typeface="Courier New" panose="02070309020205020404"/>
                      </a:endParaRPr>
                    </a:p>
                  </a:txBody>
                  <a:tcPr marL="41656" marR="41656" marT="0" marB="10800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r>
              <a:tr h="612719">
                <a:tc>
                  <a:txBody>
                    <a:bodyPr/>
                    <a:lstStyle/>
                    <a:p>
                      <a:pPr algn="just">
                        <a:lnSpc>
                          <a:spcPct val="120000"/>
                        </a:lnSpc>
                        <a:spcAft>
                          <a:spcPts val="0"/>
                        </a:spcAft>
                        <a:tabLst>
                          <a:tab pos="2700655" algn="l"/>
                        </a:tabLst>
                      </a:pPr>
                      <a:r>
                        <a:rPr lang="zh-CN" sz="2800" b="1" kern="100">
                          <a:effectLst/>
                          <a:latin typeface="Times New Roman" panose="02020603050405020304"/>
                          <a:ea typeface="宋体" panose="02010600030101010101" pitchFamily="2" charset="-122"/>
                          <a:cs typeface="Times New Roman" panose="02020603050405020304"/>
                        </a:rPr>
                        <a:t>判断</a:t>
                      </a:r>
                      <a:endParaRPr lang="zh-CN" sz="2800" kern="100">
                        <a:effectLst/>
                        <a:latin typeface="等线" panose="02010600030101010101" charset="-122"/>
                        <a:ea typeface="等线" panose="02010600030101010101"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20000"/>
                        </a:lnSpc>
                        <a:spcAft>
                          <a:spcPts val="0"/>
                        </a:spcAft>
                        <a:tabLst>
                          <a:tab pos="2700655" algn="l"/>
                        </a:tabLst>
                      </a:pPr>
                      <a:r>
                        <a:rPr lang="zh-CN" sz="2800" b="1" kern="100" dirty="0">
                          <a:effectLst/>
                          <a:latin typeface="Times New Roman" panose="02020603050405020304"/>
                          <a:ea typeface="宋体" panose="02010600030101010101" pitchFamily="2" charset="-122"/>
                          <a:cs typeface="Times New Roman" panose="02020603050405020304"/>
                        </a:rPr>
                        <a:t>判断是思维的基本形式之一，指对思维对象是否存在、是否具有某种属性以及事物之间是否具有某种关系的肯定或否定。判断是对事物情况有所肯定或否定的思维形式，是肯定或否定某种事物的存在，或指明某一对象是否具有某种属性的思维过程</a:t>
                      </a:r>
                      <a:endParaRPr lang="zh-CN" sz="2800" kern="100" dirty="0">
                        <a:effectLst/>
                        <a:latin typeface="等线" panose="02010600030101010101" charset="-122"/>
                        <a:ea typeface="等线" panose="02010600030101010101"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20000"/>
                        </a:lnSpc>
                        <a:spcAft>
                          <a:spcPts val="0"/>
                        </a:spcAft>
                        <a:tabLst>
                          <a:tab pos="2700655" algn="l"/>
                        </a:tabLst>
                      </a:pPr>
                      <a:r>
                        <a:rPr lang="zh-CN" sz="2800" b="1" kern="100" dirty="0">
                          <a:effectLst/>
                          <a:latin typeface="Times New Roman" panose="02020603050405020304"/>
                          <a:ea typeface="宋体" panose="02010600030101010101" pitchFamily="2" charset="-122"/>
                          <a:cs typeface="Times New Roman" panose="02020603050405020304"/>
                        </a:rPr>
                        <a:t>例如《六国论》中，苏洵的观点</a:t>
                      </a:r>
                      <a:r>
                        <a:rPr lang="zh-CN" sz="2800" b="1" kern="100" dirty="0">
                          <a:effectLst/>
                          <a:latin typeface="等线" panose="02010600030101010101" charset="-122"/>
                          <a:ea typeface="宋体" panose="02010600030101010101" pitchFamily="2" charset="-122"/>
                          <a:cs typeface="Times New Roman" panose="02020603050405020304"/>
                        </a:rPr>
                        <a:t>“</a:t>
                      </a:r>
                      <a:r>
                        <a:rPr lang="zh-CN" sz="2800" b="1" kern="100" dirty="0">
                          <a:effectLst/>
                          <a:latin typeface="Times New Roman" panose="02020603050405020304"/>
                          <a:ea typeface="宋体" panose="02010600030101010101" pitchFamily="2" charset="-122"/>
                          <a:cs typeface="Times New Roman" panose="02020603050405020304"/>
                        </a:rPr>
                        <a:t>六国破灭，非兵不利，战不善，弊在赂秦</a:t>
                      </a:r>
                      <a:r>
                        <a:rPr lang="zh-CN" sz="2800" b="1" kern="100" dirty="0">
                          <a:effectLst/>
                          <a:latin typeface="等线" panose="02010600030101010101" charset="-122"/>
                          <a:ea typeface="宋体" panose="02010600030101010101" pitchFamily="2" charset="-122"/>
                          <a:cs typeface="Times New Roman" panose="02020603050405020304"/>
                        </a:rPr>
                        <a:t>”</a:t>
                      </a:r>
                      <a:r>
                        <a:rPr lang="zh-CN" sz="2800" b="1" kern="100" dirty="0">
                          <a:effectLst/>
                          <a:latin typeface="Times New Roman" panose="02020603050405020304"/>
                          <a:ea typeface="宋体" panose="02010600030101010101" pitchFamily="2" charset="-122"/>
                          <a:cs typeface="Times New Roman" panose="02020603050405020304"/>
                        </a:rPr>
                        <a:t>就是一种判断。判断在形式逻辑上用一个命题表达出来，判断的真假取决于其是否符合客观实际。检验判断真假的唯一标准是社会实践</a:t>
                      </a:r>
                      <a:endParaRPr lang="zh-CN" sz="2800" kern="100" dirty="0">
                        <a:effectLst/>
                        <a:latin typeface="等线" panose="02010600030101010101" charset="-122"/>
                        <a:ea typeface="等线" panose="02010600030101010101"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pic>
        <p:nvPicPr>
          <p:cNvPr id="6"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296214" y="539787"/>
            <a:ext cx="2200275" cy="628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a:graphicFrameLocks noGrp="1"/>
          </p:cNvGraphicFramePr>
          <p:nvPr/>
        </p:nvGraphicFramePr>
        <p:xfrm>
          <a:off x="316861" y="755811"/>
          <a:ext cx="10888352" cy="5228640"/>
        </p:xfrm>
        <a:graphic>
          <a:graphicData uri="http://schemas.openxmlformats.org/drawingml/2006/table">
            <a:tbl>
              <a:tblPr/>
              <a:tblGrid>
                <a:gridCol w="812606"/>
                <a:gridCol w="5135626"/>
                <a:gridCol w="4940120"/>
              </a:tblGrid>
              <a:tr h="575413">
                <a:tc>
                  <a:txBody>
                    <a:bodyPr/>
                    <a:lstStyle/>
                    <a:p>
                      <a:pPr algn="ctr">
                        <a:lnSpc>
                          <a:spcPct val="150000"/>
                        </a:lnSpc>
                        <a:spcAft>
                          <a:spcPts val="0"/>
                        </a:spcAft>
                        <a:tabLst>
                          <a:tab pos="2610485" algn="l"/>
                        </a:tabLst>
                      </a:pPr>
                      <a:r>
                        <a:rPr lang="zh-CN" sz="2800" b="1" kern="100" dirty="0">
                          <a:solidFill>
                            <a:srgbClr val="C00000"/>
                          </a:solidFill>
                          <a:effectLst/>
                          <a:latin typeface="黑体" panose="02010609060101010101" pitchFamily="49" charset="-122"/>
                          <a:ea typeface="黑体" panose="02010609060101010101" pitchFamily="49" charset="-122"/>
                          <a:cs typeface="Times New Roman" panose="02020603050405020304"/>
                        </a:rPr>
                        <a:t>概念</a:t>
                      </a:r>
                      <a:endParaRPr lang="zh-CN" sz="2800" b="1" kern="100" dirty="0">
                        <a:solidFill>
                          <a:srgbClr val="C00000"/>
                        </a:solidFill>
                        <a:effectLst/>
                        <a:latin typeface="黑体" panose="02010609060101010101" pitchFamily="49" charset="-122"/>
                        <a:ea typeface="黑体" panose="02010609060101010101" pitchFamily="49" charset="-122"/>
                        <a:cs typeface="Courier New" panose="02070309020205020404"/>
                      </a:endParaRPr>
                    </a:p>
                  </a:txBody>
                  <a:tcPr marL="41656" marR="41656" marT="0" marB="10800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ctr">
                        <a:lnSpc>
                          <a:spcPct val="150000"/>
                        </a:lnSpc>
                        <a:spcAft>
                          <a:spcPts val="0"/>
                        </a:spcAft>
                        <a:tabLst>
                          <a:tab pos="2610485" algn="l"/>
                        </a:tabLst>
                      </a:pPr>
                      <a:r>
                        <a:rPr lang="zh-CN" sz="2800" b="1" kern="100" dirty="0">
                          <a:solidFill>
                            <a:srgbClr val="C00000"/>
                          </a:solidFill>
                          <a:effectLst/>
                          <a:latin typeface="黑体" panose="02010609060101010101" pitchFamily="49" charset="-122"/>
                          <a:ea typeface="黑体" panose="02010609060101010101" pitchFamily="49" charset="-122"/>
                          <a:cs typeface="Times New Roman" panose="02020603050405020304"/>
                        </a:rPr>
                        <a:t>释义</a:t>
                      </a:r>
                      <a:endParaRPr lang="zh-CN" sz="2800" b="1" kern="100" dirty="0">
                        <a:solidFill>
                          <a:srgbClr val="C00000"/>
                        </a:solidFill>
                        <a:effectLst/>
                        <a:latin typeface="黑体" panose="02010609060101010101" pitchFamily="49" charset="-122"/>
                        <a:ea typeface="黑体" panose="02010609060101010101" pitchFamily="49" charset="-122"/>
                        <a:cs typeface="Courier New" panose="02070309020205020404"/>
                      </a:endParaRPr>
                    </a:p>
                  </a:txBody>
                  <a:tcPr marL="41656" marR="41656" marT="0" marB="10800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ctr">
                        <a:lnSpc>
                          <a:spcPct val="150000"/>
                        </a:lnSpc>
                        <a:spcAft>
                          <a:spcPts val="0"/>
                        </a:spcAft>
                        <a:tabLst>
                          <a:tab pos="2610485" algn="l"/>
                        </a:tabLst>
                      </a:pPr>
                      <a:r>
                        <a:rPr lang="zh-CN" sz="2800" b="1" kern="100" dirty="0">
                          <a:solidFill>
                            <a:srgbClr val="C00000"/>
                          </a:solidFill>
                          <a:effectLst/>
                          <a:latin typeface="黑体" panose="02010609060101010101" pitchFamily="49" charset="-122"/>
                          <a:ea typeface="黑体" panose="02010609060101010101" pitchFamily="49" charset="-122"/>
                          <a:cs typeface="Times New Roman" panose="02020603050405020304"/>
                        </a:rPr>
                        <a:t>举例</a:t>
                      </a:r>
                      <a:endParaRPr lang="zh-CN" sz="2800" b="1" kern="100" dirty="0">
                        <a:solidFill>
                          <a:srgbClr val="C00000"/>
                        </a:solidFill>
                        <a:effectLst/>
                        <a:latin typeface="黑体" panose="02010609060101010101" pitchFamily="49" charset="-122"/>
                        <a:ea typeface="黑体" panose="02010609060101010101" pitchFamily="49" charset="-122"/>
                        <a:cs typeface="Courier New" panose="02070309020205020404"/>
                      </a:endParaRPr>
                    </a:p>
                  </a:txBody>
                  <a:tcPr marL="41656" marR="41656" marT="0" marB="10800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r>
              <a:tr h="612719">
                <a:tc>
                  <a:txBody>
                    <a:bodyPr/>
                    <a:lstStyle/>
                    <a:p>
                      <a:pPr algn="ctr">
                        <a:lnSpc>
                          <a:spcPct val="150000"/>
                        </a:lnSpc>
                        <a:spcAft>
                          <a:spcPts val="0"/>
                        </a:spcAft>
                        <a:tabLst>
                          <a:tab pos="2700655" algn="l"/>
                        </a:tabLst>
                      </a:pPr>
                      <a:r>
                        <a:rPr lang="zh-CN" sz="2800" b="1" kern="100">
                          <a:effectLst/>
                          <a:latin typeface="Times New Roman" panose="02020603050405020304"/>
                          <a:ea typeface="宋体" panose="02010600030101010101" pitchFamily="2" charset="-122"/>
                          <a:cs typeface="Times New Roman" panose="02020603050405020304"/>
                        </a:rPr>
                        <a:t>质疑</a:t>
                      </a:r>
                      <a:endParaRPr lang="zh-CN" sz="2800" kern="100">
                        <a:effectLst/>
                        <a:latin typeface="等线" panose="02010600030101010101" charset="-122"/>
                        <a:ea typeface="等线" panose="02010600030101010101"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spcAft>
                          <a:spcPts val="0"/>
                        </a:spcAft>
                        <a:tabLst>
                          <a:tab pos="2700655" algn="l"/>
                        </a:tabLst>
                      </a:pPr>
                      <a:r>
                        <a:rPr lang="zh-CN" sz="2800" b="1" kern="100" dirty="0">
                          <a:effectLst/>
                          <a:latin typeface="Times New Roman" panose="02020603050405020304"/>
                          <a:ea typeface="宋体" panose="02010600030101010101" pitchFamily="2" charset="-122"/>
                          <a:cs typeface="Times New Roman" panose="02020603050405020304"/>
                        </a:rPr>
                        <a:t>质疑是指创新主体在原有事物的条件下，通过</a:t>
                      </a:r>
                      <a:r>
                        <a:rPr lang="en-US" sz="2800" b="1" kern="100" dirty="0">
                          <a:effectLst/>
                          <a:latin typeface="宋体" panose="02010600030101010101" pitchFamily="2" charset="-122"/>
                          <a:ea typeface="等线" panose="02010600030101010101" charset="-122"/>
                          <a:cs typeface="Times New Roman" panose="02020603050405020304"/>
                        </a:rPr>
                        <a:t>“</a:t>
                      </a:r>
                      <a:r>
                        <a:rPr lang="zh-CN" sz="2800" b="1" kern="100" dirty="0">
                          <a:effectLst/>
                          <a:latin typeface="Times New Roman" panose="02020603050405020304"/>
                          <a:ea typeface="宋体" panose="02010600030101010101" pitchFamily="2" charset="-122"/>
                          <a:cs typeface="Times New Roman" panose="02020603050405020304"/>
                        </a:rPr>
                        <a:t>为什么</a:t>
                      </a:r>
                      <a:r>
                        <a:rPr lang="en-US" sz="2800" b="1" kern="100" dirty="0">
                          <a:effectLst/>
                          <a:latin typeface="宋体" panose="02010600030101010101" pitchFamily="2" charset="-122"/>
                          <a:ea typeface="等线" panose="02010600030101010101" charset="-122"/>
                          <a:cs typeface="Times New Roman" panose="02020603050405020304"/>
                        </a:rPr>
                        <a:t>”</a:t>
                      </a:r>
                      <a:r>
                        <a:rPr lang="en-US" sz="2800" b="1" kern="100" dirty="0">
                          <a:effectLst/>
                          <a:latin typeface="Times New Roman" panose="02020603050405020304"/>
                          <a:ea typeface="宋体" panose="02010600030101010101" pitchFamily="2" charset="-122"/>
                          <a:cs typeface="Courier New" panose="02070309020205020404"/>
                        </a:rPr>
                        <a:t>(</a:t>
                      </a:r>
                      <a:r>
                        <a:rPr lang="zh-CN" sz="2800" b="1" kern="100" dirty="0">
                          <a:effectLst/>
                          <a:latin typeface="Times New Roman" panose="02020603050405020304"/>
                          <a:ea typeface="宋体" panose="02010600030101010101" pitchFamily="2" charset="-122"/>
                          <a:cs typeface="Times New Roman" panose="02020603050405020304"/>
                        </a:rPr>
                        <a:t>可否或假设</a:t>
                      </a:r>
                      <a:r>
                        <a:rPr lang="en-US" sz="2800" b="1" kern="100" dirty="0">
                          <a:effectLst/>
                          <a:latin typeface="Times New Roman" panose="02020603050405020304"/>
                          <a:ea typeface="宋体" panose="02010600030101010101" pitchFamily="2" charset="-122"/>
                          <a:cs typeface="Courier New" panose="02070309020205020404"/>
                        </a:rPr>
                        <a:t>)</a:t>
                      </a:r>
                      <a:r>
                        <a:rPr lang="zh-CN" sz="2800" b="1" kern="100" dirty="0">
                          <a:effectLst/>
                          <a:latin typeface="Times New Roman" panose="02020603050405020304"/>
                          <a:ea typeface="宋体" panose="02010600030101010101" pitchFamily="2" charset="-122"/>
                          <a:cs typeface="Times New Roman" panose="02020603050405020304"/>
                        </a:rPr>
                        <a:t>的提问，综合应用多种思维改变原有条件而产生新事物</a:t>
                      </a:r>
                      <a:r>
                        <a:rPr lang="en-US" sz="2800" b="1" kern="100" dirty="0">
                          <a:effectLst/>
                          <a:latin typeface="Times New Roman" panose="02020603050405020304"/>
                          <a:ea typeface="宋体" panose="02010600030101010101" pitchFamily="2" charset="-122"/>
                          <a:cs typeface="Courier New" panose="02070309020205020404"/>
                        </a:rPr>
                        <a:t>(</a:t>
                      </a:r>
                      <a:r>
                        <a:rPr lang="zh-CN" sz="2800" b="1" kern="100" dirty="0">
                          <a:effectLst/>
                          <a:latin typeface="Times New Roman" panose="02020603050405020304"/>
                          <a:ea typeface="宋体" panose="02010600030101010101" pitchFamily="2" charset="-122"/>
                          <a:cs typeface="Times New Roman" panose="02020603050405020304"/>
                        </a:rPr>
                        <a:t>新观念、新方法</a:t>
                      </a:r>
                      <a:r>
                        <a:rPr lang="en-US" sz="2800" b="1" kern="100" dirty="0">
                          <a:effectLst/>
                          <a:latin typeface="Times New Roman" panose="02020603050405020304"/>
                          <a:ea typeface="宋体" panose="02010600030101010101" pitchFamily="2" charset="-122"/>
                          <a:cs typeface="Courier New" panose="02070309020205020404"/>
                        </a:rPr>
                        <a:t>)</a:t>
                      </a:r>
                      <a:r>
                        <a:rPr lang="zh-CN" sz="2800" b="1" kern="100" dirty="0">
                          <a:effectLst/>
                          <a:latin typeface="Times New Roman" panose="02020603050405020304"/>
                          <a:ea typeface="宋体" panose="02010600030101010101" pitchFamily="2" charset="-122"/>
                          <a:cs typeface="Times New Roman" panose="02020603050405020304"/>
                        </a:rPr>
                        <a:t>的思维。质疑的过程是积极思维的过程，是提出问题、发现问题的过程</a:t>
                      </a:r>
                      <a:endParaRPr lang="zh-CN" sz="2800" kern="100" dirty="0">
                        <a:effectLst/>
                        <a:latin typeface="等线" panose="02010600030101010101" charset="-122"/>
                        <a:ea typeface="等线" panose="02010600030101010101"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spcAft>
                          <a:spcPts val="0"/>
                        </a:spcAft>
                        <a:tabLst>
                          <a:tab pos="2700655" algn="l"/>
                        </a:tabLst>
                      </a:pPr>
                      <a:r>
                        <a:rPr lang="zh-CN" sz="2800" b="1" kern="100" dirty="0">
                          <a:effectLst/>
                          <a:latin typeface="Times New Roman" panose="02020603050405020304"/>
                          <a:ea typeface="宋体" panose="02010600030101010101" pitchFamily="2" charset="-122"/>
                          <a:cs typeface="Times New Roman" panose="02020603050405020304"/>
                        </a:rPr>
                        <a:t>例如《答司马谏议书》中，王安石对司马光提出的变法导致</a:t>
                      </a:r>
                      <a:r>
                        <a:rPr lang="en-US" sz="2800" b="1" kern="100" dirty="0">
                          <a:effectLst/>
                          <a:latin typeface="宋体" panose="02010600030101010101" pitchFamily="2" charset="-122"/>
                          <a:ea typeface="等线" panose="02010600030101010101" charset="-122"/>
                          <a:cs typeface="Times New Roman" panose="02020603050405020304"/>
                        </a:rPr>
                        <a:t>“</a:t>
                      </a:r>
                      <a:r>
                        <a:rPr lang="zh-CN" sz="2800" b="1" kern="100" dirty="0">
                          <a:effectLst/>
                          <a:latin typeface="Times New Roman" panose="02020603050405020304"/>
                          <a:ea typeface="宋体" panose="02010600030101010101" pitchFamily="2" charset="-122"/>
                          <a:cs typeface="Times New Roman" panose="02020603050405020304"/>
                        </a:rPr>
                        <a:t>侵官、生事、征利、拒谏，以致天下怨谤也</a:t>
                      </a:r>
                      <a:r>
                        <a:rPr lang="en-US" sz="2800" b="1" kern="100" dirty="0">
                          <a:effectLst/>
                          <a:latin typeface="宋体" panose="02010600030101010101" pitchFamily="2" charset="-122"/>
                          <a:ea typeface="等线" panose="02010600030101010101" charset="-122"/>
                          <a:cs typeface="Times New Roman" panose="02020603050405020304"/>
                        </a:rPr>
                        <a:t>”</a:t>
                      </a:r>
                      <a:r>
                        <a:rPr lang="zh-CN" sz="2800" b="1" kern="100" dirty="0">
                          <a:effectLst/>
                          <a:latin typeface="Times New Roman" panose="02020603050405020304"/>
                          <a:ea typeface="宋体" panose="02010600030101010101" pitchFamily="2" charset="-122"/>
                          <a:cs typeface="Times New Roman" panose="02020603050405020304"/>
                        </a:rPr>
                        <a:t>的情况进行质疑，进而证明对方观点错误。我们也可以对文本中的观点进行质疑</a:t>
                      </a:r>
                      <a:endParaRPr lang="zh-CN" sz="2800" kern="100" dirty="0">
                        <a:effectLst/>
                        <a:latin typeface="等线" panose="02010600030101010101" charset="-122"/>
                        <a:ea typeface="等线" panose="02010600030101010101"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a:graphicFrameLocks noGrp="1"/>
          </p:cNvGraphicFramePr>
          <p:nvPr/>
        </p:nvGraphicFramePr>
        <p:xfrm>
          <a:off x="316861" y="755811"/>
          <a:ext cx="10888352" cy="3948480"/>
        </p:xfrm>
        <a:graphic>
          <a:graphicData uri="http://schemas.openxmlformats.org/drawingml/2006/table">
            <a:tbl>
              <a:tblPr/>
              <a:tblGrid>
                <a:gridCol w="812606"/>
                <a:gridCol w="5135626"/>
                <a:gridCol w="4940120"/>
              </a:tblGrid>
              <a:tr h="575413">
                <a:tc>
                  <a:txBody>
                    <a:bodyPr/>
                    <a:lstStyle/>
                    <a:p>
                      <a:pPr algn="ctr">
                        <a:lnSpc>
                          <a:spcPct val="150000"/>
                        </a:lnSpc>
                        <a:spcAft>
                          <a:spcPts val="0"/>
                        </a:spcAft>
                        <a:tabLst>
                          <a:tab pos="2610485" algn="l"/>
                        </a:tabLst>
                      </a:pPr>
                      <a:r>
                        <a:rPr lang="zh-CN" sz="2800" b="1" kern="100" dirty="0">
                          <a:solidFill>
                            <a:srgbClr val="C00000"/>
                          </a:solidFill>
                          <a:effectLst/>
                          <a:latin typeface="黑体" panose="02010609060101010101" pitchFamily="49" charset="-122"/>
                          <a:ea typeface="黑体" panose="02010609060101010101" pitchFamily="49" charset="-122"/>
                          <a:cs typeface="Times New Roman" panose="02020603050405020304"/>
                        </a:rPr>
                        <a:t>概念</a:t>
                      </a:r>
                      <a:endParaRPr lang="zh-CN" sz="2800" b="1" kern="100" dirty="0">
                        <a:solidFill>
                          <a:srgbClr val="C00000"/>
                        </a:solidFill>
                        <a:effectLst/>
                        <a:latin typeface="黑体" panose="02010609060101010101" pitchFamily="49" charset="-122"/>
                        <a:ea typeface="黑体" panose="02010609060101010101" pitchFamily="49" charset="-122"/>
                        <a:cs typeface="Courier New" panose="02070309020205020404"/>
                      </a:endParaRPr>
                    </a:p>
                  </a:txBody>
                  <a:tcPr marL="41656" marR="41656" marT="0" marB="10800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ctr">
                        <a:lnSpc>
                          <a:spcPct val="150000"/>
                        </a:lnSpc>
                        <a:spcAft>
                          <a:spcPts val="0"/>
                        </a:spcAft>
                        <a:tabLst>
                          <a:tab pos="2610485" algn="l"/>
                        </a:tabLst>
                      </a:pPr>
                      <a:r>
                        <a:rPr lang="zh-CN" sz="2800" b="1" kern="100" dirty="0">
                          <a:solidFill>
                            <a:srgbClr val="C00000"/>
                          </a:solidFill>
                          <a:effectLst/>
                          <a:latin typeface="黑体" panose="02010609060101010101" pitchFamily="49" charset="-122"/>
                          <a:ea typeface="黑体" panose="02010609060101010101" pitchFamily="49" charset="-122"/>
                          <a:cs typeface="Times New Roman" panose="02020603050405020304"/>
                        </a:rPr>
                        <a:t>释义</a:t>
                      </a:r>
                      <a:endParaRPr lang="zh-CN" sz="2800" b="1" kern="100" dirty="0">
                        <a:solidFill>
                          <a:srgbClr val="C00000"/>
                        </a:solidFill>
                        <a:effectLst/>
                        <a:latin typeface="黑体" panose="02010609060101010101" pitchFamily="49" charset="-122"/>
                        <a:ea typeface="黑体" panose="02010609060101010101" pitchFamily="49" charset="-122"/>
                        <a:cs typeface="Courier New" panose="02070309020205020404"/>
                      </a:endParaRPr>
                    </a:p>
                  </a:txBody>
                  <a:tcPr marL="41656" marR="41656" marT="0" marB="10800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ctr">
                        <a:lnSpc>
                          <a:spcPct val="150000"/>
                        </a:lnSpc>
                        <a:spcAft>
                          <a:spcPts val="0"/>
                        </a:spcAft>
                        <a:tabLst>
                          <a:tab pos="2610485" algn="l"/>
                        </a:tabLst>
                      </a:pPr>
                      <a:r>
                        <a:rPr lang="zh-CN" sz="2800" b="1" kern="100" dirty="0">
                          <a:solidFill>
                            <a:srgbClr val="C00000"/>
                          </a:solidFill>
                          <a:effectLst/>
                          <a:latin typeface="黑体" panose="02010609060101010101" pitchFamily="49" charset="-122"/>
                          <a:ea typeface="黑体" panose="02010609060101010101" pitchFamily="49" charset="-122"/>
                          <a:cs typeface="Times New Roman" panose="02020603050405020304"/>
                        </a:rPr>
                        <a:t>举例</a:t>
                      </a:r>
                      <a:endParaRPr lang="zh-CN" sz="2800" b="1" kern="100" dirty="0">
                        <a:solidFill>
                          <a:srgbClr val="C00000"/>
                        </a:solidFill>
                        <a:effectLst/>
                        <a:latin typeface="黑体" panose="02010609060101010101" pitchFamily="49" charset="-122"/>
                        <a:ea typeface="黑体" panose="02010609060101010101" pitchFamily="49" charset="-122"/>
                        <a:cs typeface="Courier New" panose="02070309020205020404"/>
                      </a:endParaRPr>
                    </a:p>
                  </a:txBody>
                  <a:tcPr marL="41656" marR="41656" marT="0" marB="10800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r>
              <a:tr h="612719">
                <a:tc>
                  <a:txBody>
                    <a:bodyPr/>
                    <a:lstStyle/>
                    <a:p>
                      <a:pPr algn="ctr">
                        <a:lnSpc>
                          <a:spcPct val="150000"/>
                        </a:lnSpc>
                        <a:spcAft>
                          <a:spcPts val="0"/>
                        </a:spcAft>
                        <a:tabLst>
                          <a:tab pos="2700655" algn="l"/>
                        </a:tabLst>
                      </a:pPr>
                      <a:r>
                        <a:rPr lang="zh-CN" sz="2800" b="1" kern="100">
                          <a:effectLst/>
                          <a:latin typeface="Times New Roman" panose="02020603050405020304"/>
                          <a:ea typeface="宋体" panose="02010600030101010101" pitchFamily="2" charset="-122"/>
                          <a:cs typeface="Times New Roman" panose="02020603050405020304"/>
                        </a:rPr>
                        <a:t>推断</a:t>
                      </a:r>
                      <a:endParaRPr lang="zh-CN" sz="1050" kern="100">
                        <a:effectLst/>
                        <a:latin typeface="等线" panose="02010600030101010101" charset="-122"/>
                        <a:ea typeface="等线" panose="02010600030101010101"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spcAft>
                          <a:spcPts val="0"/>
                        </a:spcAft>
                        <a:tabLst>
                          <a:tab pos="2700655" algn="l"/>
                        </a:tabLst>
                      </a:pPr>
                      <a:r>
                        <a:rPr lang="zh-CN" sz="2800" b="1" kern="100" dirty="0">
                          <a:effectLst/>
                          <a:latin typeface="Times New Roman" panose="02020603050405020304"/>
                          <a:ea typeface="宋体" panose="02010600030101010101" pitchFamily="2" charset="-122"/>
                          <a:cs typeface="Times New Roman" panose="02020603050405020304"/>
                        </a:rPr>
                        <a:t>推断是人们可以根据某事项的真实性断定另一事项的真实性的心智活动，它是由一个或几个已知的判断</a:t>
                      </a:r>
                      <a:r>
                        <a:rPr lang="en-US" sz="2800" b="1" kern="100" dirty="0">
                          <a:effectLst/>
                          <a:latin typeface="Times New Roman" panose="02020603050405020304"/>
                          <a:ea typeface="宋体" panose="02010600030101010101" pitchFamily="2" charset="-122"/>
                          <a:cs typeface="Courier New" panose="02070309020205020404"/>
                        </a:rPr>
                        <a:t>(</a:t>
                      </a:r>
                      <a:r>
                        <a:rPr lang="zh-CN" sz="2800" b="1" kern="100" dirty="0">
                          <a:effectLst/>
                          <a:latin typeface="Times New Roman" panose="02020603050405020304"/>
                          <a:ea typeface="宋体" panose="02010600030101010101" pitchFamily="2" charset="-122"/>
                          <a:cs typeface="Times New Roman" panose="02020603050405020304"/>
                        </a:rPr>
                        <a:t>前提</a:t>
                      </a:r>
                      <a:r>
                        <a:rPr lang="en-US" sz="2800" b="1" kern="100" dirty="0">
                          <a:effectLst/>
                          <a:latin typeface="Times New Roman" panose="02020603050405020304"/>
                          <a:ea typeface="宋体" panose="02010600030101010101" pitchFamily="2" charset="-122"/>
                          <a:cs typeface="Courier New" panose="02070309020205020404"/>
                        </a:rPr>
                        <a:t>)</a:t>
                      </a:r>
                      <a:r>
                        <a:rPr lang="zh-CN" sz="2800" b="1" kern="100" dirty="0">
                          <a:effectLst/>
                          <a:latin typeface="Times New Roman" panose="02020603050405020304"/>
                          <a:ea typeface="宋体" panose="02010600030101010101" pitchFamily="2" charset="-122"/>
                          <a:cs typeface="Times New Roman" panose="02020603050405020304"/>
                        </a:rPr>
                        <a:t>，推导出一个新判断的思维过程</a:t>
                      </a:r>
                      <a:endParaRPr lang="zh-CN" sz="1050" kern="100" dirty="0">
                        <a:effectLst/>
                        <a:latin typeface="等线" panose="02010600030101010101" charset="-122"/>
                        <a:ea typeface="等线" panose="02010600030101010101"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spcAft>
                          <a:spcPts val="0"/>
                        </a:spcAft>
                        <a:tabLst>
                          <a:tab pos="2700655" algn="l"/>
                        </a:tabLst>
                      </a:pPr>
                      <a:r>
                        <a:rPr lang="zh-CN" sz="2800" b="1" kern="100" dirty="0">
                          <a:effectLst/>
                          <a:latin typeface="Times New Roman" panose="02020603050405020304"/>
                          <a:ea typeface="宋体" panose="02010600030101010101" pitchFamily="2" charset="-122"/>
                          <a:cs typeface="Times New Roman" panose="02020603050405020304"/>
                        </a:rPr>
                        <a:t>例如《阿房宫赋》中，作者在总结六国和秦国灭亡的历史的基础上，推断出六国与秦灭亡的原因在于</a:t>
                      </a:r>
                      <a:r>
                        <a:rPr lang="zh-CN" sz="2800" b="1" kern="100" dirty="0">
                          <a:effectLst/>
                          <a:latin typeface="等线" panose="02010600030101010101" charset="-122"/>
                          <a:ea typeface="宋体" panose="02010600030101010101" pitchFamily="2" charset="-122"/>
                          <a:cs typeface="Times New Roman" panose="02020603050405020304"/>
                        </a:rPr>
                        <a:t>“</a:t>
                      </a:r>
                      <a:r>
                        <a:rPr lang="zh-CN" sz="2800" b="1" kern="100" dirty="0">
                          <a:effectLst/>
                          <a:latin typeface="Times New Roman" panose="02020603050405020304"/>
                          <a:ea typeface="宋体" panose="02010600030101010101" pitchFamily="2" charset="-122"/>
                          <a:cs typeface="Times New Roman" panose="02020603050405020304"/>
                        </a:rPr>
                        <a:t>不爱其人</a:t>
                      </a:r>
                      <a:r>
                        <a:rPr lang="zh-CN" sz="2800" b="1" kern="100" dirty="0">
                          <a:effectLst/>
                          <a:latin typeface="等线" panose="02010600030101010101" charset="-122"/>
                          <a:ea typeface="宋体" panose="02010600030101010101" pitchFamily="2" charset="-122"/>
                          <a:cs typeface="Times New Roman" panose="02020603050405020304"/>
                        </a:rPr>
                        <a:t>”</a:t>
                      </a:r>
                      <a:r>
                        <a:rPr lang="zh-CN" sz="2800" b="1" kern="100" dirty="0">
                          <a:effectLst/>
                          <a:latin typeface="Times New Roman" panose="02020603050405020304"/>
                          <a:ea typeface="宋体" panose="02010600030101010101" pitchFamily="2" charset="-122"/>
                          <a:cs typeface="Times New Roman" panose="02020603050405020304"/>
                        </a:rPr>
                        <a:t>，从而提醒唐朝统治者不要重蹈秦亡的覆辙</a:t>
                      </a:r>
                      <a:endParaRPr lang="zh-CN" sz="1050" kern="100" dirty="0">
                        <a:effectLst/>
                        <a:latin typeface="等线" panose="02010600030101010101" charset="-122"/>
                        <a:ea typeface="等线" panose="02010600030101010101"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ransition/>
  <p:timing>
    <p:tnLst>
      <p:par>
        <p:cTn id="1" dur="indefinite" restart="never" nodeType="tmRoot"/>
      </p:par>
    </p:tnLst>
  </p:timing>
</p:sld>
</file>

<file path=ppt/tags/tag1.xml><?xml version="1.0" encoding="utf-8"?>
<p:tagLst xmlns:p="http://schemas.openxmlformats.org/presentationml/2006/main">
  <p:tag name="KSO_WM_BEAUTIFY_FLAG" val=""/>
</p:tagLst>
</file>

<file path=ppt/tags/tag2.xml><?xml version="1.0" encoding="utf-8"?>
<p:tagLst xmlns:p="http://schemas.openxmlformats.org/presentationml/2006/main">
  <p:tag name="KSO_WM_BEAUTIFY_FLAG" val=""/>
</p:tagLst>
</file>

<file path=ppt/tags/tag3.xml><?xml version="1.0" encoding="utf-8"?>
<p:tagLst xmlns:p="http://schemas.openxmlformats.org/presentationml/2006/main">
  <p:tag name="AS_UNIQUEID" val="96"/>
  <p:tag name="KSO_WM_BEAUTIFY_FLAG" val=""/>
</p:tagLst>
</file>

<file path=ppt/tags/tag4.xml><?xml version="1.0" encoding="utf-8"?>
<p:tagLst xmlns:p="http://schemas.openxmlformats.org/presentationml/2006/main">
  <p:tag name="AS_UNIQUEID" val="97"/>
  <p:tag name="KSO_WM_BEAUTIFY_FLAG" val=""/>
</p:tagLst>
</file>

<file path=ppt/tags/tag5.xml><?xml version="1.0" encoding="utf-8"?>
<p:tagLst xmlns:p="http://schemas.openxmlformats.org/presentationml/2006/main">
  <p:tag name="AS_UNIQUEID" val="98"/>
  <p:tag name="KSO_WM_BEAUTIFY_FLAG" val=""/>
</p:tagLst>
</file>

<file path=ppt/tags/tag6.xml><?xml version="1.0" encoding="utf-8"?>
<p:tagLst xmlns:p="http://schemas.openxmlformats.org/presentationml/2006/main">
  <p:tag name="KSO_WM_BEAUTIFY_FLAG" val=""/>
</p:tagLst>
</file>

<file path=ppt/tags/tag7.xml><?xml version="1.0" encoding="utf-8"?>
<p:tagLst xmlns:p="http://schemas.openxmlformats.org/presentationml/2006/main">
  <p:tag name="KSO_WM_BEAUTIFY_FLAG" val=""/>
</p:tagLst>
</file>

<file path=ppt/tags/tag8.xml><?xml version="1.0" encoding="utf-8"?>
<p:tagLst xmlns:p="http://schemas.openxmlformats.org/presentationml/2006/main">
  <p:tag name="ISPRING_PRESENTATION_TITLE" val="PowerPoint 演示文稿"/>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自定义 3">
      <a:majorFont>
        <a:latin typeface="Arial"/>
        <a:ea typeface="微软雅黑"/>
        <a:cs typeface=""/>
      </a:majorFont>
      <a:minorFont>
        <a:latin typeface="Times New Roman"/>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7095</Words>
  <Application>WPS 演示</Application>
  <PresentationFormat>自定义</PresentationFormat>
  <Paragraphs>764</Paragraphs>
  <Slides>42</Slides>
  <Notes>6</Notes>
  <HiddenSlides>0</HiddenSlides>
  <MMClips>0</MMClips>
  <ScaleCrop>false</ScaleCrop>
  <HeadingPairs>
    <vt:vector size="6" baseType="variant">
      <vt:variant>
        <vt:lpstr>已用的字体</vt:lpstr>
      </vt:variant>
      <vt:variant>
        <vt:i4>17</vt:i4>
      </vt:variant>
      <vt:variant>
        <vt:lpstr>主题</vt:lpstr>
      </vt:variant>
      <vt:variant>
        <vt:i4>1</vt:i4>
      </vt:variant>
      <vt:variant>
        <vt:lpstr>幻灯片标题</vt:lpstr>
      </vt:variant>
      <vt:variant>
        <vt:i4>42</vt:i4>
      </vt:variant>
    </vt:vector>
  </HeadingPairs>
  <TitlesOfParts>
    <vt:vector size="60" baseType="lpstr">
      <vt:lpstr>Arial</vt:lpstr>
      <vt:lpstr>宋体</vt:lpstr>
      <vt:lpstr>Wingdings</vt:lpstr>
      <vt:lpstr>Times New Roman</vt:lpstr>
      <vt:lpstr>微软雅黑</vt:lpstr>
      <vt:lpstr>Calibri Light</vt:lpstr>
      <vt:lpstr>HelveticaNeueLT Pro 67 MdCn</vt:lpstr>
      <vt:lpstr>Calibri</vt:lpstr>
      <vt:lpstr>Calibri</vt:lpstr>
      <vt:lpstr>Times New Roman</vt:lpstr>
      <vt:lpstr>等线</vt:lpstr>
      <vt:lpstr>Courier New</vt:lpstr>
      <vt:lpstr>黑体</vt:lpstr>
      <vt:lpstr>Arial Unicode MS</vt:lpstr>
      <vt:lpstr>Courier New</vt:lpstr>
      <vt:lpstr>楷体</vt:lpstr>
      <vt:lpstr>Segoe Print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XSLQQ752179280</dc:creator>
  <cp:lastModifiedBy>芹泥</cp:lastModifiedBy>
  <cp:revision>1381</cp:revision>
  <dcterms:created xsi:type="dcterms:W3CDTF">2016-06-29T09:22:00Z</dcterms:created>
  <dcterms:modified xsi:type="dcterms:W3CDTF">2026-03-03T01:41:20Z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BEFA92FF478347DCB3611873C4047654_12</vt:lpwstr>
  </property>
  <property fmtid="{D5CDD505-2E9C-101B-9397-08002B2CF9AE}" pid="3" name="KSOProductBuildVer">
    <vt:lpwstr>2052-12.1.0.24657</vt:lpwstr>
  </property>
</Properties>
</file>