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4"/>
  </p:notesMasterIdLst>
  <p:handoutMasterIdLst>
    <p:handoutMasterId r:id="rId13"/>
  </p:handoutMasterIdLst>
  <p:sldIdLst>
    <p:sldId id="3920" r:id="rId3"/>
    <p:sldId id="3989" r:id="rId5"/>
    <p:sldId id="3939" r:id="rId6"/>
    <p:sldId id="3971" r:id="rId7"/>
    <p:sldId id="3988" r:id="rId8"/>
    <p:sldId id="3972" r:id="rId9"/>
    <p:sldId id="3973" r:id="rId10"/>
    <p:sldId id="3974" r:id="rId11"/>
    <p:sldId id="3956" r:id="rId12"/>
  </p:sldIdLst>
  <p:sldSz cx="11522075" cy="6480175"/>
  <p:notesSz cx="6858000" cy="9144000"/>
  <p:embeddedFontLst>
    <p:embeddedFont>
      <p:font typeface="微软雅黑" panose="020B0503020204020204" pitchFamily="34" charset="-122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黑体" panose="02010609060101010101" charset="-122"/>
      <p:regular r:id="rId22"/>
    </p:embeddedFont>
    <p:embeddedFont>
      <p:font typeface="等线" panose="02010600030101010101" charset="-122"/>
      <p:regular r:id="rId23"/>
    </p:embeddedFont>
    <p:embeddedFont>
      <p:font typeface="楷体" panose="02010609060101010101" charset="-122"/>
      <p:regular r:id="rId24"/>
    </p:embeddedFont>
  </p:embeddedFontLst>
  <p:custDataLst>
    <p:tags r:id="rId25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 userDrawn="1">
          <p15:clr>
            <a:srgbClr val="A4A3A4"/>
          </p15:clr>
        </p15:guide>
        <p15:guide id="2" orient="horz" pos="462" userDrawn="1">
          <p15:clr>
            <a:srgbClr val="A4A3A4"/>
          </p15:clr>
        </p15:guide>
        <p15:guide id="3" orient="horz" pos="2192" userDrawn="1">
          <p15:clr>
            <a:srgbClr val="A4A3A4"/>
          </p15:clr>
        </p15:guide>
        <p15:guide id="4" pos="1678" userDrawn="1">
          <p15:clr>
            <a:srgbClr val="A4A3A4"/>
          </p15:clr>
        </p15:guide>
        <p15:guide id="5" pos="0" userDrawn="1">
          <p15:clr>
            <a:srgbClr val="A4A3A4"/>
          </p15:clr>
        </p15:guide>
        <p15:guide id="6" pos="36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2CC"/>
    <a:srgbClr val="FFC000"/>
    <a:srgbClr val="E6E6E6"/>
    <a:srgbClr val="000000"/>
    <a:srgbClr val="FF9900"/>
    <a:srgbClr val="CC6600"/>
    <a:srgbClr val="C2DBEE"/>
    <a:srgbClr val="1F487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42" autoAdjust="0"/>
    <p:restoredTop sz="94268" autoAdjust="0"/>
  </p:normalViewPr>
  <p:slideViewPr>
    <p:cSldViewPr showGuides="1">
      <p:cViewPr>
        <p:scale>
          <a:sx n="75" d="100"/>
          <a:sy n="75" d="100"/>
        </p:scale>
        <p:origin x="-1404" y="-870"/>
      </p:cViewPr>
      <p:guideLst>
        <p:guide orient="horz" pos="562"/>
        <p:guide orient="horz" pos="462"/>
        <p:guide orient="horz" pos="2192"/>
        <p:guide pos="1678"/>
        <p:guide/>
        <p:guide pos="3629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7.xml"/><Relationship Id="rId24" Type="http://schemas.openxmlformats.org/officeDocument/2006/relationships/font" Target="fonts/font8.fntdata"/><Relationship Id="rId23" Type="http://schemas.openxmlformats.org/officeDocument/2006/relationships/font" Target="fonts/font7.fntdata"/><Relationship Id="rId22" Type="http://schemas.openxmlformats.org/officeDocument/2006/relationships/font" Target="fonts/font6.fntdata"/><Relationship Id="rId21" Type="http://schemas.openxmlformats.org/officeDocument/2006/relationships/font" Target="fonts/font5.fntdata"/><Relationship Id="rId20" Type="http://schemas.openxmlformats.org/officeDocument/2006/relationships/font" Target="fonts/font4.fntdata"/><Relationship Id="rId2" Type="http://schemas.openxmlformats.org/officeDocument/2006/relationships/theme" Target="theme/theme1.xml"/><Relationship Id="rId19" Type="http://schemas.openxmlformats.org/officeDocument/2006/relationships/font" Target="fonts/font3.fntdata"/><Relationship Id="rId18" Type="http://schemas.openxmlformats.org/officeDocument/2006/relationships/font" Target="fonts/font2.fntdata"/><Relationship Id="rId17" Type="http://schemas.openxmlformats.org/officeDocument/2006/relationships/font" Target="fonts/font1.fntdata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216BAF-771C-4297-A34F-6DE11A8E18F0}" type="datetimeFigureOut">
              <a:rPr lang="zh-CN" altLang="en-US"/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8886CE6-AA26-4DD4-867B-2C2FA614D321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6F97BF1-F8FB-4238-95BD-8BA2E96633AD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6E4AC5A-5349-4815-B6F6-9F51C7BB1342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39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EB71B228-470F-44B6-9BC3-00E06EFC014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5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5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527E2B21-1D80-4691-A487-9B2F3CA4CC7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平行四边形 5"/>
          <p:cNvSpPr/>
          <p:nvPr userDrawn="1"/>
        </p:nvSpPr>
        <p:spPr>
          <a:xfrm>
            <a:off x="0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1566924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885273" y="76063"/>
            <a:ext cx="1008000" cy="3060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01422" y="144463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7">
            <a:hlinkClick r:id="" action="ppaction://noaction"/>
          </p:cNvPr>
          <p:cNvSpPr>
            <a:spLocks noChangeArrowheads="1"/>
          </p:cNvSpPr>
          <p:nvPr userDrawn="1"/>
        </p:nvSpPr>
        <p:spPr bwMode="auto">
          <a:xfrm>
            <a:off x="10117570" y="144463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圆角矩形 6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53637" y="53767"/>
            <a:ext cx="1008000" cy="3060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87796"/>
            <a:ext cx="215956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学习活动二　善用多媒介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iming>
    <p:tnLst>
      <p:par>
        <p:cTn id="1" dur="indefinite" restart="never" nodeType="tmRoot"/>
      </p:par>
    </p:tnLst>
  </p:timing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5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8" y="3571"/>
            <a:ext cx="11522075" cy="3596556"/>
          </a:xfrm>
          <a:prstGeom prst="rect">
            <a:avLst/>
          </a:prstGeom>
        </p:spPr>
      </p:pic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3780790" y="3458341"/>
            <a:ext cx="7751445" cy="151511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矩形 21"/>
          <p:cNvSpPr/>
          <p:nvPr>
            <p:custDataLst>
              <p:tags r:id="rId3"/>
            </p:custDataLst>
          </p:nvPr>
        </p:nvSpPr>
        <p:spPr>
          <a:xfrm>
            <a:off x="0" y="3458341"/>
            <a:ext cx="3780790" cy="1515110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梯形 16"/>
          <p:cNvSpPr/>
          <p:nvPr>
            <p:custDataLst>
              <p:tags r:id="rId4"/>
            </p:custDataLst>
          </p:nvPr>
        </p:nvSpPr>
        <p:spPr>
          <a:xfrm>
            <a:off x="1458559" y="2913110"/>
            <a:ext cx="8604956" cy="1515109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矩形 20"/>
          <p:cNvSpPr/>
          <p:nvPr>
            <p:custDataLst>
              <p:tags r:id="rId5"/>
            </p:custDataLst>
          </p:nvPr>
        </p:nvSpPr>
        <p:spPr>
          <a:xfrm>
            <a:off x="0" y="3628521"/>
            <a:ext cx="11532235" cy="28808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梯形 30"/>
          <p:cNvSpPr/>
          <p:nvPr>
            <p:custDataLst>
              <p:tags r:id="rId6"/>
            </p:custDataLst>
          </p:nvPr>
        </p:nvSpPr>
        <p:spPr>
          <a:xfrm flipV="1">
            <a:off x="1858010" y="2913109"/>
            <a:ext cx="7806055" cy="1341119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15"/>
          <p:cNvSpPr txBox="1"/>
          <p:nvPr>
            <p:custDataLst>
              <p:tags r:id="rId7"/>
            </p:custDataLst>
          </p:nvPr>
        </p:nvSpPr>
        <p:spPr>
          <a:xfrm>
            <a:off x="1800597" y="3205824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3600" b="1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第四单元　媒介素养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副标题 1"/>
          <p:cNvSpPr txBox="1"/>
          <p:nvPr/>
        </p:nvSpPr>
        <p:spPr>
          <a:xfrm>
            <a:off x="0" y="4688466"/>
            <a:ext cx="11522075" cy="783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130" eaLnBrk="0" fontAlgn="base" hangingPunct="0">
              <a:spcBef>
                <a:spcPct val="0"/>
              </a:spcBef>
              <a:defRPr/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学习活动二　善用多媒介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96441" y="755811"/>
          <a:ext cx="10729192" cy="2321307"/>
        </p:xfrm>
        <a:graphic>
          <a:graphicData uri="http://schemas.openxmlformats.org/drawingml/2006/table">
            <a:tbl>
              <a:tblPr/>
              <a:tblGrid>
                <a:gridCol w="10729192"/>
              </a:tblGrid>
              <a:tr h="55082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学习任务目标</a:t>
                      </a:r>
                      <a:endParaRPr lang="zh-CN" sz="2800" b="1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171742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1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．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学习利用不同媒介传播信息，发出声音。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2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．增强媒介使用的自律性和法律意识。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 bwMode="auto">
          <a:xfrm>
            <a:off x="0" y="66516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/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任务型课堂</a:t>
            </a:r>
            <a:endParaRPr lang="zh-CN" altLang="en-US" sz="3600" b="1" dirty="0">
              <a:solidFill>
                <a:schemeClr val="bg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71037" y="1763923"/>
            <a:ext cx="10980000" cy="4521835"/>
          </a:xfrm>
        </p:spPr>
        <p:txBody>
          <a:bodyPr/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400" kern="100" dirty="0" smtClean="0">
                <a:cs typeface="Times New Roman" panose="02020603050405020304"/>
              </a:rPr>
              <a:t>                     </a:t>
            </a:r>
            <a:r>
              <a:rPr lang="zh-CN" altLang="zh-CN" sz="2400" kern="100" dirty="0" smtClean="0">
                <a:cs typeface="Times New Roman" panose="02020603050405020304"/>
              </a:rPr>
              <a:t>研读</a:t>
            </a:r>
            <a:r>
              <a:rPr lang="zh-CN" altLang="zh-CN" sz="2400" kern="100" dirty="0">
                <a:cs typeface="Times New Roman" panose="02020603050405020304"/>
              </a:rPr>
              <a:t>学习资料</a:t>
            </a:r>
            <a:endParaRPr lang="zh-CN" altLang="zh-CN" sz="10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400" kern="100" dirty="0">
                <a:cs typeface="Times New Roman" panose="02020603050405020304"/>
              </a:rPr>
              <a:t>各学习小组成员分别研读课本</a:t>
            </a:r>
            <a:r>
              <a:rPr lang="en-US" altLang="zh-CN" sz="24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cs typeface="Times New Roman" panose="02020603050405020304"/>
              </a:rPr>
              <a:t>学习资源</a:t>
            </a:r>
            <a:r>
              <a:rPr lang="en-US" altLang="zh-CN" sz="24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cs typeface="Times New Roman" panose="02020603050405020304"/>
              </a:rPr>
              <a:t>，完成下列任务。</a:t>
            </a:r>
            <a:endParaRPr lang="zh-CN" altLang="zh-CN" sz="10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400" kern="100" dirty="0">
                <a:cs typeface="Courier New" panose="02070309020205020404"/>
              </a:rPr>
              <a:t>1</a:t>
            </a:r>
            <a:r>
              <a:rPr lang="zh-CN" altLang="zh-CN" sz="2400" kern="100" dirty="0">
                <a:cs typeface="Times New Roman" panose="02020603050405020304"/>
              </a:rPr>
              <a:t>．阅读教材学习资源</a:t>
            </a:r>
            <a:r>
              <a:rPr lang="en-US" altLang="zh-CN" sz="2400" kern="100" dirty="0">
                <a:cs typeface="Courier New" panose="02070309020205020404"/>
              </a:rPr>
              <a:t>1</a:t>
            </a:r>
            <a:r>
              <a:rPr lang="zh-CN" altLang="zh-CN" sz="2400" kern="100" dirty="0">
                <a:cs typeface="Times New Roman" panose="02020603050405020304"/>
              </a:rPr>
              <a:t>《不同媒介的语言特征与网络语言的发展》，梳理网络时代的交际特征。</a:t>
            </a:r>
            <a:endParaRPr lang="zh-CN" altLang="zh-CN" sz="10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400" kern="1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/>
              </a:rPr>
              <a:t>答案：</a:t>
            </a:r>
            <a:r>
              <a:rPr lang="en-US" altLang="zh-CN" sz="2400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①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网络时代语言交际的</a:t>
            </a:r>
            <a:r>
              <a:rPr lang="en-US" altLang="zh-CN" sz="24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技术性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越来越强。现在人们的交际主要依托计算机、智能手机和移动互联网。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人—机—人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的交际模式正发展成为主流。</a:t>
            </a:r>
            <a:r>
              <a:rPr lang="zh-CN" altLang="zh-CN" sz="2400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②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过好虚拟和现实两个空间的语言生活。网络产生了虚拟空间，在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互联网＋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的今天，网民数量</a:t>
            </a:r>
            <a:r>
              <a:rPr lang="zh-CN" sz="2400" kern="100" dirty="0">
                <a:ea typeface="楷体" panose="02010609060101010101" charset="-122"/>
                <a:cs typeface="Times New Roman" panose="02020603050405020304"/>
              </a:rPr>
              <a:t>庞大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，虚实两个空间的重合度越来越高，形成了</a:t>
            </a:r>
            <a:r>
              <a:rPr lang="en-US" altLang="zh-CN" sz="24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虚中有实，实中有虚</a:t>
            </a:r>
            <a:r>
              <a:rPr lang="en-US" altLang="zh-CN" sz="24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的新特点。</a:t>
            </a:r>
            <a:r>
              <a:rPr lang="en-US" altLang="zh-CN" sz="2400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③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妥善处理好</a:t>
            </a:r>
            <a:r>
              <a:rPr lang="en-US" altLang="zh-CN" sz="24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信息边缘化</a:t>
            </a:r>
            <a:r>
              <a:rPr lang="en-US" altLang="zh-CN" sz="2400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问题。要关注各地区的信息化发展平衡问题以及较少上网、较少使用智能手机的群体</a:t>
            </a:r>
            <a:r>
              <a:rPr lang="zh-CN" altLang="zh-CN" sz="2400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pic>
        <p:nvPicPr>
          <p:cNvPr id="5" name="图片 4" descr="E:\张\11.19\新建文件夹\任务一.tif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45" y="1799927"/>
            <a:ext cx="1330960" cy="4152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469111"/>
            <a:ext cx="10980000" cy="6092825"/>
          </a:xfrm>
        </p:spPr>
        <p:txBody>
          <a:bodyPr/>
          <a:lstStyle/>
          <a:p>
            <a:pPr latinLnBrk="0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600" kern="100" dirty="0">
                <a:cs typeface="Courier New" panose="02070309020205020404"/>
              </a:rPr>
              <a:t>2</a:t>
            </a:r>
            <a:r>
              <a:rPr lang="zh-CN" altLang="zh-CN" sz="2600" kern="100" dirty="0">
                <a:cs typeface="Times New Roman" panose="02020603050405020304"/>
              </a:rPr>
              <a:t>．阅读教材学习资源</a:t>
            </a:r>
            <a:r>
              <a:rPr lang="en-US" altLang="zh-CN" sz="2600" kern="100" dirty="0">
                <a:cs typeface="Courier New" panose="02070309020205020404"/>
              </a:rPr>
              <a:t>2</a:t>
            </a:r>
            <a:r>
              <a:rPr lang="zh-CN" altLang="zh-CN" sz="2600" kern="100" dirty="0">
                <a:cs typeface="Times New Roman" panose="02020603050405020304"/>
              </a:rPr>
              <a:t>《传播媒介变迁的社会影响》，梳理电子媒介带来的社会影响。</a:t>
            </a:r>
            <a:endParaRPr lang="zh-CN" altLang="zh-CN" sz="26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latinLnBrk="0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600" kern="1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/>
              </a:rPr>
              <a:t>答案：</a:t>
            </a:r>
            <a:r>
              <a:rPr lang="en-US" altLang="zh-CN" sz="2600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①</a:t>
            </a:r>
            <a:r>
              <a:rPr lang="zh-CN" altLang="zh-CN" sz="2600" kern="100" dirty="0">
                <a:ea typeface="楷体" panose="02010609060101010101" charset="-122"/>
                <a:cs typeface="Times New Roman" panose="02020603050405020304"/>
              </a:rPr>
              <a:t>电子媒介打破了传播的文化条件的限制。没有受过任何教育的人也能够通过自己的耳朵、眼睛获得信息，电子媒介改变了原有的社会结构。</a:t>
            </a:r>
            <a:r>
              <a:rPr lang="en-US" altLang="zh-CN" sz="2600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②</a:t>
            </a:r>
            <a:r>
              <a:rPr lang="zh-CN" altLang="zh-CN" sz="2600" kern="100" dirty="0">
                <a:ea typeface="楷体" panose="02010609060101010101" charset="-122"/>
                <a:cs typeface="Times New Roman" panose="02020603050405020304"/>
              </a:rPr>
              <a:t>电子媒介使得使用者不再与既定的社会身份和地位相关联。网络传播进一步提供了隐去身份、同步参与交流的条件。</a:t>
            </a:r>
            <a:r>
              <a:rPr lang="en-US" altLang="zh-CN" sz="2600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③</a:t>
            </a:r>
            <a:r>
              <a:rPr lang="zh-CN" altLang="zh-CN" sz="2600" kern="100" dirty="0">
                <a:ea typeface="楷体" panose="02010609060101010101" charset="-122"/>
                <a:cs typeface="Times New Roman" panose="02020603050405020304"/>
              </a:rPr>
              <a:t>电子媒介克服了空间的隔离，不再将人们限制在一个既定的信息系统中。</a:t>
            </a:r>
            <a:r>
              <a:rPr lang="en-US" altLang="zh-CN" sz="2600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④</a:t>
            </a:r>
            <a:r>
              <a:rPr lang="zh-CN" altLang="zh-CN" sz="2600" kern="100" dirty="0">
                <a:ea typeface="楷体" panose="02010609060101010101" charset="-122"/>
                <a:cs typeface="Times New Roman" panose="02020603050405020304"/>
              </a:rPr>
              <a:t>电子媒介无形中创造着新的行为方式和道德准则。</a:t>
            </a:r>
            <a:r>
              <a:rPr lang="en-US" altLang="zh-CN" sz="2600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⑤</a:t>
            </a:r>
            <a:r>
              <a:rPr lang="zh-CN" altLang="zh-CN" sz="2600" kern="100" dirty="0">
                <a:ea typeface="楷体" panose="02010609060101010101" charset="-122"/>
                <a:cs typeface="Times New Roman" panose="02020603050405020304"/>
              </a:rPr>
              <a:t>电子媒介可能带来一种新的异化或统治。一旦这些不断更新的传播科技成为我们生活中须臾不可分离的东西，我们可能成为新的传播科技的奴隶</a:t>
            </a:r>
            <a:r>
              <a:rPr lang="zh-CN" altLang="zh-CN" sz="2600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26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26224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3</a:t>
            </a:r>
            <a:r>
              <a:rPr lang="zh-CN" altLang="zh-CN" kern="100" dirty="0">
                <a:cs typeface="Times New Roman" panose="02020603050405020304"/>
              </a:rPr>
              <a:t>．阅读教材学习资源</a:t>
            </a:r>
            <a:r>
              <a:rPr lang="en-US" altLang="zh-CN" kern="100" dirty="0">
                <a:cs typeface="Courier New" panose="02070309020205020404"/>
              </a:rPr>
              <a:t>3</a:t>
            </a:r>
            <a:r>
              <a:rPr lang="zh-CN" altLang="zh-CN" kern="100" dirty="0">
                <a:cs typeface="Times New Roman" panose="02020603050405020304"/>
              </a:rPr>
              <a:t>《涵养媒介素质，才有最美和声</a:t>
            </a:r>
            <a:r>
              <a:rPr lang="en-US" altLang="zh-CN" kern="100" dirty="0">
                <a:cs typeface="Courier New" panose="02070309020205020404"/>
              </a:rPr>
              <a:t>——</a:t>
            </a:r>
            <a:r>
              <a:rPr lang="zh-CN" altLang="zh-CN" kern="100" dirty="0">
                <a:cs typeface="Times New Roman" panose="02020603050405020304"/>
              </a:rPr>
              <a:t>迎接网上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新集体生活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》，分析我们该如何过好网上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新集体生活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/>
              </a:rPr>
              <a:t>答案：</a:t>
            </a:r>
            <a:r>
              <a:rPr lang="en-US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有话好好说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是塑造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新集体生活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最重要也是最急需的一种规则。</a:t>
            </a:r>
            <a:r>
              <a:rPr lang="en-US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②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有表达就有责任，有自由就有担当，有言论就有边界，每个人有了这样的主体意识、媒介素养，才能呵护好我们共同的集体生活。</a:t>
            </a:r>
            <a:r>
              <a:rPr lang="en-US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③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对公共秩序和社会公德担负一份责任，对他人权利、公共秩序存有一份敬畏。</a:t>
            </a:r>
            <a:r>
              <a:rPr lang="zh-CN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④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遵守规则，建立凝聚共识的气氛，做一个开放包容的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传播主体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203009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 smtClean="0">
                <a:cs typeface="Times New Roman" panose="02020603050405020304"/>
              </a:rPr>
              <a:t>                </a:t>
            </a:r>
            <a:r>
              <a:rPr lang="zh-CN" altLang="zh-CN" kern="100" dirty="0" smtClean="0">
                <a:cs typeface="Times New Roman" panose="02020603050405020304"/>
              </a:rPr>
              <a:t>设计</a:t>
            </a:r>
            <a:r>
              <a:rPr lang="zh-CN" altLang="zh-CN" kern="100" dirty="0">
                <a:cs typeface="Times New Roman" panose="02020603050405020304"/>
              </a:rPr>
              <a:t>宣传方案</a:t>
            </a:r>
            <a:endParaRPr lang="zh-CN" altLang="zh-CN" kern="100" dirty="0">
              <a:cs typeface="Times New Roman" panose="020206030504050203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学校近期拟举办一次戏剧节，小组合作，为学校戏剧节写一个跨媒介宣传方案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pic>
        <p:nvPicPr>
          <p:cNvPr id="3" name="图片 2" descr="E:\张\11.19\新建文件夹\任务二.tif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41" y="827819"/>
            <a:ext cx="1330960" cy="41529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文本占位符 1"/>
          <p:cNvSpPr txBox="1"/>
          <p:nvPr/>
        </p:nvSpPr>
        <p:spPr>
          <a:xfrm>
            <a:off x="271037" y="2724003"/>
            <a:ext cx="10980000" cy="73723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defTabSz="863600" rtl="0" eaLnBrk="1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tabLst>
                <a:tab pos="5399405" algn="l"/>
              </a:tabLs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1800" indent="0" algn="l" defTabSz="863600" rtl="0" eaLnBrk="0" fontAlgn="base" hangingPunct="0">
              <a:lnSpc>
                <a:spcPct val="15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3600" indent="0" algn="l" defTabSz="863600" rtl="0" eaLnBrk="0" fontAlgn="base" hangingPunct="0">
              <a:lnSpc>
                <a:spcPct val="15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95400" indent="0" algn="l" defTabSz="863600" rtl="0" eaLnBrk="0" fontAlgn="base" hangingPunct="0">
              <a:lnSpc>
                <a:spcPct val="15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29105" indent="0" algn="l" defTabSz="863600" rtl="0" eaLnBrk="0" fontAlgn="base" hangingPunct="0">
              <a:lnSpc>
                <a:spcPct val="15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mtClean="0"/>
              <a:t>4</a:t>
            </a:r>
            <a:r>
              <a:rPr lang="zh-CN" altLang="zh-CN" smtClean="0">
                <a:cs typeface="Times New Roman" panose="02020603050405020304"/>
              </a:rPr>
              <a:t>．小组讨论，确定宣传主题、目标受众和媒介种类。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576263" y="3480087"/>
          <a:ext cx="10369550" cy="1920240"/>
        </p:xfrm>
        <a:graphic>
          <a:graphicData uri="http://schemas.openxmlformats.org/drawingml/2006/table">
            <a:tbl>
              <a:tblPr/>
              <a:tblGrid>
                <a:gridCol w="3687412"/>
                <a:gridCol w="6682138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宣传主题</a:t>
                      </a:r>
                      <a:endParaRPr lang="zh-CN" sz="28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endParaRPr lang="zh-CN" sz="28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目标受众</a:t>
                      </a:r>
                      <a:endParaRPr lang="zh-CN" sz="28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endParaRPr lang="zh-CN" sz="2800" b="1" kern="100">
                        <a:solidFill>
                          <a:srgbClr val="FF0000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媒介种类</a:t>
                      </a:r>
                      <a:endParaRPr lang="zh-CN" sz="28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endParaRPr lang="zh-CN" sz="28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5436870" y="3599815"/>
            <a:ext cx="46615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b="1" kern="100" dirty="0">
                <a:effectLst/>
                <a:latin typeface="Times New Roman" panose="02020603050405020304"/>
                <a:cs typeface="Times New Roman" panose="02020603050405020304"/>
                <a:sym typeface="+mn-ea"/>
              </a:rPr>
              <a:t>青春校园，理想人生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437505" y="4211955"/>
            <a:ext cx="46615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b="1" kern="100">
                <a:effectLst/>
                <a:latin typeface="Times New Roman" panose="02020603050405020304"/>
                <a:cs typeface="Times New Roman" panose="02020603050405020304"/>
                <a:sym typeface="+mn-ea"/>
              </a:rPr>
              <a:t>全体师生及家长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648835" y="4716780"/>
            <a:ext cx="466153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b="1" kern="100" dirty="0">
                <a:effectLst/>
                <a:latin typeface="Times New Roman" panose="02020603050405020304"/>
                <a:cs typeface="Times New Roman" panose="02020603050405020304"/>
                <a:sym typeface="+mn-ea"/>
              </a:rPr>
              <a:t>网络、报纸、广播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332295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5.</a:t>
            </a:r>
            <a:r>
              <a:rPr lang="zh-CN" altLang="zh-CN" kern="100" dirty="0">
                <a:cs typeface="Times New Roman" panose="02020603050405020304"/>
              </a:rPr>
              <a:t>拟写公众号宣传文章。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写作提示：公众号上的宣传文章标题应醒目，能吸引读者的眼球，同时还要将主要的事件告知读者。如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匠心独运　戏剧人生</a:t>
            </a: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——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××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中学第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×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届戏剧节大幕即将拉开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。正文部分可以先简要介绍戏剧节的渊源和意义，再介绍戏剧节的具体安排、特色及奖项设置等。</a:t>
            </a:r>
            <a:endParaRPr lang="zh-CN" altLang="zh-CN" sz="1050" kern="100" dirty="0">
              <a:effectLst/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26224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6</a:t>
            </a:r>
            <a:r>
              <a:rPr lang="zh-CN" altLang="zh-CN" kern="100" dirty="0">
                <a:cs typeface="Times New Roman" panose="02020603050405020304"/>
              </a:rPr>
              <a:t>．为了宣传校园戏剧节，请你设计媒介推广方案。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（示例）</a:t>
            </a: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(1)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在校报上进行专栏报道，以新闻、历史讲述、评论文章等形式，用多种宣传手段来反映中国戏剧的变化，宣传力求多角度、多层次、有深度。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(2)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在区广播电台周一至周日每天黄金时段插播</a:t>
            </a: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15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秒戏剧节广告，并制作专题内容进行广播，专题版块分别是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八方戏台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京华国韵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江淮谈莺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等。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(3)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在网络上发布信息，介绍本次戏剧节的特色及戏剧文化知识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-3175" y="0"/>
            <a:ext cx="11522075" cy="354488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AS_UNIQUEID" val="96"/>
  <p:tag name="KSO_WM_BEAUTIFY_FLAG" val=""/>
</p:tagLst>
</file>

<file path=ppt/tags/tag4.xml><?xml version="1.0" encoding="utf-8"?>
<p:tagLst xmlns:p="http://schemas.openxmlformats.org/presentationml/2006/main">
  <p:tag name="AS_UNIQUEID" val="97"/>
  <p:tag name="KSO_WM_BEAUTIFY_FLAG" val=""/>
</p:tagLst>
</file>

<file path=ppt/tags/tag5.xml><?xml version="1.0" encoding="utf-8"?>
<p:tagLst xmlns:p="http://schemas.openxmlformats.org/presentationml/2006/main">
  <p:tag name="AS_UNIQUEID" val="98"/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Arial"/>
        <a:ea typeface="微软雅黑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1303</Words>
  <Application>WPS 演示</Application>
  <PresentationFormat>自定义</PresentationFormat>
  <Paragraphs>49</Paragraphs>
  <Slides>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6" baseType="lpstr">
      <vt:lpstr>Arial</vt:lpstr>
      <vt:lpstr>宋体</vt:lpstr>
      <vt:lpstr>Wingdings</vt:lpstr>
      <vt:lpstr>Times New Roman</vt:lpstr>
      <vt:lpstr>微软雅黑</vt:lpstr>
      <vt:lpstr>Calibri Light</vt:lpstr>
      <vt:lpstr>HelveticaNeueLT Pro 67 MdCn</vt:lpstr>
      <vt:lpstr>Calibri</vt:lpstr>
      <vt:lpstr>Calibri</vt:lpstr>
      <vt:lpstr>Times New Roman</vt:lpstr>
      <vt:lpstr>黑体</vt:lpstr>
      <vt:lpstr>等线</vt:lpstr>
      <vt:lpstr>Courier New</vt:lpstr>
      <vt:lpstr>楷体</vt:lpstr>
      <vt:lpstr>Arial Unicode MS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芹泥</cp:lastModifiedBy>
  <cp:revision>1352</cp:revision>
  <dcterms:created xsi:type="dcterms:W3CDTF">2016-06-29T09:22:00Z</dcterms:created>
  <dcterms:modified xsi:type="dcterms:W3CDTF">2026-02-26T07:05:04Z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BEFA92FF478347DCB3611873C4047654_12</vt:lpwstr>
  </property>
  <property fmtid="{D5CDD505-2E9C-101B-9397-08002B2CF9AE}" pid="3" name="KSOProductBuildVer">
    <vt:lpwstr>2052-12.1.0.24657</vt:lpwstr>
  </property>
</Properties>
</file>