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embedTrueTypeFonts="1" saveSubsetFonts="1">
  <p:sldMasterIdLst>
    <p:sldMasterId id="2147483648" r:id="rId1"/>
  </p:sldMasterIdLst>
  <p:notesMasterIdLst>
    <p:notesMasterId r:id="rId4"/>
  </p:notesMasterIdLst>
  <p:handoutMasterIdLst>
    <p:handoutMasterId r:id="rId41"/>
  </p:handoutMasterIdLst>
  <p:sldIdLst>
    <p:sldId id="3920" r:id="rId3"/>
    <p:sldId id="3989" r:id="rId5"/>
    <p:sldId id="3922" r:id="rId6"/>
    <p:sldId id="3935" r:id="rId7"/>
    <p:sldId id="3977" r:id="rId8"/>
    <p:sldId id="3978" r:id="rId9"/>
    <p:sldId id="3979" r:id="rId10"/>
    <p:sldId id="3980" r:id="rId11"/>
    <p:sldId id="3981" r:id="rId12"/>
    <p:sldId id="3982" r:id="rId13"/>
    <p:sldId id="3984" r:id="rId14"/>
    <p:sldId id="3985" r:id="rId15"/>
    <p:sldId id="3986" r:id="rId16"/>
    <p:sldId id="3990" r:id="rId17"/>
    <p:sldId id="3987" r:id="rId18"/>
    <p:sldId id="3983" r:id="rId19"/>
    <p:sldId id="3991" r:id="rId20"/>
    <p:sldId id="3996" r:id="rId21"/>
    <p:sldId id="3992" r:id="rId22"/>
    <p:sldId id="3993" r:id="rId23"/>
    <p:sldId id="3994" r:id="rId24"/>
    <p:sldId id="3995" r:id="rId25"/>
    <p:sldId id="3997" r:id="rId26"/>
    <p:sldId id="3998" r:id="rId27"/>
    <p:sldId id="3939" r:id="rId28"/>
    <p:sldId id="3971" r:id="rId29"/>
    <p:sldId id="3988" r:id="rId30"/>
    <p:sldId id="3972" r:id="rId31"/>
    <p:sldId id="3973" r:id="rId32"/>
    <p:sldId id="3974" r:id="rId33"/>
    <p:sldId id="3975" r:id="rId34"/>
    <p:sldId id="3976" r:id="rId35"/>
    <p:sldId id="3999" r:id="rId36"/>
    <p:sldId id="4000" r:id="rId37"/>
    <p:sldId id="4001" r:id="rId38"/>
    <p:sldId id="2276" r:id="rId39"/>
    <p:sldId id="3956" r:id="rId40"/>
  </p:sldIdLst>
  <p:sldSz cx="11522075" cy="6480175"/>
  <p:notesSz cx="6858000" cy="9144000"/>
  <p:embeddedFontLst>
    <p:embeddedFont>
      <p:font typeface="微软雅黑" panose="020B0503020204020204" pitchFamily="34" charset="-122"/>
      <p:regular r:id="rId45"/>
    </p:embeddedFont>
    <p:embeddedFont>
      <p:font typeface="Calibri" panose="020F0502020204030204" pitchFamily="34" charset="0"/>
      <p:regular r:id="rId46"/>
      <p:bold r:id="rId47"/>
      <p:italic r:id="rId48"/>
      <p:boldItalic r:id="rId49"/>
    </p:embeddedFont>
    <p:embeddedFont>
      <p:font typeface="黑体" panose="02010609060101010101" charset="-122"/>
      <p:regular r:id="rId50"/>
    </p:embeddedFont>
    <p:embeddedFont>
      <p:font typeface="等线" panose="02010600030101010101" charset="-122"/>
      <p:regular r:id="rId51"/>
    </p:embeddedFont>
    <p:embeddedFont>
      <p:font typeface="楷体" panose="02010609060101010101" charset="-122"/>
      <p:regular r:id="rId52"/>
    </p:embeddedFont>
    <p:embeddedFont>
      <p:font typeface="Numbers &amp; Pinyin"/>
      <p:regular r:id="rId53"/>
    </p:embeddedFont>
    <p:embeddedFont>
      <p:font typeface="Cambria Math" panose="02040503050406030204"/>
      <p:regular r:id="rId54"/>
    </p:embeddedFont>
  </p:embeddedFontLst>
  <p:custDataLst>
    <p:tags r:id="rId55"/>
  </p:custDataLst>
  <p:defaultTextStyle>
    <a:defPPr>
      <a:defRPr lang="zh-CN"/>
    </a:defPPr>
    <a:lvl1pPr algn="l" defTabSz="913130" rtl="0" fontAlgn="base">
      <a:spcBef>
        <a:spcPct val="0"/>
      </a:spcBef>
      <a:spcAft>
        <a:spcPct val="0"/>
      </a:spcAft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5930" indent="1905" algn="l" defTabSz="913130" rtl="0" fontAlgn="base">
      <a:spcBef>
        <a:spcPct val="0"/>
      </a:spcBef>
      <a:spcAft>
        <a:spcPct val="0"/>
      </a:spcAft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3130" indent="1905" algn="l" defTabSz="913130" rtl="0" fontAlgn="base">
      <a:spcBef>
        <a:spcPct val="0"/>
      </a:spcBef>
      <a:spcAft>
        <a:spcPct val="0"/>
      </a:spcAft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0330" indent="1905" algn="l" defTabSz="913130" rtl="0" fontAlgn="base">
      <a:spcBef>
        <a:spcPct val="0"/>
      </a:spcBef>
      <a:spcAft>
        <a:spcPct val="0"/>
      </a:spcAft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7530" indent="1905" algn="l" defTabSz="913130" rtl="0" fontAlgn="base">
      <a:spcBef>
        <a:spcPct val="0"/>
      </a:spcBef>
      <a:spcAft>
        <a:spcPct val="0"/>
      </a:spcAft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62" userDrawn="1">
          <p15:clr>
            <a:srgbClr val="A4A3A4"/>
          </p15:clr>
        </p15:guide>
        <p15:guide id="2" orient="horz" pos="501" userDrawn="1">
          <p15:clr>
            <a:srgbClr val="A4A3A4"/>
          </p15:clr>
        </p15:guide>
        <p15:guide id="3" orient="horz" pos="2252" userDrawn="1">
          <p15:clr>
            <a:srgbClr val="A4A3A4"/>
          </p15:clr>
        </p15:guide>
        <p15:guide id="4" pos="1678" userDrawn="1">
          <p15:clr>
            <a:srgbClr val="A4A3A4"/>
          </p15:clr>
        </p15:guide>
        <p15:guide id="5" pos="0" userDrawn="1">
          <p15:clr>
            <a:srgbClr val="A4A3A4"/>
          </p15:clr>
        </p15:guide>
        <p15:guide id="6" pos="362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2CC"/>
    <a:srgbClr val="FFC000"/>
    <a:srgbClr val="FF0000"/>
    <a:srgbClr val="E6E6E6"/>
    <a:srgbClr val="000000"/>
    <a:srgbClr val="FF9900"/>
    <a:srgbClr val="CC6600"/>
    <a:srgbClr val="C2DBEE"/>
    <a:srgbClr val="1F487C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 horzBarState="maximized">
    <p:restoredLeft sz="16342" autoAdjust="0"/>
    <p:restoredTop sz="94268" autoAdjust="0"/>
  </p:normalViewPr>
  <p:slideViewPr>
    <p:cSldViewPr showGuides="1">
      <p:cViewPr>
        <p:scale>
          <a:sx n="66" d="100"/>
          <a:sy n="66" d="100"/>
        </p:scale>
        <p:origin x="-1518" y="-1062"/>
      </p:cViewPr>
      <p:guideLst>
        <p:guide orient="horz" pos="562"/>
        <p:guide orient="horz" pos="501"/>
        <p:guide orient="horz" pos="2252"/>
        <p:guide pos="1678"/>
        <p:guide/>
        <p:guide pos="3628"/>
      </p:guideLst>
    </p:cSldViewPr>
  </p:slideViewPr>
  <p:outlineViewPr>
    <p:cViewPr>
      <p:scale>
        <a:sx n="33" d="100"/>
        <a:sy n="33" d="100"/>
      </p:scale>
      <p:origin x="0" y="2796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7" d="100"/>
          <a:sy n="87" d="100"/>
        </p:scale>
        <p:origin x="2988" y="102"/>
      </p:cViewPr>
      <p:guideLst>
        <p:guide orient="horz" pos="2945"/>
        <p:guide pos="2160"/>
      </p:guideLst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5" Type="http://schemas.openxmlformats.org/officeDocument/2006/relationships/tags" Target="tags/tag9.xml"/><Relationship Id="rId54" Type="http://schemas.openxmlformats.org/officeDocument/2006/relationships/font" Target="fonts/font10.fntdata"/><Relationship Id="rId53" Type="http://schemas.openxmlformats.org/officeDocument/2006/relationships/font" Target="fonts/font9.fntdata"/><Relationship Id="rId52" Type="http://schemas.openxmlformats.org/officeDocument/2006/relationships/font" Target="fonts/font8.fntdata"/><Relationship Id="rId51" Type="http://schemas.openxmlformats.org/officeDocument/2006/relationships/font" Target="fonts/font7.fntdata"/><Relationship Id="rId50" Type="http://schemas.openxmlformats.org/officeDocument/2006/relationships/font" Target="fonts/font6.fntdata"/><Relationship Id="rId5" Type="http://schemas.openxmlformats.org/officeDocument/2006/relationships/slide" Target="slides/slide2.xml"/><Relationship Id="rId49" Type="http://schemas.openxmlformats.org/officeDocument/2006/relationships/font" Target="fonts/font5.fntdata"/><Relationship Id="rId48" Type="http://schemas.openxmlformats.org/officeDocument/2006/relationships/font" Target="fonts/font4.fntdata"/><Relationship Id="rId47" Type="http://schemas.openxmlformats.org/officeDocument/2006/relationships/font" Target="fonts/font3.fntdata"/><Relationship Id="rId46" Type="http://schemas.openxmlformats.org/officeDocument/2006/relationships/font" Target="fonts/font2.fntdata"/><Relationship Id="rId45" Type="http://schemas.openxmlformats.org/officeDocument/2006/relationships/font" Target="fonts/font1.fntdata"/><Relationship Id="rId44" Type="http://schemas.openxmlformats.org/officeDocument/2006/relationships/tableStyles" Target="tableStyles.xml"/><Relationship Id="rId43" Type="http://schemas.openxmlformats.org/officeDocument/2006/relationships/viewProps" Target="viewProps.xml"/><Relationship Id="rId42" Type="http://schemas.openxmlformats.org/officeDocument/2006/relationships/presProps" Target="presProps.xml"/><Relationship Id="rId41" Type="http://schemas.openxmlformats.org/officeDocument/2006/relationships/handoutMaster" Target="handoutMasters/handoutMaster1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defTabSz="913130" eaLnBrk="1" hangingPunct="1">
              <a:defRPr sz="1200" b="0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728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defTabSz="913130" eaLnBrk="1" hangingPunct="1">
              <a:defRPr sz="1200" b="0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A5216BAF-771C-4297-A34F-6DE11A8E18F0}" type="datetimeFigureOut">
              <a:rPr lang="zh-CN" altLang="en-US"/>
            </a:fld>
            <a:endParaRPr lang="en-US" altLang="zh-CN"/>
          </a:p>
        </p:txBody>
      </p:sp>
      <p:sp>
        <p:nvSpPr>
          <p:cNvPr id="9728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defTabSz="913130" eaLnBrk="1" hangingPunct="1">
              <a:defRPr sz="1200" b="0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728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r" defTabSz="913130" eaLnBrk="1" hangingPunct="1">
              <a:defRPr sz="1200" b="0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D8886CE6-AA26-4DD4-867B-2C2FA614D321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914400" eaLnBrk="1" fontAlgn="auto" hangingPunct="1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914400" eaLnBrk="1" fontAlgn="auto" hangingPunct="1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B6F97BF1-F8FB-4238-95BD-8BA2E96633AD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914400" eaLnBrk="1" fontAlgn="auto" hangingPunct="1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defTabSz="913130" eaLnBrk="1" hangingPunct="1">
              <a:defRPr sz="1200" b="0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46E4AC5A-5349-4815-B6F6-9F51C7BB1342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913130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1pPr>
    <a:lvl2pPr marL="455930" algn="l" defTabSz="913130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2pPr>
    <a:lvl3pPr marL="913130" algn="l" defTabSz="913130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3pPr>
    <a:lvl4pPr marL="1370330" algn="l" defTabSz="913130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4pPr>
    <a:lvl5pPr marL="1827530" algn="l" defTabSz="913130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397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8397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EB71B228-470F-44B6-9BC3-00E06EFC0145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5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565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15565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527E2B21-1D80-4691-A487-9B2F3CA4CC73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5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565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15565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527E2B21-1D80-4691-A487-9B2F3CA4CC73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slide" Target="../slides/slide36.xml"/><Relationship Id="rId3" Type="http://schemas.openxmlformats.org/officeDocument/2006/relationships/slide" Target="../slides/slide25.xml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4" Type="http://schemas.openxmlformats.org/officeDocument/2006/relationships/slide" Target="../slides/slide36.xml"/><Relationship Id="rId3" Type="http://schemas.openxmlformats.org/officeDocument/2006/relationships/slide" Target="../slides/slide25.xml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0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平行四边形 5"/>
          <p:cNvSpPr/>
          <p:nvPr userDrawn="1"/>
        </p:nvSpPr>
        <p:spPr>
          <a:xfrm>
            <a:off x="0" y="0"/>
            <a:ext cx="11522075" cy="1557338"/>
          </a:xfrm>
          <a:prstGeom prst="parallelogram">
            <a:avLst>
              <a:gd name="adj" fmla="val 0"/>
            </a:avLst>
          </a:prstGeom>
          <a:gradFill flip="none" rotWithShape="1">
            <a:gsLst>
              <a:gs pos="100000">
                <a:srgbClr val="FFC000"/>
              </a:gs>
              <a:gs pos="27000">
                <a:srgbClr val="C00000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sz="15000" b="1" dirty="0">
              <a:solidFill>
                <a:schemeClr val="bg1"/>
              </a:solidFill>
              <a:latin typeface="HelveticaNeueLT Pro 67 MdCn" pitchFamily="34" charset="0"/>
              <a:ea typeface="微软雅黑" panose="020B0503020204020204" pitchFamily="34" charset="-122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0"/>
          </p:nvPr>
        </p:nvSpPr>
        <p:spPr>
          <a:xfrm>
            <a:off x="271037" y="1566924"/>
            <a:ext cx="10980000" cy="738664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just" eaLnBrk="1" hangingPunct="0">
              <a:lnSpc>
                <a:spcPct val="150000"/>
              </a:lnSpc>
              <a:spcBef>
                <a:spcPts val="0"/>
              </a:spcBef>
              <a:buNone/>
              <a:tabLst>
                <a:tab pos="5399405" algn="l"/>
              </a:tabLst>
              <a:defRPr sz="2800" b="1"/>
            </a:lvl1pPr>
            <a:lvl2pPr marL="431800" indent="0">
              <a:lnSpc>
                <a:spcPct val="150000"/>
              </a:lnSpc>
              <a:buNone/>
              <a:defRPr sz="2800" b="1"/>
            </a:lvl2pPr>
            <a:lvl3pPr marL="863600" indent="0">
              <a:lnSpc>
                <a:spcPct val="150000"/>
              </a:lnSpc>
              <a:buNone/>
              <a:defRPr sz="2800" b="1"/>
            </a:lvl3pPr>
            <a:lvl4pPr marL="1295400" indent="0">
              <a:lnSpc>
                <a:spcPct val="150000"/>
              </a:lnSpc>
              <a:buNone/>
              <a:defRPr sz="2800" b="1"/>
            </a:lvl4pPr>
            <a:lvl5pPr marL="1729105" indent="0">
              <a:lnSpc>
                <a:spcPct val="150000"/>
              </a:lnSpc>
              <a:buNone/>
              <a:defRPr sz="2800" b="1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0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占位符 4"/>
          <p:cNvSpPr>
            <a:spLocks noGrp="1"/>
          </p:cNvSpPr>
          <p:nvPr>
            <p:ph type="body" sz="quarter" idx="10"/>
          </p:nvPr>
        </p:nvSpPr>
        <p:spPr>
          <a:xfrm>
            <a:off x="271037" y="611795"/>
            <a:ext cx="10980000" cy="738664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just" eaLnBrk="1" hangingPunct="0">
              <a:lnSpc>
                <a:spcPct val="150000"/>
              </a:lnSpc>
              <a:spcBef>
                <a:spcPts val="0"/>
              </a:spcBef>
              <a:buNone/>
              <a:tabLst>
                <a:tab pos="5399405" algn="l"/>
              </a:tabLst>
              <a:defRPr sz="2800" b="1"/>
            </a:lvl1pPr>
            <a:lvl2pPr marL="431800" indent="0">
              <a:lnSpc>
                <a:spcPct val="150000"/>
              </a:lnSpc>
              <a:buNone/>
              <a:defRPr sz="2800" b="1"/>
            </a:lvl2pPr>
            <a:lvl3pPr marL="863600" indent="0">
              <a:lnSpc>
                <a:spcPct val="150000"/>
              </a:lnSpc>
              <a:buNone/>
              <a:defRPr sz="2800" b="1"/>
            </a:lvl3pPr>
            <a:lvl4pPr marL="1295400" indent="0">
              <a:lnSpc>
                <a:spcPct val="150000"/>
              </a:lnSpc>
              <a:buNone/>
              <a:defRPr sz="2800" b="1"/>
            </a:lvl4pPr>
            <a:lvl5pPr marL="1729105" indent="0">
              <a:lnSpc>
                <a:spcPct val="150000"/>
              </a:lnSpc>
              <a:buNone/>
              <a:defRPr sz="2800" b="1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0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占位符 4"/>
          <p:cNvSpPr>
            <a:spLocks noGrp="1"/>
          </p:cNvSpPr>
          <p:nvPr>
            <p:ph type="body" sz="quarter" idx="10"/>
          </p:nvPr>
        </p:nvSpPr>
        <p:spPr>
          <a:xfrm>
            <a:off x="271037" y="611795"/>
            <a:ext cx="10980000" cy="738664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just" eaLnBrk="1" hangingPunct="0">
              <a:lnSpc>
                <a:spcPct val="150000"/>
              </a:lnSpc>
              <a:spcBef>
                <a:spcPts val="0"/>
              </a:spcBef>
              <a:buNone/>
              <a:tabLst>
                <a:tab pos="5399405" algn="l"/>
              </a:tabLst>
              <a:defRPr sz="2800" b="1"/>
            </a:lvl1pPr>
            <a:lvl2pPr marL="431800" indent="0">
              <a:lnSpc>
                <a:spcPct val="150000"/>
              </a:lnSpc>
              <a:buNone/>
              <a:defRPr sz="2800" b="1"/>
            </a:lvl2pPr>
            <a:lvl3pPr marL="863600" indent="0">
              <a:lnSpc>
                <a:spcPct val="150000"/>
              </a:lnSpc>
              <a:buNone/>
              <a:defRPr sz="2800" b="1"/>
            </a:lvl3pPr>
            <a:lvl4pPr marL="1295400" indent="0">
              <a:lnSpc>
                <a:spcPct val="150000"/>
              </a:lnSpc>
              <a:buNone/>
              <a:defRPr sz="2800" b="1"/>
            </a:lvl4pPr>
            <a:lvl5pPr marL="1729105" indent="0">
              <a:lnSpc>
                <a:spcPct val="150000"/>
              </a:lnSpc>
              <a:buNone/>
              <a:defRPr sz="2800" b="1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圆角矩形 5">
            <a:hlinkClick r:id="rId2" action="ppaction://hlinksldjump"/>
          </p:cNvPr>
          <p:cNvSpPr>
            <a:spLocks noChangeArrowheads="1"/>
          </p:cNvSpPr>
          <p:nvPr userDrawn="1"/>
        </p:nvSpPr>
        <p:spPr bwMode="auto">
          <a:xfrm>
            <a:off x="7885273" y="76063"/>
            <a:ext cx="1008000" cy="30600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自主式预习</a:t>
            </a:r>
            <a:endParaRPr lang="zh-CN" altLang="en-US" sz="11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圆角矩形 6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9001422" y="144463"/>
            <a:ext cx="1008000" cy="23760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任务型课堂</a:t>
            </a:r>
            <a:endParaRPr lang="zh-CN" altLang="en-US" sz="11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圆角矩形 7">
            <a:hlinkClick r:id="rId4" action="ppaction://hlinksldjump"/>
          </p:cNvPr>
          <p:cNvSpPr>
            <a:spLocks noChangeArrowheads="1"/>
          </p:cNvSpPr>
          <p:nvPr userDrawn="1"/>
        </p:nvSpPr>
        <p:spPr bwMode="auto">
          <a:xfrm>
            <a:off x="10117570" y="144463"/>
            <a:ext cx="1008000" cy="23760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课后素养评价</a:t>
            </a:r>
            <a:endParaRPr lang="zh-CN" altLang="en-US" sz="11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0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占位符 4"/>
          <p:cNvSpPr>
            <a:spLocks noGrp="1"/>
          </p:cNvSpPr>
          <p:nvPr>
            <p:ph type="body" sz="quarter" idx="10"/>
          </p:nvPr>
        </p:nvSpPr>
        <p:spPr>
          <a:xfrm>
            <a:off x="271037" y="611795"/>
            <a:ext cx="10980000" cy="738664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just" eaLnBrk="1" hangingPunct="0">
              <a:lnSpc>
                <a:spcPct val="150000"/>
              </a:lnSpc>
              <a:spcBef>
                <a:spcPts val="0"/>
              </a:spcBef>
              <a:buNone/>
              <a:tabLst>
                <a:tab pos="5399405" algn="l"/>
              </a:tabLst>
              <a:defRPr sz="2800" b="1"/>
            </a:lvl1pPr>
            <a:lvl2pPr marL="431800" indent="0">
              <a:lnSpc>
                <a:spcPct val="150000"/>
              </a:lnSpc>
              <a:buNone/>
              <a:defRPr sz="2800" b="1"/>
            </a:lvl2pPr>
            <a:lvl3pPr marL="863600" indent="0">
              <a:lnSpc>
                <a:spcPct val="150000"/>
              </a:lnSpc>
              <a:buNone/>
              <a:defRPr sz="2800" b="1"/>
            </a:lvl3pPr>
            <a:lvl4pPr marL="1295400" indent="0">
              <a:lnSpc>
                <a:spcPct val="150000"/>
              </a:lnSpc>
              <a:buNone/>
              <a:defRPr sz="2800" b="1"/>
            </a:lvl4pPr>
            <a:lvl5pPr marL="1729105" indent="0">
              <a:lnSpc>
                <a:spcPct val="150000"/>
              </a:lnSpc>
              <a:buNone/>
              <a:defRPr sz="2800" b="1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圆角矩形 5">
            <a:hlinkClick r:id="rId2" action="ppaction://hlinksldjump"/>
          </p:cNvPr>
          <p:cNvSpPr>
            <a:spLocks noChangeArrowheads="1"/>
          </p:cNvSpPr>
          <p:nvPr userDrawn="1"/>
        </p:nvSpPr>
        <p:spPr bwMode="auto">
          <a:xfrm>
            <a:off x="7885273" y="144463"/>
            <a:ext cx="1008000" cy="23760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自主式预习</a:t>
            </a:r>
            <a:endParaRPr lang="zh-CN" altLang="en-US" sz="11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圆角矩形 6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9001422" y="76063"/>
            <a:ext cx="1008000" cy="30600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任务型课堂</a:t>
            </a:r>
            <a:endParaRPr lang="zh-CN" altLang="en-US" sz="11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圆角矩形 7">
            <a:hlinkClick r:id="rId4" action="ppaction://hlinksldjump"/>
          </p:cNvPr>
          <p:cNvSpPr>
            <a:spLocks noChangeArrowheads="1"/>
          </p:cNvSpPr>
          <p:nvPr userDrawn="1"/>
        </p:nvSpPr>
        <p:spPr bwMode="auto">
          <a:xfrm>
            <a:off x="10117570" y="144463"/>
            <a:ext cx="1008000" cy="23760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课后素养评价</a:t>
            </a:r>
            <a:endParaRPr lang="zh-CN" altLang="en-US" sz="11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7" name="TextBox 31"/>
          <p:cNvSpPr txBox="1">
            <a:spLocks noChangeArrowheads="1"/>
          </p:cNvSpPr>
          <p:nvPr userDrawn="1"/>
        </p:nvSpPr>
        <p:spPr bwMode="auto">
          <a:xfrm>
            <a:off x="539750" y="87796"/>
            <a:ext cx="202170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/>
            <a:r>
              <a:rPr lang="en-US" altLang="zh-CN" sz="1400" b="1" dirty="0" smtClean="0">
                <a:solidFill>
                  <a:srgbClr val="C047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</a:t>
            </a:r>
            <a:r>
              <a:rPr lang="zh-CN" altLang="en-US" sz="1400" b="1" dirty="0" smtClean="0">
                <a:solidFill>
                  <a:srgbClr val="C047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谏逐客书　与妻书</a:t>
            </a:r>
            <a:endParaRPr lang="zh-CN" altLang="en-US" sz="1400" b="1" dirty="0">
              <a:solidFill>
                <a:srgbClr val="C0472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8" name="图片 3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13" y="6350"/>
            <a:ext cx="450850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ransition/>
  <p:timing>
    <p:tnLst>
      <p:par>
        <p:cTn id="1" dur="indefinite" restart="never" nodeType="tmRoot"/>
      </p:par>
    </p:tnLst>
  </p:timing>
  <p:txStyles>
    <p:titleStyle>
      <a:lvl1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defTabSz="863600" rtl="0" fontAlgn="base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defTabSz="863600" rtl="0" fontAlgn="base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defTabSz="863600" rtl="0" fontAlgn="base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defTabSz="863600" rtl="0" fontAlgn="base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15900" indent="-215900" algn="l" defTabSz="863600" rtl="0" eaLnBrk="0" fontAlgn="base" hangingPunct="0">
        <a:lnSpc>
          <a:spcPct val="90000"/>
        </a:lnSpc>
        <a:spcBef>
          <a:spcPts val="950"/>
        </a:spcBef>
        <a:spcAft>
          <a:spcPct val="0"/>
        </a:spcAft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7700" indent="-215900" algn="l" defTabSz="863600" rtl="0" eaLnBrk="0" fontAlgn="base" hangingPunct="0">
        <a:lnSpc>
          <a:spcPct val="90000"/>
        </a:lnSpc>
        <a:spcBef>
          <a:spcPts val="475"/>
        </a:spcBef>
        <a:spcAft>
          <a:spcPct val="0"/>
        </a:spcAft>
        <a:buFont typeface="Arial" panose="020B0604020202020204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1079500" indent="-215900" algn="l" defTabSz="863600" rtl="0" eaLnBrk="0" fontAlgn="base" hangingPunct="0">
        <a:lnSpc>
          <a:spcPct val="90000"/>
        </a:lnSpc>
        <a:spcBef>
          <a:spcPts val="475"/>
        </a:spcBef>
        <a:spcAft>
          <a:spcPct val="0"/>
        </a:spcAft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513205" indent="-217805" algn="l" defTabSz="863600" rtl="0" eaLnBrk="0" fontAlgn="base" hangingPunct="0">
        <a:lnSpc>
          <a:spcPct val="90000"/>
        </a:lnSpc>
        <a:spcBef>
          <a:spcPts val="475"/>
        </a:spcBef>
        <a:spcAft>
          <a:spcPct val="0"/>
        </a:spcAft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945005" indent="-215900" algn="l" defTabSz="863600" rtl="0" eaLnBrk="0" fontAlgn="base" hangingPunct="0">
        <a:lnSpc>
          <a:spcPct val="90000"/>
        </a:lnSpc>
        <a:spcBef>
          <a:spcPts val="475"/>
        </a:spcBef>
        <a:spcAft>
          <a:spcPct val="0"/>
        </a:spcAft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.xml"/><Relationship Id="rId8" Type="http://schemas.openxmlformats.org/officeDocument/2006/relationships/slideLayout" Target="../slideLayouts/slideLayout5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tiff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5.tif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6.tiff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7.tiff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5.tiff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3.xml"/><Relationship Id="rId4" Type="http://schemas.openxmlformats.org/officeDocument/2006/relationships/hyperlink" Target="..\3.&#37197;&#22871;&#32451;&#20064;&#39064;\01%20&#35838;&#21518;&#32032;&#20859;&#35780;&#20215;\11&#35838;&#21518;&#32032;&#20859;&#35780;&#20215;&#65288;&#21313;&#19968;&#65289;.docx" TargetMode="External"/><Relationship Id="rId3" Type="http://schemas.openxmlformats.org/officeDocument/2006/relationships/tags" Target="../tags/tag8.xml"/><Relationship Id="rId2" Type="http://schemas.openxmlformats.org/officeDocument/2006/relationships/hyperlink" Target="../3.&#37197;&#22871;&#32451;&#20064;&#39064;/&#35838;&#21518;&#32032;&#20859;&#35780;&#20215;/&#35838;&#21518;&#32032;&#20859;&#35780;&#20215;(&#19968;).DOCX" TargetMode="External"/><Relationship Id="rId1" Type="http://schemas.openxmlformats.org/officeDocument/2006/relationships/image" Target="../media/image8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98" y="3571"/>
            <a:ext cx="11522075" cy="3596556"/>
          </a:xfrm>
          <a:prstGeom prst="rect">
            <a:avLst/>
          </a:prstGeom>
        </p:spPr>
      </p:pic>
      <p:sp>
        <p:nvSpPr>
          <p:cNvPr id="30" name="矩形 29"/>
          <p:cNvSpPr/>
          <p:nvPr>
            <p:custDataLst>
              <p:tags r:id="rId2"/>
            </p:custDataLst>
          </p:nvPr>
        </p:nvSpPr>
        <p:spPr>
          <a:xfrm>
            <a:off x="3780790" y="3458341"/>
            <a:ext cx="7751445" cy="1515110"/>
          </a:xfrm>
          <a:prstGeom prst="rect">
            <a:avLst/>
          </a:prstGeom>
          <a:solidFill>
            <a:schemeClr val="bg1">
              <a:alpha val="6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2" name="矩形 21"/>
          <p:cNvSpPr/>
          <p:nvPr>
            <p:custDataLst>
              <p:tags r:id="rId3"/>
            </p:custDataLst>
          </p:nvPr>
        </p:nvSpPr>
        <p:spPr>
          <a:xfrm>
            <a:off x="0" y="3458341"/>
            <a:ext cx="3780790" cy="1515110"/>
          </a:xfrm>
          <a:prstGeom prst="rect">
            <a:avLst/>
          </a:prstGeom>
          <a:solidFill>
            <a:schemeClr val="accent4">
              <a:lumMod val="5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梯形 16"/>
          <p:cNvSpPr/>
          <p:nvPr>
            <p:custDataLst>
              <p:tags r:id="rId4"/>
            </p:custDataLst>
          </p:nvPr>
        </p:nvSpPr>
        <p:spPr>
          <a:xfrm>
            <a:off x="1458559" y="2913110"/>
            <a:ext cx="8604956" cy="1515109"/>
          </a:xfrm>
          <a:prstGeom prst="trapezoid">
            <a:avLst/>
          </a:prstGeom>
          <a:solidFill>
            <a:srgbClr val="CC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1" name="矩形 20"/>
          <p:cNvSpPr/>
          <p:nvPr>
            <p:custDataLst>
              <p:tags r:id="rId5"/>
            </p:custDataLst>
          </p:nvPr>
        </p:nvSpPr>
        <p:spPr>
          <a:xfrm>
            <a:off x="0" y="3628521"/>
            <a:ext cx="11532235" cy="2880864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1" name="梯形 30"/>
          <p:cNvSpPr/>
          <p:nvPr>
            <p:custDataLst>
              <p:tags r:id="rId6"/>
            </p:custDataLst>
          </p:nvPr>
        </p:nvSpPr>
        <p:spPr>
          <a:xfrm flipV="1">
            <a:off x="1858010" y="2913109"/>
            <a:ext cx="7806055" cy="1341119"/>
          </a:xfrm>
          <a:prstGeom prst="trapezoid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文本框 15"/>
          <p:cNvSpPr txBox="1"/>
          <p:nvPr>
            <p:custDataLst>
              <p:tags r:id="rId7"/>
            </p:custDataLst>
          </p:nvPr>
        </p:nvSpPr>
        <p:spPr>
          <a:xfrm>
            <a:off x="1800597" y="3205824"/>
            <a:ext cx="79208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zh-CN" altLang="en-US" sz="3600" b="1" dirty="0" smtClean="0">
                <a:solidFill>
                  <a:schemeClr val="bg1"/>
                </a:solidFill>
                <a:effectLst>
                  <a:outerShdw blurRad="101600" dist="76200" dir="8100000" algn="tr" rotWithShape="0">
                    <a:schemeClr val="tx1">
                      <a:alpha val="15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第五单元</a:t>
            </a:r>
            <a:r>
              <a:rPr lang="zh-CN" altLang="en-US" sz="3600" b="1" dirty="0">
                <a:solidFill>
                  <a:schemeClr val="bg1"/>
                </a:solidFill>
                <a:effectLst>
                  <a:outerShdw blurRad="101600" dist="76200" dir="8100000" algn="tr" rotWithShape="0">
                    <a:schemeClr val="tx1">
                      <a:alpha val="15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3600" b="1" dirty="0" smtClean="0">
                <a:solidFill>
                  <a:schemeClr val="bg1"/>
                </a:solidFill>
                <a:effectLst>
                  <a:outerShdw blurRad="101600" dist="76200" dir="8100000" algn="tr" rotWithShape="0">
                    <a:schemeClr val="tx1">
                      <a:alpha val="15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抱负与</a:t>
            </a:r>
            <a:r>
              <a:rPr lang="zh-CN" altLang="en-US" sz="3600" b="1" dirty="0">
                <a:solidFill>
                  <a:schemeClr val="bg1"/>
                </a:solidFill>
                <a:effectLst>
                  <a:outerShdw blurRad="101600" dist="76200" dir="8100000" algn="tr" rotWithShape="0">
                    <a:schemeClr val="tx1">
                      <a:alpha val="15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使命</a:t>
            </a:r>
            <a:endParaRPr lang="zh-CN" altLang="en-US" sz="3600" b="1" dirty="0">
              <a:solidFill>
                <a:schemeClr val="bg1"/>
              </a:solidFill>
              <a:effectLst>
                <a:outerShdw blurRad="101600" dist="76200" dir="8100000" algn="tr" rotWithShape="0">
                  <a:schemeClr val="tx1">
                    <a:alpha val="15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副标题 1"/>
          <p:cNvSpPr txBox="1"/>
          <p:nvPr/>
        </p:nvSpPr>
        <p:spPr>
          <a:xfrm>
            <a:off x="0" y="4688466"/>
            <a:ext cx="11522075" cy="866140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defTabSz="863600" rtl="0" eaLnBrk="1" fontAlgn="auto" hangingPunct="1">
              <a:lnSpc>
                <a:spcPct val="14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863600" rtl="0" eaLnBrk="0" fontAlgn="base" hangingPunct="0">
              <a:lnSpc>
                <a:spcPct val="90000"/>
              </a:lnSpc>
              <a:spcBef>
                <a:spcPts val="475"/>
              </a:spcBef>
              <a:spcAft>
                <a:spcPct val="0"/>
              </a:spcAft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863600" rtl="0" eaLnBrk="0" fontAlgn="base" hangingPunct="0">
              <a:lnSpc>
                <a:spcPct val="90000"/>
              </a:lnSpc>
              <a:spcBef>
                <a:spcPts val="475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863600" rtl="0" eaLnBrk="0" fontAlgn="base" hangingPunct="0">
              <a:lnSpc>
                <a:spcPct val="90000"/>
              </a:lnSpc>
              <a:spcBef>
                <a:spcPts val="475"/>
              </a:spcBef>
              <a:spcAft>
                <a:spcPct val="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863600" rtl="0" eaLnBrk="0" fontAlgn="base" hangingPunct="0">
              <a:lnSpc>
                <a:spcPct val="90000"/>
              </a:lnSpc>
              <a:spcBef>
                <a:spcPts val="475"/>
              </a:spcBef>
              <a:spcAft>
                <a:spcPct val="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3130" eaLnBrk="0" fontAlgn="base" hangingPunct="0">
              <a:spcBef>
                <a:spcPct val="0"/>
              </a:spcBef>
              <a:defRPr/>
            </a:pPr>
            <a:r>
              <a:rPr lang="en-US" altLang="zh-CN" sz="3600" b="1" dirty="0">
                <a:solidFill>
                  <a:schemeClr val="bg1"/>
                </a:solidFill>
                <a:effectLst>
                  <a:outerShdw blurRad="101600" dist="76200" dir="8100000" algn="tr" rotWithShape="0">
                    <a:schemeClr val="tx1">
                      <a:alpha val="15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11</a:t>
            </a:r>
            <a:r>
              <a:rPr lang="zh-CN" altLang="en-US" sz="3600" b="1" dirty="0">
                <a:solidFill>
                  <a:schemeClr val="bg1"/>
                </a:solidFill>
                <a:effectLst>
                  <a:outerShdw blurRad="101600" dist="76200" dir="8100000" algn="tr" rotWithShape="0">
                    <a:schemeClr val="tx1">
                      <a:alpha val="15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　谏逐客书　</a:t>
            </a:r>
            <a:r>
              <a:rPr lang="en-US" altLang="zh-CN" sz="3600" b="1" dirty="0">
                <a:solidFill>
                  <a:schemeClr val="bg1"/>
                </a:solidFill>
                <a:effectLst>
                  <a:outerShdw blurRad="101600" dist="76200" dir="8100000" algn="tr" rotWithShape="0">
                    <a:schemeClr val="tx1">
                      <a:alpha val="15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*</a:t>
            </a:r>
            <a:r>
              <a:rPr lang="zh-CN" altLang="en-US" sz="3600" b="1" dirty="0">
                <a:solidFill>
                  <a:schemeClr val="bg1"/>
                </a:solidFill>
                <a:effectLst>
                  <a:outerShdw blurRad="101600" dist="76200" dir="8100000" algn="tr" rotWithShape="0">
                    <a:schemeClr val="tx1">
                      <a:alpha val="15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与妻书</a:t>
            </a:r>
            <a:endParaRPr lang="zh-CN" altLang="en-US" sz="3600" b="1" dirty="0">
              <a:solidFill>
                <a:schemeClr val="bg1"/>
              </a:solidFill>
              <a:effectLst>
                <a:outerShdw blurRad="101600" dist="76200" dir="8100000" algn="tr" rotWithShape="0">
                  <a:schemeClr val="tx1">
                    <a:alpha val="15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271037" y="395771"/>
            <a:ext cx="10980000" cy="656846"/>
          </a:xfrm>
        </p:spPr>
        <p:txBody>
          <a:bodyPr/>
          <a:lstStyle/>
          <a:p>
            <a:r>
              <a:rPr lang="en-US" altLang="zh-CN" dirty="0"/>
              <a:t>2.</a:t>
            </a:r>
            <a:r>
              <a:rPr lang="zh-CN" altLang="zh-CN" dirty="0">
                <a:cs typeface="Times New Roman" panose="02020603050405020304"/>
              </a:rPr>
              <a:t>古今异义词</a:t>
            </a:r>
            <a:endParaRPr lang="zh-CN" altLang="en-US" dirty="0"/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659811" y="1187859"/>
          <a:ext cx="10202453" cy="5120640"/>
        </p:xfrm>
        <a:graphic>
          <a:graphicData uri="http://schemas.openxmlformats.org/drawingml/2006/table">
            <a:tbl>
              <a:tblPr/>
              <a:tblGrid>
                <a:gridCol w="1465370"/>
                <a:gridCol w="2741940"/>
                <a:gridCol w="5995143"/>
              </a:tblGrid>
              <a:tr h="53459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黑体" panose="02010609060101010101" charset="-122"/>
                          <a:cs typeface="Times New Roman" panose="02020603050405020304"/>
                        </a:rPr>
                        <a:t>词语</a:t>
                      </a:r>
                      <a:endParaRPr lang="zh-CN" sz="2800" kern="100" dirty="0">
                        <a:solidFill>
                          <a:srgbClr val="C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57278" marR="5727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黑体" panose="02010609060101010101" charset="-122"/>
                          <a:cs typeface="Times New Roman" panose="02020603050405020304"/>
                        </a:rPr>
                        <a:t>例句</a:t>
                      </a:r>
                      <a:endParaRPr lang="zh-CN" sz="2800" kern="100" dirty="0">
                        <a:solidFill>
                          <a:srgbClr val="C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57278" marR="5727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黑体" panose="02010609060101010101" charset="-122"/>
                          <a:cs typeface="Times New Roman" panose="02020603050405020304"/>
                        </a:rPr>
                        <a:t>释义</a:t>
                      </a:r>
                      <a:endParaRPr lang="zh-CN" sz="2800" kern="100" dirty="0">
                        <a:solidFill>
                          <a:srgbClr val="C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57278" marR="5727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</a:tr>
              <a:tr h="1603772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①</a:t>
                      </a: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窃</a:t>
                      </a:r>
                      <a:endParaRPr lang="zh-CN" sz="28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57278" marR="5727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窃以为过矣</a:t>
                      </a:r>
                      <a:endParaRPr lang="zh-CN" sz="28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57278" marR="5727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古义：</a:t>
                      </a: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charset="-122"/>
                          <a:cs typeface="Courier New" panose="02070309020205020404"/>
                        </a:rPr>
                        <a:t>________________</a:t>
                      </a:r>
                      <a:endParaRPr lang="zh-CN" sz="28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今义：偷；比喻用不正当的手段获取、占据</a:t>
                      </a:r>
                      <a:endParaRPr lang="zh-CN" sz="28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57278" marR="5727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69181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②</a:t>
                      </a: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不用</a:t>
                      </a:r>
                      <a:endParaRPr lang="zh-CN" sz="28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57278" marR="5727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疏士而不用</a:t>
                      </a:r>
                      <a:endParaRPr lang="zh-CN" sz="28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57278" marR="5727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古义：</a:t>
                      </a: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charset="-122"/>
                          <a:cs typeface="Courier New" panose="02070309020205020404"/>
                        </a:rPr>
                        <a:t>____________</a:t>
                      </a:r>
                      <a:endParaRPr lang="zh-CN" sz="28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今义：表示事实上没有必要</a:t>
                      </a:r>
                      <a:endParaRPr lang="zh-CN" sz="28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57278" marR="5727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69181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③</a:t>
                      </a: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无</a:t>
                      </a:r>
                      <a:endParaRPr lang="zh-CN" sz="28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57278" marR="5727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是以地无四方，民无异国</a:t>
                      </a:r>
                      <a:endParaRPr lang="zh-CN" sz="28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57278" marR="5727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古义：</a:t>
                      </a: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charset="-122"/>
                          <a:cs typeface="Courier New" panose="02070309020205020404"/>
                        </a:rPr>
                        <a:t>________________</a:t>
                      </a:r>
                      <a:endParaRPr lang="zh-CN" sz="28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今义：没有，跟</a:t>
                      </a:r>
                      <a:r>
                        <a:rPr lang="en-US" sz="2800" b="1" kern="100" dirty="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“</a:t>
                      </a: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有</a:t>
                      </a:r>
                      <a:r>
                        <a:rPr lang="en-US" sz="2800" b="1" kern="100" dirty="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”</a:t>
                      </a: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相对</a:t>
                      </a:r>
                      <a:endParaRPr lang="zh-CN" sz="28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57278" marR="5727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95" name="矩形 94"/>
          <p:cNvSpPr/>
          <p:nvPr/>
        </p:nvSpPr>
        <p:spPr>
          <a:xfrm>
            <a:off x="6027177" y="1871935"/>
            <a:ext cx="1970405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 smtClean="0">
                <a:latin typeface="楷体" panose="02010609060101010101" charset="-122"/>
                <a:ea typeface="楷体" panose="02010609060101010101" charset="-122"/>
              </a:rPr>
              <a:t>私下</a:t>
            </a:r>
            <a:r>
              <a:rPr lang="zh-CN" altLang="zh-CN" b="1" dirty="0">
                <a:latin typeface="楷体" panose="02010609060101010101" charset="-122"/>
                <a:ea typeface="楷体" panose="02010609060101010101" charset="-122"/>
              </a:rPr>
              <a:t>，谦辞</a:t>
            </a:r>
            <a:endParaRPr lang="zh-CN" altLang="zh-CN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6" name="矩形 95"/>
          <p:cNvSpPr/>
          <p:nvPr/>
        </p:nvSpPr>
        <p:spPr>
          <a:xfrm>
            <a:off x="6025571" y="3780147"/>
            <a:ext cx="1255395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 smtClean="0">
                <a:latin typeface="楷体" panose="02010609060101010101" charset="-122"/>
                <a:ea typeface="楷体" panose="02010609060101010101" charset="-122"/>
              </a:rPr>
              <a:t>不</a:t>
            </a:r>
            <a:r>
              <a:rPr lang="zh-CN" altLang="zh-CN" b="1" dirty="0">
                <a:latin typeface="楷体" panose="02010609060101010101" charset="-122"/>
                <a:ea typeface="楷体" panose="02010609060101010101" charset="-122"/>
              </a:rPr>
              <a:t>任用</a:t>
            </a:r>
            <a:endParaRPr lang="zh-CN" altLang="zh-CN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7" name="矩形 96"/>
          <p:cNvSpPr/>
          <p:nvPr/>
        </p:nvSpPr>
        <p:spPr>
          <a:xfrm>
            <a:off x="6203399" y="5040287"/>
            <a:ext cx="1970405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 smtClean="0">
                <a:latin typeface="楷体" panose="02010609060101010101" charset="-122"/>
                <a:ea typeface="楷体" panose="02010609060101010101" charset="-122"/>
              </a:rPr>
              <a:t>不分</a:t>
            </a:r>
            <a:r>
              <a:rPr lang="zh-CN" altLang="zh-CN" b="1" dirty="0">
                <a:latin typeface="楷体" panose="02010609060101010101" charset="-122"/>
                <a:ea typeface="楷体" panose="02010609060101010101" charset="-122"/>
              </a:rPr>
              <a:t>，不论</a:t>
            </a:r>
            <a:endParaRPr lang="zh-CN" altLang="zh-CN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" grpId="0"/>
      <p:bldP spid="96" grpId="0"/>
      <p:bldP spid="9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659811" y="611795"/>
          <a:ext cx="10202453" cy="3524012"/>
        </p:xfrm>
        <a:graphic>
          <a:graphicData uri="http://schemas.openxmlformats.org/drawingml/2006/table">
            <a:tbl>
              <a:tblPr/>
              <a:tblGrid>
                <a:gridCol w="1465370"/>
                <a:gridCol w="2741940"/>
                <a:gridCol w="5995143"/>
              </a:tblGrid>
              <a:tr h="53459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黑体" panose="02010609060101010101" charset="-122"/>
                          <a:cs typeface="Times New Roman" panose="02020603050405020304"/>
                        </a:rPr>
                        <a:t>词语</a:t>
                      </a:r>
                      <a:endParaRPr lang="zh-CN" sz="2800" kern="100" dirty="0">
                        <a:solidFill>
                          <a:srgbClr val="C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57278" marR="5727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黑体" panose="02010609060101010101" charset="-122"/>
                          <a:cs typeface="Times New Roman" panose="02020603050405020304"/>
                        </a:rPr>
                        <a:t>例句</a:t>
                      </a:r>
                      <a:endParaRPr lang="zh-CN" sz="2800" kern="100" dirty="0">
                        <a:solidFill>
                          <a:srgbClr val="C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57278" marR="5727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黑体" panose="02010609060101010101" charset="-122"/>
                          <a:cs typeface="Times New Roman" panose="02020603050405020304"/>
                        </a:rPr>
                        <a:t>释义</a:t>
                      </a:r>
                      <a:endParaRPr lang="zh-CN" sz="2800" kern="100" dirty="0">
                        <a:solidFill>
                          <a:srgbClr val="C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57278" marR="5727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</a:tr>
              <a:tr h="1603772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④</a:t>
                      </a: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模拟</a:t>
                      </a:r>
                      <a:endParaRPr lang="zh-CN" sz="105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汝可以模拟得之</a:t>
                      </a:r>
                      <a:endParaRPr lang="zh-CN" sz="105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古义：</a:t>
                      </a: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charset="-122"/>
                          <a:cs typeface="Courier New" panose="02070309020205020404"/>
                        </a:rPr>
                        <a:t>________________</a:t>
                      </a:r>
                      <a:endParaRPr lang="zh-CN" sz="105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今义：模仿</a:t>
                      </a:r>
                      <a:endParaRPr lang="zh-CN" sz="105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69181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⑤</a:t>
                      </a: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钟情</a:t>
                      </a:r>
                      <a:endParaRPr lang="zh-CN" sz="105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钟情如我辈者</a:t>
                      </a:r>
                      <a:endParaRPr lang="zh-CN" sz="105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古义：</a:t>
                      </a: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charset="-122"/>
                          <a:cs typeface="Courier New" panose="02070309020205020404"/>
                        </a:rPr>
                        <a:t>______________</a:t>
                      </a:r>
                      <a:endParaRPr lang="zh-CN" sz="105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今义：感情专注</a:t>
                      </a:r>
                      <a:r>
                        <a:rPr lang="en-US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(</a:t>
                      </a: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多指爱情</a:t>
                      </a:r>
                      <a:r>
                        <a:rPr lang="en-US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)</a:t>
                      </a:r>
                      <a:endParaRPr lang="zh-CN" sz="105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98" name="矩形 97"/>
          <p:cNvSpPr/>
          <p:nvPr/>
        </p:nvSpPr>
        <p:spPr>
          <a:xfrm>
            <a:off x="6149256" y="1403883"/>
            <a:ext cx="1970405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 smtClean="0">
                <a:latin typeface="楷体" panose="02010609060101010101" charset="-122"/>
                <a:ea typeface="楷体" panose="02010609060101010101" charset="-122"/>
              </a:rPr>
              <a:t>想象</a:t>
            </a:r>
            <a:r>
              <a:rPr lang="zh-CN" altLang="zh-CN" b="1" dirty="0">
                <a:latin typeface="楷体" panose="02010609060101010101" charset="-122"/>
                <a:ea typeface="楷体" panose="02010609060101010101" charset="-122"/>
              </a:rPr>
              <a:t>，揣摩</a:t>
            </a:r>
            <a:endParaRPr lang="zh-CN" altLang="zh-CN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9" name="矩形 98"/>
          <p:cNvSpPr/>
          <p:nvPr/>
        </p:nvSpPr>
        <p:spPr>
          <a:xfrm>
            <a:off x="6149256" y="2880047"/>
            <a:ext cx="161290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 smtClean="0">
                <a:latin typeface="楷体" panose="02010609060101010101" charset="-122"/>
                <a:ea typeface="楷体" panose="02010609060101010101" charset="-122"/>
              </a:rPr>
              <a:t>感情</a:t>
            </a:r>
            <a:r>
              <a:rPr lang="zh-CN" altLang="zh-CN" b="1" dirty="0">
                <a:latin typeface="楷体" panose="02010609060101010101" charset="-122"/>
                <a:ea typeface="楷体" panose="02010609060101010101" charset="-122"/>
              </a:rPr>
              <a:t>丰富</a:t>
            </a:r>
            <a:endParaRPr lang="zh-CN" altLang="zh-CN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8" grpId="0"/>
      <p:bldP spid="9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271037" y="431775"/>
            <a:ext cx="10980000" cy="523220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US" altLang="zh-CN" dirty="0"/>
              <a:t>3.</a:t>
            </a:r>
            <a:r>
              <a:rPr lang="zh-CN" altLang="zh-CN" dirty="0">
                <a:cs typeface="Times New Roman" panose="02020603050405020304"/>
              </a:rPr>
              <a:t>词类活用</a:t>
            </a:r>
            <a:endParaRPr lang="zh-CN" altLang="en-US" dirty="0"/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262250" y="971835"/>
          <a:ext cx="10997575" cy="5322184"/>
        </p:xfrm>
        <a:graphic>
          <a:graphicData uri="http://schemas.openxmlformats.org/drawingml/2006/table">
            <a:tbl>
              <a:tblPr/>
              <a:tblGrid>
                <a:gridCol w="582765"/>
                <a:gridCol w="2197313"/>
                <a:gridCol w="5511904"/>
                <a:gridCol w="2705593"/>
              </a:tblGrid>
              <a:tr h="420812">
                <a:tc grid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黑体" panose="02010609060101010101" charset="-122"/>
                          <a:cs typeface="Times New Roman" panose="02020603050405020304"/>
                        </a:rPr>
                        <a:t>类型</a:t>
                      </a:r>
                      <a:endParaRPr lang="zh-CN" sz="2800" kern="100" dirty="0">
                        <a:solidFill>
                          <a:srgbClr val="C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5149" marR="51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 hMerge="1"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黑体" panose="02010609060101010101" charset="-122"/>
                          <a:cs typeface="Times New Roman" panose="02020603050405020304"/>
                        </a:rPr>
                        <a:t>例句</a:t>
                      </a:r>
                      <a:endParaRPr lang="zh-CN" sz="2800" kern="100" dirty="0">
                        <a:solidFill>
                          <a:srgbClr val="C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5149" marR="51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黑体" panose="02010609060101010101" charset="-122"/>
                          <a:cs typeface="Times New Roman" panose="02020603050405020304"/>
                        </a:rPr>
                        <a:t>释义</a:t>
                      </a:r>
                      <a:endParaRPr lang="zh-CN" sz="2800" kern="100" dirty="0">
                        <a:solidFill>
                          <a:srgbClr val="C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5149" marR="51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</a:tr>
              <a:tr h="473878">
                <a:tc rowSpan="7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名词</a:t>
                      </a:r>
                      <a:endParaRPr lang="zh-CN" sz="28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活用</a:t>
                      </a:r>
                      <a:endParaRPr lang="zh-CN" sz="28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5149" marR="51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5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活用</a:t>
                      </a:r>
                      <a:endParaRPr lang="zh-CN" sz="28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作状语</a:t>
                      </a:r>
                      <a:endParaRPr lang="zh-CN" sz="28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5149" marR="51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①</a:t>
                      </a:r>
                      <a:r>
                        <a:rPr lang="zh-CN" sz="2800" b="1" kern="10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西</a:t>
                      </a: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取由余于戎，</a:t>
                      </a:r>
                      <a:r>
                        <a:rPr lang="zh-CN" sz="2800" b="1" kern="10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东</a:t>
                      </a: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得百里奚于宛</a:t>
                      </a:r>
                      <a:endParaRPr lang="zh-CN" sz="28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5149" marR="51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charset="-122"/>
                          <a:cs typeface="Courier New" panose="02070309020205020404"/>
                        </a:rPr>
                        <a:t>____________</a:t>
                      </a:r>
                      <a:endParaRPr lang="zh-CN" sz="28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5149" marR="51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812"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②</a:t>
                      </a:r>
                      <a:r>
                        <a:rPr lang="zh-CN" sz="2800" b="1" kern="10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蚕</a:t>
                      </a: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食诸侯</a:t>
                      </a:r>
                      <a:endParaRPr lang="zh-CN" sz="28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5149" marR="51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charset="-122"/>
                          <a:cs typeface="Courier New" panose="02070309020205020404"/>
                        </a:rPr>
                        <a:t>__________</a:t>
                      </a:r>
                      <a:endParaRPr lang="zh-CN" sz="28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5149" marR="51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41624"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 dirty="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③</a:t>
                      </a:r>
                      <a:r>
                        <a:rPr lang="zh-CN" sz="2800" b="1" kern="1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内</a:t>
                      </a: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自虚而</a:t>
                      </a:r>
                      <a:r>
                        <a:rPr lang="zh-CN" sz="2800" b="1" kern="1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外</a:t>
                      </a: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树怨于诸侯</a:t>
                      </a:r>
                      <a:endParaRPr lang="zh-CN" sz="28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5149" marR="51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charset="-122"/>
                          <a:cs typeface="Courier New" panose="02070309020205020404"/>
                        </a:rPr>
                        <a:t>_______________</a:t>
                      </a:r>
                      <a:endParaRPr lang="zh-CN" sz="28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5149" marR="51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812"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④</a:t>
                      </a: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汝</a:t>
                      </a:r>
                      <a:r>
                        <a:rPr lang="zh-CN" sz="2800" b="1" kern="10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泣</a:t>
                      </a: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告我</a:t>
                      </a:r>
                      <a:endParaRPr lang="zh-CN" sz="28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5149" marR="51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charset="-122"/>
                          <a:cs typeface="Courier New" panose="02070309020205020404"/>
                        </a:rPr>
                        <a:t>______</a:t>
                      </a:r>
                      <a:endParaRPr lang="zh-CN" sz="28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5149" marR="51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812"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⑤</a:t>
                      </a:r>
                      <a:r>
                        <a:rPr lang="zh-CN" sz="2800" b="1" kern="10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瓜</a:t>
                      </a: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分之日可以死</a:t>
                      </a:r>
                      <a:endParaRPr lang="zh-CN" sz="28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5149" marR="51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charset="-122"/>
                          <a:cs typeface="Courier New" panose="02070309020205020404"/>
                        </a:rPr>
                        <a:t>__________</a:t>
                      </a:r>
                      <a:endParaRPr lang="zh-CN" sz="28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5149" marR="51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812">
                <a:tc vMerge="1"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活用作动词</a:t>
                      </a:r>
                      <a:endParaRPr lang="zh-CN" sz="28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5149" marR="51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⑥</a:t>
                      </a: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汝幸而</a:t>
                      </a:r>
                      <a:r>
                        <a:rPr lang="zh-CN" sz="2800" b="1" kern="10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偶</a:t>
                      </a: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我</a:t>
                      </a:r>
                      <a:endParaRPr lang="zh-CN" sz="28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5149" marR="51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charset="-122"/>
                          <a:cs typeface="Courier New" panose="02070309020205020404"/>
                        </a:rPr>
                        <a:t>____________</a:t>
                      </a:r>
                      <a:endParaRPr lang="zh-CN" sz="28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5149" marR="51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5469">
                <a:tc vMerge="1"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使动用法</a:t>
                      </a:r>
                      <a:endParaRPr lang="zh-CN" sz="28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5149" marR="51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 dirty="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⑦</a:t>
                      </a: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却宾客以</a:t>
                      </a:r>
                      <a:r>
                        <a:rPr lang="zh-CN" sz="2800" b="1" kern="1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业</a:t>
                      </a: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诸侯</a:t>
                      </a:r>
                      <a:endParaRPr lang="zh-CN" sz="28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5149" marR="51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charset="-122"/>
                          <a:cs typeface="Courier New" panose="02070309020205020404"/>
                        </a:rPr>
                        <a:t>__</a:t>
                      </a:r>
                      <a:r>
                        <a:rPr lang="en-US" sz="2800" b="1" kern="1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___</a:t>
                      </a:r>
                      <a:r>
                        <a:rPr lang="en-US" sz="2800" b="1" kern="1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charset="-122"/>
                          <a:cs typeface="Courier New" panose="02070309020205020404"/>
                        </a:rPr>
                        <a:t>__________</a:t>
                      </a:r>
                      <a:endParaRPr lang="zh-CN" sz="28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5149" marR="51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00" name="矩形 99"/>
          <p:cNvSpPr/>
          <p:nvPr/>
        </p:nvSpPr>
        <p:spPr>
          <a:xfrm>
            <a:off x="8677979" y="1655911"/>
            <a:ext cx="19880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 smtClean="0">
                <a:latin typeface="楷体" panose="02010609060101010101" charset="-122"/>
                <a:ea typeface="楷体" panose="02010609060101010101" charset="-122"/>
              </a:rPr>
              <a:t>向</a:t>
            </a:r>
            <a:r>
              <a:rPr lang="zh-CN" altLang="zh-CN" b="1" dirty="0">
                <a:latin typeface="楷体" panose="02010609060101010101" charset="-122"/>
                <a:ea typeface="楷体" panose="02010609060101010101" charset="-122"/>
              </a:rPr>
              <a:t>西；向</a:t>
            </a:r>
            <a:r>
              <a:rPr lang="zh-CN" altLang="zh-CN" b="1" dirty="0" smtClean="0">
                <a:latin typeface="楷体" panose="02010609060101010101" charset="-122"/>
                <a:ea typeface="楷体" panose="02010609060101010101" charset="-122"/>
              </a:rPr>
              <a:t>东</a:t>
            </a:r>
            <a:endParaRPr lang="zh-CN" altLang="zh-CN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1" name="矩形 100"/>
          <p:cNvSpPr/>
          <p:nvPr/>
        </p:nvSpPr>
        <p:spPr>
          <a:xfrm>
            <a:off x="8677361" y="2231975"/>
            <a:ext cx="16273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 smtClean="0">
                <a:latin typeface="楷体" panose="02010609060101010101" charset="-122"/>
                <a:ea typeface="楷体" panose="02010609060101010101" charset="-122"/>
              </a:rPr>
              <a:t>像</a:t>
            </a:r>
            <a:r>
              <a:rPr lang="zh-CN" altLang="zh-CN" b="1" dirty="0">
                <a:latin typeface="楷体" panose="02010609060101010101" charset="-122"/>
                <a:ea typeface="楷体" panose="02010609060101010101" charset="-122"/>
              </a:rPr>
              <a:t>蚕</a:t>
            </a:r>
            <a:r>
              <a:rPr lang="zh-CN" altLang="zh-CN" b="1" dirty="0" smtClean="0">
                <a:latin typeface="楷体" panose="02010609060101010101" charset="-122"/>
                <a:ea typeface="楷体" panose="02010609060101010101" charset="-122"/>
              </a:rPr>
              <a:t>那样</a:t>
            </a:r>
            <a:endParaRPr lang="zh-CN" altLang="zh-CN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2" name="矩形 101"/>
          <p:cNvSpPr/>
          <p:nvPr/>
        </p:nvSpPr>
        <p:spPr>
          <a:xfrm>
            <a:off x="8521049" y="3024063"/>
            <a:ext cx="270939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 smtClean="0">
                <a:latin typeface="楷体" panose="02010609060101010101" charset="-122"/>
                <a:ea typeface="楷体" panose="02010609060101010101" charset="-122"/>
              </a:rPr>
              <a:t>在</a:t>
            </a:r>
            <a:r>
              <a:rPr lang="zh-CN" altLang="zh-CN" b="1" dirty="0">
                <a:latin typeface="楷体" panose="02010609060101010101" charset="-122"/>
                <a:ea typeface="楷体" panose="02010609060101010101" charset="-122"/>
              </a:rPr>
              <a:t>内部；在</a:t>
            </a:r>
            <a:r>
              <a:rPr lang="zh-CN" altLang="zh-CN" b="1" dirty="0" smtClean="0">
                <a:latin typeface="楷体" panose="02010609060101010101" charset="-122"/>
                <a:ea typeface="楷体" panose="02010609060101010101" charset="-122"/>
              </a:rPr>
              <a:t>外部</a:t>
            </a:r>
            <a:endParaRPr lang="zh-CN" altLang="zh-CN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3" name="矩形 102"/>
          <p:cNvSpPr/>
          <p:nvPr/>
        </p:nvSpPr>
        <p:spPr>
          <a:xfrm>
            <a:off x="8677361" y="3760983"/>
            <a:ext cx="9060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 smtClean="0">
                <a:latin typeface="楷体" panose="02010609060101010101" charset="-122"/>
                <a:ea typeface="楷体" panose="02010609060101010101" charset="-122"/>
              </a:rPr>
              <a:t>哭着</a:t>
            </a:r>
            <a:endParaRPr lang="zh-CN" altLang="zh-CN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4" name="矩形 103"/>
          <p:cNvSpPr/>
          <p:nvPr/>
        </p:nvSpPr>
        <p:spPr>
          <a:xfrm>
            <a:off x="8642633" y="4428219"/>
            <a:ext cx="16273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 smtClean="0">
                <a:latin typeface="楷体" panose="02010609060101010101" charset="-122"/>
                <a:ea typeface="楷体" panose="02010609060101010101" charset="-122"/>
              </a:rPr>
              <a:t>像</a:t>
            </a:r>
            <a:r>
              <a:rPr lang="zh-CN" altLang="zh-CN" b="1" dirty="0">
                <a:latin typeface="楷体" panose="02010609060101010101" charset="-122"/>
                <a:ea typeface="楷体" panose="02010609060101010101" charset="-122"/>
              </a:rPr>
              <a:t>瓜</a:t>
            </a:r>
            <a:r>
              <a:rPr lang="zh-CN" altLang="zh-CN" b="1" dirty="0" smtClean="0">
                <a:latin typeface="楷体" panose="02010609060101010101" charset="-122"/>
                <a:ea typeface="楷体" panose="02010609060101010101" charset="-122"/>
              </a:rPr>
              <a:t>一样</a:t>
            </a:r>
            <a:endParaRPr lang="zh-CN" altLang="zh-CN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5" name="矩形 104"/>
          <p:cNvSpPr/>
          <p:nvPr/>
        </p:nvSpPr>
        <p:spPr>
          <a:xfrm>
            <a:off x="8677361" y="5023333"/>
            <a:ext cx="19880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 smtClean="0">
                <a:latin typeface="楷体" panose="02010609060101010101" charset="-122"/>
                <a:ea typeface="楷体" panose="02010609060101010101" charset="-122"/>
              </a:rPr>
              <a:t>婚配</a:t>
            </a:r>
            <a:r>
              <a:rPr lang="zh-CN" altLang="zh-CN" b="1" dirty="0">
                <a:latin typeface="楷体" panose="02010609060101010101" charset="-122"/>
                <a:ea typeface="楷体" panose="02010609060101010101" charset="-122"/>
              </a:rPr>
              <a:t>，嫁</a:t>
            </a:r>
            <a:r>
              <a:rPr lang="zh-CN" altLang="zh-CN" b="1" dirty="0" smtClean="0">
                <a:latin typeface="楷体" panose="02010609060101010101" charset="-122"/>
                <a:ea typeface="楷体" panose="02010609060101010101" charset="-122"/>
              </a:rPr>
              <a:t>给</a:t>
            </a:r>
            <a:endParaRPr lang="zh-CN" altLang="zh-CN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6" name="矩形 105"/>
          <p:cNvSpPr/>
          <p:nvPr/>
        </p:nvSpPr>
        <p:spPr>
          <a:xfrm>
            <a:off x="8521049" y="5688359"/>
            <a:ext cx="270619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 smtClean="0">
                <a:latin typeface="楷体" panose="02010609060101010101" charset="-122"/>
                <a:ea typeface="楷体" panose="02010609060101010101" charset="-122"/>
              </a:rPr>
              <a:t>使</a:t>
            </a:r>
            <a:r>
              <a:rPr lang="en-US" altLang="zh-CN" b="1" dirty="0">
                <a:latin typeface="楷体" panose="02010609060101010101" charset="-122"/>
                <a:ea typeface="楷体" panose="02010609060101010101" charset="-122"/>
              </a:rPr>
              <a:t>……</a:t>
            </a:r>
            <a:r>
              <a:rPr lang="zh-CN" altLang="zh-CN" b="1" dirty="0">
                <a:latin typeface="楷体" panose="02010609060101010101" charset="-122"/>
                <a:ea typeface="楷体" panose="02010609060101010101" charset="-122"/>
              </a:rPr>
              <a:t>成就</a:t>
            </a:r>
            <a:r>
              <a:rPr lang="zh-CN" altLang="zh-CN" b="1" dirty="0" smtClean="0">
                <a:latin typeface="楷体" panose="02010609060101010101" charset="-122"/>
                <a:ea typeface="楷体" panose="02010609060101010101" charset="-122"/>
              </a:rPr>
              <a:t>霸业</a:t>
            </a:r>
            <a:endParaRPr lang="zh-CN" altLang="zh-CN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01" grpId="0"/>
      <p:bldP spid="102" grpId="0"/>
      <p:bldP spid="103" grpId="0"/>
      <p:bldP spid="104" grpId="0"/>
      <p:bldP spid="105" grpId="0"/>
      <p:bldP spid="10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262250" y="719807"/>
          <a:ext cx="10997575" cy="4480560"/>
        </p:xfrm>
        <a:graphic>
          <a:graphicData uri="http://schemas.openxmlformats.org/drawingml/2006/table">
            <a:tbl>
              <a:tblPr/>
              <a:tblGrid>
                <a:gridCol w="1322323"/>
                <a:gridCol w="2124236"/>
                <a:gridCol w="4845423"/>
                <a:gridCol w="2705593"/>
              </a:tblGrid>
              <a:tr h="438060">
                <a:tc grid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黑体" panose="02010609060101010101" charset="-122"/>
                          <a:cs typeface="Times New Roman" panose="02020603050405020304"/>
                        </a:rPr>
                        <a:t>活用类型</a:t>
                      </a:r>
                      <a:endParaRPr lang="zh-CN" sz="2800" kern="100" dirty="0">
                        <a:solidFill>
                          <a:srgbClr val="C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5149" marR="51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 hMerge="1"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黑体" panose="02010609060101010101" charset="-122"/>
                          <a:cs typeface="Times New Roman" panose="02020603050405020304"/>
                        </a:rPr>
                        <a:t>例句例字</a:t>
                      </a:r>
                      <a:endParaRPr lang="zh-CN" sz="2800" kern="100">
                        <a:solidFill>
                          <a:srgbClr val="C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5149" marR="51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黑体" panose="02010609060101010101" charset="-122"/>
                          <a:cs typeface="Times New Roman" panose="02020603050405020304"/>
                        </a:rPr>
                        <a:t>释义</a:t>
                      </a:r>
                      <a:endParaRPr lang="zh-CN" sz="2800" kern="100" dirty="0">
                        <a:solidFill>
                          <a:srgbClr val="C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5149" marR="51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</a:tr>
              <a:tr h="438060">
                <a:tc rowSpan="4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 smtClean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形容词活用</a:t>
                      </a:r>
                      <a:endParaRPr lang="zh-CN" sz="105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使</a:t>
                      </a:r>
                      <a:r>
                        <a:rPr lang="zh-CN" sz="2800" b="1" kern="100" dirty="0" smtClean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动用</a:t>
                      </a: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法</a:t>
                      </a:r>
                      <a:endParaRPr lang="zh-CN" sz="105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⑧</a:t>
                      </a:r>
                      <a:r>
                        <a:rPr lang="zh-CN" sz="2800" b="1" kern="10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强</a:t>
                      </a: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公室</a:t>
                      </a:r>
                      <a:endParaRPr lang="zh-CN" sz="105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charset="-122"/>
                          <a:cs typeface="Courier New" panose="02070309020205020404"/>
                        </a:rPr>
                        <a:t>__</a:t>
                      </a: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____</a:t>
                      </a: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charset="-122"/>
                          <a:cs typeface="Courier New" panose="02070309020205020404"/>
                        </a:rPr>
                        <a:t>______</a:t>
                      </a:r>
                      <a:endParaRPr lang="zh-CN" sz="105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76121"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⑨</a:t>
                      </a:r>
                      <a:r>
                        <a:rPr lang="zh-CN" sz="2800" b="1" kern="10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娱</a:t>
                      </a: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心意、</a:t>
                      </a:r>
                      <a:r>
                        <a:rPr lang="zh-CN" sz="2800" b="1" kern="10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说</a:t>
                      </a: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耳目者</a:t>
                      </a:r>
                      <a:endParaRPr lang="zh-CN" sz="105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charset="-122"/>
                          <a:cs typeface="Courier New" panose="02070309020205020404"/>
                        </a:rPr>
                        <a:t>__</a:t>
                      </a: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____</a:t>
                      </a: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charset="-122"/>
                          <a:cs typeface="Courier New" panose="02070309020205020404"/>
                        </a:rPr>
                        <a:t>________</a:t>
                      </a: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____</a:t>
                      </a: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charset="-122"/>
                          <a:cs typeface="Courier New" panose="02070309020205020404"/>
                        </a:rPr>
                        <a:t>______</a:t>
                      </a:r>
                      <a:endParaRPr lang="zh-CN" sz="105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5994"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⑩</a:t>
                      </a: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卒不忍独</a:t>
                      </a:r>
                      <a:r>
                        <a:rPr lang="zh-CN" sz="2800" b="1" kern="10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善</a:t>
                      </a: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其身</a:t>
                      </a:r>
                      <a:endParaRPr lang="zh-CN" sz="105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charset="-122"/>
                          <a:cs typeface="Courier New" panose="02070309020205020404"/>
                        </a:rPr>
                        <a:t>__</a:t>
                      </a: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____</a:t>
                      </a: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charset="-122"/>
                          <a:cs typeface="Courier New" panose="02070309020205020404"/>
                        </a:rPr>
                        <a:t>______</a:t>
                      </a:r>
                      <a:endParaRPr lang="zh-CN" sz="105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76121">
                <a:tc vMerge="1"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意</a:t>
                      </a:r>
                      <a:r>
                        <a:rPr lang="zh-CN" sz="2800" b="1" kern="100" dirty="0" smtClean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动用</a:t>
                      </a: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法</a:t>
                      </a:r>
                      <a:endParaRPr lang="zh-CN" sz="105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 dirty="0">
                          <a:effectLst/>
                          <a:latin typeface="Numbers &amp; Pinyin"/>
                          <a:ea typeface="宋体" panose="02010600030101010101" pitchFamily="2" charset="-122"/>
                          <a:cs typeface="Cambria Math" panose="02040503050406030204"/>
                        </a:rPr>
                        <a:t>,</a:t>
                      </a: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当亦</a:t>
                      </a:r>
                      <a:r>
                        <a:rPr lang="zh-CN" sz="2800" b="1" kern="1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乐</a:t>
                      </a: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牺牲吾身与汝身之福利</a:t>
                      </a:r>
                      <a:endParaRPr lang="zh-CN" sz="105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charset="-122"/>
                          <a:cs typeface="Courier New" panose="02070309020205020404"/>
                        </a:rPr>
                        <a:t>__</a:t>
                      </a: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____</a:t>
                      </a: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charset="-122"/>
                          <a:cs typeface="Courier New" panose="02070309020205020404"/>
                        </a:rPr>
                        <a:t>______</a:t>
                      </a:r>
                      <a:endParaRPr lang="zh-CN" sz="105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12" name="矩形 311"/>
          <p:cNvSpPr/>
          <p:nvPr/>
        </p:nvSpPr>
        <p:spPr>
          <a:xfrm>
            <a:off x="8569349" y="1384719"/>
            <a:ext cx="19848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 smtClean="0">
                <a:latin typeface="楷体" panose="02010609060101010101" charset="-122"/>
                <a:ea typeface="楷体" panose="02010609060101010101" charset="-122"/>
              </a:rPr>
              <a:t>使</a:t>
            </a:r>
            <a:r>
              <a:rPr lang="en-US" altLang="zh-CN" b="1" dirty="0">
                <a:latin typeface="楷体" panose="02010609060101010101" charset="-122"/>
                <a:ea typeface="楷体" panose="02010609060101010101" charset="-122"/>
              </a:rPr>
              <a:t>……</a:t>
            </a:r>
            <a:r>
              <a:rPr lang="zh-CN" altLang="zh-CN" b="1" dirty="0" smtClean="0">
                <a:latin typeface="楷体" panose="02010609060101010101" charset="-122"/>
                <a:ea typeface="楷体" panose="02010609060101010101" charset="-122"/>
              </a:rPr>
              <a:t>强大</a:t>
            </a:r>
            <a:endParaRPr lang="zh-CN" altLang="zh-CN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13" name="矩形 312"/>
          <p:cNvSpPr/>
          <p:nvPr/>
        </p:nvSpPr>
        <p:spPr>
          <a:xfrm>
            <a:off x="8569349" y="1907939"/>
            <a:ext cx="2546264" cy="12840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b="1" dirty="0" smtClean="0">
                <a:latin typeface="楷体" panose="02010609060101010101" charset="-122"/>
                <a:ea typeface="楷体" panose="02010609060101010101" charset="-122"/>
              </a:rPr>
              <a:t>使</a:t>
            </a:r>
            <a:r>
              <a:rPr lang="en-US" altLang="zh-CN" b="1" dirty="0">
                <a:latin typeface="楷体" panose="02010609060101010101" charset="-122"/>
                <a:ea typeface="楷体" panose="02010609060101010101" charset="-122"/>
              </a:rPr>
              <a:t>……</a:t>
            </a:r>
            <a:r>
              <a:rPr lang="zh-CN" altLang="zh-CN" b="1" dirty="0">
                <a:latin typeface="楷体" panose="02010609060101010101" charset="-122"/>
                <a:ea typeface="楷体" panose="02010609060101010101" charset="-122"/>
              </a:rPr>
              <a:t>快乐；使</a:t>
            </a:r>
            <a:r>
              <a:rPr lang="en-US" altLang="zh-CN" b="1" dirty="0">
                <a:latin typeface="楷体" panose="02010609060101010101" charset="-122"/>
                <a:ea typeface="楷体" panose="02010609060101010101" charset="-122"/>
              </a:rPr>
              <a:t>……</a:t>
            </a:r>
            <a:r>
              <a:rPr lang="zh-CN" altLang="zh-CN" b="1" dirty="0" smtClean="0">
                <a:latin typeface="楷体" panose="02010609060101010101" charset="-122"/>
                <a:ea typeface="楷体" panose="02010609060101010101" charset="-122"/>
              </a:rPr>
              <a:t>愉悦</a:t>
            </a:r>
            <a:endParaRPr lang="zh-CN" altLang="zh-CN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14" name="矩形 313"/>
          <p:cNvSpPr/>
          <p:nvPr/>
        </p:nvSpPr>
        <p:spPr>
          <a:xfrm>
            <a:off x="8739382" y="3312095"/>
            <a:ext cx="19848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 smtClean="0">
                <a:latin typeface="楷体" panose="02010609060101010101" charset="-122"/>
                <a:ea typeface="楷体" panose="02010609060101010101" charset="-122"/>
              </a:rPr>
              <a:t>使</a:t>
            </a:r>
            <a:r>
              <a:rPr lang="en-US" altLang="zh-CN" b="1" dirty="0">
                <a:latin typeface="楷体" panose="02010609060101010101" charset="-122"/>
                <a:ea typeface="楷体" panose="02010609060101010101" charset="-122"/>
              </a:rPr>
              <a:t>……</a:t>
            </a:r>
            <a:r>
              <a:rPr lang="zh-CN" altLang="zh-CN" b="1" dirty="0" smtClean="0">
                <a:latin typeface="楷体" panose="02010609060101010101" charset="-122"/>
                <a:ea typeface="楷体" panose="02010609060101010101" charset="-122"/>
              </a:rPr>
              <a:t>完整</a:t>
            </a:r>
            <a:endParaRPr lang="zh-CN" altLang="zh-CN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15" name="矩形 314"/>
          <p:cNvSpPr/>
          <p:nvPr/>
        </p:nvSpPr>
        <p:spPr>
          <a:xfrm>
            <a:off x="8749369" y="4265153"/>
            <a:ext cx="19848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 smtClean="0">
                <a:latin typeface="楷体" panose="02010609060101010101" charset="-122"/>
                <a:ea typeface="楷体" panose="02010609060101010101" charset="-122"/>
              </a:rPr>
              <a:t>以</a:t>
            </a:r>
            <a:r>
              <a:rPr lang="en-US" altLang="zh-CN" b="1" dirty="0">
                <a:latin typeface="楷体" panose="02010609060101010101" charset="-122"/>
                <a:ea typeface="楷体" panose="02010609060101010101" charset="-122"/>
              </a:rPr>
              <a:t>……</a:t>
            </a:r>
            <a:r>
              <a:rPr lang="zh-CN" altLang="zh-CN" b="1" dirty="0">
                <a:latin typeface="楷体" panose="02010609060101010101" charset="-122"/>
                <a:ea typeface="楷体" panose="02010609060101010101" charset="-122"/>
              </a:rPr>
              <a:t>为乐</a:t>
            </a:r>
            <a:endParaRPr lang="zh-CN" altLang="zh-CN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2" grpId="0"/>
      <p:bldP spid="313" grpId="0"/>
      <p:bldP spid="314" grpId="0"/>
      <p:bldP spid="31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262255" y="720090"/>
          <a:ext cx="10997565" cy="4632325"/>
        </p:xfrm>
        <a:graphic>
          <a:graphicData uri="http://schemas.openxmlformats.org/drawingml/2006/table">
            <a:tbl>
              <a:tblPr/>
              <a:tblGrid>
                <a:gridCol w="1322070"/>
                <a:gridCol w="1728470"/>
                <a:gridCol w="3204210"/>
                <a:gridCol w="4742815"/>
              </a:tblGrid>
              <a:tr h="772160">
                <a:tc grid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黑体" panose="02010609060101010101" charset="-122"/>
                          <a:cs typeface="Times New Roman" panose="02020603050405020304"/>
                        </a:rPr>
                        <a:t>活用类型</a:t>
                      </a:r>
                      <a:endParaRPr lang="zh-CN" sz="2800" kern="100" dirty="0">
                        <a:solidFill>
                          <a:srgbClr val="C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5149" marR="51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 hMerge="1"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黑体" panose="02010609060101010101" charset="-122"/>
                          <a:cs typeface="Times New Roman" panose="02020603050405020304"/>
                        </a:rPr>
                        <a:t>例句例字</a:t>
                      </a:r>
                      <a:endParaRPr lang="zh-CN" sz="2800" kern="100">
                        <a:solidFill>
                          <a:srgbClr val="C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5149" marR="51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黑体" panose="02010609060101010101" charset="-122"/>
                          <a:cs typeface="Times New Roman" panose="02020603050405020304"/>
                        </a:rPr>
                        <a:t>释义</a:t>
                      </a:r>
                      <a:endParaRPr lang="zh-CN" sz="2800" kern="100" dirty="0">
                        <a:solidFill>
                          <a:srgbClr val="C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5149" marR="51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</a:tr>
              <a:tr h="1544320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700655" algn="l"/>
                        </a:tabLst>
                        <a:defRPr/>
                      </a:pPr>
                      <a:r>
                        <a:rPr kumimoji="0" lang="zh-CN" altLang="en-US" sz="2800" b="1" i="0" u="none" strike="noStrike" kern="1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Times New Roman" panose="02020603050405020304"/>
                        </a:rPr>
                        <a:t>活用作动词</a:t>
                      </a:r>
                      <a:endParaRPr lang="zh-CN" sz="105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700655" algn="l"/>
                        </a:tabLst>
                        <a:defRPr/>
                      </a:pPr>
                      <a:r>
                        <a:rPr kumimoji="0" lang="zh-CN" altLang="en-US" sz="2800" b="1" i="0" u="none" strike="noStrike" kern="1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Times New Roman" panose="02020603050405020304"/>
                        </a:rPr>
                        <a:t>活用</a:t>
                      </a:r>
                      <a:endParaRPr kumimoji="0" lang="en-US" altLang="zh-CN" sz="2800" b="1" i="0" u="none" strike="noStrike" kern="1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Times New Roman" panose="02020603050405020304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700655" algn="l"/>
                        </a:tabLst>
                        <a:defRPr/>
                      </a:pPr>
                      <a:r>
                        <a:rPr kumimoji="0" lang="zh-CN" altLang="en-US" sz="2800" b="1" i="0" u="none" strike="noStrike" kern="1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Times New Roman" panose="02020603050405020304"/>
                        </a:rPr>
                        <a:t>作动词</a:t>
                      </a:r>
                      <a:endParaRPr lang="zh-CN" sz="105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 dirty="0">
                          <a:effectLst/>
                          <a:latin typeface="Numbers &amp; Pinyin"/>
                          <a:ea typeface="宋体" panose="02010600030101010101" pitchFamily="2" charset="-122"/>
                          <a:cs typeface="Cambria Math" panose="02040503050406030204"/>
                        </a:rPr>
                        <a:t>-</a:t>
                      </a:r>
                      <a:r>
                        <a:rPr lang="zh-CN" sz="2800" b="1" kern="1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老</a:t>
                      </a: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吾</a:t>
                      </a:r>
                      <a:r>
                        <a:rPr lang="zh-CN" sz="2800" b="1" kern="1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老</a:t>
                      </a: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，以及人之老；</a:t>
                      </a:r>
                      <a:r>
                        <a:rPr lang="zh-CN" sz="2800" b="1" kern="1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幼</a:t>
                      </a: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吾</a:t>
                      </a:r>
                      <a:r>
                        <a:rPr lang="zh-CN" sz="2800" b="1" kern="1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幼</a:t>
                      </a: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，以及人之幼</a:t>
                      </a:r>
                      <a:endParaRPr lang="zh-CN" sz="105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charset="-122"/>
                          <a:cs typeface="Courier New" panose="02070309020205020404"/>
                          <a:sym typeface="+mn-ea"/>
                        </a:rPr>
                        <a:t>______</a:t>
                      </a: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  <a:sym typeface="+mn-ea"/>
                        </a:rPr>
                        <a:t>__</a:t>
                      </a: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charset="-122"/>
                          <a:cs typeface="Courier New" panose="02070309020205020404"/>
                          <a:sym typeface="+mn-ea"/>
                        </a:rPr>
                        <a:t>__</a:t>
                      </a: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  <a:sym typeface="+mn-ea"/>
                        </a:rPr>
                        <a:t>__</a:t>
                      </a: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charset="-122"/>
                          <a:cs typeface="Courier New" panose="02070309020205020404"/>
                          <a:sym typeface="+mn-ea"/>
                        </a:rPr>
                        <a:t>_____________</a:t>
                      </a: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charset="-122"/>
                          <a:cs typeface="Courier New" panose="02070309020205020404"/>
                        </a:rPr>
                        <a:t>______</a:t>
                      </a: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__</a:t>
                      </a: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charset="-122"/>
                          <a:cs typeface="Courier New" panose="02070309020205020404"/>
                        </a:rPr>
                        <a:t>__</a:t>
                      </a: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__</a:t>
                      </a: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charset="-122"/>
                          <a:cs typeface="Courier New" panose="02070309020205020404"/>
                        </a:rPr>
                        <a:t>____________________</a:t>
                      </a: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__</a:t>
                      </a: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charset="-122"/>
                          <a:cs typeface="Courier New" panose="02070309020205020404"/>
                        </a:rPr>
                        <a:t>__</a:t>
                      </a: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__</a:t>
                      </a: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charset="-122"/>
                          <a:cs typeface="Courier New" panose="02070309020205020404"/>
                        </a:rPr>
                        <a:t>______________</a:t>
                      </a: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__</a:t>
                      </a: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charset="-122"/>
                          <a:cs typeface="Courier New" panose="02070309020205020404"/>
                        </a:rPr>
                        <a:t>__</a:t>
                      </a: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__</a:t>
                      </a: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charset="-122"/>
                          <a:cs typeface="Courier New" panose="02070309020205020404"/>
                        </a:rPr>
                        <a:t>____________________</a:t>
                      </a: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__</a:t>
                      </a: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charset="-122"/>
                          <a:cs typeface="Courier New" panose="02070309020205020404"/>
                        </a:rPr>
                        <a:t>__</a:t>
                      </a: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__</a:t>
                      </a: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charset="-122"/>
                          <a:cs typeface="Courier New" panose="02070309020205020404"/>
                        </a:rPr>
                        <a:t>________</a:t>
                      </a:r>
                      <a:endParaRPr lang="zh-CN" sz="105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15845">
                <a:tc vMerge="1"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700655" algn="l"/>
                        </a:tabLst>
                        <a:defRPr/>
                      </a:pPr>
                      <a:r>
                        <a:rPr kumimoji="0" lang="zh-CN" altLang="en-US" sz="2800" b="1" i="0" u="none" strike="noStrike" kern="1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Times New Roman" panose="02020603050405020304"/>
                        </a:rPr>
                        <a:t>活用</a:t>
                      </a:r>
                      <a:endParaRPr kumimoji="0" lang="zh-CN" altLang="en-US" sz="1050" b="0" i="0" u="none" strike="noStrike" kern="1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700655" algn="l"/>
                        </a:tabLst>
                        <a:defRPr/>
                      </a:pPr>
                      <a:r>
                        <a:rPr kumimoji="0" lang="zh-CN" altLang="en-US" sz="2800" b="1" i="0" u="none" strike="noStrike" kern="1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Times New Roman" panose="02020603050405020304"/>
                        </a:rPr>
                        <a:t>作名词</a:t>
                      </a:r>
                      <a:endParaRPr kumimoji="0" lang="zh-CN" altLang="en-US" sz="1050" b="0" i="0" u="none" strike="noStrike" kern="1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cPr/>
                </a:tc>
                <a:tc vMerge="1">
                  <a:tcPr/>
                </a:tc>
              </a:tr>
            </a:tbl>
          </a:graphicData>
        </a:graphic>
      </p:graphicFrame>
      <p:sp>
        <p:nvSpPr>
          <p:cNvPr id="4" name="矩形 3"/>
          <p:cNvSpPr/>
          <p:nvPr/>
        </p:nvSpPr>
        <p:spPr>
          <a:xfrm>
            <a:off x="6590337" y="1694941"/>
            <a:ext cx="4649417" cy="3322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b="1" dirty="0">
                <a:latin typeface="楷体" panose="02010609060101010101" charset="-122"/>
                <a:ea typeface="楷体" panose="02010609060101010101" charset="-122"/>
              </a:rPr>
              <a:t>第一个</a:t>
            </a:r>
            <a:r>
              <a:rPr lang="en-US" altLang="zh-CN" b="1" dirty="0"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zh-CN" b="1" dirty="0">
                <a:latin typeface="楷体" panose="02010609060101010101" charset="-122"/>
                <a:ea typeface="楷体" panose="02010609060101010101" charset="-122"/>
              </a:rPr>
              <a:t>老</a:t>
            </a:r>
            <a:r>
              <a:rPr lang="en-US" altLang="zh-CN" b="1" dirty="0">
                <a:latin typeface="楷体" panose="02010609060101010101" charset="-122"/>
                <a:ea typeface="楷体" panose="02010609060101010101" charset="-122"/>
              </a:rPr>
              <a:t>”</a:t>
            </a:r>
            <a:r>
              <a:rPr lang="zh-CN" altLang="zh-CN" b="1" dirty="0">
                <a:latin typeface="楷体" panose="02010609060101010101" charset="-122"/>
                <a:ea typeface="楷体" panose="02010609060101010101" charset="-122"/>
              </a:rPr>
              <a:t>，动词，尊敬、敬重；第二个</a:t>
            </a:r>
            <a:r>
              <a:rPr lang="en-US" altLang="zh-CN" b="1" dirty="0"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zh-CN" b="1" dirty="0">
                <a:latin typeface="楷体" panose="02010609060101010101" charset="-122"/>
                <a:ea typeface="楷体" panose="02010609060101010101" charset="-122"/>
              </a:rPr>
              <a:t>老</a:t>
            </a:r>
            <a:r>
              <a:rPr lang="en-US" altLang="zh-CN" b="1" dirty="0">
                <a:latin typeface="楷体" panose="02010609060101010101" charset="-122"/>
                <a:ea typeface="楷体" panose="02010609060101010101" charset="-122"/>
              </a:rPr>
              <a:t>”</a:t>
            </a:r>
            <a:r>
              <a:rPr lang="zh-CN" altLang="zh-CN" b="1" dirty="0">
                <a:latin typeface="楷体" panose="02010609060101010101" charset="-122"/>
                <a:ea typeface="楷体" panose="02010609060101010101" charset="-122"/>
              </a:rPr>
              <a:t>，名词，老人；第一个</a:t>
            </a:r>
            <a:r>
              <a:rPr lang="en-US" altLang="zh-CN" b="1" dirty="0"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zh-CN" b="1" dirty="0">
                <a:latin typeface="楷体" panose="02010609060101010101" charset="-122"/>
                <a:ea typeface="楷体" panose="02010609060101010101" charset="-122"/>
              </a:rPr>
              <a:t>幼</a:t>
            </a:r>
            <a:r>
              <a:rPr lang="en-US" altLang="zh-CN" b="1" dirty="0">
                <a:latin typeface="楷体" panose="02010609060101010101" charset="-122"/>
                <a:ea typeface="楷体" panose="02010609060101010101" charset="-122"/>
              </a:rPr>
              <a:t>”</a:t>
            </a:r>
            <a:r>
              <a:rPr lang="zh-CN" altLang="zh-CN" b="1" dirty="0">
                <a:latin typeface="楷体" panose="02010609060101010101" charset="-122"/>
                <a:ea typeface="楷体" panose="02010609060101010101" charset="-122"/>
              </a:rPr>
              <a:t>，动词，疼爱、爱护；第二个</a:t>
            </a:r>
            <a:r>
              <a:rPr lang="en-US" altLang="zh-CN" b="1" dirty="0"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zh-CN" b="1" dirty="0">
                <a:latin typeface="楷体" panose="02010609060101010101" charset="-122"/>
                <a:ea typeface="楷体" panose="02010609060101010101" charset="-122"/>
              </a:rPr>
              <a:t>幼</a:t>
            </a:r>
            <a:r>
              <a:rPr lang="en-US" altLang="zh-CN" b="1" dirty="0">
                <a:latin typeface="楷体" panose="02010609060101010101" charset="-122"/>
                <a:ea typeface="楷体" panose="02010609060101010101" charset="-122"/>
              </a:rPr>
              <a:t>”</a:t>
            </a:r>
            <a:r>
              <a:rPr lang="zh-CN" altLang="zh-CN" b="1" dirty="0">
                <a:latin typeface="楷体" panose="02010609060101010101" charset="-122"/>
                <a:ea typeface="楷体" panose="02010609060101010101" charset="-122"/>
              </a:rPr>
              <a:t>，名词，</a:t>
            </a:r>
            <a:r>
              <a:rPr lang="zh-CN" altLang="zh-CN" b="1" dirty="0" smtClean="0">
                <a:latin typeface="楷体" panose="02010609060101010101" charset="-122"/>
                <a:ea typeface="楷体" panose="02010609060101010101" charset="-122"/>
              </a:rPr>
              <a:t>小孩</a:t>
            </a:r>
            <a:endParaRPr lang="zh-CN" altLang="zh-CN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271037" y="325539"/>
            <a:ext cx="10980000" cy="656846"/>
          </a:xfrm>
        </p:spPr>
        <p:txBody>
          <a:bodyPr/>
          <a:lstStyle/>
          <a:p>
            <a:r>
              <a:rPr lang="en-US" altLang="zh-CN" dirty="0"/>
              <a:t>4.</a:t>
            </a:r>
            <a:r>
              <a:rPr lang="zh-CN" altLang="zh-CN" dirty="0">
                <a:cs typeface="Times New Roman" panose="02020603050405020304"/>
              </a:rPr>
              <a:t>特殊句式</a:t>
            </a:r>
            <a:endParaRPr lang="zh-CN" alt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353695" y="1081405"/>
          <a:ext cx="10814685" cy="5266690"/>
        </p:xfrm>
        <a:graphic>
          <a:graphicData uri="http://schemas.openxmlformats.org/drawingml/2006/table">
            <a:tbl>
              <a:tblPr/>
              <a:tblGrid>
                <a:gridCol w="1699260"/>
                <a:gridCol w="4572000"/>
                <a:gridCol w="4543425"/>
              </a:tblGrid>
              <a:tr h="5486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400" b="1" kern="1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黑体" panose="02010609060101010101" charset="-122"/>
                          <a:cs typeface="Times New Roman" panose="02020603050405020304"/>
                        </a:rPr>
                        <a:t>句式</a:t>
                      </a:r>
                      <a:endParaRPr lang="zh-CN" sz="2400" kern="100" dirty="0">
                        <a:solidFill>
                          <a:srgbClr val="C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25457" marR="254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400" b="1" kern="10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黑体" panose="02010609060101010101" charset="-122"/>
                          <a:cs typeface="Times New Roman" panose="02020603050405020304"/>
                        </a:rPr>
                        <a:t>例句</a:t>
                      </a:r>
                      <a:endParaRPr lang="zh-CN" sz="2400" kern="100">
                        <a:solidFill>
                          <a:srgbClr val="C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25457" marR="254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400" b="1" kern="1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黑体" panose="02010609060101010101" charset="-122"/>
                          <a:cs typeface="Times New Roman" panose="02020603050405020304"/>
                        </a:rPr>
                        <a:t>调为正常语序或指出标志词语</a:t>
                      </a:r>
                      <a:endParaRPr lang="zh-CN" sz="2400" kern="100" dirty="0">
                        <a:solidFill>
                          <a:srgbClr val="C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25457" marR="254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</a:tr>
              <a:tr h="548640">
                <a:tc rowSpan="3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4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定语</a:t>
                      </a:r>
                      <a:endParaRPr lang="zh-CN" sz="24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4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后置句</a:t>
                      </a:r>
                      <a:endParaRPr lang="zh-CN" sz="2400" b="1" kern="100">
                        <a:effectLst/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25457" marR="254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400" b="1" kern="10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①</a:t>
                      </a:r>
                      <a:r>
                        <a:rPr lang="zh-CN" sz="24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并国二十</a:t>
                      </a:r>
                      <a:endParaRPr lang="zh-CN" sz="24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25457" marR="254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4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charset="-122"/>
                          <a:cs typeface="Courier New" panose="02070309020205020404"/>
                        </a:rPr>
                        <a:t>__________</a:t>
                      </a:r>
                      <a:endParaRPr lang="zh-CN" sz="24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25457" marR="254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8640">
                <a:tc vMerge="1"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400" b="1" kern="100" dirty="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②</a:t>
                      </a:r>
                      <a:r>
                        <a:rPr lang="zh-CN" sz="24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举地千里</a:t>
                      </a:r>
                      <a:endParaRPr lang="zh-CN" sz="24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25457" marR="254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4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charset="-122"/>
                          <a:cs typeface="Courier New" panose="02070309020205020404"/>
                        </a:rPr>
                        <a:t>__________</a:t>
                      </a:r>
                      <a:endParaRPr lang="zh-CN" sz="24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25457" marR="254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8640">
                <a:tc vMerge="1">
                  <a:tcPr marL="25457" marR="254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400" b="1" kern="100" dirty="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③</a:t>
                      </a:r>
                      <a:r>
                        <a:rPr lang="zh-CN" sz="24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  <a:sym typeface="+mn-ea"/>
                        </a:rPr>
                        <a:t>钟情如我辈者</a:t>
                      </a:r>
                      <a:endParaRPr lang="zh-CN" sz="24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25457" marR="254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4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charset="-122"/>
                          <a:cs typeface="Courier New" panose="02070309020205020404"/>
                        </a:rPr>
                        <a:t>______________</a:t>
                      </a:r>
                      <a:endParaRPr lang="zh-CN" sz="24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25457" marR="254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8640">
                <a:tc rowSpan="4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4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省略句</a:t>
                      </a:r>
                      <a:endParaRPr lang="zh-CN" sz="24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25457" marR="254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400" b="1" kern="10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④</a:t>
                      </a:r>
                      <a:r>
                        <a:rPr lang="zh-CN" sz="24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  <a:sym typeface="+mn-ea"/>
                        </a:rPr>
                        <a:t>民以殷盛</a:t>
                      </a:r>
                      <a:endParaRPr lang="zh-CN" sz="24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25457" marR="254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4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charset="-122"/>
                          <a:cs typeface="Courier New" panose="02070309020205020404"/>
                        </a:rPr>
                        <a:t>______________</a:t>
                      </a:r>
                      <a:endParaRPr lang="zh-CN" sz="24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25457" marR="254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8640">
                <a:tc vMerge="1"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400" b="1" kern="10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⑤</a:t>
                      </a:r>
                      <a:r>
                        <a:rPr lang="zh-CN" sz="24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  <a:sym typeface="+mn-ea"/>
                        </a:rPr>
                        <a:t>谁知吾卒先汝而死乎</a:t>
                      </a:r>
                      <a:endParaRPr lang="zh-CN" sz="24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25457" marR="254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4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charset="-122"/>
                          <a:cs typeface="Courier New" panose="02070309020205020404"/>
                        </a:rPr>
                        <a:t>___________</a:t>
                      </a:r>
                      <a:r>
                        <a:rPr lang="en-US" sz="24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charset="-122"/>
                          <a:cs typeface="Courier New" panose="02070309020205020404"/>
                          <a:sym typeface="+mn-ea"/>
                        </a:rPr>
                        <a:t>____________</a:t>
                      </a:r>
                      <a:r>
                        <a:rPr lang="en-US" sz="24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charset="-122"/>
                          <a:cs typeface="Courier New" panose="02070309020205020404"/>
                        </a:rPr>
                        <a:t>___</a:t>
                      </a:r>
                      <a:endParaRPr lang="zh-CN" sz="24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25457" marR="254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8640">
                <a:tc vMerge="1"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400" b="1" kern="100" dirty="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⑥</a:t>
                      </a:r>
                      <a:r>
                        <a:rPr lang="zh-CN" sz="24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  <a:sym typeface="+mn-ea"/>
                        </a:rPr>
                        <a:t>必以告妾</a:t>
                      </a:r>
                      <a:endParaRPr lang="zh-CN" sz="24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25457" marR="254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4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charset="-122"/>
                          <a:cs typeface="Courier New" panose="02070309020205020404"/>
                        </a:rPr>
                        <a:t>______________</a:t>
                      </a:r>
                      <a:endParaRPr lang="zh-CN" sz="24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25457" marR="254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8640">
                <a:tc vMerge="1">
                  <a:tcPr marL="25457" marR="254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400" b="1" kern="10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⑦</a:t>
                      </a:r>
                      <a:r>
                        <a:rPr lang="zh-CN" sz="24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  <a:sym typeface="+mn-ea"/>
                        </a:rPr>
                        <a:t>当哭相和也</a:t>
                      </a:r>
                      <a:endParaRPr lang="zh-CN" sz="24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25457" marR="254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4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__</a:t>
                      </a:r>
                      <a:r>
                        <a:rPr lang="en-US" sz="24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charset="-122"/>
                          <a:cs typeface="Courier New" panose="02070309020205020404"/>
                        </a:rPr>
                        <a:t>__</a:t>
                      </a:r>
                      <a:r>
                        <a:rPr lang="en-US" sz="24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__</a:t>
                      </a:r>
                      <a:r>
                        <a:rPr lang="en-US" sz="24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charset="-122"/>
                          <a:cs typeface="Courier New" panose="02070309020205020404"/>
                        </a:rPr>
                        <a:t>_____</a:t>
                      </a:r>
                      <a:r>
                        <a:rPr lang="en-US" sz="24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charset="-122"/>
                          <a:cs typeface="Courier New" panose="02070309020205020404"/>
                          <a:sym typeface="+mn-ea"/>
                        </a:rPr>
                        <a:t>____</a:t>
                      </a:r>
                      <a:r>
                        <a:rPr lang="en-US" sz="24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charset="-122"/>
                          <a:cs typeface="Courier New" panose="02070309020205020404"/>
                        </a:rPr>
                        <a:t>_</a:t>
                      </a:r>
                      <a:r>
                        <a:rPr lang="en-US" sz="24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__</a:t>
                      </a:r>
                      <a:endParaRPr lang="zh-CN" sz="24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25457" marR="254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7757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4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  <a:sym typeface="+mn-ea"/>
                        </a:rPr>
                        <a:t>判断句</a:t>
                      </a:r>
                      <a:endParaRPr lang="zh-CN" sz="24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25457" marR="254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400" b="1" kern="10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⑧</a:t>
                      </a:r>
                      <a:r>
                        <a:rPr lang="zh-CN" sz="24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  <a:sym typeface="+mn-ea"/>
                        </a:rPr>
                        <a:t>厅旁一室，为吾与汝双栖之所</a:t>
                      </a:r>
                      <a:endParaRPr lang="zh-CN" sz="24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25457" marR="254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4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charset="-122"/>
                          <a:cs typeface="Courier New" panose="02070309020205020404"/>
                          <a:sym typeface="+mn-ea"/>
                        </a:rPr>
                        <a:t>________</a:t>
                      </a:r>
                      <a:r>
                        <a:rPr lang="en-US" sz="24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charset="-122"/>
                          <a:cs typeface="Courier New" panose="02070309020205020404"/>
                          <a:sym typeface="+mn-ea"/>
                        </a:rPr>
                        <a:t>______</a:t>
                      </a:r>
                      <a:endParaRPr lang="zh-CN" sz="24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25457" marR="254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矩形 5"/>
          <p:cNvSpPr/>
          <p:nvPr/>
        </p:nvSpPr>
        <p:spPr>
          <a:xfrm>
            <a:off x="6587242" y="1659144"/>
            <a:ext cx="16273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 smtClean="0">
                <a:latin typeface="楷体" panose="02010609060101010101" charset="-122"/>
                <a:ea typeface="楷体" panose="02010609060101010101" charset="-122"/>
              </a:rPr>
              <a:t>并</a:t>
            </a:r>
            <a:r>
              <a:rPr lang="zh-CN" altLang="zh-CN" b="1" dirty="0">
                <a:latin typeface="楷体" panose="02010609060101010101" charset="-122"/>
                <a:ea typeface="楷体" panose="02010609060101010101" charset="-122"/>
              </a:rPr>
              <a:t>二十</a:t>
            </a:r>
            <a:r>
              <a:rPr lang="zh-CN" altLang="zh-CN" b="1" dirty="0" smtClean="0">
                <a:latin typeface="楷体" panose="02010609060101010101" charset="-122"/>
                <a:ea typeface="楷体" panose="02010609060101010101" charset="-122"/>
              </a:rPr>
              <a:t>国</a:t>
            </a:r>
            <a:endParaRPr lang="zh-CN" altLang="zh-CN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582687" y="2182364"/>
            <a:ext cx="16273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 smtClean="0">
                <a:latin typeface="楷体" panose="02010609060101010101" charset="-122"/>
                <a:ea typeface="楷体" panose="02010609060101010101" charset="-122"/>
              </a:rPr>
              <a:t>举</a:t>
            </a:r>
            <a:r>
              <a:rPr lang="zh-CN" altLang="zh-CN" b="1" dirty="0">
                <a:latin typeface="楷体" panose="02010609060101010101" charset="-122"/>
                <a:ea typeface="楷体" panose="02010609060101010101" charset="-122"/>
              </a:rPr>
              <a:t>千里</a:t>
            </a:r>
            <a:r>
              <a:rPr lang="zh-CN" altLang="zh-CN" b="1" dirty="0" smtClean="0">
                <a:latin typeface="楷体" panose="02010609060101010101" charset="-122"/>
                <a:ea typeface="楷体" panose="02010609060101010101" charset="-122"/>
              </a:rPr>
              <a:t>地</a:t>
            </a:r>
            <a:endParaRPr lang="zh-CN" altLang="zh-CN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570029" y="2752321"/>
            <a:ext cx="232791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zh-CN" b="1" dirty="0" smtClean="0">
                <a:latin typeface="+mn-lt"/>
                <a:ea typeface="楷体" panose="02010609060101010101" charset="-122"/>
                <a:sym typeface="+mn-ea"/>
              </a:rPr>
              <a:t>如</a:t>
            </a:r>
            <a:r>
              <a:rPr lang="zh-CN" altLang="zh-CN" b="1" dirty="0">
                <a:latin typeface="+mn-lt"/>
                <a:ea typeface="楷体" panose="02010609060101010101" charset="-122"/>
                <a:sym typeface="+mn-ea"/>
              </a:rPr>
              <a:t>我辈钟情</a:t>
            </a:r>
            <a:r>
              <a:rPr lang="zh-CN" altLang="zh-CN" b="1" dirty="0" smtClean="0">
                <a:latin typeface="+mn-lt"/>
                <a:ea typeface="楷体" panose="02010609060101010101" charset="-122"/>
                <a:sym typeface="+mn-ea"/>
              </a:rPr>
              <a:t>者</a:t>
            </a:r>
            <a:endParaRPr lang="zh-CN" altLang="zh-CN" dirty="0">
              <a:latin typeface="+mn-lt"/>
              <a:ea typeface="楷体" panose="02010609060101010101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570029" y="3314210"/>
            <a:ext cx="2206625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zh-CN" b="1" dirty="0" smtClean="0">
                <a:latin typeface="+mn-lt"/>
                <a:ea typeface="楷体" panose="02010609060101010101" charset="-122"/>
                <a:sym typeface="+mn-ea"/>
              </a:rPr>
              <a:t>民</a:t>
            </a:r>
            <a:r>
              <a:rPr lang="zh-CN" altLang="zh-CN" b="1" dirty="0">
                <a:latin typeface="+mn-lt"/>
                <a:ea typeface="楷体" panose="02010609060101010101" charset="-122"/>
                <a:sym typeface="+mn-ea"/>
              </a:rPr>
              <a:t>以</a:t>
            </a:r>
            <a:r>
              <a:rPr lang="en-US" altLang="zh-CN" b="1" dirty="0">
                <a:latin typeface="+mn-lt"/>
                <a:ea typeface="楷体" panose="02010609060101010101" charset="-122"/>
                <a:sym typeface="+mn-ea"/>
              </a:rPr>
              <a:t>(</a:t>
            </a:r>
            <a:r>
              <a:rPr lang="zh-CN" altLang="zh-CN" b="1" dirty="0">
                <a:latin typeface="+mn-lt"/>
                <a:ea typeface="楷体" panose="02010609060101010101" charset="-122"/>
                <a:sym typeface="+mn-ea"/>
              </a:rPr>
              <a:t>之</a:t>
            </a:r>
            <a:r>
              <a:rPr lang="en-US" altLang="zh-CN" b="1" dirty="0">
                <a:latin typeface="+mn-lt"/>
                <a:ea typeface="楷体" panose="02010609060101010101" charset="-122"/>
                <a:sym typeface="+mn-ea"/>
              </a:rPr>
              <a:t>)</a:t>
            </a:r>
            <a:r>
              <a:rPr lang="zh-CN" altLang="zh-CN" b="1" dirty="0">
                <a:latin typeface="+mn-lt"/>
                <a:ea typeface="楷体" panose="02010609060101010101" charset="-122"/>
                <a:sym typeface="+mn-ea"/>
              </a:rPr>
              <a:t>殷</a:t>
            </a:r>
            <a:r>
              <a:rPr lang="zh-CN" altLang="zh-CN" b="1" dirty="0" smtClean="0">
                <a:latin typeface="+mn-lt"/>
                <a:ea typeface="楷体" panose="02010609060101010101" charset="-122"/>
                <a:sym typeface="+mn-ea"/>
              </a:rPr>
              <a:t>盛</a:t>
            </a:r>
            <a:endParaRPr lang="zh-CN" altLang="zh-CN" dirty="0">
              <a:latin typeface="+mn-lt"/>
              <a:ea typeface="楷体" panose="02010609060101010101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555105" y="3850640"/>
            <a:ext cx="4746625" cy="9531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zh-CN" b="1" dirty="0" smtClean="0">
                <a:latin typeface="+mn-lt"/>
                <a:ea typeface="楷体" panose="02010609060101010101" charset="-122"/>
                <a:sym typeface="+mn-ea"/>
              </a:rPr>
              <a:t>谁知</a:t>
            </a:r>
            <a:r>
              <a:rPr lang="zh-CN" altLang="zh-CN" b="1" dirty="0">
                <a:latin typeface="+mn-lt"/>
                <a:ea typeface="楷体" panose="02010609060101010101" charset="-122"/>
                <a:sym typeface="+mn-ea"/>
              </a:rPr>
              <a:t>吾卒先</a:t>
            </a:r>
            <a:r>
              <a:rPr lang="en-US" altLang="zh-CN" b="1" dirty="0">
                <a:latin typeface="+mn-lt"/>
                <a:ea typeface="楷体" panose="02010609060101010101" charset="-122"/>
                <a:sym typeface="+mn-ea"/>
              </a:rPr>
              <a:t>(</a:t>
            </a:r>
            <a:r>
              <a:rPr lang="zh-CN" altLang="zh-CN" b="1" dirty="0">
                <a:latin typeface="+mn-lt"/>
                <a:ea typeface="楷体" panose="02010609060101010101" charset="-122"/>
                <a:sym typeface="+mn-ea"/>
              </a:rPr>
              <a:t>于</a:t>
            </a:r>
            <a:r>
              <a:rPr lang="en-US" altLang="zh-CN" b="1" dirty="0">
                <a:latin typeface="+mn-lt"/>
                <a:ea typeface="楷体" panose="02010609060101010101" charset="-122"/>
                <a:sym typeface="+mn-ea"/>
              </a:rPr>
              <a:t>)</a:t>
            </a:r>
            <a:r>
              <a:rPr lang="zh-CN" altLang="zh-CN" b="1" dirty="0">
                <a:latin typeface="+mn-lt"/>
                <a:ea typeface="楷体" panose="02010609060101010101" charset="-122"/>
                <a:sym typeface="+mn-ea"/>
              </a:rPr>
              <a:t>汝而死</a:t>
            </a:r>
            <a:r>
              <a:rPr lang="zh-CN" altLang="zh-CN" b="1" dirty="0" smtClean="0">
                <a:latin typeface="+mn-lt"/>
                <a:ea typeface="楷体" panose="02010609060101010101" charset="-122"/>
                <a:sym typeface="+mn-ea"/>
              </a:rPr>
              <a:t>乎</a:t>
            </a:r>
            <a:endParaRPr lang="zh-CN" altLang="zh-CN" dirty="0">
              <a:latin typeface="+mn-lt"/>
              <a:ea typeface="楷体" panose="02010609060101010101" charset="-122"/>
            </a:endParaRPr>
          </a:p>
          <a:p>
            <a:pPr algn="l"/>
            <a:endParaRPr lang="zh-CN" altLang="zh-CN" dirty="0">
              <a:latin typeface="+mn-lt"/>
              <a:ea typeface="楷体" panose="02010609060101010101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601460" y="4410075"/>
            <a:ext cx="2296795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b="1" dirty="0" smtClean="0">
                <a:latin typeface="+mn-lt"/>
                <a:ea typeface="楷体" panose="02010609060101010101" charset="-122"/>
                <a:sym typeface="+mn-ea"/>
              </a:rPr>
              <a:t>必</a:t>
            </a:r>
            <a:r>
              <a:rPr lang="zh-CN" altLang="zh-CN" b="1" dirty="0">
                <a:latin typeface="+mn-lt"/>
                <a:ea typeface="楷体" panose="02010609060101010101" charset="-122"/>
                <a:sym typeface="+mn-ea"/>
              </a:rPr>
              <a:t>以</a:t>
            </a:r>
            <a:r>
              <a:rPr lang="en-US" altLang="zh-CN" b="1" dirty="0">
                <a:latin typeface="+mn-lt"/>
                <a:ea typeface="楷体" panose="02010609060101010101" charset="-122"/>
                <a:sym typeface="+mn-ea"/>
              </a:rPr>
              <a:t>(</a:t>
            </a:r>
            <a:r>
              <a:rPr lang="zh-CN" altLang="zh-CN" b="1" dirty="0">
                <a:latin typeface="+mn-lt"/>
                <a:ea typeface="楷体" panose="02010609060101010101" charset="-122"/>
                <a:sym typeface="+mn-ea"/>
              </a:rPr>
              <a:t>之</a:t>
            </a:r>
            <a:r>
              <a:rPr lang="en-US" altLang="zh-CN" b="1" dirty="0">
                <a:latin typeface="+mn-lt"/>
                <a:ea typeface="楷体" panose="02010609060101010101" charset="-122"/>
                <a:sym typeface="+mn-ea"/>
              </a:rPr>
              <a:t>)</a:t>
            </a:r>
            <a:r>
              <a:rPr lang="zh-CN" altLang="zh-CN" b="1" dirty="0">
                <a:latin typeface="+mn-lt"/>
                <a:ea typeface="楷体" panose="02010609060101010101" charset="-122"/>
                <a:sym typeface="+mn-ea"/>
              </a:rPr>
              <a:t>告</a:t>
            </a:r>
            <a:r>
              <a:rPr lang="zh-CN" altLang="zh-CN" b="1" dirty="0" smtClean="0">
                <a:latin typeface="+mn-lt"/>
                <a:ea typeface="楷体" panose="02010609060101010101" charset="-122"/>
                <a:sym typeface="+mn-ea"/>
              </a:rPr>
              <a:t>妾</a:t>
            </a:r>
            <a:endParaRPr lang="zh-CN" altLang="zh-CN" dirty="0">
              <a:latin typeface="+mn-lt"/>
              <a:ea typeface="楷体" panose="02010609060101010101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625317" y="4931421"/>
            <a:ext cx="2921635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zh-CN" b="1" dirty="0" smtClean="0">
                <a:latin typeface="+mn-lt"/>
                <a:ea typeface="楷体" panose="02010609060101010101" charset="-122"/>
                <a:sym typeface="+mn-ea"/>
              </a:rPr>
              <a:t>当</a:t>
            </a:r>
            <a:r>
              <a:rPr lang="zh-CN" altLang="zh-CN" b="1" dirty="0">
                <a:latin typeface="+mn-lt"/>
                <a:ea typeface="楷体" panose="02010609060101010101" charset="-122"/>
                <a:sym typeface="+mn-ea"/>
              </a:rPr>
              <a:t>哭</a:t>
            </a:r>
            <a:r>
              <a:rPr lang="en-US" altLang="zh-CN" b="1" dirty="0">
                <a:latin typeface="+mn-lt"/>
                <a:ea typeface="楷体" panose="02010609060101010101" charset="-122"/>
                <a:sym typeface="+mn-ea"/>
              </a:rPr>
              <a:t>(</a:t>
            </a:r>
            <a:r>
              <a:rPr lang="zh-CN" altLang="zh-CN" b="1" dirty="0">
                <a:latin typeface="+mn-lt"/>
                <a:ea typeface="楷体" panose="02010609060101010101" charset="-122"/>
                <a:sym typeface="+mn-ea"/>
              </a:rPr>
              <a:t>与汝</a:t>
            </a:r>
            <a:r>
              <a:rPr lang="en-US" altLang="zh-CN" b="1" dirty="0">
                <a:latin typeface="+mn-lt"/>
                <a:ea typeface="楷体" panose="02010609060101010101" charset="-122"/>
                <a:sym typeface="+mn-ea"/>
              </a:rPr>
              <a:t>)</a:t>
            </a:r>
            <a:r>
              <a:rPr lang="zh-CN" altLang="zh-CN" b="1" dirty="0">
                <a:latin typeface="+mn-lt"/>
                <a:ea typeface="楷体" panose="02010609060101010101" charset="-122"/>
                <a:sym typeface="+mn-ea"/>
              </a:rPr>
              <a:t>相和</a:t>
            </a:r>
            <a:r>
              <a:rPr lang="zh-CN" altLang="zh-CN" b="1" dirty="0" smtClean="0">
                <a:latin typeface="+mn-lt"/>
                <a:ea typeface="楷体" panose="02010609060101010101" charset="-122"/>
                <a:sym typeface="+mn-ea"/>
              </a:rPr>
              <a:t>也</a:t>
            </a:r>
            <a:endParaRPr lang="zh-CN" altLang="zh-CN" dirty="0">
              <a:latin typeface="+mn-lt"/>
              <a:ea typeface="楷体" panose="02010609060101010101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662327" y="5651691"/>
            <a:ext cx="196850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altLang="zh-CN" b="1" dirty="0" smtClean="0">
                <a:latin typeface="+mn-lt"/>
                <a:ea typeface="楷体" panose="02010609060101010101" charset="-122"/>
                <a:sym typeface="+mn-ea"/>
              </a:rPr>
              <a:t>“</a:t>
            </a:r>
            <a:r>
              <a:rPr lang="zh-CN" altLang="zh-CN" b="1" dirty="0">
                <a:latin typeface="+mn-lt"/>
                <a:ea typeface="楷体" panose="02010609060101010101" charset="-122"/>
                <a:sym typeface="+mn-ea"/>
              </a:rPr>
              <a:t>为</a:t>
            </a:r>
            <a:r>
              <a:rPr lang="en-US" altLang="zh-CN" b="1" dirty="0">
                <a:latin typeface="+mn-lt"/>
                <a:ea typeface="楷体" panose="02010609060101010101" charset="-122"/>
                <a:sym typeface="+mn-ea"/>
              </a:rPr>
              <a:t>”</a:t>
            </a:r>
            <a:r>
              <a:rPr lang="zh-CN" altLang="zh-CN" b="1" dirty="0">
                <a:latin typeface="+mn-lt"/>
                <a:ea typeface="楷体" panose="02010609060101010101" charset="-122"/>
                <a:sym typeface="+mn-ea"/>
              </a:rPr>
              <a:t>表</a:t>
            </a:r>
            <a:r>
              <a:rPr lang="zh-CN" altLang="zh-CN" b="1" dirty="0" smtClean="0">
                <a:latin typeface="+mn-lt"/>
                <a:ea typeface="楷体" panose="02010609060101010101" charset="-122"/>
                <a:sym typeface="+mn-ea"/>
              </a:rPr>
              <a:t>判断</a:t>
            </a:r>
            <a:endParaRPr lang="zh-CN" altLang="zh-CN" dirty="0">
              <a:latin typeface="+mn-lt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271037" y="467779"/>
            <a:ext cx="10980000" cy="656846"/>
          </a:xfrm>
        </p:spPr>
        <p:txBody>
          <a:bodyPr/>
          <a:lstStyle/>
          <a:p>
            <a:r>
              <a:rPr lang="en-US" altLang="zh-CN" dirty="0"/>
              <a:t>5.</a:t>
            </a:r>
            <a:r>
              <a:rPr lang="zh-CN" altLang="zh-CN" dirty="0">
                <a:cs typeface="Times New Roman" panose="02020603050405020304"/>
              </a:rPr>
              <a:t>多义实词</a:t>
            </a:r>
            <a:endParaRPr lang="zh-CN" altLang="en-US" dirty="0"/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380122" y="1115851"/>
          <a:ext cx="10761831" cy="4999276"/>
        </p:xfrm>
        <a:graphic>
          <a:graphicData uri="http://schemas.openxmlformats.org/drawingml/2006/table">
            <a:tbl>
              <a:tblPr/>
              <a:tblGrid>
                <a:gridCol w="1096439"/>
                <a:gridCol w="4752528"/>
                <a:gridCol w="4912864"/>
              </a:tblGrid>
              <a:tr h="137959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黑体" panose="02010609060101010101" charset="-122"/>
                          <a:cs typeface="Times New Roman" panose="02020603050405020304"/>
                        </a:rPr>
                        <a:t>词语</a:t>
                      </a:r>
                      <a:endParaRPr lang="zh-CN" sz="2800" kern="100" dirty="0">
                        <a:solidFill>
                          <a:srgbClr val="C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17055" marR="170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黑体" panose="02010609060101010101" charset="-122"/>
                          <a:cs typeface="Times New Roman" panose="02020603050405020304"/>
                        </a:rPr>
                        <a:t>例句</a:t>
                      </a:r>
                      <a:endParaRPr lang="zh-CN" sz="2800" kern="100">
                        <a:solidFill>
                          <a:srgbClr val="C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17055" marR="170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黑体" panose="02010609060101010101" charset="-122"/>
                          <a:cs typeface="Times New Roman" panose="02020603050405020304"/>
                        </a:rPr>
                        <a:t>释义</a:t>
                      </a:r>
                      <a:endParaRPr lang="zh-CN" sz="2800" kern="100" dirty="0">
                        <a:solidFill>
                          <a:srgbClr val="C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17055" marR="170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</a:tr>
              <a:tr h="561388">
                <a:tc rowSpan="4"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从</a:t>
                      </a:r>
                      <a:endParaRPr lang="zh-CN" sz="28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17055" marR="170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 dirty="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①</a:t>
                      </a: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遂散六国之从</a:t>
                      </a:r>
                      <a:endParaRPr lang="zh-CN" sz="28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17055" marR="170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charset="-122"/>
                          <a:cs typeface="Courier New" panose="02070309020205020404"/>
                        </a:rPr>
                        <a:t>________</a:t>
                      </a: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__</a:t>
                      </a: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charset="-122"/>
                          <a:cs typeface="Courier New" panose="02070309020205020404"/>
                        </a:rPr>
                        <a:t>__</a:t>
                      </a: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__</a:t>
                      </a: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charset="-122"/>
                          <a:cs typeface="Courier New" panose="02070309020205020404"/>
                        </a:rPr>
                        <a:t>____________</a:t>
                      </a:r>
                      <a:endParaRPr lang="zh-CN" sz="28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17055" marR="170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1835">
                <a:tc vMerge="1"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②</a:t>
                      </a: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沛公旦日从百余骑来见项王</a:t>
                      </a:r>
                      <a:endParaRPr lang="zh-CN" sz="28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17055" marR="170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charset="-122"/>
                          <a:cs typeface="Courier New" panose="02070309020205020404"/>
                        </a:rPr>
                        <a:t>__________________</a:t>
                      </a:r>
                      <a:endParaRPr lang="zh-CN" sz="28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17055" marR="170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3877">
                <a:tc vMerge="1"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③</a:t>
                      </a: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惑而不从师</a:t>
                      </a:r>
                      <a:endParaRPr lang="zh-CN" sz="28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17055" marR="170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charset="-122"/>
                          <a:cs typeface="Courier New" panose="02070309020205020404"/>
                        </a:rPr>
                        <a:t>____________</a:t>
                      </a:r>
                      <a:endParaRPr lang="zh-CN" sz="28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17055" marR="170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3877">
                <a:tc vMerge="1"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 dirty="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④</a:t>
                      </a: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樊哙从良坐</a:t>
                      </a:r>
                      <a:endParaRPr lang="zh-CN" sz="28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17055" marR="170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charset="-122"/>
                          <a:cs typeface="Courier New" panose="02070309020205020404"/>
                        </a:rPr>
                        <a:t>____________</a:t>
                      </a:r>
                      <a:endParaRPr lang="zh-CN" sz="28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17055" marR="170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3877">
                <a:tc rowSpan="4"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事</a:t>
                      </a:r>
                      <a:endParaRPr lang="zh-CN" sz="28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17055" marR="170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①</a:t>
                      </a: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使之西面事秦</a:t>
                      </a:r>
                      <a:endParaRPr lang="zh-CN" sz="28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17055" marR="170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charset="-122"/>
                          <a:cs typeface="Courier New" panose="02070309020205020404"/>
                        </a:rPr>
                        <a:t>____________</a:t>
                      </a:r>
                      <a:endParaRPr lang="zh-CN" sz="28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17055" marR="170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3877">
                <a:tc vMerge="1"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②</a:t>
                      </a: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天下事有难易乎</a:t>
                      </a:r>
                      <a:endParaRPr lang="zh-CN" sz="28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17055" marR="170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charset="-122"/>
                          <a:cs typeface="Courier New" panose="02070309020205020404"/>
                        </a:rPr>
                        <a:t>____________</a:t>
                      </a:r>
                      <a:endParaRPr lang="zh-CN" sz="28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17055" marR="170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1835">
                <a:tc vMerge="1"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③</a:t>
                      </a: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赵太后新用事</a:t>
                      </a:r>
                      <a:endParaRPr lang="zh-CN" sz="28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17055" marR="170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charset="-122"/>
                          <a:cs typeface="Courier New" panose="02070309020205020404"/>
                        </a:rPr>
                        <a:t>________________</a:t>
                      </a:r>
                      <a:endParaRPr lang="zh-CN" sz="28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17055" marR="170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1835">
                <a:tc vMerge="1"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 dirty="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④</a:t>
                      </a: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有事，则洛阳必先受兵</a:t>
                      </a:r>
                      <a:endParaRPr lang="zh-CN" sz="28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17055" marR="170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charset="-122"/>
                          <a:cs typeface="Courier New" panose="02070309020205020404"/>
                        </a:rPr>
                        <a:t>__________________</a:t>
                      </a:r>
                      <a:endParaRPr lang="zh-CN" sz="28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17055" marR="170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3" name="矩形 12"/>
          <p:cNvSpPr/>
          <p:nvPr/>
        </p:nvSpPr>
        <p:spPr>
          <a:xfrm>
            <a:off x="6317747" y="1655911"/>
            <a:ext cx="451277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 smtClean="0">
                <a:latin typeface="楷体" panose="02010609060101010101" charset="-122"/>
                <a:ea typeface="楷体" panose="02010609060101010101" charset="-122"/>
              </a:rPr>
              <a:t>名词</a:t>
            </a:r>
            <a:r>
              <a:rPr lang="zh-CN" altLang="zh-CN" b="1" dirty="0">
                <a:latin typeface="楷体" panose="02010609060101010101" charset="-122"/>
                <a:ea typeface="楷体" panose="02010609060101010101" charset="-122"/>
              </a:rPr>
              <a:t>，同</a:t>
            </a:r>
            <a:r>
              <a:rPr lang="en-US" altLang="zh-CN" b="1" dirty="0"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zh-CN" b="1" dirty="0">
                <a:latin typeface="楷体" panose="02010609060101010101" charset="-122"/>
                <a:ea typeface="楷体" panose="02010609060101010101" charset="-122"/>
              </a:rPr>
              <a:t>纵</a:t>
            </a:r>
            <a:r>
              <a:rPr lang="en-US" altLang="zh-CN" b="1" dirty="0">
                <a:latin typeface="楷体" panose="02010609060101010101" charset="-122"/>
                <a:ea typeface="楷体" panose="02010609060101010101" charset="-122"/>
              </a:rPr>
              <a:t>”</a:t>
            </a:r>
            <a:r>
              <a:rPr lang="zh-CN" altLang="zh-CN" b="1" dirty="0">
                <a:latin typeface="楷体" panose="02010609060101010101" charset="-122"/>
                <a:ea typeface="楷体" panose="02010609060101010101" charset="-122"/>
              </a:rPr>
              <a:t>，合纵之</a:t>
            </a:r>
            <a:r>
              <a:rPr lang="zh-CN" altLang="zh-CN" b="1" dirty="0" smtClean="0">
                <a:latin typeface="楷体" panose="02010609060101010101" charset="-122"/>
                <a:ea typeface="楷体" panose="02010609060101010101" charset="-122"/>
              </a:rPr>
              <a:t>策</a:t>
            </a:r>
            <a:endParaRPr lang="zh-CN" altLang="zh-CN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317747" y="2231975"/>
            <a:ext cx="307007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 smtClean="0">
                <a:latin typeface="楷体" panose="02010609060101010101" charset="-122"/>
                <a:ea typeface="楷体" panose="02010609060101010101" charset="-122"/>
              </a:rPr>
              <a:t>动词</a:t>
            </a:r>
            <a:r>
              <a:rPr lang="zh-CN" altLang="zh-CN" b="1" dirty="0">
                <a:latin typeface="楷体" panose="02010609060101010101" charset="-122"/>
                <a:ea typeface="楷体" panose="02010609060101010101" charset="-122"/>
              </a:rPr>
              <a:t>，率领，</a:t>
            </a:r>
            <a:r>
              <a:rPr lang="zh-CN" altLang="zh-CN" b="1" dirty="0" smtClean="0">
                <a:latin typeface="楷体" panose="02010609060101010101" charset="-122"/>
                <a:ea typeface="楷体" panose="02010609060101010101" charset="-122"/>
              </a:rPr>
              <a:t>带领</a:t>
            </a:r>
            <a:endParaRPr lang="zh-CN" altLang="zh-CN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341656" y="2805715"/>
            <a:ext cx="19880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 smtClean="0">
                <a:latin typeface="楷体" panose="02010609060101010101" charset="-122"/>
                <a:ea typeface="楷体" panose="02010609060101010101" charset="-122"/>
              </a:rPr>
              <a:t>动词</a:t>
            </a:r>
            <a:r>
              <a:rPr lang="zh-CN" altLang="zh-CN" b="1" dirty="0">
                <a:latin typeface="楷体" panose="02010609060101010101" charset="-122"/>
                <a:ea typeface="楷体" panose="02010609060101010101" charset="-122"/>
              </a:rPr>
              <a:t>，</a:t>
            </a:r>
            <a:r>
              <a:rPr lang="zh-CN" altLang="zh-CN" b="1" dirty="0" smtClean="0">
                <a:latin typeface="楷体" panose="02010609060101010101" charset="-122"/>
                <a:ea typeface="楷体" panose="02010609060101010101" charset="-122"/>
              </a:rPr>
              <a:t>跟从</a:t>
            </a:r>
            <a:endParaRPr lang="zh-CN" altLang="zh-CN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341656" y="3328935"/>
            <a:ext cx="19880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 smtClean="0">
                <a:latin typeface="楷体" panose="02010609060101010101" charset="-122"/>
                <a:ea typeface="楷体" panose="02010609060101010101" charset="-122"/>
              </a:rPr>
              <a:t>动词</a:t>
            </a:r>
            <a:r>
              <a:rPr lang="zh-CN" altLang="zh-CN" b="1" dirty="0">
                <a:latin typeface="楷体" panose="02010609060101010101" charset="-122"/>
                <a:ea typeface="楷体" panose="02010609060101010101" charset="-122"/>
              </a:rPr>
              <a:t>，</a:t>
            </a:r>
            <a:r>
              <a:rPr lang="zh-CN" altLang="zh-CN" b="1" dirty="0" smtClean="0">
                <a:latin typeface="楷体" panose="02010609060101010101" charset="-122"/>
                <a:ea typeface="楷体" panose="02010609060101010101" charset="-122"/>
              </a:rPr>
              <a:t>依傍</a:t>
            </a:r>
            <a:endParaRPr lang="zh-CN" altLang="zh-CN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341656" y="3852155"/>
            <a:ext cx="19880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 smtClean="0">
                <a:latin typeface="楷体" panose="02010609060101010101" charset="-122"/>
                <a:ea typeface="楷体" panose="02010609060101010101" charset="-122"/>
              </a:rPr>
              <a:t>动词</a:t>
            </a:r>
            <a:r>
              <a:rPr lang="zh-CN" altLang="zh-CN" b="1" dirty="0">
                <a:latin typeface="楷体" panose="02010609060101010101" charset="-122"/>
                <a:ea typeface="楷体" panose="02010609060101010101" charset="-122"/>
              </a:rPr>
              <a:t>，</a:t>
            </a:r>
            <a:r>
              <a:rPr lang="zh-CN" altLang="zh-CN" b="1" dirty="0" smtClean="0">
                <a:latin typeface="楷体" panose="02010609060101010101" charset="-122"/>
                <a:ea typeface="楷体" panose="02010609060101010101" charset="-122"/>
              </a:rPr>
              <a:t>侍奉</a:t>
            </a:r>
            <a:endParaRPr lang="zh-CN" altLang="zh-CN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317747" y="4428219"/>
            <a:ext cx="19880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 smtClean="0">
                <a:latin typeface="楷体" panose="02010609060101010101" charset="-122"/>
                <a:ea typeface="楷体" panose="02010609060101010101" charset="-122"/>
              </a:rPr>
              <a:t>名词</a:t>
            </a:r>
            <a:r>
              <a:rPr lang="zh-CN" altLang="zh-CN" b="1" dirty="0">
                <a:latin typeface="楷体" panose="02010609060101010101" charset="-122"/>
                <a:ea typeface="楷体" panose="02010609060101010101" charset="-122"/>
              </a:rPr>
              <a:t>，</a:t>
            </a:r>
            <a:r>
              <a:rPr lang="zh-CN" altLang="zh-CN" b="1" dirty="0" smtClean="0">
                <a:latin typeface="楷体" panose="02010609060101010101" charset="-122"/>
                <a:ea typeface="楷体" panose="02010609060101010101" charset="-122"/>
              </a:rPr>
              <a:t>事情</a:t>
            </a:r>
            <a:endParaRPr lang="zh-CN" altLang="zh-CN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320167" y="4977581"/>
            <a:ext cx="270939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 smtClean="0">
                <a:latin typeface="楷体" panose="02010609060101010101" charset="-122"/>
                <a:ea typeface="楷体" panose="02010609060101010101" charset="-122"/>
              </a:rPr>
              <a:t>名词</a:t>
            </a:r>
            <a:r>
              <a:rPr lang="zh-CN" altLang="zh-CN" b="1" dirty="0">
                <a:latin typeface="楷体" panose="02010609060101010101" charset="-122"/>
                <a:ea typeface="楷体" panose="02010609060101010101" charset="-122"/>
              </a:rPr>
              <a:t>，政治</a:t>
            </a:r>
            <a:r>
              <a:rPr lang="zh-CN" altLang="zh-CN" b="1" dirty="0" smtClean="0">
                <a:latin typeface="楷体" panose="02010609060101010101" charset="-122"/>
                <a:ea typeface="楷体" panose="02010609060101010101" charset="-122"/>
              </a:rPr>
              <a:t>事务</a:t>
            </a:r>
            <a:endParaRPr lang="zh-CN" altLang="zh-CN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6337101" y="5544343"/>
            <a:ext cx="307007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 smtClean="0">
                <a:latin typeface="楷体" panose="02010609060101010101" charset="-122"/>
                <a:ea typeface="楷体" panose="02010609060101010101" charset="-122"/>
              </a:rPr>
              <a:t>名词</a:t>
            </a:r>
            <a:r>
              <a:rPr lang="zh-CN" altLang="zh-CN" b="1" dirty="0">
                <a:latin typeface="楷体" panose="02010609060101010101" charset="-122"/>
                <a:ea typeface="楷体" panose="02010609060101010101" charset="-122"/>
              </a:rPr>
              <a:t>，事故，</a:t>
            </a:r>
            <a:r>
              <a:rPr lang="zh-CN" altLang="zh-CN" b="1" dirty="0" smtClean="0">
                <a:latin typeface="楷体" panose="02010609060101010101" charset="-122"/>
                <a:ea typeface="楷体" panose="02010609060101010101" charset="-122"/>
              </a:rPr>
              <a:t>变故</a:t>
            </a:r>
            <a:endParaRPr lang="zh-CN" altLang="zh-CN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380122" y="575791"/>
          <a:ext cx="10761831" cy="5675376"/>
        </p:xfrm>
        <a:graphic>
          <a:graphicData uri="http://schemas.openxmlformats.org/drawingml/2006/table">
            <a:tbl>
              <a:tblPr/>
              <a:tblGrid>
                <a:gridCol w="1096439"/>
                <a:gridCol w="4752528"/>
                <a:gridCol w="4912864"/>
              </a:tblGrid>
              <a:tr h="137959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黑体" panose="02010609060101010101" charset="-122"/>
                          <a:cs typeface="Times New Roman" panose="02020603050405020304"/>
                        </a:rPr>
                        <a:t>词语</a:t>
                      </a:r>
                      <a:endParaRPr lang="zh-CN" sz="2800" kern="100" dirty="0">
                        <a:solidFill>
                          <a:srgbClr val="C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17055" marR="170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黑体" panose="02010609060101010101" charset="-122"/>
                          <a:cs typeface="Times New Roman" panose="02020603050405020304"/>
                        </a:rPr>
                        <a:t>例句</a:t>
                      </a:r>
                      <a:endParaRPr lang="zh-CN" sz="2800" kern="100" dirty="0">
                        <a:solidFill>
                          <a:srgbClr val="C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17055" marR="170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黑体" panose="02010609060101010101" charset="-122"/>
                          <a:cs typeface="Times New Roman" panose="02020603050405020304"/>
                        </a:rPr>
                        <a:t>释义</a:t>
                      </a:r>
                      <a:endParaRPr lang="zh-CN" sz="2800" kern="100" dirty="0">
                        <a:solidFill>
                          <a:srgbClr val="C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17055" marR="170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</a:tr>
              <a:tr h="561388">
                <a:tc rowSpan="4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藉</a:t>
                      </a:r>
                      <a:endParaRPr lang="zh-CN" sz="105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①</a:t>
                      </a: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藉寇兵而赍盗粮</a:t>
                      </a:r>
                      <a:endParaRPr lang="zh-CN" sz="105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charset="-122"/>
                          <a:cs typeface="Courier New" panose="02070309020205020404"/>
                        </a:rPr>
                        <a:t>________</a:t>
                      </a: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__</a:t>
                      </a: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charset="-122"/>
                          <a:cs typeface="Courier New" panose="02070309020205020404"/>
                        </a:rPr>
                        <a:t>__</a:t>
                      </a: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__</a:t>
                      </a: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charset="-122"/>
                          <a:cs typeface="Courier New" panose="02070309020205020404"/>
                        </a:rPr>
                        <a:t>________</a:t>
                      </a:r>
                      <a:endParaRPr lang="zh-CN" sz="105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1835">
                <a:tc vMerge="1"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②</a:t>
                      </a: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相与枕藉乎舟中</a:t>
                      </a:r>
                      <a:endParaRPr lang="zh-CN" sz="105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charset="-122"/>
                          <a:cs typeface="Courier New" panose="02070309020205020404"/>
                        </a:rPr>
                        <a:t>__________</a:t>
                      </a: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__</a:t>
                      </a: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charset="-122"/>
                          <a:cs typeface="Courier New" panose="02070309020205020404"/>
                        </a:rPr>
                        <a:t>__</a:t>
                      </a:r>
                      <a:endParaRPr lang="zh-CN" sz="105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3877">
                <a:tc vMerge="1"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③</a:t>
                      </a: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居高声自远，非是藉秋风</a:t>
                      </a:r>
                      <a:endParaRPr lang="zh-CN" sz="105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charset="-122"/>
                          <a:cs typeface="Courier New" panose="02070309020205020404"/>
                        </a:rPr>
                        <a:t>__________________</a:t>
                      </a:r>
                      <a:endParaRPr lang="zh-CN" sz="105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3877">
                <a:tc vMerge="1"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 dirty="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④</a:t>
                      </a: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藉第令毋斩，而戍死者固十六七</a:t>
                      </a:r>
                      <a:endParaRPr lang="zh-CN" sz="105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charset="-122"/>
                          <a:cs typeface="Courier New" panose="02070309020205020404"/>
                        </a:rPr>
                        <a:t>__________________</a:t>
                      </a:r>
                      <a:endParaRPr lang="zh-CN" sz="105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3877">
                <a:tc rowSpan="3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语</a:t>
                      </a:r>
                      <a:endParaRPr lang="zh-CN" sz="105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①</a:t>
                      </a: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吾尝语曰</a:t>
                      </a:r>
                      <a:endParaRPr lang="zh-CN" sz="105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charset="-122"/>
                          <a:cs typeface="Courier New" panose="02070309020205020404"/>
                        </a:rPr>
                        <a:t>____________</a:t>
                      </a:r>
                      <a:endParaRPr lang="zh-CN" sz="105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3877">
                <a:tc vMerge="1"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②</a:t>
                      </a: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吾平生未尝以吾所志语汝</a:t>
                      </a:r>
                      <a:endParaRPr lang="zh-CN" sz="105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charset="-122"/>
                          <a:cs typeface="Courier New" panose="02070309020205020404"/>
                        </a:rPr>
                        <a:t>____________</a:t>
                      </a:r>
                      <a:endParaRPr lang="zh-CN" sz="105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1835">
                <a:tc vMerge="1"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③</a:t>
                      </a: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何事不语</a:t>
                      </a:r>
                      <a:endParaRPr lang="zh-CN" sz="105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charset="-122"/>
                          <a:cs typeface="Courier New" panose="02070309020205020404"/>
                        </a:rPr>
                        <a:t>__________</a:t>
                      </a:r>
                      <a:endParaRPr lang="zh-CN" sz="105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1" name="矩形 20"/>
          <p:cNvSpPr/>
          <p:nvPr/>
        </p:nvSpPr>
        <p:spPr>
          <a:xfrm>
            <a:off x="6429434" y="1187859"/>
            <a:ext cx="379142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 smtClean="0">
                <a:latin typeface="楷体" panose="02010609060101010101" charset="-122"/>
                <a:ea typeface="楷体" panose="02010609060101010101" charset="-122"/>
              </a:rPr>
              <a:t>动词</a:t>
            </a:r>
            <a:r>
              <a:rPr lang="zh-CN" altLang="zh-CN" b="1" dirty="0">
                <a:latin typeface="楷体" panose="02010609060101010101" charset="-122"/>
                <a:ea typeface="楷体" panose="02010609060101010101" charset="-122"/>
              </a:rPr>
              <a:t>，同</a:t>
            </a:r>
            <a:r>
              <a:rPr lang="en-US" altLang="zh-CN" b="1" dirty="0"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zh-CN" b="1" dirty="0">
                <a:latin typeface="楷体" panose="02010609060101010101" charset="-122"/>
                <a:ea typeface="楷体" panose="02010609060101010101" charset="-122"/>
              </a:rPr>
              <a:t>借</a:t>
            </a:r>
            <a:r>
              <a:rPr lang="en-US" altLang="zh-CN" b="1" dirty="0">
                <a:latin typeface="楷体" panose="02010609060101010101" charset="-122"/>
                <a:ea typeface="楷体" panose="02010609060101010101" charset="-122"/>
              </a:rPr>
              <a:t>”</a:t>
            </a:r>
            <a:r>
              <a:rPr lang="zh-CN" altLang="zh-CN" b="1" dirty="0">
                <a:latin typeface="楷体" panose="02010609060101010101" charset="-122"/>
                <a:ea typeface="楷体" panose="02010609060101010101" charset="-122"/>
              </a:rPr>
              <a:t>，</a:t>
            </a:r>
            <a:r>
              <a:rPr lang="zh-CN" altLang="zh-CN" b="1" dirty="0" smtClean="0">
                <a:latin typeface="楷体" panose="02010609060101010101" charset="-122"/>
                <a:ea typeface="楷体" panose="02010609060101010101" charset="-122"/>
              </a:rPr>
              <a:t>借给</a:t>
            </a:r>
            <a:endParaRPr lang="zh-CN" altLang="zh-CN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348632" y="1763923"/>
            <a:ext cx="19880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 smtClean="0">
                <a:latin typeface="楷体" panose="02010609060101010101" charset="-122"/>
                <a:ea typeface="楷体" panose="02010609060101010101" charset="-122"/>
              </a:rPr>
              <a:t>动词</a:t>
            </a:r>
            <a:r>
              <a:rPr lang="zh-CN" altLang="zh-CN" b="1" dirty="0">
                <a:latin typeface="楷体" panose="02010609060101010101" charset="-122"/>
                <a:ea typeface="楷体" panose="02010609060101010101" charset="-122"/>
              </a:rPr>
              <a:t>，垫</a:t>
            </a:r>
            <a:r>
              <a:rPr lang="zh-CN" altLang="zh-CN" b="1" dirty="0" smtClean="0">
                <a:latin typeface="楷体" panose="02010609060101010101" charset="-122"/>
                <a:ea typeface="楷体" panose="02010609060101010101" charset="-122"/>
              </a:rPr>
              <a:t>着</a:t>
            </a:r>
            <a:endParaRPr lang="zh-CN" altLang="zh-CN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6348632" y="2411995"/>
            <a:ext cx="307007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 smtClean="0">
                <a:latin typeface="楷体" panose="02010609060101010101" charset="-122"/>
                <a:ea typeface="楷体" panose="02010609060101010101" charset="-122"/>
              </a:rPr>
              <a:t>动词</a:t>
            </a:r>
            <a:r>
              <a:rPr lang="zh-CN" altLang="zh-CN" b="1" dirty="0">
                <a:latin typeface="楷体" panose="02010609060101010101" charset="-122"/>
                <a:ea typeface="楷体" panose="02010609060101010101" charset="-122"/>
              </a:rPr>
              <a:t>，凭借，</a:t>
            </a:r>
            <a:r>
              <a:rPr lang="zh-CN" altLang="zh-CN" b="1" dirty="0" smtClean="0">
                <a:latin typeface="楷体" panose="02010609060101010101" charset="-122"/>
                <a:ea typeface="楷体" panose="02010609060101010101" charset="-122"/>
              </a:rPr>
              <a:t>依靠</a:t>
            </a:r>
            <a:endParaRPr lang="zh-CN" altLang="zh-CN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6327705" y="3348099"/>
            <a:ext cx="307007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 smtClean="0">
                <a:latin typeface="楷体" panose="02010609060101010101" charset="-122"/>
                <a:ea typeface="楷体" panose="02010609060101010101" charset="-122"/>
              </a:rPr>
              <a:t>连词</a:t>
            </a:r>
            <a:r>
              <a:rPr lang="zh-CN" altLang="zh-CN" b="1" dirty="0">
                <a:latin typeface="楷体" panose="02010609060101010101" charset="-122"/>
                <a:ea typeface="楷体" panose="02010609060101010101" charset="-122"/>
              </a:rPr>
              <a:t>，如果，</a:t>
            </a:r>
            <a:r>
              <a:rPr lang="zh-CN" altLang="zh-CN" b="1" dirty="0" smtClean="0">
                <a:latin typeface="楷体" panose="02010609060101010101" charset="-122"/>
                <a:ea typeface="楷体" panose="02010609060101010101" charset="-122"/>
              </a:rPr>
              <a:t>假如</a:t>
            </a:r>
            <a:endParaRPr lang="zh-CN" altLang="zh-CN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6348632" y="4320207"/>
            <a:ext cx="19880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 smtClean="0">
                <a:latin typeface="楷体" panose="02010609060101010101" charset="-122"/>
                <a:ea typeface="楷体" panose="02010609060101010101" charset="-122"/>
              </a:rPr>
              <a:t>动词</a:t>
            </a:r>
            <a:r>
              <a:rPr lang="zh-CN" altLang="zh-CN" b="1" dirty="0">
                <a:latin typeface="楷体" panose="02010609060101010101" charset="-122"/>
                <a:ea typeface="楷体" panose="02010609060101010101" charset="-122"/>
              </a:rPr>
              <a:t>，</a:t>
            </a:r>
            <a:r>
              <a:rPr lang="zh-CN" altLang="zh-CN" b="1" dirty="0" smtClean="0">
                <a:latin typeface="楷体" panose="02010609060101010101" charset="-122"/>
                <a:ea typeface="楷体" panose="02010609060101010101" charset="-122"/>
              </a:rPr>
              <a:t>告诉</a:t>
            </a:r>
            <a:endParaRPr lang="zh-CN" altLang="zh-CN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6337101" y="5004283"/>
            <a:ext cx="19880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 smtClean="0">
                <a:latin typeface="楷体" panose="02010609060101010101" charset="-122"/>
                <a:ea typeface="楷体" panose="02010609060101010101" charset="-122"/>
              </a:rPr>
              <a:t>动词</a:t>
            </a:r>
            <a:r>
              <a:rPr lang="zh-CN" altLang="zh-CN" b="1" dirty="0">
                <a:latin typeface="楷体" panose="02010609060101010101" charset="-122"/>
                <a:ea typeface="楷体" panose="02010609060101010101" charset="-122"/>
              </a:rPr>
              <a:t>，</a:t>
            </a:r>
            <a:r>
              <a:rPr lang="zh-CN" altLang="zh-CN" b="1" dirty="0" smtClean="0">
                <a:latin typeface="楷体" panose="02010609060101010101" charset="-122"/>
                <a:ea typeface="楷体" panose="02010609060101010101" charset="-122"/>
              </a:rPr>
              <a:t>告诉</a:t>
            </a:r>
            <a:endParaRPr lang="zh-CN" altLang="zh-CN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6204086" y="5633191"/>
            <a:ext cx="16273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 smtClean="0">
                <a:latin typeface="楷体" panose="02010609060101010101" charset="-122"/>
                <a:ea typeface="楷体" panose="02010609060101010101" charset="-122"/>
              </a:rPr>
              <a:t>动词</a:t>
            </a:r>
            <a:r>
              <a:rPr lang="zh-CN" altLang="zh-CN" b="1" dirty="0">
                <a:latin typeface="楷体" panose="02010609060101010101" charset="-122"/>
                <a:ea typeface="楷体" panose="02010609060101010101" charset="-122"/>
              </a:rPr>
              <a:t>，</a:t>
            </a:r>
            <a:r>
              <a:rPr lang="zh-CN" altLang="zh-CN" b="1" dirty="0" smtClean="0">
                <a:latin typeface="楷体" panose="02010609060101010101" charset="-122"/>
                <a:ea typeface="楷体" panose="02010609060101010101" charset="-122"/>
              </a:rPr>
              <a:t>说</a:t>
            </a:r>
            <a:endParaRPr lang="zh-CN" altLang="zh-CN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  <p:bldP spid="24" grpId="0"/>
      <p:bldP spid="25" grpId="0"/>
      <p:bldP spid="26" grpId="0"/>
      <p:bldP spid="2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380122" y="863823"/>
          <a:ext cx="10761831" cy="3755136"/>
        </p:xfrm>
        <a:graphic>
          <a:graphicData uri="http://schemas.openxmlformats.org/drawingml/2006/table">
            <a:tbl>
              <a:tblPr/>
              <a:tblGrid>
                <a:gridCol w="1096439"/>
                <a:gridCol w="4752528"/>
                <a:gridCol w="4912864"/>
              </a:tblGrid>
              <a:tr h="137959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黑体" panose="02010609060101010101" charset="-122"/>
                          <a:cs typeface="Times New Roman" panose="02020603050405020304"/>
                        </a:rPr>
                        <a:t>词语</a:t>
                      </a:r>
                      <a:endParaRPr lang="zh-CN" sz="2800" kern="100" dirty="0">
                        <a:solidFill>
                          <a:srgbClr val="C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17055" marR="170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黑体" panose="02010609060101010101" charset="-122"/>
                          <a:cs typeface="Times New Roman" panose="02020603050405020304"/>
                        </a:rPr>
                        <a:t>例句</a:t>
                      </a:r>
                      <a:endParaRPr lang="zh-CN" sz="2800" kern="100">
                        <a:solidFill>
                          <a:srgbClr val="C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17055" marR="170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黑体" panose="02010609060101010101" charset="-122"/>
                          <a:cs typeface="Times New Roman" panose="02020603050405020304"/>
                        </a:rPr>
                        <a:t>释义</a:t>
                      </a:r>
                      <a:endParaRPr lang="zh-CN" sz="2800" kern="100" dirty="0">
                        <a:solidFill>
                          <a:srgbClr val="C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17055" marR="170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</a:tr>
              <a:tr h="561388"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书</a:t>
                      </a:r>
                      <a:endParaRPr lang="zh-CN" sz="105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①</a:t>
                      </a: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吾今以此书与汝永别矣</a:t>
                      </a:r>
                      <a:endParaRPr lang="zh-CN" sz="105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charset="-122"/>
                          <a:cs typeface="Courier New" panose="02070309020205020404"/>
                        </a:rPr>
                        <a:t>__________</a:t>
                      </a:r>
                      <a:endParaRPr lang="zh-CN" sz="105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1835">
                <a:tc vMerge="1"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②</a:t>
                      </a: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不能竟书而欲搁笔</a:t>
                      </a:r>
                      <a:endParaRPr lang="zh-CN" sz="105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charset="-122"/>
                          <a:cs typeface="Courier New" panose="02070309020205020404"/>
                        </a:rPr>
                        <a:t>__________</a:t>
                      </a:r>
                      <a:endParaRPr lang="zh-CN" sz="105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3877"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身</a:t>
                      </a:r>
                      <a:endParaRPr lang="zh-CN" sz="105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 dirty="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①</a:t>
                      </a: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当亦乐牺牲吾身与汝身之福利</a:t>
                      </a:r>
                      <a:endParaRPr lang="zh-CN" sz="105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charset="-122"/>
                          <a:cs typeface="Courier New" panose="02070309020205020404"/>
                        </a:rPr>
                        <a:t>____________</a:t>
                      </a:r>
                      <a:endParaRPr lang="zh-CN" sz="105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3877">
                <a:tc vMerge="1"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②</a:t>
                      </a: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且以汝之有身也</a:t>
                      </a:r>
                      <a:endParaRPr lang="zh-CN" sz="105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charset="-122"/>
                          <a:cs typeface="Courier New" panose="02070309020205020404"/>
                        </a:rPr>
                        <a:t>____________</a:t>
                      </a:r>
                      <a:endParaRPr lang="zh-CN" sz="105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8" name="矩形 27"/>
          <p:cNvSpPr/>
          <p:nvPr/>
        </p:nvSpPr>
        <p:spPr>
          <a:xfrm>
            <a:off x="6326589" y="1420723"/>
            <a:ext cx="16273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 smtClean="0">
                <a:latin typeface="楷体" panose="02010609060101010101" charset="-122"/>
                <a:ea typeface="楷体" panose="02010609060101010101" charset="-122"/>
              </a:rPr>
              <a:t>名词</a:t>
            </a:r>
            <a:r>
              <a:rPr lang="zh-CN" altLang="zh-CN" b="1" dirty="0">
                <a:latin typeface="楷体" panose="02010609060101010101" charset="-122"/>
                <a:ea typeface="楷体" panose="02010609060101010101" charset="-122"/>
              </a:rPr>
              <a:t>，</a:t>
            </a:r>
            <a:r>
              <a:rPr lang="zh-CN" altLang="zh-CN" b="1" dirty="0" smtClean="0">
                <a:latin typeface="楷体" panose="02010609060101010101" charset="-122"/>
                <a:ea typeface="楷体" panose="02010609060101010101" charset="-122"/>
              </a:rPr>
              <a:t>信</a:t>
            </a:r>
            <a:endParaRPr lang="zh-CN" altLang="zh-CN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6326589" y="2087959"/>
            <a:ext cx="16273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 smtClean="0">
                <a:latin typeface="楷体" panose="02010609060101010101" charset="-122"/>
                <a:ea typeface="楷体" panose="02010609060101010101" charset="-122"/>
              </a:rPr>
              <a:t>动词</a:t>
            </a:r>
            <a:r>
              <a:rPr lang="zh-CN" altLang="zh-CN" b="1" dirty="0">
                <a:latin typeface="楷体" panose="02010609060101010101" charset="-122"/>
                <a:ea typeface="楷体" panose="02010609060101010101" charset="-122"/>
              </a:rPr>
              <a:t>，</a:t>
            </a:r>
            <a:r>
              <a:rPr lang="zh-CN" altLang="zh-CN" b="1" dirty="0" smtClean="0">
                <a:latin typeface="楷体" panose="02010609060101010101" charset="-122"/>
                <a:ea typeface="楷体" panose="02010609060101010101" charset="-122"/>
              </a:rPr>
              <a:t>写</a:t>
            </a:r>
            <a:endParaRPr lang="zh-CN" altLang="zh-CN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6299251" y="3060067"/>
            <a:ext cx="19880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 smtClean="0">
                <a:latin typeface="楷体" panose="02010609060101010101" charset="-122"/>
                <a:ea typeface="楷体" panose="02010609060101010101" charset="-122"/>
              </a:rPr>
              <a:t>代词</a:t>
            </a:r>
            <a:r>
              <a:rPr lang="zh-CN" altLang="zh-CN" b="1" dirty="0">
                <a:latin typeface="楷体" panose="02010609060101010101" charset="-122"/>
                <a:ea typeface="楷体" panose="02010609060101010101" charset="-122"/>
              </a:rPr>
              <a:t>，</a:t>
            </a:r>
            <a:r>
              <a:rPr lang="zh-CN" altLang="zh-CN" b="1" dirty="0" smtClean="0">
                <a:latin typeface="楷体" panose="02010609060101010101" charset="-122"/>
                <a:ea typeface="楷体" panose="02010609060101010101" charset="-122"/>
              </a:rPr>
              <a:t>自身</a:t>
            </a:r>
            <a:endParaRPr lang="zh-CN" altLang="zh-CN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6309210" y="3986783"/>
            <a:ext cx="19880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 smtClean="0">
                <a:latin typeface="楷体" panose="02010609060101010101" charset="-122"/>
                <a:ea typeface="楷体" panose="02010609060101010101" charset="-122"/>
              </a:rPr>
              <a:t>名词</a:t>
            </a:r>
            <a:r>
              <a:rPr lang="zh-CN" altLang="zh-CN" b="1" dirty="0">
                <a:latin typeface="楷体" panose="02010609060101010101" charset="-122"/>
                <a:ea typeface="楷体" panose="02010609060101010101" charset="-122"/>
              </a:rPr>
              <a:t>，</a:t>
            </a:r>
            <a:r>
              <a:rPr lang="zh-CN" altLang="zh-CN" b="1" dirty="0" smtClean="0">
                <a:latin typeface="楷体" panose="02010609060101010101" charset="-122"/>
                <a:ea typeface="楷体" panose="02010609060101010101" charset="-122"/>
              </a:rPr>
              <a:t>身孕</a:t>
            </a:r>
            <a:endParaRPr lang="zh-CN" altLang="zh-CN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  <p:bldP spid="30" grpId="0"/>
      <p:bldP spid="3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271037" y="611795"/>
            <a:ext cx="10980000" cy="656846"/>
          </a:xfrm>
        </p:spPr>
        <p:txBody>
          <a:bodyPr/>
          <a:lstStyle/>
          <a:p>
            <a:r>
              <a:rPr lang="en-US" altLang="zh-CN" dirty="0"/>
              <a:t>6.</a:t>
            </a:r>
            <a:r>
              <a:rPr lang="zh-CN" altLang="zh-CN" dirty="0">
                <a:cs typeface="Times New Roman" panose="02020603050405020304"/>
              </a:rPr>
              <a:t>重点虚词</a:t>
            </a:r>
            <a:endParaRPr lang="zh-CN" altLang="en-US" dirty="0"/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380122" y="1367879"/>
          <a:ext cx="10761831" cy="4395216"/>
        </p:xfrm>
        <a:graphic>
          <a:graphicData uri="http://schemas.openxmlformats.org/drawingml/2006/table">
            <a:tbl>
              <a:tblPr/>
              <a:tblGrid>
                <a:gridCol w="1096439"/>
                <a:gridCol w="4752528"/>
                <a:gridCol w="4912864"/>
              </a:tblGrid>
              <a:tr h="137959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黑体" panose="02010609060101010101" charset="-122"/>
                          <a:cs typeface="Times New Roman" panose="02020603050405020304"/>
                        </a:rPr>
                        <a:t>词语</a:t>
                      </a:r>
                      <a:endParaRPr lang="zh-CN" sz="2800" kern="100" dirty="0">
                        <a:solidFill>
                          <a:srgbClr val="C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17055" marR="170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黑体" panose="02010609060101010101" charset="-122"/>
                          <a:cs typeface="Times New Roman" panose="02020603050405020304"/>
                        </a:rPr>
                        <a:t>例句</a:t>
                      </a:r>
                      <a:endParaRPr lang="zh-CN" sz="2800" kern="100" dirty="0">
                        <a:solidFill>
                          <a:srgbClr val="C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17055" marR="170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黑体" panose="02010609060101010101" charset="-122"/>
                          <a:cs typeface="Times New Roman" panose="02020603050405020304"/>
                        </a:rPr>
                        <a:t>释义</a:t>
                      </a:r>
                      <a:endParaRPr lang="zh-CN" sz="2800" kern="100" dirty="0">
                        <a:solidFill>
                          <a:srgbClr val="C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17055" marR="170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</a:tr>
              <a:tr h="561388">
                <a:tc rowSpan="3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于</a:t>
                      </a:r>
                      <a:endParaRPr lang="zh-CN" sz="105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①</a:t>
                      </a: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西取由余于戎</a:t>
                      </a:r>
                      <a:endParaRPr lang="zh-CN" sz="105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charset="-122"/>
                          <a:cs typeface="Courier New" panose="02070309020205020404"/>
                        </a:rPr>
                        <a:t>__________</a:t>
                      </a:r>
                      <a:endParaRPr lang="zh-CN" sz="105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1835">
                <a:tc vMerge="1"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②</a:t>
                      </a: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客何负于秦哉</a:t>
                      </a:r>
                      <a:endParaRPr lang="zh-CN" sz="105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charset="-122"/>
                          <a:cs typeface="Courier New" panose="02070309020205020404"/>
                        </a:rPr>
                        <a:t>__________</a:t>
                      </a:r>
                      <a:endParaRPr lang="zh-CN" sz="105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3877">
                <a:tc vMerge="1"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③</a:t>
                      </a: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锦绣之饰不进于前</a:t>
                      </a:r>
                      <a:endParaRPr lang="zh-CN" sz="105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charset="-122"/>
                          <a:cs typeface="Courier New" panose="02070309020205020404"/>
                        </a:rPr>
                        <a:t>__________</a:t>
                      </a:r>
                      <a:endParaRPr lang="zh-CN" sz="105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3877">
                <a:tc rowSpan="3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以</a:t>
                      </a:r>
                      <a:endParaRPr lang="zh-CN" sz="105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①</a:t>
                      </a: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民以殷盛</a:t>
                      </a:r>
                      <a:endParaRPr lang="zh-CN" sz="105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charset="-122"/>
                          <a:cs typeface="Courier New" panose="02070309020205020404"/>
                        </a:rPr>
                        <a:t>__________________</a:t>
                      </a:r>
                      <a:endParaRPr lang="zh-CN" sz="105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3877">
                <a:tc vMerge="1"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②</a:t>
                      </a: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是以太山不让土壤</a:t>
                      </a:r>
                      <a:endParaRPr lang="zh-CN" sz="105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charset="-122"/>
                          <a:cs typeface="Courier New" panose="02070309020205020404"/>
                        </a:rPr>
                        <a:t>____________</a:t>
                      </a:r>
                      <a:endParaRPr lang="zh-CN" sz="105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3877">
                <a:tc vMerge="1"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③</a:t>
                      </a: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今乃弃黔首以资敌国</a:t>
                      </a:r>
                      <a:endParaRPr lang="zh-CN" sz="105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charset="-122"/>
                          <a:cs typeface="Courier New" panose="02070309020205020404"/>
                        </a:rPr>
                        <a:t>__________</a:t>
                      </a:r>
                      <a:endParaRPr lang="zh-CN" sz="105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2" name="矩形 31"/>
          <p:cNvSpPr/>
          <p:nvPr/>
        </p:nvSpPr>
        <p:spPr>
          <a:xfrm>
            <a:off x="6373105" y="1924779"/>
            <a:ext cx="16273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 smtClean="0">
                <a:latin typeface="楷体" panose="02010609060101010101" charset="-122"/>
                <a:ea typeface="楷体" panose="02010609060101010101" charset="-122"/>
              </a:rPr>
              <a:t>介词</a:t>
            </a:r>
            <a:r>
              <a:rPr lang="zh-CN" altLang="zh-CN" b="1" dirty="0">
                <a:latin typeface="楷体" panose="02010609060101010101" charset="-122"/>
                <a:ea typeface="楷体" panose="02010609060101010101" charset="-122"/>
              </a:rPr>
              <a:t>，</a:t>
            </a:r>
            <a:r>
              <a:rPr lang="zh-CN" altLang="zh-CN" b="1" dirty="0" smtClean="0">
                <a:latin typeface="楷体" panose="02010609060101010101" charset="-122"/>
                <a:ea typeface="楷体" panose="02010609060101010101" charset="-122"/>
              </a:rPr>
              <a:t>从</a:t>
            </a:r>
            <a:endParaRPr lang="zh-CN" altLang="zh-CN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6326295" y="2592015"/>
            <a:ext cx="16273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 smtClean="0">
                <a:latin typeface="楷体" panose="02010609060101010101" charset="-122"/>
                <a:ea typeface="楷体" panose="02010609060101010101" charset="-122"/>
              </a:rPr>
              <a:t>介词</a:t>
            </a:r>
            <a:r>
              <a:rPr lang="zh-CN" altLang="zh-CN" b="1" dirty="0">
                <a:latin typeface="楷体" panose="02010609060101010101" charset="-122"/>
                <a:ea typeface="楷体" panose="02010609060101010101" charset="-122"/>
              </a:rPr>
              <a:t>，</a:t>
            </a:r>
            <a:r>
              <a:rPr lang="zh-CN" altLang="zh-CN" b="1" dirty="0" smtClean="0">
                <a:latin typeface="楷体" panose="02010609060101010101" charset="-122"/>
                <a:ea typeface="楷体" panose="02010609060101010101" charset="-122"/>
              </a:rPr>
              <a:t>对</a:t>
            </a:r>
            <a:endParaRPr lang="zh-CN" altLang="zh-CN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6343229" y="3204083"/>
            <a:ext cx="16273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 smtClean="0">
                <a:latin typeface="楷体" panose="02010609060101010101" charset="-122"/>
                <a:ea typeface="楷体" panose="02010609060101010101" charset="-122"/>
              </a:rPr>
              <a:t>介词</a:t>
            </a:r>
            <a:r>
              <a:rPr lang="zh-CN" altLang="zh-CN" b="1" dirty="0">
                <a:latin typeface="楷体" panose="02010609060101010101" charset="-122"/>
                <a:ea typeface="楷体" panose="02010609060101010101" charset="-122"/>
              </a:rPr>
              <a:t>，</a:t>
            </a:r>
            <a:r>
              <a:rPr lang="zh-CN" altLang="zh-CN" b="1" dirty="0" smtClean="0">
                <a:latin typeface="楷体" panose="02010609060101010101" charset="-122"/>
                <a:ea typeface="楷体" panose="02010609060101010101" charset="-122"/>
              </a:rPr>
              <a:t>到</a:t>
            </a:r>
            <a:endParaRPr lang="zh-CN" altLang="zh-CN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6353751" y="3888159"/>
            <a:ext cx="307007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 smtClean="0">
                <a:latin typeface="楷体" panose="02010609060101010101" charset="-122"/>
                <a:ea typeface="楷体" panose="02010609060101010101" charset="-122"/>
              </a:rPr>
              <a:t>介词</a:t>
            </a:r>
            <a:r>
              <a:rPr lang="zh-CN" altLang="zh-CN" b="1" dirty="0">
                <a:latin typeface="楷体" panose="02010609060101010101" charset="-122"/>
                <a:ea typeface="楷体" panose="02010609060101010101" charset="-122"/>
              </a:rPr>
              <a:t>，依靠，</a:t>
            </a:r>
            <a:r>
              <a:rPr lang="zh-CN" altLang="zh-CN" b="1" dirty="0" smtClean="0">
                <a:latin typeface="楷体" panose="02010609060101010101" charset="-122"/>
                <a:ea typeface="楷体" panose="02010609060101010101" charset="-122"/>
              </a:rPr>
              <a:t>凭借</a:t>
            </a:r>
            <a:endParaRPr lang="zh-CN" altLang="zh-CN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6356171" y="4464223"/>
            <a:ext cx="19880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 smtClean="0">
                <a:latin typeface="楷体" panose="02010609060101010101" charset="-122"/>
                <a:ea typeface="楷体" panose="02010609060101010101" charset="-122"/>
              </a:rPr>
              <a:t>介词</a:t>
            </a:r>
            <a:r>
              <a:rPr lang="zh-CN" altLang="zh-CN" b="1" dirty="0">
                <a:latin typeface="楷体" panose="02010609060101010101" charset="-122"/>
                <a:ea typeface="楷体" panose="02010609060101010101" charset="-122"/>
              </a:rPr>
              <a:t>，</a:t>
            </a:r>
            <a:r>
              <a:rPr lang="zh-CN" altLang="zh-CN" b="1" dirty="0" smtClean="0">
                <a:latin typeface="楷体" panose="02010609060101010101" charset="-122"/>
                <a:ea typeface="楷体" panose="02010609060101010101" charset="-122"/>
              </a:rPr>
              <a:t>因为</a:t>
            </a:r>
            <a:endParaRPr lang="zh-CN" altLang="zh-CN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6373105" y="5129135"/>
            <a:ext cx="16273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 smtClean="0">
                <a:latin typeface="楷体" panose="02010609060101010101" charset="-122"/>
                <a:ea typeface="楷体" panose="02010609060101010101" charset="-122"/>
              </a:rPr>
              <a:t>连词</a:t>
            </a:r>
            <a:r>
              <a:rPr lang="zh-CN" altLang="zh-CN" b="1" dirty="0">
                <a:latin typeface="楷体" panose="02010609060101010101" charset="-122"/>
                <a:ea typeface="楷体" panose="02010609060101010101" charset="-122"/>
              </a:rPr>
              <a:t>，</a:t>
            </a:r>
            <a:r>
              <a:rPr lang="zh-CN" altLang="zh-CN" b="1" dirty="0" smtClean="0">
                <a:latin typeface="楷体" panose="02010609060101010101" charset="-122"/>
                <a:ea typeface="楷体" panose="02010609060101010101" charset="-122"/>
              </a:rPr>
              <a:t>来</a:t>
            </a:r>
            <a:endParaRPr lang="zh-CN" altLang="zh-CN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3" grpId="0"/>
      <p:bldP spid="34" grpId="0"/>
      <p:bldP spid="35" grpId="0"/>
      <p:bldP spid="36" grpId="0"/>
      <p:bldP spid="3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198220" y="706462"/>
          <a:ext cx="11125634" cy="5444997"/>
        </p:xfrm>
        <a:graphic>
          <a:graphicData uri="http://schemas.openxmlformats.org/drawingml/2006/table">
            <a:tbl>
              <a:tblPr/>
              <a:tblGrid>
                <a:gridCol w="11125634"/>
              </a:tblGrid>
              <a:tr h="69011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10485" algn="l"/>
                        </a:tabLst>
                      </a:pPr>
                      <a:r>
                        <a:rPr lang="zh-CN" sz="2600" b="1" kern="1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黑体" panose="02010609060101010101" charset="-122"/>
                          <a:cs typeface="Times New Roman" panose="02020603050405020304"/>
                        </a:rPr>
                        <a:t>学习任务目标</a:t>
                      </a:r>
                      <a:endParaRPr lang="zh-CN" sz="2600" b="1" kern="100" dirty="0">
                        <a:solidFill>
                          <a:srgbClr val="C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36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</a:tr>
              <a:tr h="2151723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6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1</a:t>
                      </a:r>
                      <a:r>
                        <a:rPr lang="zh-CN" sz="26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  <a:sym typeface="+mn-ea"/>
                        </a:rPr>
                        <a:t>．</a:t>
                      </a:r>
                      <a:r>
                        <a:rPr lang="zh-CN" sz="26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掌握重要实词、虚词及文言句式等基础知识；了解作者的简况及</a:t>
                      </a:r>
                      <a:r>
                        <a:rPr lang="en-US" sz="2600" b="1" kern="100" dirty="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“</a:t>
                      </a:r>
                      <a:r>
                        <a:rPr lang="zh-CN" sz="26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书</a:t>
                      </a:r>
                      <a:r>
                        <a:rPr lang="en-US" sz="2600" b="1" kern="100" dirty="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”</a:t>
                      </a:r>
                      <a:r>
                        <a:rPr lang="zh-CN" sz="26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的文体特点。</a:t>
                      </a:r>
                      <a:endParaRPr lang="zh-CN" sz="26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6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2</a:t>
                      </a:r>
                      <a:r>
                        <a:rPr lang="zh-CN" sz="26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．分析论证过程、层次，把握论据与论点的关系。</a:t>
                      </a:r>
                      <a:endParaRPr lang="zh-CN" sz="26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6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3</a:t>
                      </a:r>
                      <a:r>
                        <a:rPr lang="zh-CN" sz="26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．学习《谏逐客书》一文开门见山立论，围绕中心选材，突出表现观点的方法，以及运用铺陈、排比、比喻等修辞手法增强文章感染力的方法。</a:t>
                      </a:r>
                      <a:endParaRPr lang="zh-CN" sz="26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6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4</a:t>
                      </a:r>
                      <a:r>
                        <a:rPr lang="zh-CN" sz="26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．学习《与妻书》将儿女之情与革命豪情相结合以及记叙、议论、抒情相结合的写法；学习林觉民牺牲一己，</a:t>
                      </a:r>
                      <a:r>
                        <a:rPr lang="en-US" sz="2600" b="1" kern="100" dirty="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“</a:t>
                      </a:r>
                      <a:r>
                        <a:rPr lang="zh-CN" sz="26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为天下人谋永福</a:t>
                      </a:r>
                      <a:r>
                        <a:rPr lang="en-US" sz="2600" b="1" kern="100" dirty="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”</a:t>
                      </a:r>
                      <a:r>
                        <a:rPr lang="zh-CN" sz="26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的光辉思想和高尚情操。</a:t>
                      </a:r>
                      <a:endParaRPr lang="zh-CN" sz="26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380122" y="899827"/>
          <a:ext cx="10761831" cy="2474976"/>
        </p:xfrm>
        <a:graphic>
          <a:graphicData uri="http://schemas.openxmlformats.org/drawingml/2006/table">
            <a:tbl>
              <a:tblPr/>
              <a:tblGrid>
                <a:gridCol w="1096439"/>
                <a:gridCol w="4752528"/>
                <a:gridCol w="4912864"/>
              </a:tblGrid>
              <a:tr h="137959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黑体" panose="02010609060101010101" charset="-122"/>
                          <a:cs typeface="Times New Roman" panose="02020603050405020304"/>
                        </a:rPr>
                        <a:t>词语</a:t>
                      </a:r>
                      <a:endParaRPr lang="zh-CN" sz="2800" kern="100" dirty="0">
                        <a:solidFill>
                          <a:srgbClr val="C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17055" marR="170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黑体" panose="02010609060101010101" charset="-122"/>
                          <a:cs typeface="Times New Roman" panose="02020603050405020304"/>
                        </a:rPr>
                        <a:t>例句</a:t>
                      </a:r>
                      <a:endParaRPr lang="zh-CN" sz="2800" kern="100" dirty="0">
                        <a:solidFill>
                          <a:srgbClr val="C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17055" marR="170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黑体" panose="02010609060101010101" charset="-122"/>
                          <a:cs typeface="Times New Roman" panose="02020603050405020304"/>
                        </a:rPr>
                        <a:t>释义</a:t>
                      </a:r>
                      <a:endParaRPr lang="zh-CN" sz="2800" kern="100" dirty="0">
                        <a:solidFill>
                          <a:srgbClr val="C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17055" marR="170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</a:tr>
              <a:tr h="561388">
                <a:tc rowSpan="3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其</a:t>
                      </a:r>
                      <a:endParaRPr lang="zh-CN" sz="105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①</a:t>
                      </a: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则亦教其以父志为志</a:t>
                      </a:r>
                      <a:endParaRPr lang="zh-CN" sz="105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charset="-122"/>
                          <a:cs typeface="Courier New" panose="02070309020205020404"/>
                        </a:rPr>
                        <a:t>__________</a:t>
                      </a:r>
                      <a:endParaRPr lang="zh-CN" sz="105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1835">
                <a:tc vMerge="1"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②</a:t>
                      </a: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今则又望其真有</a:t>
                      </a:r>
                      <a:endParaRPr lang="zh-CN" sz="105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charset="-122"/>
                          <a:cs typeface="Courier New" panose="02070309020205020404"/>
                        </a:rPr>
                        <a:t>__________</a:t>
                      </a:r>
                      <a:endParaRPr lang="zh-CN" sz="105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3877">
                <a:tc vMerge="1"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③</a:t>
                      </a: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汝其勿悲</a:t>
                      </a:r>
                      <a:endParaRPr lang="zh-CN" sz="105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charset="-122"/>
                          <a:cs typeface="Courier New" panose="02070309020205020404"/>
                        </a:rPr>
                        <a:t>________________________</a:t>
                      </a:r>
                      <a:endParaRPr lang="zh-CN" sz="105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8" name="矩形 37"/>
          <p:cNvSpPr/>
          <p:nvPr/>
        </p:nvSpPr>
        <p:spPr>
          <a:xfrm>
            <a:off x="6337101" y="1456727"/>
            <a:ext cx="16273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 smtClean="0">
                <a:latin typeface="楷体" panose="02010609060101010101" charset="-122"/>
                <a:ea typeface="楷体" panose="02010609060101010101" charset="-122"/>
              </a:rPr>
              <a:t>代词</a:t>
            </a:r>
            <a:r>
              <a:rPr lang="zh-CN" altLang="zh-CN" b="1" dirty="0">
                <a:latin typeface="楷体" panose="02010609060101010101" charset="-122"/>
                <a:ea typeface="楷体" panose="02010609060101010101" charset="-122"/>
              </a:rPr>
              <a:t>，</a:t>
            </a:r>
            <a:r>
              <a:rPr lang="zh-CN" altLang="zh-CN" b="1" dirty="0" smtClean="0">
                <a:latin typeface="楷体" panose="02010609060101010101" charset="-122"/>
                <a:ea typeface="楷体" panose="02010609060101010101" charset="-122"/>
              </a:rPr>
              <a:t>他</a:t>
            </a:r>
            <a:endParaRPr lang="zh-CN" altLang="zh-CN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6297907" y="2087959"/>
            <a:ext cx="161290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smtClean="0">
                <a:latin typeface="楷体" panose="02010609060101010101" charset="-122"/>
                <a:ea typeface="楷体" panose="02010609060101010101" charset="-122"/>
              </a:rPr>
              <a:t>代词</a:t>
            </a:r>
            <a:r>
              <a:rPr lang="zh-CN" altLang="zh-CN" b="1" dirty="0">
                <a:latin typeface="楷体" panose="02010609060101010101" charset="-122"/>
                <a:ea typeface="楷体" panose="02010609060101010101" charset="-122"/>
              </a:rPr>
              <a:t>，它</a:t>
            </a:r>
            <a:endParaRPr lang="zh-CN" altLang="zh-CN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6337101" y="2736031"/>
            <a:ext cx="415209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 smtClean="0">
                <a:latin typeface="楷体" panose="02010609060101010101" charset="-122"/>
                <a:ea typeface="楷体" panose="02010609060101010101" charset="-122"/>
              </a:rPr>
              <a:t>副词</a:t>
            </a:r>
            <a:r>
              <a:rPr lang="zh-CN" altLang="zh-CN" b="1" dirty="0">
                <a:latin typeface="楷体" panose="02010609060101010101" charset="-122"/>
                <a:ea typeface="楷体" panose="02010609060101010101" charset="-122"/>
              </a:rPr>
              <a:t>，表希望语气，</a:t>
            </a:r>
            <a:r>
              <a:rPr lang="zh-CN" altLang="zh-CN" b="1" dirty="0" smtClean="0">
                <a:latin typeface="楷体" panose="02010609060101010101" charset="-122"/>
                <a:ea typeface="楷体" panose="02010609060101010101" charset="-122"/>
              </a:rPr>
              <a:t>还是</a:t>
            </a:r>
            <a:endParaRPr lang="zh-CN" altLang="zh-CN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39" grpId="0"/>
      <p:bldP spid="4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271037" y="611795"/>
            <a:ext cx="10980000" cy="3970318"/>
          </a:xfrm>
        </p:spPr>
        <p:txBody>
          <a:bodyPr/>
          <a:lstStyle/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ea typeface="黑体" panose="02010609060101010101" charset="-122"/>
                <a:cs typeface="Times New Roman" panose="02020603050405020304"/>
              </a:rPr>
              <a:t>三、成语积累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en-US" altLang="zh-CN" kern="100" dirty="0">
                <a:cs typeface="Courier New" panose="02070309020205020404"/>
              </a:rPr>
              <a:t>1</a:t>
            </a:r>
            <a:r>
              <a:rPr lang="zh-CN" altLang="zh-CN" kern="100" dirty="0">
                <a:cs typeface="Times New Roman" panose="02020603050405020304"/>
              </a:rPr>
              <a:t>．移风易俗：</a:t>
            </a:r>
            <a:r>
              <a:rPr lang="en-US" altLang="zh-CN" kern="100" dirty="0">
                <a:solidFill>
                  <a:srgbClr val="000000"/>
                </a:solidFill>
                <a:ea typeface="楷体" panose="02010609060101010101" charset="-122"/>
                <a:cs typeface="Courier New" panose="02070309020205020404"/>
              </a:rPr>
              <a:t>______________________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en-US" altLang="zh-CN" kern="100" dirty="0">
                <a:cs typeface="Courier New" panose="02070309020205020404"/>
              </a:rPr>
              <a:t>2</a:t>
            </a:r>
            <a:r>
              <a:rPr lang="zh-CN" altLang="zh-CN" kern="100" dirty="0">
                <a:cs typeface="Times New Roman" panose="02020603050405020304"/>
              </a:rPr>
              <a:t>．司马春衫：</a:t>
            </a:r>
            <a:r>
              <a:rPr lang="en-US" altLang="zh-CN" kern="100" dirty="0">
                <a:solidFill>
                  <a:srgbClr val="000000"/>
                </a:solidFill>
                <a:ea typeface="楷体" panose="02010609060101010101" charset="-122"/>
                <a:cs typeface="Courier New" panose="02070309020205020404"/>
              </a:rPr>
              <a:t>__________________________________________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en-US" altLang="zh-CN" kern="100" dirty="0">
                <a:cs typeface="Courier New" panose="02070309020205020404"/>
              </a:rPr>
              <a:t>3</a:t>
            </a:r>
            <a:r>
              <a:rPr lang="zh-CN" altLang="zh-CN" kern="100" dirty="0">
                <a:cs typeface="Times New Roman" panose="02020603050405020304"/>
              </a:rPr>
              <a:t>．破镜重圆：</a:t>
            </a:r>
            <a:r>
              <a:rPr lang="en-US" altLang="zh-CN" kern="100" dirty="0">
                <a:solidFill>
                  <a:srgbClr val="000000"/>
                </a:solidFill>
                <a:ea typeface="楷体" panose="02010609060101010101" charset="-122"/>
                <a:cs typeface="Courier New" panose="02070309020205020404"/>
              </a:rPr>
              <a:t>__________________________________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 algn="l">
              <a:spcAft>
                <a:spcPts val="0"/>
              </a:spcAft>
              <a:tabLst>
                <a:tab pos="2700655" algn="l"/>
              </a:tabLst>
            </a:pPr>
            <a:r>
              <a:rPr lang="en-US" altLang="zh-CN" kern="100" dirty="0">
                <a:cs typeface="Courier New" panose="02070309020205020404"/>
              </a:rPr>
              <a:t>4</a:t>
            </a:r>
            <a:r>
              <a:rPr lang="zh-CN" altLang="zh-CN" kern="100" dirty="0">
                <a:cs typeface="Times New Roman" panose="02020603050405020304"/>
              </a:rPr>
              <a:t>．独善其身：</a:t>
            </a:r>
            <a:r>
              <a:rPr lang="en-US" altLang="zh-CN" kern="100" dirty="0" smtClean="0">
                <a:solidFill>
                  <a:srgbClr val="000000"/>
                </a:solidFill>
                <a:ea typeface="楷体" panose="02010609060101010101" charset="-122"/>
                <a:cs typeface="Courier New" panose="02070309020205020404"/>
              </a:rPr>
              <a:t>____________________________________________________________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2792895" y="1331875"/>
            <a:ext cx="34307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 smtClean="0">
                <a:latin typeface="楷体" panose="02010609060101010101" charset="-122"/>
                <a:ea typeface="楷体" panose="02010609060101010101" charset="-122"/>
              </a:rPr>
              <a:t>改变</a:t>
            </a:r>
            <a:r>
              <a:rPr lang="zh-CN" altLang="zh-CN" b="1" dirty="0">
                <a:latin typeface="楷体" panose="02010609060101010101" charset="-122"/>
                <a:ea typeface="楷体" panose="02010609060101010101" charset="-122"/>
              </a:rPr>
              <a:t>旧的风俗习惯</a:t>
            </a:r>
            <a:r>
              <a:rPr lang="zh-CN" altLang="zh-CN" b="1" dirty="0" smtClean="0"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zh-CN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2792895" y="1943943"/>
            <a:ext cx="703750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 smtClean="0">
                <a:latin typeface="楷体" panose="02010609060101010101" charset="-122"/>
                <a:ea typeface="楷体" panose="02010609060101010101" charset="-122"/>
              </a:rPr>
              <a:t>司马</a:t>
            </a:r>
            <a:r>
              <a:rPr lang="zh-CN" altLang="zh-CN" b="1" dirty="0">
                <a:latin typeface="楷体" panose="02010609060101010101" charset="-122"/>
                <a:ea typeface="楷体" panose="02010609060101010101" charset="-122"/>
              </a:rPr>
              <a:t>的衣衫为泪水所湿。今形容极度悲伤</a:t>
            </a:r>
            <a:r>
              <a:rPr lang="zh-CN" altLang="zh-CN" b="1" dirty="0" smtClean="0"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zh-CN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2792895" y="2592015"/>
            <a:ext cx="559480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 smtClean="0">
                <a:latin typeface="楷体" panose="02010609060101010101" charset="-122"/>
                <a:ea typeface="楷体" panose="02010609060101010101" charset="-122"/>
              </a:rPr>
              <a:t>比喻</a:t>
            </a:r>
            <a:r>
              <a:rPr lang="zh-CN" altLang="zh-CN" b="1" dirty="0">
                <a:latin typeface="楷体" panose="02010609060101010101" charset="-122"/>
                <a:ea typeface="楷体" panose="02010609060101010101" charset="-122"/>
              </a:rPr>
              <a:t>夫妻失散或决裂后重又团圆</a:t>
            </a:r>
            <a:r>
              <a:rPr lang="zh-CN" altLang="zh-CN" b="1" dirty="0" smtClean="0"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zh-CN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396441" y="3868995"/>
            <a:ext cx="1100493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 smtClean="0">
                <a:latin typeface="楷体" panose="02010609060101010101" charset="-122"/>
                <a:ea typeface="楷体" panose="02010609060101010101" charset="-122"/>
              </a:rPr>
              <a:t>做</a:t>
            </a:r>
            <a:r>
              <a:rPr lang="zh-CN" altLang="zh-CN" b="1" dirty="0">
                <a:latin typeface="楷体" panose="02010609060101010101" charset="-122"/>
                <a:ea typeface="楷体" panose="02010609060101010101" charset="-122"/>
              </a:rPr>
              <a:t>不上官，就搞好自身的修养。现在也指只顾自己，缺乏集体精神</a:t>
            </a:r>
            <a:r>
              <a:rPr lang="zh-CN" altLang="zh-CN" b="1" dirty="0" smtClean="0"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zh-CN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41" grpId="0"/>
      <p:bldP spid="42" grpId="0"/>
      <p:bldP spid="4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271037" y="611795"/>
            <a:ext cx="10980000" cy="3969385"/>
          </a:xfrm>
        </p:spPr>
        <p:txBody>
          <a:bodyPr/>
          <a:lstStyle/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ea typeface="黑体" panose="02010609060101010101" charset="-122"/>
                <a:cs typeface="Times New Roman" panose="02020603050405020304"/>
              </a:rPr>
              <a:t>四、名句默写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en-US" altLang="zh-CN" kern="100" dirty="0">
                <a:cs typeface="Courier New" panose="02070309020205020404"/>
              </a:rPr>
              <a:t>1</a:t>
            </a:r>
            <a:r>
              <a:rPr lang="zh-CN" altLang="zh-CN" kern="100" dirty="0">
                <a:cs typeface="Times New Roman" panose="02020603050405020304"/>
              </a:rPr>
              <a:t>．《谏逐客书》中以秦王取物的态度为喻，来说明秦王取人方面应该抱有的态度和不可取的态度。如文章用</a:t>
            </a:r>
            <a:r>
              <a:rPr lang="en-US" altLang="zh-CN" kern="100" dirty="0" smtClean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en-US" altLang="zh-CN" kern="100" dirty="0" smtClean="0">
                <a:solidFill>
                  <a:srgbClr val="000000"/>
                </a:solidFill>
                <a:ea typeface="楷体" panose="02010609060101010101" charset="-122"/>
                <a:cs typeface="Courier New" panose="02070309020205020404"/>
              </a:rPr>
              <a:t>____________________________</a:t>
            </a:r>
            <a:r>
              <a:rPr lang="zh-CN" altLang="zh-CN" kern="100" dirty="0" smtClean="0">
                <a:cs typeface="Times New Roman" panose="02020603050405020304"/>
              </a:rPr>
              <a:t>，</a:t>
            </a:r>
            <a:r>
              <a:rPr lang="en-US" altLang="zh-CN" kern="100" dirty="0">
                <a:solidFill>
                  <a:srgbClr val="000000"/>
                </a:solidFill>
                <a:ea typeface="楷体" panose="02010609060101010101" charset="-122"/>
                <a:cs typeface="Courier New" panose="02070309020205020404"/>
              </a:rPr>
              <a:t>__________________________</a:t>
            </a:r>
            <a:r>
              <a:rPr lang="zh-CN" altLang="zh-CN" kern="100" dirty="0">
                <a:cs typeface="Times New Roman" panose="02020603050405020304"/>
              </a:rPr>
              <a:t>，</a:t>
            </a:r>
            <a:r>
              <a:rPr lang="en-US" altLang="zh-CN" kern="100" dirty="0">
                <a:solidFill>
                  <a:srgbClr val="000000"/>
                </a:solidFill>
                <a:ea typeface="楷体" panose="02010609060101010101" charset="-122"/>
                <a:cs typeface="Courier New" panose="02070309020205020404"/>
              </a:rPr>
              <a:t>______________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cs typeface="Times New Roman" panose="02020603050405020304"/>
              </a:rPr>
              <a:t>形象地说明了秦王若想得天下，在任人方面也应该屏退秦国那些平庸之辈，而取用异国的贤能之人</a:t>
            </a:r>
            <a:r>
              <a:rPr lang="zh-CN" altLang="zh-CN" kern="100" dirty="0" smtClean="0">
                <a:cs typeface="Times New Roman" panose="02020603050405020304"/>
              </a:rPr>
              <a:t>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809179" y="2572851"/>
            <a:ext cx="523412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 smtClean="0">
                <a:latin typeface="楷体" panose="02010609060101010101" charset="-122"/>
                <a:ea typeface="楷体" panose="02010609060101010101" charset="-122"/>
              </a:rPr>
              <a:t>今</a:t>
            </a:r>
            <a:r>
              <a:rPr lang="zh-CN" altLang="zh-CN" b="1" dirty="0">
                <a:latin typeface="楷体" panose="02010609060101010101" charset="-122"/>
                <a:ea typeface="楷体" panose="02010609060101010101" charset="-122"/>
              </a:rPr>
              <a:t>弃击瓮叩缶而就《郑》</a:t>
            </a:r>
            <a:r>
              <a:rPr lang="zh-CN" altLang="zh-CN" b="1" dirty="0" smtClean="0">
                <a:latin typeface="楷体" panose="02010609060101010101" charset="-122"/>
                <a:ea typeface="楷体" panose="02010609060101010101" charset="-122"/>
              </a:rPr>
              <a:t>《卫》</a:t>
            </a:r>
            <a:endParaRPr lang="zh-CN" altLang="zh-CN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6192452" y="2519553"/>
            <a:ext cx="415209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 smtClean="0">
                <a:latin typeface="楷体" panose="02010609060101010101" charset="-122"/>
                <a:ea typeface="楷体" panose="02010609060101010101" charset="-122"/>
              </a:rPr>
              <a:t>退</a:t>
            </a:r>
            <a:r>
              <a:rPr lang="zh-CN" altLang="zh-CN" b="1" dirty="0">
                <a:latin typeface="楷体" panose="02010609060101010101" charset="-122"/>
                <a:ea typeface="楷体" panose="02010609060101010101" charset="-122"/>
              </a:rPr>
              <a:t>弹筝而取《昭》</a:t>
            </a:r>
            <a:r>
              <a:rPr lang="zh-CN" altLang="zh-CN" b="1" dirty="0" smtClean="0">
                <a:latin typeface="楷体" panose="02010609060101010101" charset="-122"/>
                <a:ea typeface="楷体" panose="02010609060101010101" charset="-122"/>
              </a:rPr>
              <a:t>《虞》</a:t>
            </a:r>
            <a:endParaRPr lang="zh-CN" altLang="zh-CN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808804" y="3204083"/>
            <a:ext cx="19880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 smtClean="0">
                <a:latin typeface="楷体" panose="02010609060101010101" charset="-122"/>
                <a:ea typeface="楷体" panose="02010609060101010101" charset="-122"/>
              </a:rPr>
              <a:t>若是</a:t>
            </a:r>
            <a:r>
              <a:rPr lang="zh-CN" altLang="zh-CN" b="1" dirty="0">
                <a:latin typeface="楷体" panose="02010609060101010101" charset="-122"/>
                <a:ea typeface="楷体" panose="02010609060101010101" charset="-122"/>
              </a:rPr>
              <a:t>者</a:t>
            </a:r>
            <a:r>
              <a:rPr lang="zh-CN" altLang="zh-CN" b="1" dirty="0" smtClean="0">
                <a:latin typeface="楷体" panose="02010609060101010101" charset="-122"/>
                <a:ea typeface="楷体" panose="02010609060101010101" charset="-122"/>
              </a:rPr>
              <a:t>何也</a:t>
            </a:r>
            <a:endParaRPr lang="zh-CN" altLang="zh-CN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45" grpId="0"/>
      <p:bldP spid="4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271037" y="467779"/>
            <a:ext cx="10980000" cy="5908040"/>
          </a:xfrm>
        </p:spPr>
        <p:txBody>
          <a:bodyPr/>
          <a:lstStyle/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en-US" altLang="zh-CN" kern="100" dirty="0">
                <a:cs typeface="Courier New" panose="02070309020205020404"/>
              </a:rPr>
              <a:t>2</a:t>
            </a:r>
            <a:r>
              <a:rPr lang="zh-CN" altLang="zh-CN" kern="100" dirty="0">
                <a:cs typeface="Times New Roman" panose="02020603050405020304"/>
              </a:rPr>
              <a:t>．《谏逐客书》中以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en-US" altLang="zh-CN" kern="100" dirty="0">
                <a:solidFill>
                  <a:srgbClr val="000000"/>
                </a:solidFill>
                <a:ea typeface="楷体" panose="02010609060101010101" charset="-122"/>
                <a:cs typeface="Courier New" panose="02070309020205020404"/>
              </a:rPr>
              <a:t>________________</a:t>
            </a:r>
            <a:r>
              <a:rPr lang="zh-CN" altLang="zh-CN" kern="100" dirty="0">
                <a:cs typeface="Times New Roman" panose="02020603050405020304"/>
              </a:rPr>
              <a:t>，</a:t>
            </a:r>
            <a:r>
              <a:rPr lang="en-US" altLang="zh-CN" kern="100" dirty="0">
                <a:solidFill>
                  <a:srgbClr val="000000"/>
                </a:solidFill>
                <a:ea typeface="楷体" panose="02010609060101010101" charset="-122"/>
                <a:cs typeface="Courier New" panose="02070309020205020404"/>
              </a:rPr>
              <a:t>______________</a:t>
            </a:r>
            <a:r>
              <a:rPr lang="zh-CN" altLang="zh-CN" kern="100" dirty="0">
                <a:cs typeface="Times New Roman" panose="02020603050405020304"/>
              </a:rPr>
              <a:t>；</a:t>
            </a:r>
            <a:r>
              <a:rPr lang="en-US" altLang="zh-CN" kern="100" dirty="0">
                <a:solidFill>
                  <a:srgbClr val="000000"/>
                </a:solidFill>
                <a:ea typeface="楷体" panose="02010609060101010101" charset="-122"/>
                <a:cs typeface="Courier New" panose="02070309020205020404"/>
              </a:rPr>
              <a:t>________________</a:t>
            </a:r>
            <a:r>
              <a:rPr lang="zh-CN" altLang="zh-CN" kern="100" dirty="0">
                <a:cs typeface="Times New Roman" panose="02020603050405020304"/>
              </a:rPr>
              <a:t>，</a:t>
            </a:r>
            <a:r>
              <a:rPr lang="en-US" altLang="zh-CN" kern="100" dirty="0">
                <a:solidFill>
                  <a:srgbClr val="000000"/>
                </a:solidFill>
                <a:ea typeface="楷体" panose="02010609060101010101" charset="-122"/>
                <a:cs typeface="Courier New" panose="02070309020205020404"/>
              </a:rPr>
              <a:t>______________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cs typeface="Times New Roman" panose="02020603050405020304"/>
              </a:rPr>
              <a:t>为喻来说明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cs typeface="Times New Roman" panose="02020603050405020304"/>
              </a:rPr>
              <a:t>王者不却众庶，故能明其德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cs typeface="Times New Roman" panose="02020603050405020304"/>
              </a:rPr>
              <a:t>的道理，十分形象。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en-US" altLang="zh-CN" kern="100" dirty="0">
                <a:cs typeface="Courier New" panose="02070309020205020404"/>
              </a:rPr>
              <a:t>3</a:t>
            </a:r>
            <a:r>
              <a:rPr lang="zh-CN" altLang="zh-CN" kern="100" dirty="0">
                <a:cs typeface="Times New Roman" panose="02020603050405020304"/>
              </a:rPr>
              <a:t>．《谏逐客书》中以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en-US" altLang="zh-CN" kern="100" dirty="0">
                <a:solidFill>
                  <a:srgbClr val="000000"/>
                </a:solidFill>
                <a:ea typeface="楷体" panose="02010609060101010101" charset="-122"/>
                <a:cs typeface="Courier New" panose="02070309020205020404"/>
              </a:rPr>
              <a:t>________________</a:t>
            </a:r>
            <a:r>
              <a:rPr lang="zh-CN" altLang="zh-CN" kern="100" dirty="0">
                <a:cs typeface="Times New Roman" panose="02020603050405020304"/>
              </a:rPr>
              <a:t>，</a:t>
            </a:r>
            <a:r>
              <a:rPr lang="en-US" altLang="zh-CN" kern="100" dirty="0">
                <a:solidFill>
                  <a:srgbClr val="000000"/>
                </a:solidFill>
                <a:ea typeface="楷体" panose="02010609060101010101" charset="-122"/>
                <a:cs typeface="Courier New" panose="02070309020205020404"/>
              </a:rPr>
              <a:t>__________________</a:t>
            </a:r>
            <a:r>
              <a:rPr lang="zh-CN" altLang="zh-CN" kern="100" dirty="0">
                <a:cs typeface="Times New Roman" panose="02020603050405020304"/>
              </a:rPr>
              <a:t>，</a:t>
            </a:r>
            <a:r>
              <a:rPr lang="en-US" altLang="zh-CN" kern="100" dirty="0">
                <a:solidFill>
                  <a:srgbClr val="000000"/>
                </a:solidFill>
                <a:ea typeface="楷体" panose="02010609060101010101" charset="-122"/>
                <a:cs typeface="Courier New" panose="02070309020205020404"/>
              </a:rPr>
              <a:t>______________</a:t>
            </a:r>
            <a:r>
              <a:rPr lang="zh-CN" altLang="zh-CN" kern="100" dirty="0">
                <a:cs typeface="Times New Roman" panose="02020603050405020304"/>
              </a:rPr>
              <a:t>，</a:t>
            </a:r>
            <a:r>
              <a:rPr lang="en-US" altLang="zh-CN" kern="100" dirty="0">
                <a:solidFill>
                  <a:srgbClr val="000000"/>
                </a:solidFill>
                <a:ea typeface="楷体" panose="02010609060101010101" charset="-122"/>
                <a:cs typeface="Courier New" panose="02070309020205020404"/>
              </a:rPr>
              <a:t>______________________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cs typeface="Times New Roman" panose="02020603050405020304"/>
              </a:rPr>
              <a:t>四句话列举秦穆公求贤若渴的事实，十分有说服力。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en-US" altLang="zh-CN" kern="100" dirty="0">
                <a:cs typeface="Courier New" panose="02070309020205020404"/>
              </a:rPr>
              <a:t>4</a:t>
            </a:r>
            <a:r>
              <a:rPr lang="zh-CN" altLang="zh-CN" kern="100" dirty="0">
                <a:cs typeface="Times New Roman" panose="02020603050405020304"/>
              </a:rPr>
              <a:t>．《谏逐客书》中善于使用假设论证证明观点。文章在列举了秦国先君借助客卿的力量实现了秦国的强大的事实后，使用假设论证，指出假如没有客卿，结果是</a:t>
            </a:r>
            <a:r>
              <a:rPr lang="zh-CN" altLang="zh-CN" kern="100" dirty="0">
                <a:latin typeface="等线" panose="02010600030101010101" charset="-122"/>
                <a:cs typeface="Times New Roman" panose="02020603050405020304"/>
              </a:rPr>
              <a:t>“</a:t>
            </a:r>
            <a:r>
              <a:rPr lang="en-US" altLang="zh-CN" kern="100" dirty="0">
                <a:solidFill>
                  <a:srgbClr val="000000"/>
                </a:solidFill>
                <a:ea typeface="楷体" panose="02010609060101010101" charset="-122"/>
                <a:cs typeface="Courier New" panose="02070309020205020404"/>
              </a:rPr>
              <a:t>________________________________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 smtClean="0">
                <a:cs typeface="Times New Roman" panose="02020603050405020304"/>
              </a:rPr>
              <a:t>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5176814" y="539787"/>
            <a:ext cx="23487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 smtClean="0">
                <a:latin typeface="楷体" panose="02010609060101010101" charset="-122"/>
                <a:ea typeface="楷体" panose="02010609060101010101" charset="-122"/>
              </a:rPr>
              <a:t>太山</a:t>
            </a:r>
            <a:r>
              <a:rPr lang="zh-CN" altLang="zh-CN" b="1" dirty="0">
                <a:latin typeface="楷体" panose="02010609060101010101" charset="-122"/>
                <a:ea typeface="楷体" panose="02010609060101010101" charset="-122"/>
              </a:rPr>
              <a:t>不让</a:t>
            </a:r>
            <a:r>
              <a:rPr lang="zh-CN" altLang="zh-CN" b="1" dirty="0" smtClean="0">
                <a:latin typeface="楷体" panose="02010609060101010101" charset="-122"/>
                <a:ea typeface="楷体" panose="02010609060101010101" charset="-122"/>
              </a:rPr>
              <a:t>土壤</a:t>
            </a:r>
            <a:endParaRPr lang="zh-CN" altLang="zh-CN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8461337" y="539787"/>
            <a:ext cx="19880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 smtClean="0">
                <a:latin typeface="楷体" panose="02010609060101010101" charset="-122"/>
                <a:ea typeface="楷体" panose="02010609060101010101" charset="-122"/>
              </a:rPr>
              <a:t>故</a:t>
            </a:r>
            <a:r>
              <a:rPr lang="zh-CN" altLang="zh-CN" b="1" dirty="0">
                <a:latin typeface="楷体" panose="02010609060101010101" charset="-122"/>
                <a:ea typeface="楷体" panose="02010609060101010101" charset="-122"/>
              </a:rPr>
              <a:t>能成其</a:t>
            </a:r>
            <a:r>
              <a:rPr lang="zh-CN" altLang="zh-CN" b="1" dirty="0" smtClean="0">
                <a:latin typeface="楷体" panose="02010609060101010101" charset="-122"/>
                <a:ea typeface="楷体" panose="02010609060101010101" charset="-122"/>
              </a:rPr>
              <a:t>大</a:t>
            </a:r>
            <a:endParaRPr lang="zh-CN" altLang="zh-CN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628841" y="1176238"/>
            <a:ext cx="23487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 smtClean="0">
                <a:latin typeface="楷体" panose="02010609060101010101" charset="-122"/>
                <a:ea typeface="楷体" panose="02010609060101010101" charset="-122"/>
              </a:rPr>
              <a:t>河</a:t>
            </a:r>
            <a:r>
              <a:rPr lang="zh-CN" altLang="zh-CN" b="1" dirty="0">
                <a:latin typeface="楷体" panose="02010609060101010101" charset="-122"/>
                <a:ea typeface="楷体" panose="02010609060101010101" charset="-122"/>
              </a:rPr>
              <a:t>海不择细</a:t>
            </a:r>
            <a:r>
              <a:rPr lang="zh-CN" altLang="zh-CN" b="1" dirty="0" smtClean="0">
                <a:latin typeface="楷体" panose="02010609060101010101" charset="-122"/>
                <a:ea typeface="楷体" panose="02010609060101010101" charset="-122"/>
              </a:rPr>
              <a:t>流</a:t>
            </a:r>
            <a:endParaRPr lang="zh-CN" altLang="zh-CN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4032845" y="1151855"/>
            <a:ext cx="19880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 smtClean="0">
                <a:latin typeface="楷体" panose="02010609060101010101" charset="-122"/>
                <a:ea typeface="楷体" panose="02010609060101010101" charset="-122"/>
              </a:rPr>
              <a:t>故</a:t>
            </a:r>
            <a:r>
              <a:rPr lang="zh-CN" altLang="zh-CN" b="1" dirty="0">
                <a:latin typeface="楷体" panose="02010609060101010101" charset="-122"/>
                <a:ea typeface="楷体" panose="02010609060101010101" charset="-122"/>
              </a:rPr>
              <a:t>能就其</a:t>
            </a:r>
            <a:r>
              <a:rPr lang="zh-CN" altLang="zh-CN" b="1" dirty="0" smtClean="0">
                <a:latin typeface="楷体" panose="02010609060101010101" charset="-122"/>
                <a:ea typeface="楷体" panose="02010609060101010101" charset="-122"/>
              </a:rPr>
              <a:t>深</a:t>
            </a:r>
            <a:endParaRPr lang="zh-CN" altLang="zh-CN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4508269" y="2428835"/>
            <a:ext cx="23487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 smtClean="0">
                <a:latin typeface="楷体" panose="02010609060101010101" charset="-122"/>
                <a:ea typeface="楷体" panose="02010609060101010101" charset="-122"/>
              </a:rPr>
              <a:t>西</a:t>
            </a:r>
            <a:r>
              <a:rPr lang="zh-CN" altLang="zh-CN" b="1" dirty="0">
                <a:latin typeface="楷体" panose="02010609060101010101" charset="-122"/>
                <a:ea typeface="楷体" panose="02010609060101010101" charset="-122"/>
              </a:rPr>
              <a:t>取由</a:t>
            </a:r>
            <a:r>
              <a:rPr lang="zh-CN" altLang="zh-CN" b="1" dirty="0" smtClean="0">
                <a:latin typeface="楷体" panose="02010609060101010101" charset="-122"/>
                <a:ea typeface="楷体" panose="02010609060101010101" charset="-122"/>
              </a:rPr>
              <a:t>余于戎</a:t>
            </a:r>
            <a:endParaRPr lang="zh-CN" altLang="zh-CN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7885273" y="2411995"/>
            <a:ext cx="270939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 smtClean="0">
                <a:latin typeface="楷体" panose="02010609060101010101" charset="-122"/>
                <a:ea typeface="楷体" panose="02010609060101010101" charset="-122"/>
              </a:rPr>
              <a:t>东</a:t>
            </a:r>
            <a:r>
              <a:rPr lang="zh-CN" altLang="zh-CN" b="1" dirty="0">
                <a:latin typeface="楷体" panose="02010609060101010101" charset="-122"/>
                <a:ea typeface="楷体" panose="02010609060101010101" charset="-122"/>
              </a:rPr>
              <a:t>得百里</a:t>
            </a:r>
            <a:r>
              <a:rPr lang="zh-CN" altLang="zh-CN" b="1" dirty="0" smtClean="0">
                <a:latin typeface="楷体" panose="02010609060101010101" charset="-122"/>
                <a:ea typeface="楷体" panose="02010609060101010101" charset="-122"/>
              </a:rPr>
              <a:t>奚于宛</a:t>
            </a:r>
            <a:endParaRPr lang="zh-CN" altLang="zh-CN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628841" y="3060067"/>
            <a:ext cx="19880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 smtClean="0">
                <a:latin typeface="楷体" panose="02010609060101010101" charset="-122"/>
                <a:ea typeface="楷体" panose="02010609060101010101" charset="-122"/>
              </a:rPr>
              <a:t>迎</a:t>
            </a:r>
            <a:r>
              <a:rPr lang="zh-CN" altLang="zh-CN" b="1" dirty="0">
                <a:latin typeface="楷体" panose="02010609060101010101" charset="-122"/>
                <a:ea typeface="楷体" panose="02010609060101010101" charset="-122"/>
              </a:rPr>
              <a:t>蹇叔</a:t>
            </a:r>
            <a:r>
              <a:rPr lang="zh-CN" altLang="zh-CN" b="1" dirty="0" smtClean="0">
                <a:latin typeface="楷体" panose="02010609060101010101" charset="-122"/>
                <a:ea typeface="楷体" panose="02010609060101010101" charset="-122"/>
              </a:rPr>
              <a:t>于宋</a:t>
            </a:r>
            <a:endParaRPr lang="zh-CN" altLang="zh-CN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3426242" y="3060067"/>
            <a:ext cx="34307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 smtClean="0">
                <a:latin typeface="楷体" panose="02010609060101010101" charset="-122"/>
                <a:ea typeface="楷体" panose="02010609060101010101" charset="-122"/>
              </a:rPr>
              <a:t>来</a:t>
            </a:r>
            <a:r>
              <a:rPr lang="zh-CN" altLang="zh-CN" b="1" dirty="0">
                <a:latin typeface="楷体" panose="02010609060101010101" charset="-122"/>
                <a:ea typeface="楷体" panose="02010609060101010101" charset="-122"/>
              </a:rPr>
              <a:t>丕豹、公孙支于</a:t>
            </a:r>
            <a:r>
              <a:rPr lang="zh-CN" altLang="zh-CN" b="1" dirty="0" smtClean="0">
                <a:latin typeface="楷体" panose="02010609060101010101" charset="-122"/>
                <a:ea typeface="楷体" panose="02010609060101010101" charset="-122"/>
              </a:rPr>
              <a:t>晋</a:t>
            </a:r>
            <a:endParaRPr lang="zh-CN" altLang="zh-CN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4896941" y="5652355"/>
            <a:ext cx="523412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 smtClean="0">
                <a:latin typeface="楷体" panose="02010609060101010101" charset="-122"/>
                <a:ea typeface="楷体" panose="02010609060101010101" charset="-122"/>
              </a:rPr>
              <a:t>使</a:t>
            </a:r>
            <a:r>
              <a:rPr lang="zh-CN" altLang="zh-CN" b="1" dirty="0">
                <a:latin typeface="楷体" panose="02010609060101010101" charset="-122"/>
                <a:ea typeface="楷体" panose="02010609060101010101" charset="-122"/>
              </a:rPr>
              <a:t>国无富利之实而秦无强大之</a:t>
            </a:r>
            <a:r>
              <a:rPr lang="zh-CN" altLang="zh-CN" b="1" dirty="0" smtClean="0">
                <a:latin typeface="楷体" panose="02010609060101010101" charset="-122"/>
                <a:ea typeface="楷体" panose="02010609060101010101" charset="-122"/>
              </a:rPr>
              <a:t>名</a:t>
            </a:r>
            <a:endParaRPr lang="zh-CN" altLang="zh-CN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  <p:bldP spid="5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271037" y="611795"/>
            <a:ext cx="10980000" cy="5262979"/>
          </a:xfrm>
        </p:spPr>
        <p:txBody>
          <a:bodyPr/>
          <a:lstStyle/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ea typeface="黑体" panose="02010609060101010101" charset="-122"/>
                <a:cs typeface="Times New Roman" panose="02020603050405020304"/>
              </a:rPr>
              <a:t>五、文学常识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 algn="ctr"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ea typeface="黑体" panose="02010609060101010101" charset="-122"/>
                <a:cs typeface="Times New Roman" panose="02020603050405020304"/>
              </a:rPr>
              <a:t>书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 indent="713740" fontAlgn="ctr">
              <a:spcAft>
                <a:spcPts val="0"/>
              </a:spcAft>
              <a:tabLst>
                <a:tab pos="2700655" algn="l"/>
              </a:tabLst>
            </a:pP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cs typeface="Times New Roman" panose="02020603050405020304"/>
              </a:rPr>
              <a:t>书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cs typeface="Times New Roman" panose="02020603050405020304"/>
              </a:rPr>
              <a:t>，即信函，如手书、家书等。古人的信函又叫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cs typeface="Times New Roman" panose="02020603050405020304"/>
              </a:rPr>
              <a:t>尺牍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cs typeface="Times New Roman" panose="02020603050405020304"/>
              </a:rPr>
              <a:t>或曰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cs typeface="Times New Roman" panose="02020603050405020304"/>
              </a:rPr>
              <a:t>信札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cs typeface="Times New Roman" panose="02020603050405020304"/>
              </a:rPr>
              <a:t>，是一种应用性文体，多记事陈情。尺牍文学功能多种多样：可以抒情，如司马迁的《报任安书》；也可以写景，如吴均的《与朱元思书》；可以写私人化的事件和感情，如嵇康的《与山巨源绝交书》；也可以进谒显贵，勉励后学，形成别具特色的书牍文传统</a:t>
            </a:r>
            <a:r>
              <a:rPr lang="zh-CN" altLang="zh-CN" kern="100" dirty="0" smtClean="0">
                <a:cs typeface="Times New Roman" panose="02020603050405020304"/>
              </a:rPr>
              <a:t>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/>
          <p:nvPr/>
        </p:nvSpPr>
        <p:spPr bwMode="auto">
          <a:xfrm>
            <a:off x="0" y="665163"/>
            <a:ext cx="11522075" cy="604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8" tIns="45714" rIns="91428" bIns="45714" anchor="b"/>
          <a:lstStyle/>
          <a:p>
            <a:pPr algn="ctr" eaLnBrk="1" hangingPunct="1">
              <a:lnSpc>
                <a:spcPct val="90000"/>
              </a:lnSpc>
            </a:pPr>
            <a:r>
              <a:rPr lang="zh-CN" altLang="en-US" sz="3600" b="1" dirty="0">
                <a:solidFill>
                  <a:schemeClr val="bg1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任务型课堂</a:t>
            </a:r>
            <a:endParaRPr lang="zh-CN" altLang="en-US" sz="3600" b="1" dirty="0">
              <a:solidFill>
                <a:schemeClr val="bg1"/>
              </a:solidFill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271037" y="1566924"/>
            <a:ext cx="10980000" cy="3969385"/>
          </a:xfrm>
        </p:spPr>
        <p:txBody>
          <a:bodyPr/>
          <a:lstStyle/>
          <a:p>
            <a:pPr indent="1428115"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cs typeface="Times New Roman" panose="02020603050405020304"/>
              </a:rPr>
              <a:t>赏析《谏逐客书》的劝谏艺术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 indent="713740" fontAlgn="ctr"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劝谏是一门艺术。会劝谏的人不但能把人说服，而且能够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  <a:sym typeface="+mn-ea"/>
              </a:rPr>
              <a:t>通过劝谏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和被劝方和谐相处，使关系更加融洽，成为诤友。不会劝谏的人就有可能把本来融洽的关系搞得很僵，甚至招来杀身之祸。中国历史上有不少能说会道的谏臣，如比干、赵盾、伍子胥、屈原、李斯、魏征等，但他们劝谏的结果却并非一样。这其中最为成功的当属李斯</a:t>
            </a:r>
            <a:r>
              <a:rPr lang="zh-CN" altLang="zh-CN" kern="100" dirty="0" smtClean="0">
                <a:ea typeface="楷体" panose="02010609060101010101" charset="-122"/>
                <a:cs typeface="Times New Roman" panose="02020603050405020304"/>
              </a:rPr>
              <a:t>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</p:txBody>
      </p:sp>
      <p:pic>
        <p:nvPicPr>
          <p:cNvPr id="5" name="图片 4" descr="E:\张\11.19\新建文件夹\任务一.tif"/>
          <p:cNvPicPr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441" y="1780681"/>
            <a:ext cx="1330960" cy="41529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271037" y="505115"/>
            <a:ext cx="10980000" cy="5908040"/>
          </a:xfrm>
        </p:spPr>
        <p:txBody>
          <a:bodyPr/>
          <a:lstStyle/>
          <a:p>
            <a:pPr latinLnBrk="0">
              <a:lnSpc>
                <a:spcPct val="15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en-US" altLang="zh-CN" kern="100" dirty="0">
                <a:cs typeface="Courier New" panose="02070309020205020404"/>
              </a:rPr>
              <a:t>1</a:t>
            </a:r>
            <a:r>
              <a:rPr lang="zh-CN" altLang="zh-CN" kern="100" dirty="0">
                <a:cs typeface="Times New Roman" panose="02020603050405020304"/>
              </a:rPr>
              <a:t>．《谏逐客书》的开头好在哪里？请谈谈你的理解。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 latinLnBrk="0">
              <a:lnSpc>
                <a:spcPct val="15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solidFill>
                  <a:srgbClr val="FF0000"/>
                </a:solidFill>
                <a:ea typeface="黑体" panose="02010609060101010101" charset="-122"/>
                <a:cs typeface="Times New Roman" panose="02020603050405020304"/>
              </a:rPr>
              <a:t>答案：</a:t>
            </a:r>
            <a:r>
              <a:rPr lang="en-US" altLang="zh-CN" kern="100" dirty="0">
                <a:latin typeface="宋体" panose="02010600030101010101" pitchFamily="2" charset="-122"/>
                <a:ea typeface="楷体" panose="02010609060101010101" charset="-122"/>
                <a:cs typeface="Times New Roman" panose="02020603050405020304"/>
              </a:rPr>
              <a:t>①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文章开头便提出论点：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臣闻吏议逐客，窃以为过矣。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开门见山，亮出观点，给人以明快之感。</a:t>
            </a:r>
            <a:r>
              <a:rPr lang="en-US" altLang="zh-CN" kern="100" dirty="0">
                <a:latin typeface="宋体" panose="02010600030101010101" pitchFamily="2" charset="-122"/>
                <a:ea typeface="楷体" panose="02010609060101010101" charset="-122"/>
                <a:cs typeface="Times New Roman" panose="02020603050405020304"/>
              </a:rPr>
              <a:t>②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观点明确，但语气委婉。他对秦王下逐客令的前后因由只字未提，只是对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逐客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发表看法，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窃以为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用谦虚的语气表达观点，措辞委婉，十分注意讽谏策略。</a:t>
            </a:r>
            <a:r>
              <a:rPr lang="zh-CN" altLang="zh-CN" kern="100" dirty="0">
                <a:latin typeface="宋体" panose="02010600030101010101" pitchFamily="2" charset="-122"/>
                <a:ea typeface="楷体" panose="02010609060101010101" charset="-122"/>
                <a:cs typeface="Times New Roman" panose="02020603050405020304"/>
              </a:rPr>
              <a:t>③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明明是秦王下的逐客令，却把逐客的错误归之于</a:t>
            </a:r>
            <a:r>
              <a:rPr lang="zh-CN" altLang="zh-CN" kern="100" dirty="0">
                <a:latin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吏</a:t>
            </a:r>
            <a:r>
              <a:rPr lang="zh-CN" altLang="zh-CN" kern="100" dirty="0">
                <a:latin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，</a:t>
            </a:r>
            <a:r>
              <a:rPr lang="zh-CN" altLang="zh-CN" kern="100" dirty="0">
                <a:latin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臣闻吏议逐客</a:t>
            </a:r>
            <a:r>
              <a:rPr lang="zh-CN" altLang="zh-CN" kern="100" dirty="0">
                <a:latin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，针对官吏的议论发表看法，避免将批评的矛头直接指向秦王，让秦王有回旋的余地，便于收回成命。这样做的好处是去除不必要的麻烦，为下文的展开提出一个总纲</a:t>
            </a:r>
            <a:r>
              <a:rPr lang="zh-CN" altLang="zh-CN" kern="100" dirty="0" smtClean="0">
                <a:ea typeface="楷体" panose="02010609060101010101" charset="-122"/>
                <a:cs typeface="Times New Roman" panose="02020603050405020304"/>
              </a:rPr>
              <a:t>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271037" y="433995"/>
            <a:ext cx="10980000" cy="6118860"/>
          </a:xfrm>
        </p:spPr>
        <p:txBody>
          <a:bodyPr/>
          <a:lstStyle/>
          <a:p>
            <a:pPr latinLnBrk="0">
              <a:lnSpc>
                <a:spcPct val="14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en-US" altLang="zh-CN" kern="100" dirty="0">
                <a:cs typeface="Courier New" panose="02070309020205020404"/>
              </a:rPr>
              <a:t>2</a:t>
            </a:r>
            <a:r>
              <a:rPr lang="zh-CN" altLang="zh-CN" kern="100" dirty="0">
                <a:cs typeface="Times New Roman" panose="02020603050405020304"/>
              </a:rPr>
              <a:t>．《谏逐客书》是如何抓住君王的心理进行劝谏的？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 latinLnBrk="0">
              <a:lnSpc>
                <a:spcPct val="14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solidFill>
                  <a:srgbClr val="FF0000"/>
                </a:solidFill>
                <a:ea typeface="黑体" panose="02010609060101010101" charset="-122"/>
                <a:cs typeface="Times New Roman" panose="02020603050405020304"/>
              </a:rPr>
              <a:t>答案：</a:t>
            </a:r>
            <a:r>
              <a:rPr lang="en-US" altLang="zh-CN" kern="100" dirty="0">
                <a:latin typeface="宋体" panose="02010600030101010101" pitchFamily="2" charset="-122"/>
                <a:ea typeface="楷体" panose="02010609060101010101" charset="-122"/>
                <a:cs typeface="Times New Roman" panose="02020603050405020304"/>
              </a:rPr>
              <a:t>①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首先，此时的秦王雄心勃勃，统一天下之心迫切。李斯极力论述留客有益于统一大业而逐客有损之，便是牢牢抓住了秦王关注的要点。</a:t>
            </a:r>
            <a:r>
              <a:rPr lang="en-US" altLang="zh-CN" kern="100" dirty="0">
                <a:latin typeface="宋体" panose="02010600030101010101" pitchFamily="2" charset="-122"/>
                <a:ea typeface="楷体" panose="02010609060101010101" charset="-122"/>
                <a:cs typeface="Times New Roman" panose="02020603050405020304"/>
              </a:rPr>
              <a:t>②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其次，李斯在劝谏时语气委婉。如文章虽开门见山提出了反对逐客的主张，却将秦王发布的逐客令说成是</a:t>
            </a:r>
            <a:r>
              <a:rPr lang="zh-CN" altLang="zh-CN" kern="100" dirty="0">
                <a:latin typeface="等线" panose="02010600030101010101" charset="-122"/>
                <a:cs typeface="Times New Roman" panose="02020603050405020304"/>
                <a:sym typeface="+mn-ea"/>
              </a:rPr>
              <a:t>“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吏议</a:t>
            </a:r>
            <a:r>
              <a:rPr lang="zh-CN" altLang="zh-CN" kern="100" dirty="0">
                <a:latin typeface="等线" panose="02010600030101010101" charset="-122"/>
                <a:cs typeface="Times New Roman" panose="02020603050405020304"/>
                <a:sym typeface="+mn-ea"/>
              </a:rPr>
              <a:t>”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，意为逐客是吏之过，而非秦王之过。这样就顺了秦王的</a:t>
            </a:r>
            <a:r>
              <a:rPr lang="zh-CN" altLang="zh-CN" kern="100" dirty="0">
                <a:latin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情</a:t>
            </a:r>
            <a:r>
              <a:rPr lang="zh-CN" altLang="zh-CN" kern="100" dirty="0">
                <a:latin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，不易触怒秦王，让其容易接纳建议。</a:t>
            </a:r>
            <a:r>
              <a:rPr lang="zh-CN" altLang="zh-CN" kern="100" dirty="0">
                <a:latin typeface="宋体" panose="02010600030101010101" pitchFamily="2" charset="-122"/>
                <a:ea typeface="楷体" panose="02010609060101010101" charset="-122"/>
                <a:cs typeface="Times New Roman" panose="02020603050405020304"/>
              </a:rPr>
              <a:t>③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最后，李斯从历史、现实和未来三个角度，引用大量论据进行了深入透彻的分析，采用了举例、正反对比、比喻、类比等多种论证方法，极尽劝说之能事，真正做到了言之有据，以理服人，最终才能说服秦王收回已下达的逐客令。</a:t>
            </a:r>
            <a:endParaRPr lang="zh-CN" altLang="zh-CN" sz="1050" kern="100" dirty="0">
              <a:effectLst/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271037" y="611795"/>
            <a:ext cx="10980000" cy="4615815"/>
          </a:xfrm>
        </p:spPr>
        <p:txBody>
          <a:bodyPr/>
          <a:lstStyle/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en-US" altLang="zh-CN" kern="100" dirty="0">
                <a:cs typeface="Courier New" panose="02070309020205020404"/>
              </a:rPr>
              <a:t>3</a:t>
            </a:r>
            <a:r>
              <a:rPr lang="zh-CN" altLang="zh-CN" kern="100" dirty="0">
                <a:cs typeface="Times New Roman" panose="02020603050405020304"/>
              </a:rPr>
              <a:t>．对比论证是《谏逐客书》所用的重要论证方法，请结合本文相关段落简要分析。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solidFill>
                  <a:srgbClr val="FF0000"/>
                </a:solidFill>
                <a:ea typeface="黑体" panose="02010609060101010101" charset="-122"/>
                <a:cs typeface="Times New Roman" panose="02020603050405020304"/>
              </a:rPr>
              <a:t>答案：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本文整体上是以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纳客之利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来对比</a:t>
            </a:r>
            <a:r>
              <a:rPr lang="zh-CN" altLang="zh-CN" kern="100" dirty="0">
                <a:latin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逐客之害</a:t>
            </a:r>
            <a:r>
              <a:rPr lang="zh-CN" altLang="zh-CN" kern="100" dirty="0">
                <a:latin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的。其中第</a:t>
            </a:r>
            <a:r>
              <a:rPr lang="zh-CN" altLang="en-US" kern="100" dirty="0">
                <a:ea typeface="楷体" panose="02010609060101010101" charset="-122"/>
                <a:cs typeface="Courier New" panose="02070309020205020404"/>
              </a:rPr>
              <a:t>一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段中的穆公、孝公、惠王、昭王四位君主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以客之功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是正面论述，与第一段最后的反面推理构成对比；第</a:t>
            </a:r>
            <a:r>
              <a:rPr lang="zh-CN" altLang="en-US" kern="100" dirty="0">
                <a:ea typeface="楷体" panose="02010609060101010101" charset="-122"/>
                <a:cs typeface="Courier New" panose="02070309020205020404"/>
              </a:rPr>
              <a:t>二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段中对物的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秦不生一焉，而陛下说之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与对人的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为客者逐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构成对比；第</a:t>
            </a:r>
            <a:r>
              <a:rPr lang="zh-CN" altLang="en-US" kern="100" dirty="0">
                <a:ea typeface="楷体" panose="02010609060101010101" charset="-122"/>
                <a:cs typeface="Courier New" panose="02070309020205020404"/>
              </a:rPr>
              <a:t>三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段中的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五帝三王之所以无敌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与秦的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弃黔首以资敌国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构成对比</a:t>
            </a:r>
            <a:r>
              <a:rPr lang="zh-CN" altLang="zh-CN" kern="100" dirty="0" smtClean="0">
                <a:ea typeface="楷体" panose="02010609060101010101" charset="-122"/>
                <a:cs typeface="Times New Roman" panose="02020603050405020304"/>
              </a:rPr>
              <a:t>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271037" y="1094395"/>
            <a:ext cx="10980000" cy="5133713"/>
          </a:xfrm>
        </p:spPr>
        <p:txBody>
          <a:bodyPr/>
          <a:lstStyle/>
          <a:p>
            <a:pPr algn="ctr">
              <a:lnSpc>
                <a:spcPct val="13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ea typeface="黑体" panose="02010609060101010101" charset="-122"/>
                <a:cs typeface="Times New Roman" panose="02020603050405020304"/>
              </a:rPr>
              <a:t>对比论证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 indent="713740">
              <a:lnSpc>
                <a:spcPct val="13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对比论证，是正反对比论证的简称，也称比较法，是把两种事物加以对照、比较后，推导出它们之间的差异点，使结论映衬而出的论证方法。这是一种常用的、有说服力的论证方法。事物的特征和本质在对比中最容易显露出来，特别是正反相互对立的事物的比较，具有极大的鲜明性，能给人留下深刻的印象。例如真与假的对比，可以去伪存真；善与恶的对比，可以抑恶扬善；是与非的对比，可以拨乱反正。因此，运用正反对比论证比单从正面说理论证更有力，观点更鲜明</a:t>
            </a:r>
            <a:r>
              <a:rPr lang="zh-CN" altLang="zh-CN" kern="100" dirty="0" smtClean="0">
                <a:ea typeface="楷体" panose="02010609060101010101" charset="-122"/>
                <a:cs typeface="Times New Roman" panose="02020603050405020304"/>
              </a:rPr>
              <a:t>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</p:txBody>
      </p:sp>
      <p:pic>
        <p:nvPicPr>
          <p:cNvPr id="3" name="图片 2" descr="E:\张\11.19\新建文件夹\技法链接.tif"/>
          <p:cNvPicPr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441" y="719807"/>
            <a:ext cx="1760220" cy="34861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/>
          <p:nvPr/>
        </p:nvSpPr>
        <p:spPr bwMode="auto">
          <a:xfrm>
            <a:off x="0" y="665163"/>
            <a:ext cx="11522075" cy="604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8" tIns="45714" rIns="91428" bIns="45714" anchor="b"/>
          <a:lstStyle/>
          <a:p>
            <a:pPr algn="ctr" eaLnBrk="1" hangingPunct="1">
              <a:lnSpc>
                <a:spcPct val="90000"/>
              </a:lnSpc>
            </a:pPr>
            <a:r>
              <a:rPr lang="zh-CN" altLang="en-US" sz="3600" b="1" dirty="0">
                <a:solidFill>
                  <a:schemeClr val="bg1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自主式预习</a:t>
            </a:r>
            <a:endParaRPr lang="zh-CN" altLang="en-US" sz="3600" b="1" dirty="0">
              <a:solidFill>
                <a:schemeClr val="bg1"/>
              </a:solidFill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0"/>
          </p:nvPr>
        </p:nvSpPr>
        <p:spPr>
          <a:xfrm>
            <a:off x="271037" y="1566924"/>
            <a:ext cx="10980000" cy="4705327"/>
          </a:xfrm>
        </p:spPr>
        <p:txBody>
          <a:bodyPr/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cs typeface="Times New Roman" panose="02020603050405020304"/>
              </a:rPr>
              <a:t>【课文助读】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ea typeface="黑体" panose="02010609060101010101" charset="-122"/>
                <a:cs typeface="Times New Roman" panose="02020603050405020304"/>
              </a:rPr>
              <a:t>一、作者简介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 indent="713740">
              <a:lnSpc>
                <a:spcPct val="12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en-US" altLang="zh-CN" kern="100" dirty="0">
                <a:cs typeface="Courier New" panose="02070309020205020404"/>
              </a:rPr>
              <a:t>1</a:t>
            </a:r>
            <a:r>
              <a:rPr lang="zh-CN" altLang="zh-CN" kern="100" dirty="0">
                <a:cs typeface="Times New Roman" panose="02020603050405020304"/>
              </a:rPr>
              <a:t>．李斯</a:t>
            </a:r>
            <a:r>
              <a:rPr lang="en-US" altLang="zh-CN" kern="100" dirty="0">
                <a:cs typeface="Courier New" panose="02070309020205020404"/>
              </a:rPr>
              <a:t>(</a:t>
            </a:r>
            <a:r>
              <a:rPr lang="zh-CN" altLang="zh-CN" kern="100" dirty="0">
                <a:cs typeface="Times New Roman" panose="02020603050405020304"/>
              </a:rPr>
              <a:t>？</a:t>
            </a:r>
            <a:r>
              <a:rPr lang="en-US" altLang="zh-CN" kern="100" dirty="0">
                <a:cs typeface="Courier New" panose="02070309020205020404"/>
              </a:rPr>
              <a:t>—</a:t>
            </a:r>
            <a:r>
              <a:rPr lang="zh-CN" altLang="zh-CN" kern="100" dirty="0">
                <a:cs typeface="Times New Roman" panose="02020603050405020304"/>
              </a:rPr>
              <a:t>前</a:t>
            </a:r>
            <a:r>
              <a:rPr lang="en-US" altLang="zh-CN" kern="100" dirty="0">
                <a:cs typeface="Courier New" panose="02070309020205020404"/>
              </a:rPr>
              <a:t>208)</a:t>
            </a:r>
            <a:r>
              <a:rPr lang="zh-CN" altLang="zh-CN" kern="100" dirty="0">
                <a:cs typeface="Times New Roman" panose="02020603050405020304"/>
              </a:rPr>
              <a:t>，先秦时期法家代表人物，战国末期楚国上蔡</a:t>
            </a:r>
            <a:r>
              <a:rPr lang="en-US" altLang="zh-CN" kern="100" dirty="0">
                <a:cs typeface="Courier New" panose="02070309020205020404"/>
              </a:rPr>
              <a:t>(</a:t>
            </a:r>
            <a:r>
              <a:rPr lang="zh-CN" altLang="zh-CN" kern="100" dirty="0">
                <a:cs typeface="Times New Roman" panose="02020603050405020304"/>
              </a:rPr>
              <a:t>今属河南</a:t>
            </a:r>
            <a:r>
              <a:rPr lang="en-US" altLang="zh-CN" kern="100" dirty="0">
                <a:cs typeface="Courier New" panose="02070309020205020404"/>
              </a:rPr>
              <a:t>)</a:t>
            </a:r>
            <a:r>
              <a:rPr lang="zh-CN" altLang="zh-CN" kern="100" dirty="0">
                <a:cs typeface="Times New Roman" panose="02020603050405020304"/>
              </a:rPr>
              <a:t>人。秦代著名政治家、文学家、书法家。他受学于荀卿，后入秦国为吕不韦舍人，得到秦王赏识，拜为客卿，迁任廷尉。秦始皇统一全国后，官至丞相。李斯曾建议秦始皇实行了许多重要的政策，如废分封、设郡县、销兵器、焚诗书、禁私学、明法度、书同文、车同轨、统一度量衡等。秦始皇死后，李斯与宦官赵高合谋，立秦始皇少子胡亥为二世皇帝，后被赵高陷害而腰斩，灭三族</a:t>
            </a:r>
            <a:r>
              <a:rPr lang="zh-CN" altLang="zh-CN" kern="100" dirty="0" smtClean="0">
                <a:cs typeface="Times New Roman" panose="02020603050405020304"/>
              </a:rPr>
              <a:t>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271037" y="611795"/>
            <a:ext cx="10980000" cy="2676525"/>
          </a:xfrm>
        </p:spPr>
        <p:txBody>
          <a:bodyPr/>
          <a:lstStyle/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en-US" altLang="zh-CN" kern="100" dirty="0" smtClean="0">
                <a:cs typeface="Times New Roman" panose="02020603050405020304"/>
              </a:rPr>
              <a:t>                 </a:t>
            </a:r>
            <a:r>
              <a:rPr lang="zh-CN" altLang="zh-CN" kern="100" dirty="0" smtClean="0">
                <a:cs typeface="Times New Roman" panose="02020603050405020304"/>
              </a:rPr>
              <a:t>分析</a:t>
            </a:r>
            <a:r>
              <a:rPr lang="zh-CN" altLang="zh-CN" kern="100" dirty="0">
                <a:cs typeface="Times New Roman" panose="02020603050405020304"/>
              </a:rPr>
              <a:t>人物形象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 indent="713740" fontAlgn="ctr"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在</a:t>
            </a:r>
            <a:r>
              <a:rPr lang="en-US" altLang="zh-CN" kern="100" dirty="0">
                <a:ea typeface="楷体" panose="02010609060101010101" charset="-122"/>
                <a:cs typeface="Courier New" panose="02070309020205020404"/>
              </a:rPr>
              <a:t>20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世纪初为民族谋出路，为国家求新生的历史阶段，中国涌现出了众多的仁人志士。林觉民就是这些仁人志士中极具代表性的一位。阅读《与妻书》，回答下面的问题</a:t>
            </a:r>
            <a:r>
              <a:rPr lang="zh-CN" altLang="zh-CN" kern="100" dirty="0" smtClean="0">
                <a:ea typeface="楷体" panose="02010609060101010101" charset="-122"/>
                <a:cs typeface="Times New Roman" panose="02020603050405020304"/>
              </a:rPr>
              <a:t>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</p:txBody>
      </p:sp>
      <p:pic>
        <p:nvPicPr>
          <p:cNvPr id="3" name="图片 2" descr="E:\张\11.19\新建文件夹\任务二.tif"/>
          <p:cNvPicPr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441" y="772569"/>
            <a:ext cx="1330960" cy="41529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271037" y="433995"/>
            <a:ext cx="10980000" cy="6118860"/>
          </a:xfrm>
        </p:spPr>
        <p:txBody>
          <a:bodyPr/>
          <a:lstStyle/>
          <a:p>
            <a:pPr latinLnBrk="0">
              <a:lnSpc>
                <a:spcPct val="14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en-US" altLang="zh-CN" kern="100" dirty="0">
                <a:cs typeface="Courier New" panose="02070309020205020404"/>
              </a:rPr>
              <a:t>4</a:t>
            </a:r>
            <a:r>
              <a:rPr lang="zh-CN" altLang="zh-CN" kern="100" dirty="0">
                <a:cs typeface="Times New Roman" panose="02020603050405020304"/>
              </a:rPr>
              <a:t>．请分析《与妻书》中林觉民的人物形象。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 latinLnBrk="0">
              <a:lnSpc>
                <a:spcPct val="14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solidFill>
                  <a:srgbClr val="FF0000"/>
                </a:solidFill>
                <a:ea typeface="黑体" panose="02010609060101010101" charset="-122"/>
                <a:cs typeface="Times New Roman" panose="02020603050405020304"/>
              </a:rPr>
              <a:t>答案：</a:t>
            </a:r>
            <a:r>
              <a:rPr lang="en-US" altLang="zh-CN" kern="100" dirty="0">
                <a:latin typeface="宋体" panose="02010600030101010101" pitchFamily="2" charset="-122"/>
                <a:ea typeface="楷体" panose="02010609060101010101" charset="-122"/>
                <a:cs typeface="Times New Roman" panose="02020603050405020304"/>
              </a:rPr>
              <a:t>①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大丈夫一国之情怀。一句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为天下人谋永福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已将他的凛然正气体现得淋漓尽致，即使自己将要奔赴战场，即使自己将要与妻儿阴阳永相隔，他心中依旧坚定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牺牲吾身与汝身之福利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可以为全国同胞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谋永福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。正是他的信念支撑着他义无反顾地奔赴革命，英勇就义。</a:t>
            </a:r>
            <a:r>
              <a:rPr lang="en-US" altLang="zh-CN" kern="100" dirty="0">
                <a:latin typeface="宋体" panose="02010600030101010101" pitchFamily="2" charset="-122"/>
                <a:ea typeface="楷体" panose="02010609060101010101" charset="-122"/>
                <a:cs typeface="Times New Roman" panose="02020603050405020304"/>
              </a:rPr>
              <a:t>②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小男人一家之念想。书信中只是撷取了几个他们的生活片段：关于夫妻谁先死的争论；初婚时双栖之所的甜蜜生活；六七年前</a:t>
            </a:r>
            <a:r>
              <a:rPr lang="zh-CN" altLang="zh-CN" kern="100" dirty="0">
                <a:latin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逃家复归</a:t>
            </a:r>
            <a:r>
              <a:rPr lang="zh-CN" altLang="zh-CN" kern="100" dirty="0">
                <a:latin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之事；前十余日回家</a:t>
            </a:r>
            <a:r>
              <a:rPr lang="zh-CN" altLang="zh-CN" kern="100" dirty="0">
                <a:latin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呼酒买醉</a:t>
            </a:r>
            <a:r>
              <a:rPr lang="zh-CN" altLang="zh-CN" kern="100" dirty="0">
                <a:latin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的情景。但是林觉民对妻子深沉的爱是</a:t>
            </a:r>
            <a:r>
              <a:rPr lang="zh-CN" altLang="zh-CN" kern="100" dirty="0">
                <a:latin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不能以寸管形容</a:t>
            </a:r>
            <a:r>
              <a:rPr lang="zh-CN" altLang="zh-CN" kern="100" dirty="0">
                <a:latin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的，他把对妻子的思念之情呈现得淋漓尽致，令人柔肠寸断。</a:t>
            </a:r>
            <a:endParaRPr lang="zh-CN" altLang="zh-CN" sz="1050" kern="100" dirty="0">
              <a:effectLst/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271037" y="611795"/>
            <a:ext cx="10980000" cy="2676525"/>
          </a:xfrm>
        </p:spPr>
        <p:txBody>
          <a:bodyPr/>
          <a:lstStyle/>
          <a:p>
            <a:pPr indent="1524000"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 smtClean="0">
                <a:cs typeface="Times New Roman" panose="02020603050405020304"/>
              </a:rPr>
              <a:t>赏析</a:t>
            </a:r>
            <a:r>
              <a:rPr lang="zh-CN" altLang="zh-CN" kern="100" dirty="0">
                <a:cs typeface="Times New Roman" panose="02020603050405020304"/>
              </a:rPr>
              <a:t>两篇文章的艺术特色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 indent="713740" fontAlgn="ctr"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刘勰在《文心雕龙》中提到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飞文敏以济辞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，意思是用巧妙的文采来加强语言的说服力。学习时，要注意赏析两篇文章的语言及论证技巧</a:t>
            </a:r>
            <a:r>
              <a:rPr lang="zh-CN" altLang="zh-CN" kern="100" dirty="0" smtClean="0">
                <a:ea typeface="楷体" panose="02010609060101010101" charset="-122"/>
                <a:cs typeface="Times New Roman" panose="02020603050405020304"/>
              </a:rPr>
              <a:t>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</p:txBody>
      </p:sp>
      <p:pic>
        <p:nvPicPr>
          <p:cNvPr id="3" name="图片 2" descr="E:\张\11.19\新建文件夹\任务三.tif"/>
          <p:cNvPicPr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437" y="827819"/>
            <a:ext cx="1330960" cy="41529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271037" y="433995"/>
            <a:ext cx="10980000" cy="6118860"/>
          </a:xfrm>
        </p:spPr>
        <p:txBody>
          <a:bodyPr/>
          <a:lstStyle/>
          <a:p>
            <a:pPr latinLnBrk="0">
              <a:lnSpc>
                <a:spcPct val="14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en-US" altLang="zh-CN" kern="100" dirty="0">
                <a:cs typeface="Courier New" panose="02070309020205020404"/>
              </a:rPr>
              <a:t>5</a:t>
            </a:r>
            <a:r>
              <a:rPr lang="zh-CN" altLang="zh-CN" kern="100" dirty="0">
                <a:cs typeface="Times New Roman" panose="02020603050405020304"/>
              </a:rPr>
              <a:t>．铺陈就是铺叙、陈述，即直书其事，反复叙说。试结合文章内容分析《谏逐客书》一文运用铺陈的特点。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 latinLnBrk="0">
              <a:lnSpc>
                <a:spcPct val="14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solidFill>
                  <a:srgbClr val="FF0000"/>
                </a:solidFill>
                <a:ea typeface="黑体" panose="02010609060101010101" charset="-122"/>
                <a:cs typeface="Times New Roman" panose="02020603050405020304"/>
              </a:rPr>
              <a:t>答案：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文章大量运用铺陈，主要集中在第</a:t>
            </a:r>
            <a:r>
              <a:rPr lang="zh-CN" kern="100" dirty="0">
                <a:ea typeface="楷体" panose="02010609060101010101" charset="-122"/>
                <a:cs typeface="Courier New" panose="02070309020205020404"/>
              </a:rPr>
              <a:t>一、二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段。第一段中秦穆公的求士，以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西取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”“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东得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”“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迎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”“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来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铺陈纳客之殷勤、周到。秦惠王用张仪之计扩土地，用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拔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”“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西并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”“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北收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”“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南取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”“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包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”“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制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等铺陈。第</a:t>
            </a:r>
            <a:r>
              <a:rPr lang="zh-CN" altLang="en-US" kern="100" dirty="0">
                <a:ea typeface="楷体" panose="02010609060101010101" charset="-122"/>
                <a:cs typeface="Courier New" panose="02070309020205020404"/>
              </a:rPr>
              <a:t>二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段更是极力铺张秦王所爱的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珍宝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”“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美色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”“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音乐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。铺陈手法主要是通过大量运用排比句来完成的。如第</a:t>
            </a:r>
            <a:r>
              <a:rPr lang="zh-CN" altLang="en-US" kern="100" dirty="0">
                <a:ea typeface="楷体" panose="02010609060101010101" charset="-122"/>
                <a:cs typeface="Courier New" panose="02070309020205020404"/>
              </a:rPr>
              <a:t>一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段中的穆公求士和惠王扩地，第</a:t>
            </a:r>
            <a:r>
              <a:rPr lang="zh-CN" altLang="en-US" kern="100" dirty="0">
                <a:ea typeface="楷体" panose="02010609060101010101" charset="-122"/>
                <a:cs typeface="Courier New" panose="02070309020205020404"/>
              </a:rPr>
              <a:t>二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段中所列的秦王所爱之珠玉、色、乐，第</a:t>
            </a:r>
            <a:r>
              <a:rPr lang="zh-CN" altLang="en-US" kern="100" dirty="0">
                <a:ea typeface="楷体" panose="02010609060101010101" charset="-122"/>
                <a:cs typeface="Courier New" panose="02070309020205020404"/>
              </a:rPr>
              <a:t>三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段中的地广、国大、兵强和太山、河海、王者之所成就等。铺陈手法的运用增强了文章的气势和感染力</a:t>
            </a:r>
            <a:r>
              <a:rPr lang="zh-CN" altLang="zh-CN" kern="100" dirty="0" smtClean="0">
                <a:ea typeface="楷体" panose="02010609060101010101" charset="-122"/>
                <a:cs typeface="Times New Roman" panose="02020603050405020304"/>
              </a:rPr>
              <a:t>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271037" y="971835"/>
            <a:ext cx="10980000" cy="5262979"/>
          </a:xfrm>
        </p:spPr>
        <p:txBody>
          <a:bodyPr/>
          <a:lstStyle/>
          <a:p>
            <a:pPr algn="ctr"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ea typeface="黑体" panose="02010609060101010101" charset="-122"/>
                <a:cs typeface="Times New Roman" panose="02020603050405020304"/>
              </a:rPr>
              <a:t>铺　陈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 indent="713740" fontAlgn="ctr"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铺陈手法是一种文学创作方法，主要用于辞赋中，通过详细的叙述和浓墨重彩的描写来展现事物的特征或表达情感。这种手法使作品更加华丽，增强文学作品的感染力和表现力。铺陈手法主要有两种形式：横式铺陈和纵式铺陈。横式铺陈通常用于描述多个相关的事物或场景，而纵式铺陈则按照时间或逻辑顺序进行描述。例如，《木兰诗》中</a:t>
            </a:r>
            <a:r>
              <a:rPr lang="zh-CN" altLang="zh-CN" kern="100" dirty="0">
                <a:latin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东市买骏马，西市买鞍鞯，南市买辔头，北市买长鞭</a:t>
            </a:r>
            <a:r>
              <a:rPr lang="zh-CN" altLang="zh-CN" kern="100" dirty="0">
                <a:latin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就是横式铺陈，突出了军情紧急和木兰紧张而周密的准备</a:t>
            </a:r>
            <a:r>
              <a:rPr lang="zh-CN" altLang="zh-CN" kern="100" dirty="0" smtClean="0">
                <a:ea typeface="楷体" panose="02010609060101010101" charset="-122"/>
                <a:cs typeface="Times New Roman" panose="02020603050405020304"/>
              </a:rPr>
              <a:t>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</p:txBody>
      </p:sp>
      <p:pic>
        <p:nvPicPr>
          <p:cNvPr id="3" name="图片 2" descr="E:\张\11.19\新建文件夹\技法链接.tif"/>
          <p:cNvPicPr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441" y="611795"/>
            <a:ext cx="1760220" cy="34861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271037" y="611795"/>
            <a:ext cx="10980000" cy="2677656"/>
          </a:xfrm>
        </p:spPr>
        <p:txBody>
          <a:bodyPr/>
          <a:lstStyle/>
          <a:p>
            <a:pPr indent="713740" fontAlgn="ctr"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铺陈手法常与排比结合使用，称为</a:t>
            </a:r>
            <a:r>
              <a:rPr lang="zh-CN" altLang="zh-CN" kern="100" dirty="0">
                <a:latin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铺排</a:t>
            </a:r>
            <a:r>
              <a:rPr lang="zh-CN" altLang="zh-CN" kern="100" dirty="0">
                <a:latin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。这种手法通过将一连串内容相关的景、事、人等按照一定的顺序组成结构基本相同、语气一致的句群，强化文章的整体节奏感，使情感得到强化，主题更加突出</a:t>
            </a:r>
            <a:r>
              <a:rPr lang="zh-CN" altLang="zh-CN" kern="100" dirty="0" smtClean="0">
                <a:ea typeface="楷体" panose="02010609060101010101" charset="-122"/>
                <a:cs typeface="Times New Roman" panose="02020603050405020304"/>
              </a:rPr>
              <a:t>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平行四边形 35"/>
          <p:cNvSpPr/>
          <p:nvPr/>
        </p:nvSpPr>
        <p:spPr>
          <a:xfrm>
            <a:off x="0" y="4498975"/>
            <a:ext cx="11522075" cy="1981199"/>
          </a:xfrm>
          <a:prstGeom prst="parallelogram">
            <a:avLst>
              <a:gd name="adj" fmla="val 0"/>
            </a:avLst>
          </a:prstGeom>
          <a:gradFill flip="none" rotWithShape="1">
            <a:gsLst>
              <a:gs pos="100000">
                <a:srgbClr val="FFC000"/>
              </a:gs>
              <a:gs pos="27000">
                <a:srgbClr val="C00000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sz="15000" b="1" dirty="0">
              <a:solidFill>
                <a:schemeClr val="bg1"/>
              </a:solidFill>
              <a:latin typeface="HelveticaNeueLT Pro 67 MdCn" pitchFamily="34" charset="0"/>
              <a:ea typeface="微软雅黑" panose="020B0503020204020204" pitchFamily="34" charset="-122"/>
            </a:endParaRPr>
          </a:p>
        </p:txBody>
      </p:sp>
      <p:sp>
        <p:nvSpPr>
          <p:cNvPr id="10" name="TextBox 6"/>
          <p:cNvSpPr txBox="1"/>
          <p:nvPr/>
        </p:nvSpPr>
        <p:spPr>
          <a:xfrm>
            <a:off x="1230313" y="5224463"/>
            <a:ext cx="2286000" cy="415925"/>
          </a:xfrm>
          <a:prstGeom prst="rect">
            <a:avLst/>
          </a:prstGeom>
          <a:noFill/>
          <a:ln w="9525">
            <a:noFill/>
          </a:ln>
        </p:spPr>
        <p:txBody>
          <a:bodyPr lIns="81650" tIns="40825" rIns="81650" bIns="40825"/>
          <a:lstStyle/>
          <a:p>
            <a:pPr defTabSz="814705" eaLnBrk="0" hangingPunct="0">
              <a:defRPr/>
            </a:pPr>
            <a:r>
              <a:rPr lang="zh-CN" altLang="en-US" sz="189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点击页面进入</a:t>
            </a:r>
            <a:r>
              <a:rPr lang="en-US" altLang="zh-CN" sz="189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</a:t>
            </a:r>
            <a:endParaRPr lang="en-US" altLang="zh-CN" sz="1890" b="1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79500" y="5581650"/>
            <a:ext cx="2030413" cy="3825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815975" eaLnBrk="0" hangingPunct="0">
              <a:defRPr/>
            </a:pPr>
            <a:r>
              <a:rPr lang="zh-CN" altLang="en-US" sz="1890" b="1" spc="33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890" b="1" spc="33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890" b="1" spc="33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版）</a:t>
            </a:r>
            <a:endParaRPr lang="zh-CN" altLang="en-US" sz="1890" b="1" spc="331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4" name="Picture" descr="Picture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3975" y="3324225"/>
            <a:ext cx="1390650" cy="1719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燕尾形 14"/>
          <p:cNvSpPr/>
          <p:nvPr/>
        </p:nvSpPr>
        <p:spPr>
          <a:xfrm rot="5400000">
            <a:off x="1647825" y="4179888"/>
            <a:ext cx="742950" cy="736600"/>
          </a:xfrm>
          <a:prstGeom prst="chevron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sz="2645" b="1">
              <a:solidFill>
                <a:prstClr val="black"/>
              </a:solidFill>
            </a:endParaRPr>
          </a:p>
        </p:txBody>
      </p:sp>
      <p:sp>
        <p:nvSpPr>
          <p:cNvPr id="16" name="TextBox 42"/>
          <p:cNvSpPr txBox="1">
            <a:spLocks noChangeArrowheads="1"/>
          </p:cNvSpPr>
          <p:nvPr/>
        </p:nvSpPr>
        <p:spPr bwMode="auto">
          <a:xfrm>
            <a:off x="1003300" y="2808288"/>
            <a:ext cx="2246313" cy="92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巩固课堂所学 </a:t>
            </a:r>
            <a:r>
              <a:rPr lang="en-US" altLang="zh-CN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 </a:t>
            </a: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激发学习思维</a:t>
            </a:r>
            <a:endParaRPr lang="en-US" altLang="zh-CN" sz="120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夯实基础知识 </a:t>
            </a:r>
            <a:r>
              <a:rPr lang="en-US" altLang="zh-CN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 </a:t>
            </a: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熟悉命题方式</a:t>
            </a:r>
            <a:endParaRPr lang="en-US" altLang="zh-CN" sz="120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自我检测提能 </a:t>
            </a:r>
            <a:r>
              <a:rPr lang="en-US" altLang="zh-CN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 </a:t>
            </a: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及时矫正不足</a:t>
            </a:r>
            <a:endParaRPr lang="zh-CN" altLang="en-US" sz="120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TextBox 111"/>
          <p:cNvSpPr txBox="1">
            <a:spLocks noChangeArrowheads="1"/>
          </p:cNvSpPr>
          <p:nvPr/>
        </p:nvSpPr>
        <p:spPr bwMode="auto">
          <a:xfrm>
            <a:off x="8396288" y="1071563"/>
            <a:ext cx="2586037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本节课掌握了哪些考点？</a:t>
            </a:r>
            <a:endParaRPr lang="en-US" altLang="zh-CN" sz="120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本节课还有什么疑问点？</a:t>
            </a:r>
            <a:endParaRPr lang="en-US" altLang="zh-CN" sz="120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8" name="组合 41"/>
          <p:cNvGrpSpPr/>
          <p:nvPr/>
        </p:nvGrpSpPr>
        <p:grpSpPr bwMode="auto">
          <a:xfrm>
            <a:off x="3829050" y="1195388"/>
            <a:ext cx="4102100" cy="1787525"/>
            <a:chOff x="3785732" y="617328"/>
            <a:chExt cx="4799076" cy="2091592"/>
          </a:xfrm>
        </p:grpSpPr>
        <p:sp>
          <p:nvSpPr>
            <p:cNvPr id="19" name="椭圆 18"/>
            <p:cNvSpPr/>
            <p:nvPr/>
          </p:nvSpPr>
          <p:spPr>
            <a:xfrm>
              <a:off x="3785732" y="1063138"/>
              <a:ext cx="1493211" cy="1493464"/>
            </a:xfrm>
            <a:prstGeom prst="ellipse">
              <a:avLst/>
            </a:prstGeom>
            <a:solidFill>
              <a:srgbClr val="A8CF38"/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anchor="ctr"/>
            <a:lstStyle/>
            <a:p>
              <a:pPr algn="ctr" defTabSz="913130" eaLnBrk="0" hangingPunct="0">
                <a:defRPr/>
              </a:pPr>
              <a:r>
                <a:rPr lang="zh-CN" altLang="en-US" sz="1700" b="1" dirty="0">
                  <a:solidFill>
                    <a:prstClr val="white"/>
                  </a:solidFill>
                  <a:latin typeface="HelveticaNeueLT Pro 67 MdCn" pitchFamily="34" charset="0"/>
                  <a:ea typeface="微软雅黑" panose="020B0503020204020204" pitchFamily="34" charset="-122"/>
                </a:rPr>
                <a:t>课后训练 </a:t>
              </a:r>
              <a:endParaRPr lang="zh-CN" altLang="en-US" sz="17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>
              <a:off x="7091597" y="1016699"/>
              <a:ext cx="1493211" cy="1493464"/>
            </a:xfrm>
            <a:prstGeom prst="ellipse">
              <a:avLst/>
            </a:prstGeom>
            <a:solidFill>
              <a:srgbClr val="00B0F0"/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anchor="ctr"/>
            <a:lstStyle/>
            <a:p>
              <a:pPr algn="ctr" defTabSz="913130" eaLnBrk="0" hangingPunct="0">
                <a:defRPr/>
              </a:pPr>
              <a:r>
                <a:rPr lang="zh-CN" altLang="en-US" sz="1700" b="1" dirty="0">
                  <a:solidFill>
                    <a:prstClr val="white"/>
                  </a:solidFill>
                  <a:latin typeface="HelveticaNeueLT Pro 67 MdCn" pitchFamily="34" charset="0"/>
                  <a:ea typeface="微软雅黑" panose="020B0503020204020204" pitchFamily="34" charset="-122"/>
                </a:rPr>
                <a:t>学习反思</a:t>
              </a:r>
              <a:endParaRPr lang="zh-CN" altLang="en-US" sz="1700" b="1" dirty="0">
                <a:solidFill>
                  <a:prstClr val="white"/>
                </a:solidFill>
                <a:latin typeface="HelveticaNeueLT Pro 67 MdCn" pitchFamily="34" charset="0"/>
                <a:ea typeface="微软雅黑" panose="020B0503020204020204" pitchFamily="34" charset="-122"/>
              </a:endParaRPr>
            </a:p>
          </p:txBody>
        </p:sp>
        <p:cxnSp>
          <p:nvCxnSpPr>
            <p:cNvPr id="21" name="直接连接符 20"/>
            <p:cNvCxnSpPr/>
            <p:nvPr/>
          </p:nvCxnSpPr>
          <p:spPr>
            <a:xfrm>
              <a:off x="5373662" y="1679842"/>
              <a:ext cx="1574929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2" name="组合 49"/>
            <p:cNvGrpSpPr/>
            <p:nvPr/>
          </p:nvGrpSpPr>
          <p:grpSpPr bwMode="auto">
            <a:xfrm>
              <a:off x="5137389" y="617328"/>
              <a:ext cx="2091594" cy="2091592"/>
              <a:chOff x="5049409" y="1518109"/>
              <a:chExt cx="2091594" cy="2091592"/>
            </a:xfrm>
          </p:grpSpPr>
          <p:sp>
            <p:nvSpPr>
              <p:cNvPr id="24" name="椭圆 23"/>
              <p:cNvSpPr/>
              <p:nvPr/>
            </p:nvSpPr>
            <p:spPr>
              <a:xfrm>
                <a:off x="5049409" y="1518109"/>
                <a:ext cx="2091594" cy="2091592"/>
              </a:xfrm>
              <a:prstGeom prst="ellipse">
                <a:avLst/>
              </a:prstGeom>
              <a:gradFill flip="none" rotWithShape="1">
                <a:gsLst>
                  <a:gs pos="48000">
                    <a:srgbClr val="49C1AD"/>
                  </a:gs>
                  <a:gs pos="0">
                    <a:srgbClr val="00B0F0"/>
                  </a:gs>
                  <a:gs pos="100000">
                    <a:srgbClr val="A8CF38"/>
                  </a:gs>
                </a:gsLst>
                <a:path path="circle">
                  <a:fillToRect t="100000" r="100000"/>
                </a:path>
                <a:tileRect l="-100000" b="-100000"/>
              </a:gradFill>
              <a:ln w="1016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3130" eaLnBrk="0" hangingPunct="0">
                  <a:defRPr/>
                </a:pPr>
                <a:endParaRPr lang="zh-CN" altLang="en-US" sz="2645" b="1">
                  <a:solidFill>
                    <a:srgbClr val="FFFFFF"/>
                  </a:solidFill>
                </a:endParaRPr>
              </a:p>
            </p:txBody>
          </p:sp>
          <p:sp>
            <p:nvSpPr>
              <p:cNvPr id="25" name="Freeform 6"/>
              <p:cNvSpPr>
                <a:spLocks noEditPoints="1"/>
              </p:cNvSpPr>
              <p:nvPr/>
            </p:nvSpPr>
            <p:spPr bwMode="auto">
              <a:xfrm>
                <a:off x="5766704" y="1910050"/>
                <a:ext cx="806037" cy="900908"/>
              </a:xfrm>
              <a:custGeom>
                <a:avLst/>
                <a:gdLst>
                  <a:gd name="T0" fmla="*/ 602 w 697"/>
                  <a:gd name="T1" fmla="*/ 267 h 782"/>
                  <a:gd name="T2" fmla="*/ 298 w 697"/>
                  <a:gd name="T3" fmla="*/ 0 h 782"/>
                  <a:gd name="T4" fmla="*/ 82 w 697"/>
                  <a:gd name="T5" fmla="*/ 533 h 782"/>
                  <a:gd name="T6" fmla="*/ 433 w 697"/>
                  <a:gd name="T7" fmla="*/ 674 h 782"/>
                  <a:gd name="T8" fmla="*/ 563 w 697"/>
                  <a:gd name="T9" fmla="*/ 673 h 782"/>
                  <a:gd name="T10" fmla="*/ 595 w 697"/>
                  <a:gd name="T11" fmla="*/ 577 h 782"/>
                  <a:gd name="T12" fmla="*/ 570 w 697"/>
                  <a:gd name="T13" fmla="*/ 554 h 782"/>
                  <a:gd name="T14" fmla="*/ 595 w 697"/>
                  <a:gd name="T15" fmla="*/ 527 h 782"/>
                  <a:gd name="T16" fmla="*/ 78 w 697"/>
                  <a:gd name="T17" fmla="*/ 265 h 782"/>
                  <a:gd name="T18" fmla="*/ 141 w 697"/>
                  <a:gd name="T19" fmla="*/ 329 h 782"/>
                  <a:gd name="T20" fmla="*/ 101 w 697"/>
                  <a:gd name="T21" fmla="*/ 426 h 782"/>
                  <a:gd name="T22" fmla="*/ 189 w 697"/>
                  <a:gd name="T23" fmla="*/ 514 h 782"/>
                  <a:gd name="T24" fmla="*/ 352 w 697"/>
                  <a:gd name="T25" fmla="*/ 95 h 782"/>
                  <a:gd name="T26" fmla="*/ 376 w 697"/>
                  <a:gd name="T27" fmla="*/ 315 h 782"/>
                  <a:gd name="T28" fmla="*/ 332 w 697"/>
                  <a:gd name="T29" fmla="*/ 331 h 782"/>
                  <a:gd name="T30" fmla="*/ 350 w 697"/>
                  <a:gd name="T31" fmla="*/ 291 h 782"/>
                  <a:gd name="T32" fmla="*/ 409 w 697"/>
                  <a:gd name="T33" fmla="*/ 156 h 782"/>
                  <a:gd name="T34" fmla="*/ 406 w 697"/>
                  <a:gd name="T35" fmla="*/ 208 h 782"/>
                  <a:gd name="T36" fmla="*/ 375 w 697"/>
                  <a:gd name="T37" fmla="*/ 240 h 782"/>
                  <a:gd name="T38" fmla="*/ 364 w 697"/>
                  <a:gd name="T39" fmla="*/ 263 h 782"/>
                  <a:gd name="T40" fmla="*/ 330 w 697"/>
                  <a:gd name="T41" fmla="*/ 276 h 782"/>
                  <a:gd name="T42" fmla="*/ 328 w 697"/>
                  <a:gd name="T43" fmla="*/ 247 h 782"/>
                  <a:gd name="T44" fmla="*/ 347 w 697"/>
                  <a:gd name="T45" fmla="*/ 219 h 782"/>
                  <a:gd name="T46" fmla="*/ 368 w 697"/>
                  <a:gd name="T47" fmla="*/ 195 h 782"/>
                  <a:gd name="T48" fmla="*/ 363 w 697"/>
                  <a:gd name="T49" fmla="*/ 171 h 782"/>
                  <a:gd name="T50" fmla="*/ 324 w 697"/>
                  <a:gd name="T51" fmla="*/ 170 h 782"/>
                  <a:gd name="T52" fmla="*/ 325 w 697"/>
                  <a:gd name="T53" fmla="*/ 131 h 782"/>
                  <a:gd name="T54" fmla="*/ 396 w 697"/>
                  <a:gd name="T55" fmla="*/ 140 h 782"/>
                  <a:gd name="T56" fmla="*/ 204 w 697"/>
                  <a:gd name="T57" fmla="*/ 479 h 782"/>
                  <a:gd name="T58" fmla="*/ 176 w 697"/>
                  <a:gd name="T59" fmla="*/ 490 h 782"/>
                  <a:gd name="T60" fmla="*/ 187 w 697"/>
                  <a:gd name="T61" fmla="*/ 465 h 782"/>
                  <a:gd name="T62" fmla="*/ 227 w 697"/>
                  <a:gd name="T63" fmla="*/ 395 h 782"/>
                  <a:gd name="T64" fmla="*/ 216 w 697"/>
                  <a:gd name="T65" fmla="*/ 421 h 782"/>
                  <a:gd name="T66" fmla="*/ 199 w 697"/>
                  <a:gd name="T67" fmla="*/ 437 h 782"/>
                  <a:gd name="T68" fmla="*/ 196 w 697"/>
                  <a:gd name="T69" fmla="*/ 452 h 782"/>
                  <a:gd name="T70" fmla="*/ 173 w 697"/>
                  <a:gd name="T71" fmla="*/ 450 h 782"/>
                  <a:gd name="T72" fmla="*/ 176 w 697"/>
                  <a:gd name="T73" fmla="*/ 431 h 782"/>
                  <a:gd name="T74" fmla="*/ 191 w 697"/>
                  <a:gd name="T75" fmla="*/ 415 h 782"/>
                  <a:gd name="T76" fmla="*/ 199 w 697"/>
                  <a:gd name="T77" fmla="*/ 399 h 782"/>
                  <a:gd name="T78" fmla="*/ 191 w 697"/>
                  <a:gd name="T79" fmla="*/ 387 h 782"/>
                  <a:gd name="T80" fmla="*/ 157 w 697"/>
                  <a:gd name="T81" fmla="*/ 398 h 782"/>
                  <a:gd name="T82" fmla="*/ 188 w 697"/>
                  <a:gd name="T83" fmla="*/ 363 h 782"/>
                  <a:gd name="T84" fmla="*/ 224 w 697"/>
                  <a:gd name="T85" fmla="*/ 381 h 782"/>
                  <a:gd name="T86" fmla="*/ 116 w 697"/>
                  <a:gd name="T87" fmla="*/ 243 h 782"/>
                  <a:gd name="T88" fmla="*/ 139 w 697"/>
                  <a:gd name="T89" fmla="*/ 218 h 782"/>
                  <a:gd name="T90" fmla="*/ 166 w 697"/>
                  <a:gd name="T91" fmla="*/ 231 h 782"/>
                  <a:gd name="T92" fmla="*/ 164 w 697"/>
                  <a:gd name="T93" fmla="*/ 255 h 782"/>
                  <a:gd name="T94" fmla="*/ 150 w 697"/>
                  <a:gd name="T95" fmla="*/ 269 h 782"/>
                  <a:gd name="T96" fmla="*/ 145 w 697"/>
                  <a:gd name="T97" fmla="*/ 280 h 782"/>
                  <a:gd name="T98" fmla="*/ 129 w 697"/>
                  <a:gd name="T99" fmla="*/ 286 h 782"/>
                  <a:gd name="T100" fmla="*/ 128 w 697"/>
                  <a:gd name="T101" fmla="*/ 273 h 782"/>
                  <a:gd name="T102" fmla="*/ 137 w 697"/>
                  <a:gd name="T103" fmla="*/ 260 h 782"/>
                  <a:gd name="T104" fmla="*/ 146 w 697"/>
                  <a:gd name="T105" fmla="*/ 249 h 782"/>
                  <a:gd name="T106" fmla="*/ 144 w 697"/>
                  <a:gd name="T107" fmla="*/ 237 h 782"/>
                  <a:gd name="T108" fmla="*/ 147 w 697"/>
                  <a:gd name="T109" fmla="*/ 312 h 782"/>
                  <a:gd name="T110" fmla="*/ 126 w 697"/>
                  <a:gd name="T111" fmla="*/ 304 h 782"/>
                  <a:gd name="T112" fmla="*/ 147 w 697"/>
                  <a:gd name="T113" fmla="*/ 296 h 7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697" h="782">
                    <a:moveTo>
                      <a:pt x="652" y="426"/>
                    </a:moveTo>
                    <a:cubicBezTo>
                      <a:pt x="636" y="408"/>
                      <a:pt x="611" y="388"/>
                      <a:pt x="601" y="366"/>
                    </a:cubicBezTo>
                    <a:cubicBezTo>
                      <a:pt x="587" y="333"/>
                      <a:pt x="603" y="301"/>
                      <a:pt x="602" y="267"/>
                    </a:cubicBezTo>
                    <a:cubicBezTo>
                      <a:pt x="602" y="240"/>
                      <a:pt x="594" y="207"/>
                      <a:pt x="585" y="182"/>
                    </a:cubicBezTo>
                    <a:cubicBezTo>
                      <a:pt x="570" y="141"/>
                      <a:pt x="543" y="107"/>
                      <a:pt x="509" y="80"/>
                    </a:cubicBezTo>
                    <a:cubicBezTo>
                      <a:pt x="455" y="31"/>
                      <a:pt x="380" y="0"/>
                      <a:pt x="298" y="0"/>
                    </a:cubicBezTo>
                    <a:cubicBezTo>
                      <a:pt x="133" y="0"/>
                      <a:pt x="0" y="122"/>
                      <a:pt x="0" y="273"/>
                    </a:cubicBezTo>
                    <a:cubicBezTo>
                      <a:pt x="0" y="283"/>
                      <a:pt x="0" y="293"/>
                      <a:pt x="1" y="302"/>
                    </a:cubicBezTo>
                    <a:cubicBezTo>
                      <a:pt x="3" y="368"/>
                      <a:pt x="23" y="446"/>
                      <a:pt x="82" y="533"/>
                    </a:cubicBezTo>
                    <a:cubicBezTo>
                      <a:pt x="82" y="533"/>
                      <a:pt x="164" y="697"/>
                      <a:pt x="0" y="781"/>
                    </a:cubicBezTo>
                    <a:cubicBezTo>
                      <a:pt x="361" y="782"/>
                      <a:pt x="361" y="782"/>
                      <a:pt x="361" y="782"/>
                    </a:cubicBezTo>
                    <a:cubicBezTo>
                      <a:pt x="361" y="782"/>
                      <a:pt x="389" y="674"/>
                      <a:pt x="433" y="674"/>
                    </a:cubicBezTo>
                    <a:cubicBezTo>
                      <a:pt x="470" y="674"/>
                      <a:pt x="508" y="677"/>
                      <a:pt x="545" y="675"/>
                    </a:cubicBezTo>
                    <a:cubicBezTo>
                      <a:pt x="552" y="676"/>
                      <a:pt x="558" y="675"/>
                      <a:pt x="563" y="673"/>
                    </a:cubicBezTo>
                    <a:cubicBezTo>
                      <a:pt x="563" y="673"/>
                      <a:pt x="563" y="673"/>
                      <a:pt x="563" y="673"/>
                    </a:cubicBezTo>
                    <a:cubicBezTo>
                      <a:pt x="563" y="673"/>
                      <a:pt x="563" y="673"/>
                      <a:pt x="563" y="673"/>
                    </a:cubicBezTo>
                    <a:cubicBezTo>
                      <a:pt x="589" y="660"/>
                      <a:pt x="571" y="601"/>
                      <a:pt x="571" y="601"/>
                    </a:cubicBezTo>
                    <a:cubicBezTo>
                      <a:pt x="586" y="595"/>
                      <a:pt x="595" y="585"/>
                      <a:pt x="595" y="577"/>
                    </a:cubicBezTo>
                    <a:cubicBezTo>
                      <a:pt x="595" y="575"/>
                      <a:pt x="595" y="575"/>
                      <a:pt x="595" y="575"/>
                    </a:cubicBezTo>
                    <a:cubicBezTo>
                      <a:pt x="595" y="565"/>
                      <a:pt x="581" y="557"/>
                      <a:pt x="560" y="554"/>
                    </a:cubicBezTo>
                    <a:cubicBezTo>
                      <a:pt x="570" y="554"/>
                      <a:pt x="570" y="554"/>
                      <a:pt x="570" y="554"/>
                    </a:cubicBezTo>
                    <a:cubicBezTo>
                      <a:pt x="585" y="554"/>
                      <a:pt x="598" y="546"/>
                      <a:pt x="598" y="536"/>
                    </a:cubicBezTo>
                    <a:cubicBezTo>
                      <a:pt x="598" y="535"/>
                      <a:pt x="598" y="535"/>
                      <a:pt x="598" y="535"/>
                    </a:cubicBezTo>
                    <a:cubicBezTo>
                      <a:pt x="598" y="532"/>
                      <a:pt x="597" y="529"/>
                      <a:pt x="595" y="527"/>
                    </a:cubicBezTo>
                    <a:cubicBezTo>
                      <a:pt x="598" y="514"/>
                      <a:pt x="608" y="461"/>
                      <a:pt x="611" y="461"/>
                    </a:cubicBezTo>
                    <a:cubicBezTo>
                      <a:pt x="697" y="457"/>
                      <a:pt x="652" y="426"/>
                      <a:pt x="652" y="426"/>
                    </a:cubicBezTo>
                    <a:close/>
                    <a:moveTo>
                      <a:pt x="78" y="265"/>
                    </a:moveTo>
                    <a:cubicBezTo>
                      <a:pt x="78" y="230"/>
                      <a:pt x="106" y="201"/>
                      <a:pt x="141" y="201"/>
                    </a:cubicBezTo>
                    <a:cubicBezTo>
                      <a:pt x="176" y="201"/>
                      <a:pt x="204" y="230"/>
                      <a:pt x="204" y="265"/>
                    </a:cubicBezTo>
                    <a:cubicBezTo>
                      <a:pt x="204" y="300"/>
                      <a:pt x="176" y="329"/>
                      <a:pt x="141" y="329"/>
                    </a:cubicBezTo>
                    <a:cubicBezTo>
                      <a:pt x="106" y="329"/>
                      <a:pt x="78" y="300"/>
                      <a:pt x="78" y="265"/>
                    </a:cubicBezTo>
                    <a:close/>
                    <a:moveTo>
                      <a:pt x="189" y="514"/>
                    </a:moveTo>
                    <a:cubicBezTo>
                      <a:pt x="140" y="514"/>
                      <a:pt x="101" y="474"/>
                      <a:pt x="101" y="426"/>
                    </a:cubicBezTo>
                    <a:cubicBezTo>
                      <a:pt x="101" y="377"/>
                      <a:pt x="140" y="337"/>
                      <a:pt x="189" y="337"/>
                    </a:cubicBezTo>
                    <a:cubicBezTo>
                      <a:pt x="237" y="337"/>
                      <a:pt x="276" y="377"/>
                      <a:pt x="276" y="426"/>
                    </a:cubicBezTo>
                    <a:cubicBezTo>
                      <a:pt x="276" y="474"/>
                      <a:pt x="237" y="514"/>
                      <a:pt x="189" y="514"/>
                    </a:cubicBezTo>
                    <a:close/>
                    <a:moveTo>
                      <a:pt x="352" y="371"/>
                    </a:moveTo>
                    <a:cubicBezTo>
                      <a:pt x="276" y="371"/>
                      <a:pt x="215" y="309"/>
                      <a:pt x="215" y="233"/>
                    </a:cubicBezTo>
                    <a:cubicBezTo>
                      <a:pt x="215" y="157"/>
                      <a:pt x="276" y="95"/>
                      <a:pt x="352" y="95"/>
                    </a:cubicBezTo>
                    <a:cubicBezTo>
                      <a:pt x="428" y="95"/>
                      <a:pt x="489" y="157"/>
                      <a:pt x="489" y="233"/>
                    </a:cubicBezTo>
                    <a:cubicBezTo>
                      <a:pt x="489" y="309"/>
                      <a:pt x="428" y="371"/>
                      <a:pt x="352" y="371"/>
                    </a:cubicBezTo>
                    <a:close/>
                    <a:moveTo>
                      <a:pt x="376" y="315"/>
                    </a:moveTo>
                    <a:cubicBezTo>
                      <a:pt x="376" y="321"/>
                      <a:pt x="374" y="327"/>
                      <a:pt x="369" y="331"/>
                    </a:cubicBezTo>
                    <a:cubicBezTo>
                      <a:pt x="364" y="336"/>
                      <a:pt x="358" y="338"/>
                      <a:pt x="350" y="338"/>
                    </a:cubicBezTo>
                    <a:cubicBezTo>
                      <a:pt x="343" y="338"/>
                      <a:pt x="337" y="336"/>
                      <a:pt x="332" y="331"/>
                    </a:cubicBezTo>
                    <a:cubicBezTo>
                      <a:pt x="327" y="327"/>
                      <a:pt x="324" y="321"/>
                      <a:pt x="324" y="315"/>
                    </a:cubicBezTo>
                    <a:cubicBezTo>
                      <a:pt x="324" y="308"/>
                      <a:pt x="327" y="302"/>
                      <a:pt x="332" y="298"/>
                    </a:cubicBezTo>
                    <a:cubicBezTo>
                      <a:pt x="337" y="294"/>
                      <a:pt x="343" y="291"/>
                      <a:pt x="350" y="291"/>
                    </a:cubicBezTo>
                    <a:cubicBezTo>
                      <a:pt x="358" y="291"/>
                      <a:pt x="364" y="294"/>
                      <a:pt x="369" y="298"/>
                    </a:cubicBezTo>
                    <a:cubicBezTo>
                      <a:pt x="374" y="302"/>
                      <a:pt x="376" y="308"/>
                      <a:pt x="376" y="315"/>
                    </a:cubicBezTo>
                    <a:close/>
                    <a:moveTo>
                      <a:pt x="409" y="156"/>
                    </a:moveTo>
                    <a:cubicBezTo>
                      <a:pt x="412" y="162"/>
                      <a:pt x="414" y="170"/>
                      <a:pt x="414" y="179"/>
                    </a:cubicBezTo>
                    <a:cubicBezTo>
                      <a:pt x="414" y="185"/>
                      <a:pt x="413" y="190"/>
                      <a:pt x="412" y="195"/>
                    </a:cubicBezTo>
                    <a:cubicBezTo>
                      <a:pt x="411" y="200"/>
                      <a:pt x="409" y="204"/>
                      <a:pt x="406" y="208"/>
                    </a:cubicBezTo>
                    <a:cubicBezTo>
                      <a:pt x="404" y="212"/>
                      <a:pt x="401" y="216"/>
                      <a:pt x="397" y="220"/>
                    </a:cubicBezTo>
                    <a:cubicBezTo>
                      <a:pt x="393" y="224"/>
                      <a:pt x="389" y="228"/>
                      <a:pt x="384" y="232"/>
                    </a:cubicBezTo>
                    <a:cubicBezTo>
                      <a:pt x="380" y="235"/>
                      <a:pt x="377" y="237"/>
                      <a:pt x="375" y="240"/>
                    </a:cubicBezTo>
                    <a:cubicBezTo>
                      <a:pt x="372" y="242"/>
                      <a:pt x="370" y="244"/>
                      <a:pt x="369" y="247"/>
                    </a:cubicBezTo>
                    <a:cubicBezTo>
                      <a:pt x="367" y="249"/>
                      <a:pt x="366" y="252"/>
                      <a:pt x="365" y="254"/>
                    </a:cubicBezTo>
                    <a:cubicBezTo>
                      <a:pt x="364" y="257"/>
                      <a:pt x="364" y="260"/>
                      <a:pt x="364" y="263"/>
                    </a:cubicBezTo>
                    <a:cubicBezTo>
                      <a:pt x="364" y="265"/>
                      <a:pt x="364" y="268"/>
                      <a:pt x="365" y="270"/>
                    </a:cubicBezTo>
                    <a:cubicBezTo>
                      <a:pt x="365" y="272"/>
                      <a:pt x="366" y="274"/>
                      <a:pt x="367" y="276"/>
                    </a:cubicBezTo>
                    <a:cubicBezTo>
                      <a:pt x="330" y="276"/>
                      <a:pt x="330" y="276"/>
                      <a:pt x="330" y="276"/>
                    </a:cubicBezTo>
                    <a:cubicBezTo>
                      <a:pt x="329" y="274"/>
                      <a:pt x="328" y="271"/>
                      <a:pt x="328" y="268"/>
                    </a:cubicBezTo>
                    <a:cubicBezTo>
                      <a:pt x="327" y="265"/>
                      <a:pt x="327" y="262"/>
                      <a:pt x="327" y="259"/>
                    </a:cubicBezTo>
                    <a:cubicBezTo>
                      <a:pt x="327" y="255"/>
                      <a:pt x="327" y="251"/>
                      <a:pt x="328" y="247"/>
                    </a:cubicBezTo>
                    <a:cubicBezTo>
                      <a:pt x="329" y="243"/>
                      <a:pt x="330" y="240"/>
                      <a:pt x="332" y="237"/>
                    </a:cubicBezTo>
                    <a:cubicBezTo>
                      <a:pt x="334" y="234"/>
                      <a:pt x="336" y="231"/>
                      <a:pt x="338" y="228"/>
                    </a:cubicBezTo>
                    <a:cubicBezTo>
                      <a:pt x="341" y="225"/>
                      <a:pt x="344" y="222"/>
                      <a:pt x="347" y="219"/>
                    </a:cubicBezTo>
                    <a:cubicBezTo>
                      <a:pt x="351" y="216"/>
                      <a:pt x="354" y="213"/>
                      <a:pt x="357" y="211"/>
                    </a:cubicBezTo>
                    <a:cubicBezTo>
                      <a:pt x="359" y="208"/>
                      <a:pt x="362" y="206"/>
                      <a:pt x="364" y="203"/>
                    </a:cubicBezTo>
                    <a:cubicBezTo>
                      <a:pt x="365" y="200"/>
                      <a:pt x="367" y="198"/>
                      <a:pt x="368" y="195"/>
                    </a:cubicBezTo>
                    <a:cubicBezTo>
                      <a:pt x="369" y="192"/>
                      <a:pt x="369" y="189"/>
                      <a:pt x="369" y="186"/>
                    </a:cubicBezTo>
                    <a:cubicBezTo>
                      <a:pt x="369" y="183"/>
                      <a:pt x="369" y="180"/>
                      <a:pt x="368" y="177"/>
                    </a:cubicBezTo>
                    <a:cubicBezTo>
                      <a:pt x="367" y="175"/>
                      <a:pt x="365" y="173"/>
                      <a:pt x="363" y="171"/>
                    </a:cubicBezTo>
                    <a:cubicBezTo>
                      <a:pt x="361" y="169"/>
                      <a:pt x="359" y="168"/>
                      <a:pt x="356" y="167"/>
                    </a:cubicBezTo>
                    <a:cubicBezTo>
                      <a:pt x="353" y="166"/>
                      <a:pt x="350" y="165"/>
                      <a:pt x="347" y="165"/>
                    </a:cubicBezTo>
                    <a:cubicBezTo>
                      <a:pt x="339" y="165"/>
                      <a:pt x="332" y="167"/>
                      <a:pt x="324" y="170"/>
                    </a:cubicBezTo>
                    <a:cubicBezTo>
                      <a:pt x="316" y="173"/>
                      <a:pt x="308" y="177"/>
                      <a:pt x="301" y="184"/>
                    </a:cubicBezTo>
                    <a:cubicBezTo>
                      <a:pt x="301" y="141"/>
                      <a:pt x="301" y="141"/>
                      <a:pt x="301" y="141"/>
                    </a:cubicBezTo>
                    <a:cubicBezTo>
                      <a:pt x="309" y="137"/>
                      <a:pt x="316" y="133"/>
                      <a:pt x="325" y="131"/>
                    </a:cubicBezTo>
                    <a:cubicBezTo>
                      <a:pt x="334" y="129"/>
                      <a:pt x="343" y="128"/>
                      <a:pt x="352" y="128"/>
                    </a:cubicBezTo>
                    <a:cubicBezTo>
                      <a:pt x="361" y="128"/>
                      <a:pt x="369" y="129"/>
                      <a:pt x="376" y="131"/>
                    </a:cubicBezTo>
                    <a:cubicBezTo>
                      <a:pt x="384" y="133"/>
                      <a:pt x="390" y="136"/>
                      <a:pt x="396" y="140"/>
                    </a:cubicBezTo>
                    <a:cubicBezTo>
                      <a:pt x="402" y="144"/>
                      <a:pt x="406" y="149"/>
                      <a:pt x="409" y="156"/>
                    </a:cubicBezTo>
                    <a:close/>
                    <a:moveTo>
                      <a:pt x="199" y="469"/>
                    </a:moveTo>
                    <a:cubicBezTo>
                      <a:pt x="202" y="472"/>
                      <a:pt x="204" y="475"/>
                      <a:pt x="204" y="479"/>
                    </a:cubicBezTo>
                    <a:cubicBezTo>
                      <a:pt x="204" y="483"/>
                      <a:pt x="202" y="487"/>
                      <a:pt x="199" y="490"/>
                    </a:cubicBezTo>
                    <a:cubicBezTo>
                      <a:pt x="196" y="492"/>
                      <a:pt x="192" y="494"/>
                      <a:pt x="187" y="494"/>
                    </a:cubicBezTo>
                    <a:cubicBezTo>
                      <a:pt x="183" y="494"/>
                      <a:pt x="179" y="492"/>
                      <a:pt x="176" y="490"/>
                    </a:cubicBezTo>
                    <a:cubicBezTo>
                      <a:pt x="173" y="487"/>
                      <a:pt x="171" y="483"/>
                      <a:pt x="171" y="479"/>
                    </a:cubicBezTo>
                    <a:cubicBezTo>
                      <a:pt x="171" y="475"/>
                      <a:pt x="173" y="472"/>
                      <a:pt x="176" y="469"/>
                    </a:cubicBezTo>
                    <a:cubicBezTo>
                      <a:pt x="179" y="466"/>
                      <a:pt x="183" y="465"/>
                      <a:pt x="187" y="465"/>
                    </a:cubicBezTo>
                    <a:cubicBezTo>
                      <a:pt x="192" y="465"/>
                      <a:pt x="196" y="466"/>
                      <a:pt x="199" y="469"/>
                    </a:cubicBezTo>
                    <a:close/>
                    <a:moveTo>
                      <a:pt x="224" y="381"/>
                    </a:moveTo>
                    <a:cubicBezTo>
                      <a:pt x="226" y="385"/>
                      <a:pt x="227" y="390"/>
                      <a:pt x="227" y="395"/>
                    </a:cubicBezTo>
                    <a:cubicBezTo>
                      <a:pt x="227" y="399"/>
                      <a:pt x="227" y="402"/>
                      <a:pt x="226" y="405"/>
                    </a:cubicBezTo>
                    <a:cubicBezTo>
                      <a:pt x="225" y="408"/>
                      <a:pt x="224" y="411"/>
                      <a:pt x="222" y="413"/>
                    </a:cubicBezTo>
                    <a:cubicBezTo>
                      <a:pt x="220" y="416"/>
                      <a:pt x="219" y="418"/>
                      <a:pt x="216" y="421"/>
                    </a:cubicBezTo>
                    <a:cubicBezTo>
                      <a:pt x="214" y="423"/>
                      <a:pt x="211" y="425"/>
                      <a:pt x="208" y="428"/>
                    </a:cubicBezTo>
                    <a:cubicBezTo>
                      <a:pt x="206" y="430"/>
                      <a:pt x="204" y="431"/>
                      <a:pt x="203" y="433"/>
                    </a:cubicBezTo>
                    <a:cubicBezTo>
                      <a:pt x="201" y="434"/>
                      <a:pt x="200" y="436"/>
                      <a:pt x="199" y="437"/>
                    </a:cubicBezTo>
                    <a:cubicBezTo>
                      <a:pt x="198" y="439"/>
                      <a:pt x="197" y="440"/>
                      <a:pt x="196" y="442"/>
                    </a:cubicBezTo>
                    <a:cubicBezTo>
                      <a:pt x="196" y="443"/>
                      <a:pt x="196" y="445"/>
                      <a:pt x="196" y="447"/>
                    </a:cubicBezTo>
                    <a:cubicBezTo>
                      <a:pt x="196" y="449"/>
                      <a:pt x="196" y="450"/>
                      <a:pt x="196" y="452"/>
                    </a:cubicBezTo>
                    <a:cubicBezTo>
                      <a:pt x="197" y="453"/>
                      <a:pt x="197" y="454"/>
                      <a:pt x="198" y="455"/>
                    </a:cubicBezTo>
                    <a:cubicBezTo>
                      <a:pt x="175" y="455"/>
                      <a:pt x="175" y="455"/>
                      <a:pt x="175" y="455"/>
                    </a:cubicBezTo>
                    <a:cubicBezTo>
                      <a:pt x="174" y="454"/>
                      <a:pt x="173" y="452"/>
                      <a:pt x="173" y="450"/>
                    </a:cubicBezTo>
                    <a:cubicBezTo>
                      <a:pt x="173" y="448"/>
                      <a:pt x="173" y="446"/>
                      <a:pt x="173" y="445"/>
                    </a:cubicBezTo>
                    <a:cubicBezTo>
                      <a:pt x="173" y="442"/>
                      <a:pt x="173" y="439"/>
                      <a:pt x="173" y="437"/>
                    </a:cubicBezTo>
                    <a:cubicBezTo>
                      <a:pt x="174" y="435"/>
                      <a:pt x="175" y="433"/>
                      <a:pt x="176" y="431"/>
                    </a:cubicBezTo>
                    <a:cubicBezTo>
                      <a:pt x="177" y="429"/>
                      <a:pt x="178" y="427"/>
                      <a:pt x="180" y="425"/>
                    </a:cubicBezTo>
                    <a:cubicBezTo>
                      <a:pt x="181" y="423"/>
                      <a:pt x="183" y="422"/>
                      <a:pt x="185" y="420"/>
                    </a:cubicBezTo>
                    <a:cubicBezTo>
                      <a:pt x="188" y="418"/>
                      <a:pt x="190" y="416"/>
                      <a:pt x="191" y="415"/>
                    </a:cubicBezTo>
                    <a:cubicBezTo>
                      <a:pt x="193" y="413"/>
                      <a:pt x="194" y="411"/>
                      <a:pt x="196" y="410"/>
                    </a:cubicBezTo>
                    <a:cubicBezTo>
                      <a:pt x="197" y="408"/>
                      <a:pt x="198" y="407"/>
                      <a:pt x="198" y="405"/>
                    </a:cubicBezTo>
                    <a:cubicBezTo>
                      <a:pt x="199" y="403"/>
                      <a:pt x="199" y="401"/>
                      <a:pt x="199" y="399"/>
                    </a:cubicBezTo>
                    <a:cubicBezTo>
                      <a:pt x="199" y="397"/>
                      <a:pt x="199" y="396"/>
                      <a:pt x="198" y="394"/>
                    </a:cubicBezTo>
                    <a:cubicBezTo>
                      <a:pt x="197" y="392"/>
                      <a:pt x="197" y="391"/>
                      <a:pt x="195" y="390"/>
                    </a:cubicBezTo>
                    <a:cubicBezTo>
                      <a:pt x="194" y="389"/>
                      <a:pt x="193" y="388"/>
                      <a:pt x="191" y="387"/>
                    </a:cubicBezTo>
                    <a:cubicBezTo>
                      <a:pt x="189" y="387"/>
                      <a:pt x="187" y="386"/>
                      <a:pt x="185" y="386"/>
                    </a:cubicBezTo>
                    <a:cubicBezTo>
                      <a:pt x="181" y="386"/>
                      <a:pt x="176" y="387"/>
                      <a:pt x="171" y="389"/>
                    </a:cubicBezTo>
                    <a:cubicBezTo>
                      <a:pt x="166" y="391"/>
                      <a:pt x="161" y="394"/>
                      <a:pt x="157" y="398"/>
                    </a:cubicBezTo>
                    <a:cubicBezTo>
                      <a:pt x="157" y="371"/>
                      <a:pt x="157" y="371"/>
                      <a:pt x="157" y="371"/>
                    </a:cubicBezTo>
                    <a:cubicBezTo>
                      <a:pt x="161" y="369"/>
                      <a:pt x="166" y="367"/>
                      <a:pt x="172" y="365"/>
                    </a:cubicBezTo>
                    <a:cubicBezTo>
                      <a:pt x="177" y="364"/>
                      <a:pt x="183" y="363"/>
                      <a:pt x="188" y="363"/>
                    </a:cubicBezTo>
                    <a:cubicBezTo>
                      <a:pt x="194" y="363"/>
                      <a:pt x="199" y="364"/>
                      <a:pt x="203" y="365"/>
                    </a:cubicBezTo>
                    <a:cubicBezTo>
                      <a:pt x="208" y="366"/>
                      <a:pt x="212" y="368"/>
                      <a:pt x="216" y="371"/>
                    </a:cubicBezTo>
                    <a:cubicBezTo>
                      <a:pt x="219" y="373"/>
                      <a:pt x="222" y="377"/>
                      <a:pt x="224" y="381"/>
                    </a:cubicBezTo>
                    <a:close/>
                    <a:moveTo>
                      <a:pt x="137" y="235"/>
                    </a:moveTo>
                    <a:cubicBezTo>
                      <a:pt x="133" y="235"/>
                      <a:pt x="130" y="235"/>
                      <a:pt x="126" y="237"/>
                    </a:cubicBezTo>
                    <a:cubicBezTo>
                      <a:pt x="122" y="238"/>
                      <a:pt x="119" y="241"/>
                      <a:pt x="116" y="243"/>
                    </a:cubicBezTo>
                    <a:cubicBezTo>
                      <a:pt x="116" y="224"/>
                      <a:pt x="116" y="224"/>
                      <a:pt x="116" y="224"/>
                    </a:cubicBezTo>
                    <a:cubicBezTo>
                      <a:pt x="119" y="222"/>
                      <a:pt x="123" y="220"/>
                      <a:pt x="127" y="219"/>
                    </a:cubicBezTo>
                    <a:cubicBezTo>
                      <a:pt x="131" y="218"/>
                      <a:pt x="135" y="218"/>
                      <a:pt x="139" y="218"/>
                    </a:cubicBezTo>
                    <a:cubicBezTo>
                      <a:pt x="143" y="218"/>
                      <a:pt x="147" y="218"/>
                      <a:pt x="150" y="219"/>
                    </a:cubicBezTo>
                    <a:cubicBezTo>
                      <a:pt x="154" y="220"/>
                      <a:pt x="157" y="221"/>
                      <a:pt x="160" y="223"/>
                    </a:cubicBezTo>
                    <a:cubicBezTo>
                      <a:pt x="162" y="225"/>
                      <a:pt x="164" y="228"/>
                      <a:pt x="166" y="231"/>
                    </a:cubicBezTo>
                    <a:cubicBezTo>
                      <a:pt x="167" y="234"/>
                      <a:pt x="168" y="237"/>
                      <a:pt x="168" y="241"/>
                    </a:cubicBezTo>
                    <a:cubicBezTo>
                      <a:pt x="168" y="244"/>
                      <a:pt x="168" y="246"/>
                      <a:pt x="167" y="249"/>
                    </a:cubicBezTo>
                    <a:cubicBezTo>
                      <a:pt x="166" y="251"/>
                      <a:pt x="166" y="253"/>
                      <a:pt x="164" y="255"/>
                    </a:cubicBezTo>
                    <a:cubicBezTo>
                      <a:pt x="163" y="257"/>
                      <a:pt x="162" y="259"/>
                      <a:pt x="160" y="260"/>
                    </a:cubicBezTo>
                    <a:cubicBezTo>
                      <a:pt x="158" y="262"/>
                      <a:pt x="156" y="264"/>
                      <a:pt x="154" y="266"/>
                    </a:cubicBezTo>
                    <a:cubicBezTo>
                      <a:pt x="152" y="267"/>
                      <a:pt x="151" y="268"/>
                      <a:pt x="150" y="269"/>
                    </a:cubicBezTo>
                    <a:cubicBezTo>
                      <a:pt x="149" y="271"/>
                      <a:pt x="148" y="272"/>
                      <a:pt x="147" y="273"/>
                    </a:cubicBezTo>
                    <a:cubicBezTo>
                      <a:pt x="146" y="274"/>
                      <a:pt x="146" y="275"/>
                      <a:pt x="145" y="276"/>
                    </a:cubicBezTo>
                    <a:cubicBezTo>
                      <a:pt x="145" y="277"/>
                      <a:pt x="145" y="279"/>
                      <a:pt x="145" y="280"/>
                    </a:cubicBezTo>
                    <a:cubicBezTo>
                      <a:pt x="145" y="281"/>
                      <a:pt x="145" y="282"/>
                      <a:pt x="145" y="283"/>
                    </a:cubicBezTo>
                    <a:cubicBezTo>
                      <a:pt x="145" y="285"/>
                      <a:pt x="146" y="285"/>
                      <a:pt x="146" y="286"/>
                    </a:cubicBezTo>
                    <a:cubicBezTo>
                      <a:pt x="129" y="286"/>
                      <a:pt x="129" y="286"/>
                      <a:pt x="129" y="286"/>
                    </a:cubicBezTo>
                    <a:cubicBezTo>
                      <a:pt x="128" y="285"/>
                      <a:pt x="128" y="284"/>
                      <a:pt x="128" y="282"/>
                    </a:cubicBezTo>
                    <a:cubicBezTo>
                      <a:pt x="128" y="281"/>
                      <a:pt x="127" y="280"/>
                      <a:pt x="127" y="278"/>
                    </a:cubicBezTo>
                    <a:cubicBezTo>
                      <a:pt x="127" y="276"/>
                      <a:pt x="128" y="274"/>
                      <a:pt x="128" y="273"/>
                    </a:cubicBezTo>
                    <a:cubicBezTo>
                      <a:pt x="128" y="271"/>
                      <a:pt x="129" y="270"/>
                      <a:pt x="130" y="268"/>
                    </a:cubicBezTo>
                    <a:cubicBezTo>
                      <a:pt x="131" y="267"/>
                      <a:pt x="132" y="265"/>
                      <a:pt x="133" y="264"/>
                    </a:cubicBezTo>
                    <a:cubicBezTo>
                      <a:pt x="134" y="263"/>
                      <a:pt x="135" y="261"/>
                      <a:pt x="137" y="260"/>
                    </a:cubicBezTo>
                    <a:cubicBezTo>
                      <a:pt x="139" y="258"/>
                      <a:pt x="140" y="257"/>
                      <a:pt x="141" y="256"/>
                    </a:cubicBezTo>
                    <a:cubicBezTo>
                      <a:pt x="143" y="255"/>
                      <a:pt x="144" y="254"/>
                      <a:pt x="144" y="252"/>
                    </a:cubicBezTo>
                    <a:cubicBezTo>
                      <a:pt x="145" y="251"/>
                      <a:pt x="146" y="250"/>
                      <a:pt x="146" y="249"/>
                    </a:cubicBezTo>
                    <a:cubicBezTo>
                      <a:pt x="147" y="247"/>
                      <a:pt x="147" y="246"/>
                      <a:pt x="147" y="244"/>
                    </a:cubicBezTo>
                    <a:cubicBezTo>
                      <a:pt x="147" y="243"/>
                      <a:pt x="147" y="242"/>
                      <a:pt x="146" y="240"/>
                    </a:cubicBezTo>
                    <a:cubicBezTo>
                      <a:pt x="146" y="239"/>
                      <a:pt x="145" y="238"/>
                      <a:pt x="144" y="237"/>
                    </a:cubicBezTo>
                    <a:cubicBezTo>
                      <a:pt x="143" y="237"/>
                      <a:pt x="142" y="236"/>
                      <a:pt x="141" y="236"/>
                    </a:cubicBezTo>
                    <a:cubicBezTo>
                      <a:pt x="140" y="235"/>
                      <a:pt x="138" y="235"/>
                      <a:pt x="137" y="235"/>
                    </a:cubicBezTo>
                    <a:close/>
                    <a:moveTo>
                      <a:pt x="147" y="312"/>
                    </a:moveTo>
                    <a:cubicBezTo>
                      <a:pt x="145" y="314"/>
                      <a:pt x="142" y="315"/>
                      <a:pt x="138" y="315"/>
                    </a:cubicBezTo>
                    <a:cubicBezTo>
                      <a:pt x="135" y="315"/>
                      <a:pt x="132" y="314"/>
                      <a:pt x="130" y="312"/>
                    </a:cubicBezTo>
                    <a:cubicBezTo>
                      <a:pt x="127" y="310"/>
                      <a:pt x="126" y="307"/>
                      <a:pt x="126" y="304"/>
                    </a:cubicBezTo>
                    <a:cubicBezTo>
                      <a:pt x="126" y="301"/>
                      <a:pt x="127" y="299"/>
                      <a:pt x="130" y="296"/>
                    </a:cubicBezTo>
                    <a:cubicBezTo>
                      <a:pt x="132" y="294"/>
                      <a:pt x="135" y="293"/>
                      <a:pt x="138" y="293"/>
                    </a:cubicBezTo>
                    <a:cubicBezTo>
                      <a:pt x="142" y="293"/>
                      <a:pt x="145" y="294"/>
                      <a:pt x="147" y="296"/>
                    </a:cubicBezTo>
                    <a:cubicBezTo>
                      <a:pt x="149" y="298"/>
                      <a:pt x="150" y="301"/>
                      <a:pt x="150" y="304"/>
                    </a:cubicBezTo>
                    <a:cubicBezTo>
                      <a:pt x="150" y="307"/>
                      <a:pt x="149" y="310"/>
                      <a:pt x="147" y="31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lIns="86402" tIns="43201" rIns="86402" bIns="43201"/>
              <a:lstStyle/>
              <a:p>
                <a:pPr defTabSz="913130" eaLnBrk="0" hangingPunct="0">
                  <a:defRPr/>
                </a:pPr>
                <a:endParaRPr lang="zh-CN" altLang="en-US" sz="2645" b="1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23" name="TextBox 118"/>
            <p:cNvSpPr txBox="1"/>
            <p:nvPr/>
          </p:nvSpPr>
          <p:spPr>
            <a:xfrm>
              <a:off x="5509239" y="1915749"/>
              <a:ext cx="1348347" cy="44952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defTabSz="913130" eaLnBrk="0" hangingPunct="0">
                <a:defRPr/>
              </a:pPr>
              <a:r>
                <a:rPr lang="zh-CN" altLang="en-US" sz="189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课时小结</a:t>
              </a:r>
              <a:endParaRPr lang="zh-CN" altLang="en-US" sz="189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26" name="直接连接符 25"/>
          <p:cNvCxnSpPr/>
          <p:nvPr/>
        </p:nvCxnSpPr>
        <p:spPr>
          <a:xfrm>
            <a:off x="2052638" y="2239963"/>
            <a:ext cx="1631950" cy="0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2052638" y="2239963"/>
            <a:ext cx="0" cy="449262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2033588" y="3852863"/>
            <a:ext cx="0" cy="544512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8010525" y="2224088"/>
            <a:ext cx="1633538" cy="0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9644063" y="1874838"/>
            <a:ext cx="0" cy="327025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9644063" y="0"/>
            <a:ext cx="0" cy="1019175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燕尾形 31"/>
          <p:cNvSpPr/>
          <p:nvPr/>
        </p:nvSpPr>
        <p:spPr>
          <a:xfrm rot="5400000">
            <a:off x="9440069" y="216694"/>
            <a:ext cx="401638" cy="400050"/>
          </a:xfrm>
          <a:prstGeom prst="chevron">
            <a:avLst/>
          </a:prstGeom>
          <a:solidFill>
            <a:srgbClr val="DBD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sz="2645" b="1">
              <a:solidFill>
                <a:prstClr val="black"/>
              </a:solidFill>
            </a:endParaRPr>
          </a:p>
        </p:txBody>
      </p:sp>
      <p:sp>
        <p:nvSpPr>
          <p:cNvPr id="33" name="矩形 32">
            <a:hlinkClick r:id="rId2" action="ppaction://hlinkfile"/>
          </p:cNvPr>
          <p:cNvSpPr/>
          <p:nvPr>
            <p:custDataLst>
              <p:tags r:id="rId3"/>
            </p:custDataLst>
          </p:nvPr>
        </p:nvSpPr>
        <p:spPr>
          <a:xfrm>
            <a:off x="3235325" y="5148263"/>
            <a:ext cx="5586413" cy="6731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defTabSz="815975" eaLnBrk="0" hangingPunct="0">
              <a:defRPr/>
            </a:pPr>
            <a:r>
              <a:rPr lang="zh-CN" altLang="en-US" sz="3780" spc="331" dirty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微软雅黑" panose="020B0503020204020204" pitchFamily="34" charset="-122"/>
                <a:cs typeface="Times New Roman" panose="02020603050405020304" pitchFamily="18" charset="0"/>
              </a:rPr>
              <a:t>课后素养评价</a:t>
            </a:r>
            <a:r>
              <a:rPr lang="en-US" altLang="zh-CN" sz="3780" spc="331" dirty="0" smtClean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lang="zh-CN" altLang="en-US" sz="3780" spc="331" dirty="0" smtClean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微软雅黑" panose="020B0503020204020204" pitchFamily="34" charset="-122"/>
                <a:cs typeface="Times New Roman" panose="02020603050405020304" pitchFamily="18" charset="0"/>
              </a:rPr>
              <a:t>十一</a:t>
            </a:r>
            <a:r>
              <a:rPr lang="en-US" altLang="zh-CN" sz="3780" spc="331" dirty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  <a:endParaRPr lang="en-US" altLang="zh-CN" sz="3780" spc="331" dirty="0">
              <a:solidFill>
                <a:prstClr val="white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4" name="矩形 33">
            <a:hlinkClick r:id="rId4" tooltip="" action="ppaction://hlinkfile"/>
          </p:cNvPr>
          <p:cNvSpPr/>
          <p:nvPr/>
        </p:nvSpPr>
        <p:spPr>
          <a:xfrm>
            <a:off x="-107950" y="-126207"/>
            <a:ext cx="11737975" cy="6732588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b="1">
              <a:solidFill>
                <a:prstClr val="white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6" dur="20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00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15" grpId="1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22" name="图片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7" y="0"/>
            <a:ext cx="11518900" cy="6480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平行四边形 6"/>
          <p:cNvSpPr/>
          <p:nvPr/>
        </p:nvSpPr>
        <p:spPr>
          <a:xfrm>
            <a:off x="-3175" y="0"/>
            <a:ext cx="11522075" cy="3544888"/>
          </a:xfrm>
          <a:prstGeom prst="parallelogram">
            <a:avLst>
              <a:gd name="adj" fmla="val 0"/>
            </a:avLst>
          </a:prstGeom>
          <a:gradFill flip="none" rotWithShape="1">
            <a:gsLst>
              <a:gs pos="100000">
                <a:srgbClr val="FFC000"/>
              </a:gs>
              <a:gs pos="27000">
                <a:srgbClr val="C00000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sz="15000" b="1" dirty="0">
              <a:solidFill>
                <a:schemeClr val="bg1"/>
              </a:solidFill>
              <a:latin typeface="HelveticaNeueLT Pro 67 MdCn" pitchFamily="34" charset="0"/>
              <a:ea typeface="微软雅黑" panose="020B0503020204020204" pitchFamily="34" charset="-122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-1588" y="3544888"/>
            <a:ext cx="11523663" cy="37941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defTabSz="864235">
              <a:defRPr/>
            </a:pPr>
            <a:endParaRPr lang="en-US" altLang="zh-CN" sz="17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占位符 11"/>
          <p:cNvSpPr txBox="1"/>
          <p:nvPr/>
        </p:nvSpPr>
        <p:spPr>
          <a:xfrm>
            <a:off x="0" y="2271713"/>
            <a:ext cx="11522075" cy="1200150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7200" b="1" kern="1200" spc="6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defRPr>
            </a:lvl1pPr>
            <a:lvl2pPr marL="4572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dirty="0">
                <a:solidFill>
                  <a:schemeClr val="bg1"/>
                </a:solidFill>
              </a:rPr>
              <a:t>谢 谢！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/>
          <p:cNvSpPr>
            <a:spLocks noGrp="1"/>
          </p:cNvSpPr>
          <p:nvPr>
            <p:ph type="body" sz="quarter" idx="10"/>
          </p:nvPr>
        </p:nvSpPr>
        <p:spPr>
          <a:xfrm>
            <a:off x="271037" y="611795"/>
            <a:ext cx="10980000" cy="5262245"/>
          </a:xfrm>
        </p:spPr>
        <p:txBody>
          <a:bodyPr/>
          <a:lstStyle/>
          <a:p>
            <a:pPr indent="713740" fontAlgn="ctr"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cs typeface="Times New Roman" panose="02020603050405020304"/>
              </a:rPr>
              <a:t>李斯以散文见长，代表作品有《谏逐客书》；另李斯擅长篆书，有碑文传世。秦代因其所历时间很短，没有留下更多文章，所以鲁迅在《汉文学史纲要》中说：</a:t>
            </a:r>
            <a:r>
              <a:rPr lang="zh-CN" altLang="zh-CN" kern="100" dirty="0">
                <a:latin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cs typeface="Times New Roman" panose="02020603050405020304"/>
              </a:rPr>
              <a:t>秦之文章，李斯一人而已。</a:t>
            </a:r>
            <a:r>
              <a:rPr lang="zh-CN" altLang="zh-CN" kern="100" dirty="0">
                <a:latin typeface="等线" panose="02010600030101010101" charset="-122"/>
                <a:cs typeface="Times New Roman" panose="02020603050405020304"/>
              </a:rPr>
              <a:t>”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 indent="713740" fontAlgn="ctr">
              <a:spcAft>
                <a:spcPts val="0"/>
              </a:spcAft>
              <a:tabLst>
                <a:tab pos="2700655" algn="l"/>
              </a:tabLst>
            </a:pPr>
            <a:r>
              <a:rPr lang="en-US" altLang="zh-CN" kern="100" dirty="0">
                <a:cs typeface="Courier New" panose="02070309020205020404"/>
              </a:rPr>
              <a:t>2</a:t>
            </a:r>
            <a:r>
              <a:rPr lang="zh-CN" altLang="zh-CN" kern="100" dirty="0">
                <a:cs typeface="Times New Roman" panose="02020603050405020304"/>
              </a:rPr>
              <a:t>．林觉民</a:t>
            </a:r>
            <a:r>
              <a:rPr lang="en-US" altLang="zh-CN" kern="100" dirty="0">
                <a:cs typeface="Courier New" panose="02070309020205020404"/>
              </a:rPr>
              <a:t>(1887—1911)</a:t>
            </a:r>
            <a:r>
              <a:rPr lang="zh-CN" altLang="zh-CN" kern="100" dirty="0">
                <a:cs typeface="Times New Roman" panose="02020603050405020304"/>
              </a:rPr>
              <a:t>，近代民主革命者，字意洞，号抖飞，福建人。林觉民少年时就接触民主革命思想，一生大致分为三个时期：一是国内求学，接受新思想；二是</a:t>
            </a:r>
            <a:r>
              <a:rPr lang="en-US" altLang="zh-CN" kern="100" dirty="0">
                <a:cs typeface="Courier New" panose="02070309020205020404"/>
              </a:rPr>
              <a:t>1907</a:t>
            </a:r>
            <a:r>
              <a:rPr lang="zh-CN" altLang="zh-CN" kern="100" dirty="0">
                <a:cs typeface="Times New Roman" panose="02020603050405020304"/>
              </a:rPr>
              <a:t>年前往日本留学，参加同盟会；三是</a:t>
            </a:r>
            <a:r>
              <a:rPr lang="en-US" altLang="zh-CN" kern="100" dirty="0">
                <a:cs typeface="Courier New" panose="02070309020205020404"/>
              </a:rPr>
              <a:t>1911</a:t>
            </a:r>
            <a:r>
              <a:rPr lang="zh-CN" altLang="zh-CN" kern="100" dirty="0">
                <a:cs typeface="Times New Roman" panose="02020603050405020304"/>
              </a:rPr>
              <a:t>年参加广州起义，受伤被捕牺牲，成为黄花岗七十二烈士之一</a:t>
            </a:r>
            <a:r>
              <a:rPr lang="zh-CN" altLang="zh-CN" kern="100" dirty="0" smtClean="0">
                <a:cs typeface="Times New Roman" panose="02020603050405020304"/>
              </a:rPr>
              <a:t>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271037" y="611795"/>
            <a:ext cx="10980000" cy="4539191"/>
          </a:xfrm>
        </p:spPr>
        <p:txBody>
          <a:bodyPr/>
          <a:lstStyle/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ea typeface="黑体" panose="02010609060101010101" charset="-122"/>
                <a:cs typeface="Times New Roman" panose="02020603050405020304"/>
              </a:rPr>
              <a:t>二、写作背景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 indent="713740" fontAlgn="ctr">
              <a:spcAft>
                <a:spcPts val="0"/>
              </a:spcAft>
              <a:tabLst>
                <a:tab pos="2700655" algn="l"/>
              </a:tabLst>
            </a:pPr>
            <a:r>
              <a:rPr lang="en-US" altLang="zh-CN" kern="100" dirty="0">
                <a:cs typeface="Courier New" panose="02070309020205020404"/>
              </a:rPr>
              <a:t>1</a:t>
            </a:r>
            <a:r>
              <a:rPr lang="zh-CN" altLang="zh-CN" kern="100" dirty="0">
                <a:cs typeface="Times New Roman" panose="02020603050405020304"/>
              </a:rPr>
              <a:t>．战国末年，韩国派水利专家郑国助秦国兴修水利，企图借此消耗其人力、物力，以达到削弱秦国的目的。此事被发觉后，秦国的旧贵族趁机攻击客卿并非真心帮助秦国，应全部驱逐，秦王嬴政采纳了他们的建议。李斯得知自己也在被驱逐之列，遂上了这篇谏书，不久秦王嬴政即解除了逐客令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271037" y="611795"/>
            <a:ext cx="10980000" cy="4616648"/>
          </a:xfrm>
        </p:spPr>
        <p:txBody>
          <a:bodyPr/>
          <a:lstStyle/>
          <a:p>
            <a:pPr indent="713740" fontAlgn="ctr">
              <a:spcAft>
                <a:spcPts val="0"/>
              </a:spcAft>
              <a:tabLst>
                <a:tab pos="2700655" algn="l"/>
              </a:tabLst>
            </a:pPr>
            <a:r>
              <a:rPr lang="en-US" altLang="zh-CN" kern="100" dirty="0">
                <a:cs typeface="Courier New" panose="02070309020205020404"/>
              </a:rPr>
              <a:t>2</a:t>
            </a:r>
            <a:r>
              <a:rPr lang="zh-CN" altLang="zh-CN" kern="100" dirty="0">
                <a:cs typeface="Times New Roman" panose="02020603050405020304"/>
              </a:rPr>
              <a:t>．</a:t>
            </a:r>
            <a:r>
              <a:rPr lang="en-US" altLang="zh-CN" kern="100" dirty="0">
                <a:cs typeface="Courier New" panose="02070309020205020404"/>
              </a:rPr>
              <a:t>1911</a:t>
            </a:r>
            <a:r>
              <a:rPr lang="zh-CN" altLang="zh-CN" kern="100" dirty="0">
                <a:cs typeface="Times New Roman" panose="02020603050405020304"/>
              </a:rPr>
              <a:t>年</a:t>
            </a:r>
            <a:r>
              <a:rPr lang="en-US" altLang="zh-CN" kern="100" dirty="0">
                <a:cs typeface="Courier New" panose="02070309020205020404"/>
              </a:rPr>
              <a:t>4</a:t>
            </a:r>
            <a:r>
              <a:rPr lang="zh-CN" altLang="zh-CN" kern="100" dirty="0">
                <a:cs typeface="Times New Roman" panose="02020603050405020304"/>
              </a:rPr>
              <a:t>月</a:t>
            </a:r>
            <a:r>
              <a:rPr lang="en-US" altLang="zh-CN" kern="100" dirty="0">
                <a:cs typeface="Courier New" panose="02070309020205020404"/>
              </a:rPr>
              <a:t>27</a:t>
            </a:r>
            <a:r>
              <a:rPr lang="zh-CN" altLang="zh-CN" kern="100" dirty="0">
                <a:cs typeface="Times New Roman" panose="02020603050405020304"/>
              </a:rPr>
              <a:t>日，由孙中山领导的同盟会在广州发动武装起义，即广州起义。虽经精心准备，但因寡不敌众，最终失败，一百多名革命志士遇难，后收敛遗骸七十二具，合葬于黄花岗，故又名之曰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cs typeface="Times New Roman" panose="02020603050405020304"/>
              </a:rPr>
              <a:t>黄花岗起义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cs typeface="Times New Roman" panose="02020603050405020304"/>
              </a:rPr>
              <a:t>，此七十二人史称</a:t>
            </a:r>
            <a:r>
              <a:rPr lang="zh-CN" altLang="zh-CN" kern="100" dirty="0">
                <a:latin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cs typeface="Times New Roman" panose="02020603050405020304"/>
              </a:rPr>
              <a:t>黄花岗七十二烈士</a:t>
            </a:r>
            <a:r>
              <a:rPr lang="zh-CN" altLang="zh-CN" kern="100" dirty="0">
                <a:latin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cs typeface="Times New Roman" panose="02020603050405020304"/>
              </a:rPr>
              <a:t>。起义震动全国，不久就爆发了武昌起义。林觉民起义前三天深夜，写了两封遗书，一封给他的父亲，另一封给他的妻子，也就是《与妻书》，题目是后人加的</a:t>
            </a:r>
            <a:r>
              <a:rPr lang="zh-CN" altLang="zh-CN" kern="100" dirty="0" smtClean="0">
                <a:cs typeface="Times New Roman" panose="02020603050405020304"/>
              </a:rPr>
              <a:t>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271037" y="711671"/>
            <a:ext cx="10980000" cy="4616648"/>
          </a:xfrm>
        </p:spPr>
        <p:txBody>
          <a:bodyPr/>
          <a:lstStyle/>
          <a:p>
            <a:pPr algn="ctr">
              <a:spcAft>
                <a:spcPts val="0"/>
              </a:spcAft>
              <a:tabLst>
                <a:tab pos="5020945" algn="l"/>
              </a:tabLst>
            </a:pPr>
            <a:r>
              <a:rPr lang="zh-CN" altLang="zh-CN" kern="100" dirty="0">
                <a:cs typeface="Times New Roman" panose="02020603050405020304"/>
              </a:rPr>
              <a:t>【语基积累】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>
              <a:spcAft>
                <a:spcPts val="0"/>
              </a:spcAft>
              <a:tabLst>
                <a:tab pos="5020945" algn="l"/>
              </a:tabLst>
            </a:pPr>
            <a:r>
              <a:rPr lang="zh-CN" altLang="zh-CN" kern="100" dirty="0">
                <a:ea typeface="黑体" panose="02010609060101010101" charset="-122"/>
                <a:cs typeface="Times New Roman" panose="02020603050405020304"/>
              </a:rPr>
              <a:t>一、读准字音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>
              <a:spcAft>
                <a:spcPts val="0"/>
              </a:spcAft>
              <a:tabLst>
                <a:tab pos="5020945" algn="l"/>
              </a:tabLst>
            </a:pPr>
            <a:r>
              <a:rPr lang="zh-CN" altLang="zh-CN" kern="100" dirty="0">
                <a:solidFill>
                  <a:srgbClr val="C00000"/>
                </a:solidFill>
                <a:cs typeface="Times New Roman" panose="02020603050405020304"/>
              </a:rPr>
              <a:t>蹇</a:t>
            </a:r>
            <a:r>
              <a:rPr lang="zh-CN" altLang="zh-CN" kern="100" dirty="0">
                <a:cs typeface="Times New Roman" panose="02020603050405020304"/>
              </a:rPr>
              <a:t>叔</a:t>
            </a:r>
            <a:r>
              <a:rPr lang="en-US" altLang="zh-CN" kern="100" dirty="0" smtClean="0">
                <a:cs typeface="Courier New" panose="02070309020205020404"/>
              </a:rPr>
              <a:t>(</a:t>
            </a:r>
            <a:r>
              <a:rPr lang="zh-CN" altLang="zh-CN" dirty="0"/>
              <a:t>　　　</a:t>
            </a:r>
            <a:r>
              <a:rPr lang="en-US" altLang="zh-CN" kern="100" dirty="0" smtClean="0">
                <a:cs typeface="Courier New" panose="02070309020205020404"/>
              </a:rPr>
              <a:t>)</a:t>
            </a:r>
            <a:r>
              <a:rPr lang="zh-CN" altLang="zh-CN" kern="100" dirty="0">
                <a:cs typeface="Times New Roman" panose="02020603050405020304"/>
              </a:rPr>
              <a:t>　</a:t>
            </a:r>
            <a:r>
              <a:rPr lang="en-US" altLang="zh-CN" kern="100" dirty="0" smtClean="0">
                <a:cs typeface="Times New Roman" panose="02020603050405020304"/>
              </a:rPr>
              <a:t>	</a:t>
            </a:r>
            <a:r>
              <a:rPr lang="zh-CN" altLang="zh-CN" kern="100" dirty="0" smtClean="0">
                <a:cs typeface="Times New Roman" panose="02020603050405020304"/>
              </a:rPr>
              <a:t>商</a:t>
            </a:r>
            <a:r>
              <a:rPr lang="zh-CN" altLang="zh-CN" kern="100" dirty="0" smtClean="0">
                <a:solidFill>
                  <a:srgbClr val="C00000"/>
                </a:solidFill>
                <a:cs typeface="Times New Roman" panose="02020603050405020304"/>
              </a:rPr>
              <a:t>鞅</a:t>
            </a:r>
            <a:r>
              <a:rPr lang="en-US" altLang="zh-CN" kern="100" dirty="0" smtClean="0">
                <a:cs typeface="Courier New" panose="02070309020205020404"/>
              </a:rPr>
              <a:t>(</a:t>
            </a:r>
            <a:r>
              <a:rPr lang="zh-CN" altLang="zh-CN" dirty="0" smtClean="0"/>
              <a:t> </a:t>
            </a:r>
            <a:r>
              <a:rPr lang="zh-CN" altLang="zh-CN" dirty="0"/>
              <a:t>　　　</a:t>
            </a:r>
            <a:r>
              <a:rPr lang="en-US" altLang="zh-CN" kern="100" dirty="0" smtClean="0">
                <a:cs typeface="Courier New" panose="02070309020205020404"/>
              </a:rPr>
              <a:t>)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>
              <a:spcAft>
                <a:spcPts val="0"/>
              </a:spcAft>
              <a:tabLst>
                <a:tab pos="5020945" algn="l"/>
              </a:tabLst>
            </a:pPr>
            <a:r>
              <a:rPr lang="zh-CN" altLang="zh-CN" kern="100" dirty="0">
                <a:solidFill>
                  <a:srgbClr val="C00000"/>
                </a:solidFill>
                <a:cs typeface="Times New Roman" panose="02020603050405020304"/>
              </a:rPr>
              <a:t>鄢</a:t>
            </a:r>
            <a:r>
              <a:rPr lang="zh-CN" altLang="zh-CN" kern="100" dirty="0">
                <a:cs typeface="Times New Roman" panose="02020603050405020304"/>
              </a:rPr>
              <a:t>郢</a:t>
            </a:r>
            <a:r>
              <a:rPr lang="en-US" altLang="zh-CN" kern="100" dirty="0" smtClean="0">
                <a:cs typeface="Courier New" panose="02070309020205020404"/>
              </a:rPr>
              <a:t>(</a:t>
            </a:r>
            <a:r>
              <a:rPr lang="zh-CN" altLang="zh-CN" dirty="0"/>
              <a:t>　　　</a:t>
            </a:r>
            <a:r>
              <a:rPr lang="en-US" altLang="zh-CN" kern="100" dirty="0" smtClean="0">
                <a:cs typeface="Courier New" panose="02070309020205020404"/>
              </a:rPr>
              <a:t>)    	</a:t>
            </a:r>
            <a:r>
              <a:rPr lang="zh-CN" altLang="zh-CN" kern="100" dirty="0" smtClean="0">
                <a:cs typeface="Times New Roman" panose="02020603050405020304"/>
              </a:rPr>
              <a:t>功</a:t>
            </a:r>
            <a:r>
              <a:rPr lang="zh-CN" altLang="zh-CN" kern="100" dirty="0">
                <a:solidFill>
                  <a:srgbClr val="C00000"/>
                </a:solidFill>
                <a:cs typeface="Times New Roman" panose="02020603050405020304"/>
              </a:rPr>
              <a:t>施</a:t>
            </a:r>
            <a:r>
              <a:rPr lang="en-US" altLang="zh-CN" kern="100" dirty="0" smtClean="0">
                <a:cs typeface="Courier New" panose="02070309020205020404"/>
              </a:rPr>
              <a:t>(</a:t>
            </a:r>
            <a:r>
              <a:rPr lang="zh-CN" altLang="zh-CN" dirty="0"/>
              <a:t>　　　</a:t>
            </a:r>
            <a:r>
              <a:rPr lang="en-US" altLang="zh-CN" kern="100" dirty="0" smtClean="0">
                <a:cs typeface="Courier New" panose="02070309020205020404"/>
              </a:rPr>
              <a:t>)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>
              <a:spcAft>
                <a:spcPts val="0"/>
              </a:spcAft>
              <a:tabLst>
                <a:tab pos="5020945" algn="l"/>
              </a:tabLst>
            </a:pPr>
            <a:r>
              <a:rPr lang="zh-CN" altLang="zh-CN" kern="100" dirty="0">
                <a:cs typeface="Times New Roman" panose="02020603050405020304"/>
              </a:rPr>
              <a:t>范</a:t>
            </a:r>
            <a:r>
              <a:rPr lang="zh-CN" altLang="zh-CN" kern="100" dirty="0">
                <a:solidFill>
                  <a:srgbClr val="C00000"/>
                </a:solidFill>
                <a:cs typeface="Times New Roman" panose="02020603050405020304"/>
              </a:rPr>
              <a:t>雎</a:t>
            </a:r>
            <a:r>
              <a:rPr lang="en-US" altLang="zh-CN" kern="100" dirty="0" smtClean="0">
                <a:cs typeface="Courier New" panose="02070309020205020404"/>
              </a:rPr>
              <a:t>(</a:t>
            </a:r>
            <a:r>
              <a:rPr lang="zh-CN" altLang="zh-CN" dirty="0"/>
              <a:t>　　　</a:t>
            </a:r>
            <a:r>
              <a:rPr lang="en-US" altLang="zh-CN" kern="100" dirty="0" smtClean="0">
                <a:cs typeface="Courier New" panose="02070309020205020404"/>
              </a:rPr>
              <a:t>)    	</a:t>
            </a:r>
            <a:r>
              <a:rPr lang="zh-CN" altLang="zh-CN" kern="100" dirty="0" smtClean="0">
                <a:solidFill>
                  <a:srgbClr val="C00000"/>
                </a:solidFill>
                <a:cs typeface="Times New Roman" panose="02020603050405020304"/>
              </a:rPr>
              <a:t>穰</a:t>
            </a:r>
            <a:r>
              <a:rPr lang="zh-CN" altLang="zh-CN" kern="100" dirty="0">
                <a:cs typeface="Times New Roman" panose="02020603050405020304"/>
              </a:rPr>
              <a:t>侯</a:t>
            </a:r>
            <a:r>
              <a:rPr lang="en-US" altLang="zh-CN" kern="100" dirty="0" smtClean="0">
                <a:cs typeface="Courier New" panose="02070309020205020404"/>
              </a:rPr>
              <a:t>(</a:t>
            </a:r>
            <a:r>
              <a:rPr lang="zh-CN" altLang="zh-CN" dirty="0"/>
              <a:t>　　　</a:t>
            </a:r>
            <a:r>
              <a:rPr lang="en-US" altLang="zh-CN" kern="100" dirty="0" smtClean="0">
                <a:cs typeface="Courier New" panose="02070309020205020404"/>
              </a:rPr>
              <a:t>)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>
              <a:spcAft>
                <a:spcPts val="0"/>
              </a:spcAft>
              <a:tabLst>
                <a:tab pos="5020945" algn="l"/>
              </a:tabLst>
            </a:pPr>
            <a:r>
              <a:rPr lang="zh-CN" altLang="zh-CN" kern="100" dirty="0">
                <a:cs typeface="Times New Roman" panose="02020603050405020304"/>
              </a:rPr>
              <a:t>太</a:t>
            </a:r>
            <a:r>
              <a:rPr lang="zh-CN" altLang="zh-CN" kern="100" dirty="0">
                <a:solidFill>
                  <a:srgbClr val="C00000"/>
                </a:solidFill>
                <a:cs typeface="Times New Roman" panose="02020603050405020304"/>
              </a:rPr>
              <a:t>阿</a:t>
            </a:r>
            <a:r>
              <a:rPr lang="en-US" altLang="zh-CN" kern="100" dirty="0" smtClean="0">
                <a:cs typeface="Courier New" panose="02070309020205020404"/>
              </a:rPr>
              <a:t>(</a:t>
            </a:r>
            <a:r>
              <a:rPr lang="zh-CN" altLang="zh-CN" dirty="0"/>
              <a:t>　　　</a:t>
            </a:r>
            <a:r>
              <a:rPr lang="en-US" altLang="zh-CN" kern="100" dirty="0" smtClean="0">
                <a:cs typeface="Courier New" panose="02070309020205020404"/>
              </a:rPr>
              <a:t>)    	</a:t>
            </a:r>
            <a:r>
              <a:rPr lang="zh-CN" altLang="zh-CN" kern="100" dirty="0" smtClean="0">
                <a:cs typeface="Times New Roman" panose="02020603050405020304"/>
              </a:rPr>
              <a:t>灵</a:t>
            </a:r>
            <a:r>
              <a:rPr lang="zh-CN" altLang="zh-CN" kern="100" dirty="0">
                <a:solidFill>
                  <a:srgbClr val="C00000"/>
                </a:solidFill>
                <a:cs typeface="Times New Roman" panose="02020603050405020304"/>
              </a:rPr>
              <a:t>鼍</a:t>
            </a:r>
            <a:r>
              <a:rPr lang="en-US" altLang="zh-CN" kern="100" dirty="0" smtClean="0">
                <a:cs typeface="Courier New" panose="02070309020205020404"/>
              </a:rPr>
              <a:t>(</a:t>
            </a:r>
            <a:r>
              <a:rPr lang="zh-CN" altLang="zh-CN" dirty="0"/>
              <a:t>　　　</a:t>
            </a:r>
            <a:r>
              <a:rPr lang="en-US" altLang="zh-CN" kern="100" dirty="0" smtClean="0">
                <a:cs typeface="Courier New" panose="02070309020205020404"/>
              </a:rPr>
              <a:t>)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>
              <a:spcAft>
                <a:spcPts val="0"/>
              </a:spcAft>
              <a:tabLst>
                <a:tab pos="5020945" algn="l"/>
              </a:tabLst>
            </a:pPr>
            <a:r>
              <a:rPr lang="en-US" altLang="zh-CN" kern="100" dirty="0" smtClean="0">
                <a:cs typeface="Courier New" panose="02070309020205020404"/>
              </a:rPr>
              <a:t>       </a:t>
            </a:r>
            <a:r>
              <a:rPr lang="en-US" altLang="zh-CN" kern="100" dirty="0" smtClean="0">
                <a:cs typeface="Courier New" panose="02070309020205020404"/>
              </a:rPr>
              <a:t>(</a:t>
            </a:r>
            <a:r>
              <a:rPr lang="zh-CN" altLang="zh-CN" dirty="0"/>
              <a:t>　　　</a:t>
            </a:r>
            <a:r>
              <a:rPr lang="en-US" altLang="zh-CN" kern="100" dirty="0" smtClean="0">
                <a:cs typeface="Courier New" panose="02070309020205020404"/>
              </a:rPr>
              <a:t>)    	</a:t>
            </a:r>
            <a:r>
              <a:rPr lang="zh-CN" altLang="zh-CN" kern="100" dirty="0" smtClean="0">
                <a:cs typeface="Times New Roman" panose="02020603050405020304"/>
              </a:rPr>
              <a:t>外</a:t>
            </a:r>
            <a:r>
              <a:rPr lang="zh-CN" altLang="zh-CN" kern="100" dirty="0">
                <a:solidFill>
                  <a:srgbClr val="C00000"/>
                </a:solidFill>
                <a:cs typeface="Times New Roman" panose="02020603050405020304"/>
              </a:rPr>
              <a:t>厩</a:t>
            </a:r>
            <a:r>
              <a:rPr lang="en-US" altLang="zh-CN" kern="100" dirty="0" smtClean="0">
                <a:cs typeface="Courier New" panose="02070309020205020404"/>
              </a:rPr>
              <a:t>(</a:t>
            </a:r>
            <a:r>
              <a:rPr lang="zh-CN" altLang="zh-CN" dirty="0" smtClean="0"/>
              <a:t>　　　</a:t>
            </a:r>
            <a:r>
              <a:rPr lang="en-US" altLang="zh-CN" kern="100" dirty="0" smtClean="0">
                <a:cs typeface="Courier New" panose="02070309020205020404"/>
              </a:rPr>
              <a:t>)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</p:txBody>
      </p:sp>
      <p:pic>
        <p:nvPicPr>
          <p:cNvPr id="1026" name="图片 14" descr="说明: 駃騠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441" y="4752255"/>
            <a:ext cx="500063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6" name="矩形 65"/>
          <p:cNvSpPr/>
          <p:nvPr/>
        </p:nvSpPr>
        <p:spPr>
          <a:xfrm>
            <a:off x="1289841" y="2104799"/>
            <a:ext cx="78418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err="1" smtClean="0"/>
              <a:t>jiǎn</a:t>
            </a:r>
            <a:endParaRPr lang="zh-CN" altLang="zh-CN" dirty="0"/>
          </a:p>
        </p:txBody>
      </p:sp>
      <p:sp>
        <p:nvSpPr>
          <p:cNvPr id="67" name="矩形 66"/>
          <p:cNvSpPr/>
          <p:nvPr/>
        </p:nvSpPr>
        <p:spPr>
          <a:xfrm>
            <a:off x="6341242" y="2087959"/>
            <a:ext cx="92365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err="1" smtClean="0"/>
              <a:t>yāng</a:t>
            </a:r>
            <a:endParaRPr lang="zh-CN" altLang="zh-CN" dirty="0"/>
          </a:p>
        </p:txBody>
      </p:sp>
      <p:sp>
        <p:nvSpPr>
          <p:cNvPr id="68" name="矩形 67"/>
          <p:cNvSpPr/>
          <p:nvPr/>
        </p:nvSpPr>
        <p:spPr>
          <a:xfrm>
            <a:off x="1383471" y="2815854"/>
            <a:ext cx="7441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err="1" smtClean="0"/>
              <a:t>yān</a:t>
            </a:r>
            <a:endParaRPr lang="zh-CN" altLang="zh-CN" dirty="0"/>
          </a:p>
        </p:txBody>
      </p:sp>
      <p:sp>
        <p:nvSpPr>
          <p:cNvPr id="69" name="矩形 68"/>
          <p:cNvSpPr/>
          <p:nvPr/>
        </p:nvSpPr>
        <p:spPr>
          <a:xfrm>
            <a:off x="6549789" y="2743282"/>
            <a:ext cx="46358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err="1" smtClean="0"/>
              <a:t>yì</a:t>
            </a:r>
            <a:endParaRPr lang="zh-CN" altLang="zh-CN" dirty="0"/>
          </a:p>
        </p:txBody>
      </p:sp>
      <p:sp>
        <p:nvSpPr>
          <p:cNvPr id="70" name="矩形 69"/>
          <p:cNvSpPr/>
          <p:nvPr/>
        </p:nvSpPr>
        <p:spPr>
          <a:xfrm>
            <a:off x="1429303" y="3439547"/>
            <a:ext cx="50526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err="1" smtClean="0"/>
              <a:t>jū</a:t>
            </a:r>
            <a:endParaRPr lang="zh-CN" altLang="zh-CN" dirty="0"/>
          </a:p>
        </p:txBody>
      </p:sp>
      <p:sp>
        <p:nvSpPr>
          <p:cNvPr id="71" name="矩形 70"/>
          <p:cNvSpPr/>
          <p:nvPr/>
        </p:nvSpPr>
        <p:spPr>
          <a:xfrm>
            <a:off x="6373105" y="3364939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err="1" smtClean="0"/>
              <a:t>rǎng</a:t>
            </a:r>
            <a:endParaRPr lang="zh-CN" altLang="zh-CN" dirty="0"/>
          </a:p>
        </p:txBody>
      </p:sp>
      <p:sp>
        <p:nvSpPr>
          <p:cNvPr id="72" name="矩形 71"/>
          <p:cNvSpPr/>
          <p:nvPr/>
        </p:nvSpPr>
        <p:spPr>
          <a:xfrm>
            <a:off x="1437776" y="4032175"/>
            <a:ext cx="34336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smtClean="0"/>
              <a:t>ē</a:t>
            </a:r>
            <a:endParaRPr lang="zh-CN" altLang="zh-CN" dirty="0"/>
          </a:p>
        </p:txBody>
      </p:sp>
      <p:sp>
        <p:nvSpPr>
          <p:cNvPr id="73" name="矩形 72"/>
          <p:cNvSpPr/>
          <p:nvPr/>
        </p:nvSpPr>
        <p:spPr>
          <a:xfrm>
            <a:off x="6415150" y="4032175"/>
            <a:ext cx="68480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err="1" smtClean="0"/>
              <a:t>tuó</a:t>
            </a:r>
            <a:endParaRPr lang="zh-CN" altLang="zh-CN" dirty="0"/>
          </a:p>
        </p:txBody>
      </p:sp>
      <p:sp>
        <p:nvSpPr>
          <p:cNvPr id="74" name="矩形 73"/>
          <p:cNvSpPr/>
          <p:nvPr/>
        </p:nvSpPr>
        <p:spPr>
          <a:xfrm>
            <a:off x="1192639" y="4752255"/>
            <a:ext cx="8835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err="1" smtClean="0"/>
              <a:t>juétí</a:t>
            </a:r>
            <a:endParaRPr lang="zh-CN" altLang="zh-CN" dirty="0"/>
          </a:p>
        </p:txBody>
      </p:sp>
      <p:sp>
        <p:nvSpPr>
          <p:cNvPr id="75" name="矩形 74"/>
          <p:cNvSpPr/>
          <p:nvPr/>
        </p:nvSpPr>
        <p:spPr>
          <a:xfrm>
            <a:off x="6409109" y="4680247"/>
            <a:ext cx="60465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err="1" smtClean="0"/>
              <a:t>jiù</a:t>
            </a:r>
            <a:endParaRPr lang="zh-CN" altLang="zh-CN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" grpId="0"/>
      <p:bldP spid="67" grpId="0"/>
      <p:bldP spid="68" grpId="0"/>
      <p:bldP spid="69" grpId="0"/>
      <p:bldP spid="70" grpId="0"/>
      <p:bldP spid="71" grpId="0"/>
      <p:bldP spid="72" grpId="0"/>
      <p:bldP spid="73" grpId="0"/>
      <p:bldP spid="74" grpId="0"/>
      <p:bldP spid="7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271037" y="611795"/>
            <a:ext cx="10980000" cy="4616648"/>
          </a:xfrm>
        </p:spPr>
        <p:txBody>
          <a:bodyPr/>
          <a:lstStyle/>
          <a:p>
            <a:pPr>
              <a:spcAft>
                <a:spcPts val="0"/>
              </a:spcAft>
              <a:tabLst>
                <a:tab pos="5559425" algn="l"/>
              </a:tabLst>
            </a:pPr>
            <a:r>
              <a:rPr lang="zh-CN" altLang="zh-CN" kern="100" dirty="0">
                <a:cs typeface="Times New Roman" panose="02020603050405020304"/>
              </a:rPr>
              <a:t>傅</a:t>
            </a:r>
            <a:r>
              <a:rPr lang="zh-CN" altLang="zh-CN" kern="100" dirty="0">
                <a:solidFill>
                  <a:srgbClr val="C00000"/>
                </a:solidFill>
                <a:cs typeface="Times New Roman" panose="02020603050405020304"/>
              </a:rPr>
              <a:t>玑</a:t>
            </a:r>
            <a:r>
              <a:rPr lang="en-US" altLang="zh-CN" kern="100" dirty="0" smtClean="0">
                <a:cs typeface="Courier New" panose="02070309020205020404"/>
              </a:rPr>
              <a:t>(</a:t>
            </a:r>
            <a:r>
              <a:rPr lang="zh-CN" altLang="zh-CN" dirty="0"/>
              <a:t>　　　</a:t>
            </a:r>
            <a:r>
              <a:rPr lang="en-US" altLang="zh-CN" kern="100" dirty="0" smtClean="0">
                <a:cs typeface="Courier New" panose="02070309020205020404"/>
              </a:rPr>
              <a:t>)    	</a:t>
            </a:r>
            <a:r>
              <a:rPr lang="zh-CN" altLang="zh-CN" kern="100" dirty="0" smtClean="0">
                <a:cs typeface="Times New Roman" panose="02020603050405020304"/>
              </a:rPr>
              <a:t>阿</a:t>
            </a:r>
            <a:r>
              <a:rPr lang="zh-CN" altLang="zh-CN" kern="100" dirty="0">
                <a:solidFill>
                  <a:srgbClr val="C00000"/>
                </a:solidFill>
                <a:cs typeface="Times New Roman" panose="02020603050405020304"/>
              </a:rPr>
              <a:t>缟</a:t>
            </a:r>
            <a:r>
              <a:rPr lang="en-US" altLang="zh-CN" kern="100" dirty="0" smtClean="0">
                <a:cs typeface="Courier New" panose="02070309020205020404"/>
              </a:rPr>
              <a:t>(</a:t>
            </a:r>
            <a:r>
              <a:rPr lang="zh-CN" altLang="zh-CN" dirty="0"/>
              <a:t>　　　</a:t>
            </a:r>
            <a:r>
              <a:rPr lang="en-US" altLang="zh-CN" kern="100" dirty="0" smtClean="0">
                <a:cs typeface="Courier New" panose="02070309020205020404"/>
              </a:rPr>
              <a:t>)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>
              <a:spcAft>
                <a:spcPts val="0"/>
              </a:spcAft>
              <a:tabLst>
                <a:tab pos="5559425" algn="l"/>
              </a:tabLst>
            </a:pPr>
            <a:r>
              <a:rPr lang="zh-CN" altLang="zh-CN" kern="100" dirty="0">
                <a:cs typeface="Times New Roman" panose="02020603050405020304"/>
              </a:rPr>
              <a:t>击</a:t>
            </a:r>
            <a:r>
              <a:rPr lang="zh-CN" altLang="zh-CN" kern="100" dirty="0">
                <a:solidFill>
                  <a:srgbClr val="C00000"/>
                </a:solidFill>
                <a:cs typeface="Times New Roman" panose="02020603050405020304"/>
              </a:rPr>
              <a:t>瓮</a:t>
            </a:r>
            <a:r>
              <a:rPr lang="en-US" altLang="zh-CN" kern="100" dirty="0" smtClean="0">
                <a:cs typeface="Courier New" panose="02070309020205020404"/>
              </a:rPr>
              <a:t>(</a:t>
            </a:r>
            <a:r>
              <a:rPr lang="zh-CN" altLang="zh-CN" dirty="0"/>
              <a:t>　　　</a:t>
            </a:r>
            <a:r>
              <a:rPr lang="en-US" altLang="zh-CN" kern="100" dirty="0" smtClean="0">
                <a:cs typeface="Courier New" panose="02070309020205020404"/>
              </a:rPr>
              <a:t>)    	</a:t>
            </a:r>
            <a:r>
              <a:rPr lang="zh-CN" altLang="zh-CN" kern="100" dirty="0" smtClean="0">
                <a:cs typeface="Times New Roman" panose="02020603050405020304"/>
              </a:rPr>
              <a:t>搏</a:t>
            </a:r>
            <a:r>
              <a:rPr lang="zh-CN" altLang="zh-CN" kern="100" dirty="0">
                <a:solidFill>
                  <a:srgbClr val="C00000"/>
                </a:solidFill>
                <a:cs typeface="Times New Roman" panose="02020603050405020304"/>
              </a:rPr>
              <a:t>髀</a:t>
            </a:r>
            <a:r>
              <a:rPr lang="en-US" altLang="zh-CN" kern="100" dirty="0" smtClean="0">
                <a:cs typeface="Courier New" panose="02070309020205020404"/>
              </a:rPr>
              <a:t>(</a:t>
            </a:r>
            <a:r>
              <a:rPr lang="zh-CN" altLang="zh-CN" dirty="0"/>
              <a:t>　　　</a:t>
            </a:r>
            <a:r>
              <a:rPr lang="en-US" altLang="zh-CN" kern="100" dirty="0" smtClean="0">
                <a:cs typeface="Courier New" panose="02070309020205020404"/>
              </a:rPr>
              <a:t>)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>
              <a:spcAft>
                <a:spcPts val="0"/>
              </a:spcAft>
              <a:tabLst>
                <a:tab pos="5559425" algn="l"/>
              </a:tabLst>
            </a:pPr>
            <a:r>
              <a:rPr lang="zh-CN" altLang="zh-CN" kern="100" dirty="0">
                <a:solidFill>
                  <a:srgbClr val="C00000"/>
                </a:solidFill>
                <a:cs typeface="Times New Roman" panose="02020603050405020304"/>
              </a:rPr>
              <a:t>窈窕</a:t>
            </a:r>
            <a:r>
              <a:rPr lang="en-US" altLang="zh-CN" kern="100" dirty="0" smtClean="0">
                <a:cs typeface="Courier New" panose="02070309020205020404"/>
              </a:rPr>
              <a:t>(</a:t>
            </a:r>
            <a:r>
              <a:rPr lang="zh-CN" altLang="zh-CN" dirty="0"/>
              <a:t>　</a:t>
            </a:r>
            <a:r>
              <a:rPr lang="en-US" altLang="zh-CN" dirty="0" smtClean="0"/>
              <a:t>            </a:t>
            </a:r>
            <a:r>
              <a:rPr lang="zh-CN" altLang="zh-CN" dirty="0"/>
              <a:t>　</a:t>
            </a:r>
            <a:r>
              <a:rPr lang="en-US" altLang="zh-CN" kern="100" dirty="0" smtClean="0">
                <a:cs typeface="Courier New" panose="02070309020205020404"/>
              </a:rPr>
              <a:t>)    	</a:t>
            </a:r>
            <a:r>
              <a:rPr lang="zh-CN" altLang="zh-CN" kern="100" dirty="0" smtClean="0">
                <a:solidFill>
                  <a:srgbClr val="C00000"/>
                </a:solidFill>
                <a:cs typeface="Times New Roman" panose="02020603050405020304"/>
              </a:rPr>
              <a:t>赍</a:t>
            </a:r>
            <a:r>
              <a:rPr lang="zh-CN" altLang="zh-CN" kern="100" dirty="0">
                <a:cs typeface="Times New Roman" panose="02020603050405020304"/>
              </a:rPr>
              <a:t>盗粮</a:t>
            </a:r>
            <a:r>
              <a:rPr lang="en-US" altLang="zh-CN" kern="100" dirty="0" smtClean="0">
                <a:cs typeface="Courier New" panose="02070309020205020404"/>
              </a:rPr>
              <a:t>(</a:t>
            </a:r>
            <a:r>
              <a:rPr lang="zh-CN" altLang="zh-CN" dirty="0"/>
              <a:t>　　　</a:t>
            </a:r>
            <a:r>
              <a:rPr lang="en-US" altLang="zh-CN" kern="100" dirty="0" smtClean="0">
                <a:cs typeface="Courier New" panose="02070309020205020404"/>
              </a:rPr>
              <a:t>)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>
              <a:spcAft>
                <a:spcPts val="0"/>
              </a:spcAft>
              <a:tabLst>
                <a:tab pos="5559425" algn="l"/>
              </a:tabLst>
            </a:pPr>
            <a:r>
              <a:rPr lang="zh-CN" altLang="zh-CN" kern="100" dirty="0">
                <a:solidFill>
                  <a:srgbClr val="C00000"/>
                </a:solidFill>
                <a:cs typeface="Times New Roman" panose="02020603050405020304"/>
              </a:rPr>
              <a:t>眷</a:t>
            </a:r>
            <a:r>
              <a:rPr lang="zh-CN" altLang="zh-CN" kern="100" dirty="0">
                <a:cs typeface="Times New Roman" panose="02020603050405020304"/>
              </a:rPr>
              <a:t>属</a:t>
            </a:r>
            <a:r>
              <a:rPr lang="en-US" altLang="zh-CN" kern="100" dirty="0" smtClean="0">
                <a:cs typeface="Courier New" panose="02070309020205020404"/>
              </a:rPr>
              <a:t>(</a:t>
            </a:r>
            <a:r>
              <a:rPr lang="zh-CN" altLang="zh-CN" dirty="0"/>
              <a:t>　　　</a:t>
            </a:r>
            <a:r>
              <a:rPr lang="en-US" altLang="zh-CN" kern="100" dirty="0" smtClean="0">
                <a:cs typeface="Courier New" panose="02070309020205020404"/>
              </a:rPr>
              <a:t>)</a:t>
            </a:r>
            <a:r>
              <a:rPr lang="zh-CN" altLang="zh-CN" kern="100" dirty="0">
                <a:cs typeface="Times New Roman" panose="02020603050405020304"/>
              </a:rPr>
              <a:t>　　　</a:t>
            </a:r>
            <a:r>
              <a:rPr lang="en-US" altLang="zh-CN" kern="100" dirty="0" smtClean="0">
                <a:cs typeface="Times New Roman" panose="02020603050405020304"/>
              </a:rPr>
              <a:t>	</a:t>
            </a:r>
            <a:r>
              <a:rPr lang="zh-CN" altLang="zh-CN" kern="100" dirty="0" smtClean="0">
                <a:solidFill>
                  <a:srgbClr val="C00000"/>
                </a:solidFill>
                <a:cs typeface="Times New Roman" panose="02020603050405020304"/>
              </a:rPr>
              <a:t>称</a:t>
            </a:r>
            <a:r>
              <a:rPr lang="zh-CN" altLang="zh-CN" kern="100" dirty="0" smtClean="0">
                <a:cs typeface="Times New Roman" panose="02020603050405020304"/>
              </a:rPr>
              <a:t>心</a:t>
            </a:r>
            <a:r>
              <a:rPr lang="zh-CN" altLang="zh-CN" kern="100" dirty="0">
                <a:cs typeface="Times New Roman" panose="02020603050405020304"/>
              </a:rPr>
              <a:t>快意</a:t>
            </a:r>
            <a:r>
              <a:rPr lang="en-US" altLang="zh-CN" kern="100" dirty="0" smtClean="0">
                <a:cs typeface="Courier New" panose="02070309020205020404"/>
              </a:rPr>
              <a:t>(</a:t>
            </a:r>
            <a:r>
              <a:rPr lang="zh-CN" altLang="zh-CN" dirty="0"/>
              <a:t>　　　 </a:t>
            </a:r>
            <a:r>
              <a:rPr lang="en-US" altLang="zh-CN" kern="100" dirty="0" smtClean="0">
                <a:cs typeface="Courier New" panose="02070309020205020404"/>
              </a:rPr>
              <a:t>)</a:t>
            </a:r>
            <a:endParaRPr lang="zh-CN" altLang="zh-CN" sz="1050" kern="100" dirty="0" smtClean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>
              <a:spcAft>
                <a:spcPts val="0"/>
              </a:spcAft>
              <a:tabLst>
                <a:tab pos="5559425" algn="l"/>
              </a:tabLst>
            </a:pPr>
            <a:r>
              <a:rPr lang="zh-CN" altLang="zh-CN" kern="100" dirty="0" smtClean="0">
                <a:cs typeface="Times New Roman" panose="02020603050405020304"/>
              </a:rPr>
              <a:t>几家能</a:t>
            </a:r>
            <a:r>
              <a:rPr lang="zh-CN" altLang="zh-CN" kern="100" dirty="0" smtClean="0">
                <a:solidFill>
                  <a:srgbClr val="C00000"/>
                </a:solidFill>
                <a:cs typeface="Times New Roman" panose="02020603050405020304"/>
              </a:rPr>
              <a:t>彀</a:t>
            </a:r>
            <a:r>
              <a:rPr lang="en-US" altLang="zh-CN" kern="100" dirty="0" smtClean="0">
                <a:cs typeface="Courier New" panose="02070309020205020404"/>
              </a:rPr>
              <a:t>(</a:t>
            </a:r>
            <a:r>
              <a:rPr lang="zh-CN" altLang="zh-CN" dirty="0" smtClean="0"/>
              <a:t>　　　</a:t>
            </a:r>
            <a:r>
              <a:rPr lang="en-US" altLang="zh-CN" kern="100" dirty="0" smtClean="0">
                <a:cs typeface="Courier New" panose="02070309020205020404"/>
              </a:rPr>
              <a:t>)    	</a:t>
            </a:r>
            <a:r>
              <a:rPr lang="zh-CN" altLang="zh-CN" kern="100" dirty="0" smtClean="0">
                <a:solidFill>
                  <a:srgbClr val="C00000"/>
                </a:solidFill>
                <a:cs typeface="Times New Roman" panose="02020603050405020304"/>
              </a:rPr>
              <a:t>婉</a:t>
            </a:r>
            <a:r>
              <a:rPr lang="zh-CN" altLang="zh-CN" kern="100" dirty="0" smtClean="0">
                <a:cs typeface="Times New Roman" panose="02020603050405020304"/>
              </a:rPr>
              <a:t>解</a:t>
            </a:r>
            <a:r>
              <a:rPr lang="en-US" altLang="zh-CN" kern="100" dirty="0" smtClean="0">
                <a:cs typeface="Courier New" panose="02070309020205020404"/>
              </a:rPr>
              <a:t>(</a:t>
            </a:r>
            <a:r>
              <a:rPr lang="zh-CN" altLang="zh-CN" dirty="0" smtClean="0"/>
              <a:t>　　　</a:t>
            </a:r>
            <a:r>
              <a:rPr lang="en-US" altLang="zh-CN" kern="100" dirty="0" smtClean="0">
                <a:cs typeface="Courier New" panose="02070309020205020404"/>
              </a:rPr>
              <a:t>)</a:t>
            </a:r>
            <a:endParaRPr lang="zh-CN" altLang="zh-CN" sz="1050" kern="100" dirty="0" smtClean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>
              <a:spcAft>
                <a:spcPts val="0"/>
              </a:spcAft>
              <a:tabLst>
                <a:tab pos="5559425" algn="l"/>
              </a:tabLst>
            </a:pPr>
            <a:r>
              <a:rPr lang="zh-CN" altLang="zh-CN" kern="100" dirty="0" smtClean="0">
                <a:cs typeface="Times New Roman" panose="02020603050405020304"/>
              </a:rPr>
              <a:t>必</a:t>
            </a:r>
            <a:r>
              <a:rPr lang="zh-CN" altLang="zh-CN" kern="100" dirty="0">
                <a:cs typeface="Times New Roman" panose="02020603050405020304"/>
              </a:rPr>
              <a:t>不能</a:t>
            </a:r>
            <a:r>
              <a:rPr lang="zh-CN" altLang="zh-CN" kern="100" dirty="0">
                <a:solidFill>
                  <a:srgbClr val="C00000"/>
                </a:solidFill>
                <a:cs typeface="Times New Roman" panose="02020603050405020304"/>
              </a:rPr>
              <a:t>禁</a:t>
            </a:r>
            <a:r>
              <a:rPr lang="en-US" altLang="zh-CN" kern="100" dirty="0" smtClean="0">
                <a:cs typeface="Courier New" panose="02070309020205020404"/>
              </a:rPr>
              <a:t>(</a:t>
            </a:r>
            <a:r>
              <a:rPr lang="zh-CN" altLang="zh-CN" dirty="0"/>
              <a:t>　　　</a:t>
            </a:r>
            <a:r>
              <a:rPr lang="en-US" altLang="zh-CN" kern="100" dirty="0" smtClean="0">
                <a:cs typeface="Courier New" panose="02070309020205020404"/>
              </a:rPr>
              <a:t>)    	</a:t>
            </a:r>
            <a:r>
              <a:rPr lang="zh-CN" altLang="zh-CN" kern="100" dirty="0" smtClean="0">
                <a:cs typeface="Times New Roman" panose="02020603050405020304"/>
              </a:rPr>
              <a:t>双</a:t>
            </a:r>
            <a:r>
              <a:rPr lang="zh-CN" altLang="zh-CN" kern="100" dirty="0">
                <a:solidFill>
                  <a:srgbClr val="C00000"/>
                </a:solidFill>
                <a:cs typeface="Times New Roman" panose="02020603050405020304"/>
              </a:rPr>
              <a:t>栖</a:t>
            </a:r>
            <a:r>
              <a:rPr lang="en-US" altLang="zh-CN" kern="100" dirty="0" smtClean="0">
                <a:cs typeface="Courier New" panose="02070309020205020404"/>
              </a:rPr>
              <a:t>(</a:t>
            </a:r>
            <a:r>
              <a:rPr lang="zh-CN" altLang="zh-CN" dirty="0"/>
              <a:t>　　　</a:t>
            </a:r>
            <a:r>
              <a:rPr lang="en-US" altLang="zh-CN" kern="100" dirty="0" smtClean="0">
                <a:cs typeface="Courier New" panose="02070309020205020404"/>
              </a:rPr>
              <a:t>)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>
              <a:spcAft>
                <a:spcPts val="0"/>
              </a:spcAft>
              <a:tabLst>
                <a:tab pos="5559425" algn="l"/>
              </a:tabLst>
            </a:pPr>
            <a:r>
              <a:rPr lang="zh-CN" altLang="zh-CN" kern="100" dirty="0">
                <a:solidFill>
                  <a:srgbClr val="C00000"/>
                </a:solidFill>
                <a:cs typeface="Times New Roman" panose="02020603050405020304"/>
              </a:rPr>
              <a:t>抑</a:t>
            </a:r>
            <a:r>
              <a:rPr lang="zh-CN" altLang="zh-CN" kern="100" dirty="0">
                <a:cs typeface="Times New Roman" panose="02020603050405020304"/>
              </a:rPr>
              <a:t>汝能之乎</a:t>
            </a:r>
            <a:r>
              <a:rPr lang="en-US" altLang="zh-CN" kern="100" dirty="0" smtClean="0">
                <a:cs typeface="Courier New" panose="02070309020205020404"/>
              </a:rPr>
              <a:t>(</a:t>
            </a:r>
            <a:r>
              <a:rPr lang="zh-CN" altLang="zh-CN" dirty="0"/>
              <a:t>　　　</a:t>
            </a:r>
            <a:r>
              <a:rPr lang="en-US" altLang="zh-CN" kern="100" dirty="0" smtClean="0">
                <a:cs typeface="Courier New" panose="02070309020205020404"/>
              </a:rPr>
              <a:t>)    	</a:t>
            </a:r>
            <a:r>
              <a:rPr lang="zh-CN" altLang="zh-CN" kern="100" dirty="0" smtClean="0">
                <a:cs typeface="Times New Roman" panose="02020603050405020304"/>
              </a:rPr>
              <a:t>使</a:t>
            </a:r>
            <a:r>
              <a:rPr lang="zh-CN" altLang="zh-CN" kern="100" dirty="0">
                <a:cs typeface="Times New Roman" panose="02020603050405020304"/>
              </a:rPr>
              <a:t>之</a:t>
            </a:r>
            <a:r>
              <a:rPr lang="zh-CN" altLang="zh-CN" kern="100" dirty="0">
                <a:solidFill>
                  <a:srgbClr val="C00000"/>
                </a:solidFill>
                <a:cs typeface="Times New Roman" panose="02020603050405020304"/>
              </a:rPr>
              <a:t>肖</a:t>
            </a:r>
            <a:r>
              <a:rPr lang="zh-CN" altLang="zh-CN" kern="100" dirty="0">
                <a:cs typeface="Times New Roman" panose="02020603050405020304"/>
              </a:rPr>
              <a:t>我</a:t>
            </a:r>
            <a:r>
              <a:rPr lang="en-US" altLang="zh-CN" kern="100" dirty="0" smtClean="0">
                <a:cs typeface="Courier New" panose="02070309020205020404"/>
              </a:rPr>
              <a:t>(</a:t>
            </a:r>
            <a:r>
              <a:rPr lang="zh-CN" altLang="zh-CN" dirty="0"/>
              <a:t>　　　</a:t>
            </a:r>
            <a:r>
              <a:rPr lang="en-US" altLang="zh-CN" kern="100" dirty="0" smtClean="0">
                <a:cs typeface="Courier New" panose="02070309020205020404"/>
              </a:rPr>
              <a:t>)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</p:txBody>
      </p:sp>
      <p:sp>
        <p:nvSpPr>
          <p:cNvPr id="75" name="矩形 74"/>
          <p:cNvSpPr/>
          <p:nvPr/>
        </p:nvSpPr>
        <p:spPr>
          <a:xfrm>
            <a:off x="1477852" y="801666"/>
            <a:ext cx="40427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err="1" smtClean="0"/>
              <a:t>jī</a:t>
            </a:r>
            <a:endParaRPr lang="zh-CN" altLang="zh-CN" dirty="0"/>
          </a:p>
        </p:txBody>
      </p:sp>
      <p:sp>
        <p:nvSpPr>
          <p:cNvPr id="76" name="矩形 75"/>
          <p:cNvSpPr/>
          <p:nvPr/>
        </p:nvSpPr>
        <p:spPr>
          <a:xfrm>
            <a:off x="6956926" y="719807"/>
            <a:ext cx="7232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err="1" smtClean="0"/>
              <a:t>gǎo</a:t>
            </a:r>
            <a:endParaRPr lang="zh-CN" altLang="zh-CN" dirty="0"/>
          </a:p>
        </p:txBody>
      </p:sp>
      <p:sp>
        <p:nvSpPr>
          <p:cNvPr id="77" name="矩形 76"/>
          <p:cNvSpPr/>
          <p:nvPr/>
        </p:nvSpPr>
        <p:spPr>
          <a:xfrm>
            <a:off x="1259844" y="1423323"/>
            <a:ext cx="98296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err="1" smtClean="0"/>
              <a:t>wèng</a:t>
            </a:r>
            <a:endParaRPr lang="zh-CN" altLang="zh-CN" dirty="0"/>
          </a:p>
        </p:txBody>
      </p:sp>
      <p:sp>
        <p:nvSpPr>
          <p:cNvPr id="78" name="矩形 77"/>
          <p:cNvSpPr/>
          <p:nvPr/>
        </p:nvSpPr>
        <p:spPr>
          <a:xfrm>
            <a:off x="7076350" y="1423323"/>
            <a:ext cx="48442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err="1" smtClean="0"/>
              <a:t>bì</a:t>
            </a:r>
            <a:endParaRPr lang="zh-CN" altLang="zh-CN" dirty="0"/>
          </a:p>
        </p:txBody>
      </p:sp>
      <p:sp>
        <p:nvSpPr>
          <p:cNvPr id="79" name="矩形 78"/>
          <p:cNvSpPr/>
          <p:nvPr/>
        </p:nvSpPr>
        <p:spPr>
          <a:xfrm>
            <a:off x="1429120" y="2015951"/>
            <a:ext cx="130195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err="1" smtClean="0"/>
              <a:t>yǎoti</a:t>
            </a:r>
            <a:r>
              <a:rPr lang="zh-CN" altLang="zh-CN" b="1" dirty="0"/>
              <a:t>ǎ</a:t>
            </a:r>
            <a:r>
              <a:rPr lang="en-US" altLang="zh-CN" b="1" dirty="0" smtClean="0"/>
              <a:t>o</a:t>
            </a:r>
            <a:endParaRPr lang="zh-CN" altLang="zh-CN" dirty="0"/>
          </a:p>
        </p:txBody>
      </p:sp>
      <p:sp>
        <p:nvSpPr>
          <p:cNvPr id="80" name="矩形 79"/>
          <p:cNvSpPr/>
          <p:nvPr/>
        </p:nvSpPr>
        <p:spPr>
          <a:xfrm>
            <a:off x="7365249" y="2056881"/>
            <a:ext cx="40427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err="1" smtClean="0"/>
              <a:t>jī</a:t>
            </a:r>
            <a:endParaRPr lang="zh-CN" altLang="zh-CN" dirty="0"/>
          </a:p>
        </p:txBody>
      </p:sp>
      <p:sp>
        <p:nvSpPr>
          <p:cNvPr id="81" name="矩形 80"/>
          <p:cNvSpPr/>
          <p:nvPr/>
        </p:nvSpPr>
        <p:spPr>
          <a:xfrm>
            <a:off x="1272689" y="2716867"/>
            <a:ext cx="88517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err="1" smtClean="0"/>
              <a:t>juàn</a:t>
            </a:r>
            <a:endParaRPr lang="zh-CN" altLang="zh-CN" dirty="0"/>
          </a:p>
        </p:txBody>
      </p:sp>
      <p:sp>
        <p:nvSpPr>
          <p:cNvPr id="82" name="矩形 81"/>
          <p:cNvSpPr/>
          <p:nvPr/>
        </p:nvSpPr>
        <p:spPr>
          <a:xfrm>
            <a:off x="7649831" y="2664023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err="1" smtClean="0"/>
              <a:t>chèn</a:t>
            </a:r>
            <a:endParaRPr lang="zh-CN" altLang="zh-CN" dirty="0"/>
          </a:p>
        </p:txBody>
      </p:sp>
      <p:sp>
        <p:nvSpPr>
          <p:cNvPr id="83" name="矩形 82"/>
          <p:cNvSpPr/>
          <p:nvPr/>
        </p:nvSpPr>
        <p:spPr>
          <a:xfrm>
            <a:off x="2003347" y="3286230"/>
            <a:ext cx="7617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err="1" smtClean="0"/>
              <a:t>ɡòu</a:t>
            </a:r>
            <a:endParaRPr lang="zh-CN" altLang="zh-CN" dirty="0"/>
          </a:p>
        </p:txBody>
      </p:sp>
      <p:sp>
        <p:nvSpPr>
          <p:cNvPr id="84" name="矩形 83"/>
          <p:cNvSpPr/>
          <p:nvPr/>
        </p:nvSpPr>
        <p:spPr>
          <a:xfrm>
            <a:off x="6945262" y="3312095"/>
            <a:ext cx="82426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err="1" smtClean="0"/>
              <a:t>wǎn</a:t>
            </a:r>
            <a:endParaRPr lang="zh-CN" altLang="zh-CN" dirty="0"/>
          </a:p>
        </p:txBody>
      </p:sp>
      <p:sp>
        <p:nvSpPr>
          <p:cNvPr id="85" name="矩形 84"/>
          <p:cNvSpPr/>
          <p:nvPr/>
        </p:nvSpPr>
        <p:spPr>
          <a:xfrm>
            <a:off x="2157868" y="3977007"/>
            <a:ext cx="60465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err="1" smtClean="0"/>
              <a:t>jīn</a:t>
            </a:r>
            <a:endParaRPr lang="zh-CN" altLang="zh-CN" dirty="0"/>
          </a:p>
        </p:txBody>
      </p:sp>
      <p:sp>
        <p:nvSpPr>
          <p:cNvPr id="86" name="矩形 85"/>
          <p:cNvSpPr/>
          <p:nvPr/>
        </p:nvSpPr>
        <p:spPr>
          <a:xfrm>
            <a:off x="7115181" y="3977007"/>
            <a:ext cx="48442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err="1" smtClean="0"/>
              <a:t>qī</a:t>
            </a:r>
            <a:endParaRPr lang="zh-CN" altLang="zh-CN" dirty="0"/>
          </a:p>
        </p:txBody>
      </p:sp>
      <p:sp>
        <p:nvSpPr>
          <p:cNvPr id="87" name="矩形 86"/>
          <p:cNvSpPr/>
          <p:nvPr/>
        </p:nvSpPr>
        <p:spPr>
          <a:xfrm>
            <a:off x="2595267" y="4608239"/>
            <a:ext cx="46358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err="1" smtClean="0"/>
              <a:t>yì</a:t>
            </a:r>
            <a:endParaRPr lang="zh-CN" altLang="zh-CN" dirty="0"/>
          </a:p>
        </p:txBody>
      </p:sp>
      <p:sp>
        <p:nvSpPr>
          <p:cNvPr id="88" name="矩形 87"/>
          <p:cNvSpPr/>
          <p:nvPr/>
        </p:nvSpPr>
        <p:spPr>
          <a:xfrm>
            <a:off x="7602284" y="4608239"/>
            <a:ext cx="82266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err="1" smtClean="0"/>
              <a:t>xiào</a:t>
            </a:r>
            <a:endParaRPr lang="zh-CN" altLang="zh-CN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0"/>
      <p:bldP spid="76" grpId="0"/>
      <p:bldP spid="77" grpId="0"/>
      <p:bldP spid="78" grpId="0"/>
      <p:bldP spid="79" grpId="0"/>
      <p:bldP spid="80" grpId="0"/>
      <p:bldP spid="81" grpId="0"/>
      <p:bldP spid="82" grpId="0"/>
      <p:bldP spid="83" grpId="0"/>
      <p:bldP spid="84" grpId="0"/>
      <p:bldP spid="85" grpId="0"/>
      <p:bldP spid="86" grpId="0"/>
      <p:bldP spid="87" grpId="0"/>
      <p:bldP spid="8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271037" y="431775"/>
            <a:ext cx="10980000" cy="1076961"/>
          </a:xfrm>
        </p:spPr>
        <p:txBody>
          <a:bodyPr/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ea typeface="黑体" panose="02010609060101010101" charset="-122"/>
                <a:cs typeface="Times New Roman" panose="02020603050405020304"/>
              </a:rPr>
              <a:t>二、文言知识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>
              <a:lnSpc>
                <a:spcPct val="120000"/>
              </a:lnSpc>
            </a:pPr>
            <a:r>
              <a:rPr lang="en-US" altLang="zh-CN" dirty="0"/>
              <a:t>1</a:t>
            </a:r>
            <a:r>
              <a:rPr lang="zh-CN" altLang="zh-CN" dirty="0">
                <a:cs typeface="Times New Roman" panose="02020603050405020304"/>
              </a:rPr>
              <a:t>．通假字</a:t>
            </a:r>
            <a:endParaRPr lang="zh-CN" altLang="en-US" dirty="0"/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337531" y="1511895"/>
          <a:ext cx="10847013" cy="4789195"/>
        </p:xfrm>
        <a:graphic>
          <a:graphicData uri="http://schemas.openxmlformats.org/drawingml/2006/table">
            <a:tbl>
              <a:tblPr/>
              <a:tblGrid>
                <a:gridCol w="5531518"/>
                <a:gridCol w="5315495"/>
              </a:tblGrid>
              <a:tr h="56796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黑体" panose="02010609060101010101" charset="-122"/>
                          <a:cs typeface="Times New Roman" panose="02020603050405020304"/>
                        </a:rPr>
                        <a:t>例句</a:t>
                      </a:r>
                      <a:endParaRPr lang="zh-CN" sz="1050" kern="100" dirty="0">
                        <a:solidFill>
                          <a:srgbClr val="C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57278" marR="5727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黑体" panose="02010609060101010101" charset="-122"/>
                          <a:cs typeface="Times New Roman" panose="02020603050405020304"/>
                        </a:rPr>
                        <a:t>指出通假字并释义</a:t>
                      </a:r>
                      <a:endParaRPr lang="zh-CN" sz="1050" kern="100" dirty="0">
                        <a:solidFill>
                          <a:srgbClr val="C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57278" marR="5727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</a:tr>
              <a:tr h="567961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①</a:t>
                      </a: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遂散六国之从</a:t>
                      </a:r>
                      <a:endParaRPr lang="zh-CN" sz="105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57278" marR="5727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__</a:t>
                      </a: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charset="-122"/>
                          <a:cs typeface="Courier New" panose="02070309020205020404"/>
                        </a:rPr>
                        <a:t>__</a:t>
                      </a: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__</a:t>
                      </a: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charset="-122"/>
                          <a:cs typeface="Courier New" panose="02070309020205020404"/>
                        </a:rPr>
                        <a:t>__</a:t>
                      </a: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__</a:t>
                      </a: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charset="-122"/>
                          <a:cs typeface="Courier New" panose="02070309020205020404"/>
                        </a:rPr>
                        <a:t>__</a:t>
                      </a: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__</a:t>
                      </a: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charset="-122"/>
                          <a:cs typeface="Courier New" panose="02070309020205020404"/>
                        </a:rPr>
                        <a:t>__________</a:t>
                      </a: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__</a:t>
                      </a:r>
                      <a:endParaRPr lang="zh-CN" sz="105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57278" marR="5727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7961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②</a:t>
                      </a: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河海不择细流</a:t>
                      </a:r>
                      <a:endParaRPr lang="zh-CN" sz="105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57278" marR="5727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__</a:t>
                      </a: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charset="-122"/>
                          <a:cs typeface="Courier New" panose="02070309020205020404"/>
                        </a:rPr>
                        <a:t>__</a:t>
                      </a: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__</a:t>
                      </a: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charset="-122"/>
                          <a:cs typeface="Courier New" panose="02070309020205020404"/>
                        </a:rPr>
                        <a:t>__</a:t>
                      </a: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__</a:t>
                      </a: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charset="-122"/>
                          <a:cs typeface="Courier New" panose="02070309020205020404"/>
                        </a:rPr>
                        <a:t>__</a:t>
                      </a: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__</a:t>
                      </a: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charset="-122"/>
                          <a:cs typeface="Courier New" panose="02070309020205020404"/>
                        </a:rPr>
                        <a:t>______</a:t>
                      </a: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__</a:t>
                      </a:r>
                      <a:endParaRPr lang="zh-CN" sz="105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57278" marR="5727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48715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③</a:t>
                      </a: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此所谓</a:t>
                      </a:r>
                      <a:r>
                        <a:rPr lang="en-US" sz="2800" b="1" kern="10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“</a:t>
                      </a: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藉寇兵而赍盗粮</a:t>
                      </a:r>
                      <a:r>
                        <a:rPr lang="en-US" sz="2800" b="1" kern="10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”</a:t>
                      </a: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者也</a:t>
                      </a:r>
                      <a:endParaRPr lang="zh-CN" sz="105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57278" marR="5727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__</a:t>
                      </a: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charset="-122"/>
                          <a:cs typeface="Courier New" panose="02070309020205020404"/>
                        </a:rPr>
                        <a:t>__</a:t>
                      </a: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__</a:t>
                      </a: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charset="-122"/>
                          <a:cs typeface="Courier New" panose="02070309020205020404"/>
                        </a:rPr>
                        <a:t>__</a:t>
                      </a: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__</a:t>
                      </a: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charset="-122"/>
                          <a:cs typeface="Courier New" panose="02070309020205020404"/>
                        </a:rPr>
                        <a:t>__</a:t>
                      </a: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__</a:t>
                      </a: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charset="-122"/>
                          <a:cs typeface="Courier New" panose="02070309020205020404"/>
                        </a:rPr>
                        <a:t>______</a:t>
                      </a: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__</a:t>
                      </a:r>
                      <a:endParaRPr lang="zh-CN" sz="105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57278" marR="5727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35923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④</a:t>
                      </a: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几家能彀</a:t>
                      </a:r>
                      <a:endParaRPr lang="zh-CN" sz="105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57278" marR="5727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__</a:t>
                      </a: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charset="-122"/>
                          <a:cs typeface="Courier New" panose="02070309020205020404"/>
                        </a:rPr>
                        <a:t>__</a:t>
                      </a: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__</a:t>
                      </a: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charset="-122"/>
                          <a:cs typeface="Courier New" panose="02070309020205020404"/>
                        </a:rPr>
                        <a:t>__</a:t>
                      </a: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__</a:t>
                      </a: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charset="-122"/>
                          <a:cs typeface="Courier New" panose="02070309020205020404"/>
                        </a:rPr>
                        <a:t>__</a:t>
                      </a: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__</a:t>
                      </a: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charset="-122"/>
                          <a:cs typeface="Courier New" panose="02070309020205020404"/>
                        </a:rPr>
                        <a:t>______________________</a:t>
                      </a: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__</a:t>
                      </a:r>
                      <a:endParaRPr lang="zh-CN" sz="105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57278" marR="5727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7961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 dirty="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⑤</a:t>
                      </a: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念六夜四鼓</a:t>
                      </a:r>
                      <a:endParaRPr lang="zh-CN" sz="105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57278" marR="5727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__</a:t>
                      </a: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charset="-122"/>
                          <a:cs typeface="Courier New" panose="02070309020205020404"/>
                        </a:rPr>
                        <a:t>__</a:t>
                      </a: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__</a:t>
                      </a: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charset="-122"/>
                          <a:cs typeface="Courier New" panose="02070309020205020404"/>
                        </a:rPr>
                        <a:t>__</a:t>
                      </a: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__</a:t>
                      </a: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charset="-122"/>
                          <a:cs typeface="Courier New" panose="02070309020205020404"/>
                        </a:rPr>
                        <a:t>__</a:t>
                      </a: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__</a:t>
                      </a: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charset="-122"/>
                          <a:cs typeface="Courier New" panose="02070309020205020404"/>
                        </a:rPr>
                        <a:t>______</a:t>
                      </a: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__</a:t>
                      </a:r>
                      <a:endParaRPr lang="zh-CN" sz="105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57278" marR="5727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90" name="矩形 89"/>
          <p:cNvSpPr/>
          <p:nvPr/>
        </p:nvSpPr>
        <p:spPr>
          <a:xfrm>
            <a:off x="6100226" y="2212811"/>
            <a:ext cx="451277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zh-CN" b="1" dirty="0">
                <a:latin typeface="楷体" panose="02010609060101010101" charset="-122"/>
                <a:ea typeface="楷体" panose="02010609060101010101" charset="-122"/>
              </a:rPr>
              <a:t>从</a:t>
            </a:r>
            <a:r>
              <a:rPr lang="en-US" altLang="zh-CN" b="1" dirty="0">
                <a:latin typeface="楷体" panose="02010609060101010101" charset="-122"/>
                <a:ea typeface="楷体" panose="02010609060101010101" charset="-122"/>
              </a:rPr>
              <a:t>”</a:t>
            </a:r>
            <a:r>
              <a:rPr lang="zh-CN" altLang="zh-CN" b="1" dirty="0">
                <a:latin typeface="楷体" panose="02010609060101010101" charset="-122"/>
                <a:ea typeface="楷体" panose="02010609060101010101" charset="-122"/>
              </a:rPr>
              <a:t>同</a:t>
            </a:r>
            <a:r>
              <a:rPr lang="en-US" altLang="zh-CN" b="1" dirty="0"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zh-CN" b="1" dirty="0">
                <a:latin typeface="楷体" panose="02010609060101010101" charset="-122"/>
                <a:ea typeface="楷体" panose="02010609060101010101" charset="-122"/>
              </a:rPr>
              <a:t>纵</a:t>
            </a:r>
            <a:r>
              <a:rPr lang="en-US" altLang="zh-CN" b="1" dirty="0">
                <a:latin typeface="楷体" panose="02010609060101010101" charset="-122"/>
                <a:ea typeface="楷体" panose="02010609060101010101" charset="-122"/>
              </a:rPr>
              <a:t>”</a:t>
            </a:r>
            <a:r>
              <a:rPr lang="zh-CN" altLang="zh-CN" b="1" dirty="0">
                <a:latin typeface="楷体" panose="02010609060101010101" charset="-122"/>
                <a:ea typeface="楷体" panose="02010609060101010101" charset="-122"/>
              </a:rPr>
              <a:t>，合纵之</a:t>
            </a:r>
            <a:r>
              <a:rPr lang="zh-CN" altLang="zh-CN" b="1" dirty="0" smtClean="0">
                <a:latin typeface="楷体" panose="02010609060101010101" charset="-122"/>
                <a:ea typeface="楷体" panose="02010609060101010101" charset="-122"/>
              </a:rPr>
              <a:t>策</a:t>
            </a:r>
            <a:endParaRPr lang="zh-CN" altLang="zh-CN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1" name="矩形 90"/>
          <p:cNvSpPr/>
          <p:nvPr/>
        </p:nvSpPr>
        <p:spPr>
          <a:xfrm>
            <a:off x="6044310" y="2844043"/>
            <a:ext cx="379142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zh-CN" b="1" dirty="0">
                <a:latin typeface="楷体" panose="02010609060101010101" charset="-122"/>
                <a:ea typeface="楷体" panose="02010609060101010101" charset="-122"/>
              </a:rPr>
              <a:t>择</a:t>
            </a:r>
            <a:r>
              <a:rPr lang="en-US" altLang="zh-CN" b="1" dirty="0">
                <a:latin typeface="楷体" panose="02010609060101010101" charset="-122"/>
                <a:ea typeface="楷体" panose="02010609060101010101" charset="-122"/>
              </a:rPr>
              <a:t>”</a:t>
            </a:r>
            <a:r>
              <a:rPr lang="zh-CN" altLang="zh-CN" b="1" dirty="0">
                <a:latin typeface="楷体" panose="02010609060101010101" charset="-122"/>
                <a:ea typeface="楷体" panose="02010609060101010101" charset="-122"/>
              </a:rPr>
              <a:t>同</a:t>
            </a:r>
            <a:r>
              <a:rPr lang="en-US" altLang="zh-CN" b="1" dirty="0"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zh-CN" b="1" dirty="0">
                <a:latin typeface="楷体" panose="02010609060101010101" charset="-122"/>
                <a:ea typeface="楷体" panose="02010609060101010101" charset="-122"/>
              </a:rPr>
              <a:t>释</a:t>
            </a:r>
            <a:r>
              <a:rPr lang="en-US" altLang="zh-CN" b="1" dirty="0">
                <a:latin typeface="楷体" panose="02010609060101010101" charset="-122"/>
                <a:ea typeface="楷体" panose="02010609060101010101" charset="-122"/>
              </a:rPr>
              <a:t>”</a:t>
            </a:r>
            <a:r>
              <a:rPr lang="zh-CN" altLang="zh-CN" b="1" dirty="0">
                <a:latin typeface="楷体" panose="02010609060101010101" charset="-122"/>
                <a:ea typeface="楷体" panose="02010609060101010101" charset="-122"/>
              </a:rPr>
              <a:t>，</a:t>
            </a:r>
            <a:r>
              <a:rPr lang="zh-CN" altLang="zh-CN" b="1" dirty="0" smtClean="0">
                <a:latin typeface="楷体" panose="02010609060101010101" charset="-122"/>
                <a:ea typeface="楷体" panose="02010609060101010101" charset="-122"/>
              </a:rPr>
              <a:t>舍弃</a:t>
            </a:r>
            <a:endParaRPr lang="zh-CN" altLang="zh-CN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2" name="矩形 91"/>
          <p:cNvSpPr/>
          <p:nvPr/>
        </p:nvSpPr>
        <p:spPr>
          <a:xfrm>
            <a:off x="6002265" y="3564123"/>
            <a:ext cx="379142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zh-CN" b="1" dirty="0">
                <a:latin typeface="楷体" panose="02010609060101010101" charset="-122"/>
                <a:ea typeface="楷体" panose="02010609060101010101" charset="-122"/>
              </a:rPr>
              <a:t>藉</a:t>
            </a:r>
            <a:r>
              <a:rPr lang="en-US" altLang="zh-CN" b="1" dirty="0">
                <a:latin typeface="楷体" panose="02010609060101010101" charset="-122"/>
                <a:ea typeface="楷体" panose="02010609060101010101" charset="-122"/>
              </a:rPr>
              <a:t>”</a:t>
            </a:r>
            <a:r>
              <a:rPr lang="zh-CN" altLang="zh-CN" b="1" dirty="0">
                <a:latin typeface="楷体" panose="02010609060101010101" charset="-122"/>
                <a:ea typeface="楷体" panose="02010609060101010101" charset="-122"/>
              </a:rPr>
              <a:t>同</a:t>
            </a:r>
            <a:r>
              <a:rPr lang="en-US" altLang="zh-CN" b="1" dirty="0"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zh-CN" b="1" dirty="0">
                <a:latin typeface="楷体" panose="02010609060101010101" charset="-122"/>
                <a:ea typeface="楷体" panose="02010609060101010101" charset="-122"/>
              </a:rPr>
              <a:t>借</a:t>
            </a:r>
            <a:r>
              <a:rPr lang="en-US" altLang="zh-CN" b="1" dirty="0">
                <a:latin typeface="楷体" panose="02010609060101010101" charset="-122"/>
                <a:ea typeface="楷体" panose="02010609060101010101" charset="-122"/>
              </a:rPr>
              <a:t>”</a:t>
            </a:r>
            <a:r>
              <a:rPr lang="zh-CN" altLang="zh-CN" b="1" dirty="0">
                <a:latin typeface="楷体" panose="02010609060101010101" charset="-122"/>
                <a:ea typeface="楷体" panose="02010609060101010101" charset="-122"/>
              </a:rPr>
              <a:t>，</a:t>
            </a:r>
            <a:r>
              <a:rPr lang="zh-CN" altLang="zh-CN" b="1" dirty="0" smtClean="0">
                <a:latin typeface="楷体" panose="02010609060101010101" charset="-122"/>
                <a:ea typeface="楷体" panose="02010609060101010101" charset="-122"/>
              </a:rPr>
              <a:t>借给</a:t>
            </a:r>
            <a:endParaRPr lang="zh-CN" altLang="zh-CN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3" name="矩形 92"/>
          <p:cNvSpPr/>
          <p:nvPr/>
        </p:nvSpPr>
        <p:spPr>
          <a:xfrm>
            <a:off x="6005597" y="4284203"/>
            <a:ext cx="5156040" cy="1383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1" dirty="0" smtClean="0"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zh-CN" b="1" dirty="0">
                <a:latin typeface="楷体" panose="02010609060101010101" charset="-122"/>
                <a:ea typeface="楷体" panose="02010609060101010101" charset="-122"/>
              </a:rPr>
              <a:t>彀</a:t>
            </a:r>
            <a:r>
              <a:rPr lang="en-US" altLang="zh-CN" b="1" dirty="0">
                <a:latin typeface="楷体" panose="02010609060101010101" charset="-122"/>
                <a:ea typeface="楷体" panose="02010609060101010101" charset="-122"/>
              </a:rPr>
              <a:t>”</a:t>
            </a:r>
            <a:r>
              <a:rPr lang="zh-CN" altLang="zh-CN" b="1" dirty="0">
                <a:latin typeface="楷体" panose="02010609060101010101" charset="-122"/>
                <a:ea typeface="楷体" panose="02010609060101010101" charset="-122"/>
              </a:rPr>
              <a:t>同</a:t>
            </a:r>
            <a:r>
              <a:rPr lang="en-US" altLang="zh-CN" b="1" dirty="0"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zh-CN" b="1" dirty="0">
                <a:latin typeface="楷体" panose="02010609060101010101" charset="-122"/>
                <a:ea typeface="楷体" panose="02010609060101010101" charset="-122"/>
              </a:rPr>
              <a:t>够</a:t>
            </a:r>
            <a:r>
              <a:rPr lang="en-US" altLang="zh-CN" b="1" dirty="0">
                <a:latin typeface="楷体" panose="02010609060101010101" charset="-122"/>
                <a:ea typeface="楷体" panose="02010609060101010101" charset="-122"/>
              </a:rPr>
              <a:t>”</a:t>
            </a:r>
            <a:r>
              <a:rPr lang="zh-CN" altLang="zh-CN" b="1" dirty="0">
                <a:latin typeface="楷体" panose="02010609060101010101" charset="-122"/>
                <a:ea typeface="楷体" panose="02010609060101010101" charset="-122"/>
              </a:rPr>
              <a:t>，表示达到某种程度</a:t>
            </a:r>
            <a:endParaRPr lang="zh-CN" altLang="zh-CN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4" name="矩形 93"/>
          <p:cNvSpPr/>
          <p:nvPr/>
        </p:nvSpPr>
        <p:spPr>
          <a:xfrm>
            <a:off x="6015584" y="5652355"/>
            <a:ext cx="379142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 smtClean="0">
                <a:latin typeface="楷体" panose="02010609060101010101" charset="-122"/>
                <a:ea typeface="楷体" panose="02010609060101010101" charset="-122"/>
              </a:rPr>
              <a:t>“念”</a:t>
            </a:r>
            <a:r>
              <a:rPr lang="zh-CN" altLang="zh-CN" b="1" dirty="0">
                <a:latin typeface="楷体" panose="02010609060101010101" charset="-122"/>
                <a:ea typeface="楷体" panose="02010609060101010101" charset="-122"/>
              </a:rPr>
              <a:t>同“廿”，</a:t>
            </a:r>
            <a:r>
              <a:rPr lang="zh-CN" altLang="zh-CN" b="1" dirty="0" smtClean="0">
                <a:latin typeface="楷体" panose="02010609060101010101" charset="-122"/>
                <a:ea typeface="楷体" panose="02010609060101010101" charset="-122"/>
              </a:rPr>
              <a:t>二十</a:t>
            </a:r>
            <a:endParaRPr lang="zh-CN" altLang="zh-CN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" grpId="0"/>
      <p:bldP spid="91" grpId="0"/>
      <p:bldP spid="92" grpId="0"/>
      <p:bldP spid="93" grpId="0"/>
      <p:bldP spid="94" grpId="0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AS_UNIQUEID" val="96"/>
  <p:tag name="KSO_WM_BEAUTIFY_FLAG" val=""/>
</p:tagLst>
</file>

<file path=ppt/tags/tag4.xml><?xml version="1.0" encoding="utf-8"?>
<p:tagLst xmlns:p="http://schemas.openxmlformats.org/presentationml/2006/main">
  <p:tag name="AS_UNIQUEID" val="97"/>
  <p:tag name="KSO_WM_BEAUTIFY_FLAG" val=""/>
</p:tagLst>
</file>

<file path=ppt/tags/tag5.xml><?xml version="1.0" encoding="utf-8"?>
<p:tagLst xmlns:p="http://schemas.openxmlformats.org/presentationml/2006/main">
  <p:tag name="AS_UNIQUEID" val="98"/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TABLE_ENDDRAG_ORIGIN_RECT" val="851*391"/>
  <p:tag name="TABLE_ENDDRAG_RECT" val="27*93*851*391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3">
      <a:majorFont>
        <a:latin typeface="Arial"/>
        <a:ea typeface="微软雅黑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6975</Words>
  <Application>WPS 演示</Application>
  <PresentationFormat>自定义</PresentationFormat>
  <Paragraphs>792</Paragraphs>
  <Slides>37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56" baseType="lpstr">
      <vt:lpstr>Arial</vt:lpstr>
      <vt:lpstr>宋体</vt:lpstr>
      <vt:lpstr>Wingdings</vt:lpstr>
      <vt:lpstr>Times New Roman</vt:lpstr>
      <vt:lpstr>微软雅黑</vt:lpstr>
      <vt:lpstr>Calibri Light</vt:lpstr>
      <vt:lpstr>HelveticaNeueLT Pro 67 MdCn</vt:lpstr>
      <vt:lpstr>Calibri</vt:lpstr>
      <vt:lpstr>Calibri</vt:lpstr>
      <vt:lpstr>Times New Roman</vt:lpstr>
      <vt:lpstr>黑体</vt:lpstr>
      <vt:lpstr>等线</vt:lpstr>
      <vt:lpstr>Courier New</vt:lpstr>
      <vt:lpstr>楷体</vt:lpstr>
      <vt:lpstr>Arial Unicode MS</vt:lpstr>
      <vt:lpstr>Numbers &amp; Pinyin</vt:lpstr>
      <vt:lpstr>Cambria Math</vt:lpstr>
      <vt:lpstr>Segoe Print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XSLQQ752179280</dc:creator>
  <cp:lastModifiedBy>芹泥</cp:lastModifiedBy>
  <cp:revision>1379</cp:revision>
  <dcterms:created xsi:type="dcterms:W3CDTF">2016-06-29T09:22:00Z</dcterms:created>
  <dcterms:modified xsi:type="dcterms:W3CDTF">2026-03-02T09:01:56Z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1E738233F9D34FF69505F3C3B04D6BA6_13</vt:lpwstr>
  </property>
  <property fmtid="{D5CDD505-2E9C-101B-9397-08002B2CF9AE}" pid="3" name="KSOProductBuildVer">
    <vt:lpwstr>2052-12.1.0.24657</vt:lpwstr>
  </property>
</Properties>
</file>