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45"/>
  </p:handoutMasterIdLst>
  <p:sldIdLst>
    <p:sldId id="3920" r:id="rId3"/>
    <p:sldId id="3922" r:id="rId5"/>
    <p:sldId id="3935" r:id="rId6"/>
    <p:sldId id="4104" r:id="rId7"/>
    <p:sldId id="4105" r:id="rId8"/>
    <p:sldId id="4106" r:id="rId9"/>
    <p:sldId id="3968" r:id="rId10"/>
    <p:sldId id="3969" r:id="rId11"/>
    <p:sldId id="3939" r:id="rId12"/>
    <p:sldId id="3927" r:id="rId13"/>
    <p:sldId id="4062" r:id="rId14"/>
    <p:sldId id="4063" r:id="rId15"/>
    <p:sldId id="4064" r:id="rId16"/>
    <p:sldId id="4065" r:id="rId17"/>
    <p:sldId id="4066" r:id="rId18"/>
    <p:sldId id="4067" r:id="rId19"/>
    <p:sldId id="4068" r:id="rId20"/>
    <p:sldId id="4069" r:id="rId21"/>
    <p:sldId id="4107" r:id="rId22"/>
    <p:sldId id="4108" r:id="rId23"/>
    <p:sldId id="4109" r:id="rId24"/>
    <p:sldId id="4110" r:id="rId25"/>
    <p:sldId id="3986" r:id="rId26"/>
    <p:sldId id="4111" r:id="rId27"/>
    <p:sldId id="4112" r:id="rId28"/>
    <p:sldId id="3987" r:id="rId29"/>
    <p:sldId id="4113" r:id="rId30"/>
    <p:sldId id="4114" r:id="rId31"/>
    <p:sldId id="4115" r:id="rId32"/>
    <p:sldId id="4088" r:id="rId33"/>
    <p:sldId id="4116" r:id="rId34"/>
    <p:sldId id="4089" r:id="rId35"/>
    <p:sldId id="3991" r:id="rId36"/>
    <p:sldId id="4095" r:id="rId37"/>
    <p:sldId id="4096" r:id="rId38"/>
    <p:sldId id="4097" r:id="rId39"/>
    <p:sldId id="4098" r:id="rId40"/>
    <p:sldId id="4099" r:id="rId41"/>
    <p:sldId id="3992" r:id="rId42"/>
    <p:sldId id="4103" r:id="rId43"/>
    <p:sldId id="3956" r:id="rId44"/>
  </p:sldIdLst>
  <p:sldSz cx="11522075" cy="6480175"/>
  <p:notesSz cx="6858000" cy="9144000"/>
  <p:embeddedFontLst>
    <p:embeddedFont>
      <p:font typeface="微软雅黑" panose="020B0503020204020204" pitchFamily="34" charset="-122"/>
      <p:regular r:id="rId49"/>
    </p:embeddedFont>
    <p:embeddedFont>
      <p:font typeface="Calibri" panose="020F0502020204030204" pitchFamily="34" charset="0"/>
      <p:regular r:id="rId50"/>
      <p:bold r:id="rId51"/>
      <p:italic r:id="rId52"/>
      <p:boldItalic r:id="rId53"/>
    </p:embeddedFont>
    <p:embeddedFont>
      <p:font typeface="等线" panose="02010600030101010101" charset="-122"/>
      <p:regular r:id="rId54"/>
    </p:embeddedFont>
    <p:embeddedFont>
      <p:font typeface="黑体" panose="02010609060101010101" charset="-122"/>
      <p:regular r:id="rId55"/>
    </p:embeddedFont>
    <p:embeddedFont>
      <p:font typeface="楷体" panose="02010609060101010101" pitchFamily="49" charset="-122"/>
      <p:regular r:id="rId56"/>
    </p:embeddedFont>
    <p:embeddedFont>
      <p:font typeface="华文细黑" panose="02010600040101010101" pitchFamily="2" charset="-122"/>
      <p:regular r:id="rId57"/>
    </p:embeddedFont>
    <p:embeddedFont>
      <p:font typeface="仿宋" panose="02010609060101010101" charset="-122"/>
      <p:regular r:id="rId58"/>
    </p:embeddedFont>
  </p:embeddedFontLst>
  <p:custDataLst>
    <p:tags r:id="rId59"/>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716" userDrawn="1">
          <p15:clr>
            <a:srgbClr val="A4A3A4"/>
          </p15:clr>
        </p15:guide>
        <p15:guide id="5" pos="0"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C000"/>
    <a:srgbClr val="FF0000"/>
    <a:srgbClr val="E6E6E6"/>
    <a:srgbClr val="000000"/>
    <a:srgbClr val="FF9900"/>
    <a:srgbClr val="CC6600"/>
    <a:srgbClr val="C2DBEE"/>
    <a:srgbClr val="1F487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6342" autoAdjust="0"/>
    <p:restoredTop sz="94268" autoAdjust="0"/>
  </p:normalViewPr>
  <p:slideViewPr>
    <p:cSldViewPr showGuides="1">
      <p:cViewPr>
        <p:scale>
          <a:sx n="66" d="100"/>
          <a:sy n="66" d="100"/>
        </p:scale>
        <p:origin x="-1518" y="-1062"/>
      </p:cViewPr>
      <p:guideLst>
        <p:guide orient="horz" pos="562"/>
        <p:guide orient="horz" pos="462"/>
        <p:guide orient="horz" pos="2212"/>
        <p:guide pos="1716"/>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2"/>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9" Type="http://schemas.openxmlformats.org/officeDocument/2006/relationships/tags" Target="tags/tag7.xml"/><Relationship Id="rId58" Type="http://schemas.openxmlformats.org/officeDocument/2006/relationships/font" Target="fonts/font10.fntdata"/><Relationship Id="rId57" Type="http://schemas.openxmlformats.org/officeDocument/2006/relationships/font" Target="fonts/font9.fntdata"/><Relationship Id="rId56" Type="http://schemas.openxmlformats.org/officeDocument/2006/relationships/font" Target="fonts/font8.fntdata"/><Relationship Id="rId55" Type="http://schemas.openxmlformats.org/officeDocument/2006/relationships/font" Target="fonts/font7.fntdata"/><Relationship Id="rId54" Type="http://schemas.openxmlformats.org/officeDocument/2006/relationships/font" Target="fonts/font6.fntdata"/><Relationship Id="rId53" Type="http://schemas.openxmlformats.org/officeDocument/2006/relationships/font" Target="fonts/font5.fntdata"/><Relationship Id="rId52" Type="http://schemas.openxmlformats.org/officeDocument/2006/relationships/font" Target="fonts/font4.fntdata"/><Relationship Id="rId51" Type="http://schemas.openxmlformats.org/officeDocument/2006/relationships/font" Target="fonts/font3.fntdata"/><Relationship Id="rId50" Type="http://schemas.openxmlformats.org/officeDocument/2006/relationships/font" Target="fonts/font2.fntdata"/><Relationship Id="rId5" Type="http://schemas.openxmlformats.org/officeDocument/2006/relationships/slide" Target="slides/slide2.xml"/><Relationship Id="rId49" Type="http://schemas.openxmlformats.org/officeDocument/2006/relationships/font" Target="fonts/font1.fntdata"/><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A5216BAF-771C-4297-A34F-6DE11A8E18F0}"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D8886CE6-AA26-4DD4-867B-2C2FA614D321}"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B6F97BF1-F8FB-4238-95BD-8BA2E96633AD}"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6E4AC5A-5349-4815-B6F6-9F51C7BB1342}"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39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39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B71B228-470F-44B6-9BC3-00E06EFC0145}"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00">
    <p:spTree>
      <p:nvGrpSpPr>
        <p:cNvPr id="1" name=""/>
        <p:cNvGrpSpPr/>
        <p:nvPr/>
      </p:nvGrpSpPr>
      <p:grpSpPr>
        <a:xfrm>
          <a:off x="0" y="0"/>
          <a:ext cx="0" cy="0"/>
          <a:chOff x="0" y="0"/>
          <a:chExt cx="0" cy="0"/>
        </a:xfrm>
      </p:grpSpPr>
      <p:sp>
        <p:nvSpPr>
          <p:cNvPr id="6" name="平行四边形 5"/>
          <p:cNvSpPr/>
          <p:nvPr userDrawn="1"/>
        </p:nvSpPr>
        <p:spPr>
          <a:xfrm>
            <a:off x="0"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5" name="文本占位符 4"/>
          <p:cNvSpPr>
            <a:spLocks noGrp="1"/>
          </p:cNvSpPr>
          <p:nvPr>
            <p:ph type="body" sz="quarter" idx="10"/>
          </p:nvPr>
        </p:nvSpPr>
        <p:spPr>
          <a:xfrm>
            <a:off x="271037" y="1566924"/>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9109496"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重构拓展</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10225645"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迁移应用</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9073492"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重构拓展</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10189641"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迁移应用</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1.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87796"/>
            <a:ext cx="19800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zh-CN" altLang="en-US" sz="1400" b="1" dirty="0" smtClean="0">
                <a:solidFill>
                  <a:srgbClr val="C0472D"/>
                </a:solidFill>
                <a:latin typeface="微软雅黑" panose="020B0503020204020204" pitchFamily="34" charset="-122"/>
                <a:ea typeface="微软雅黑" panose="020B0503020204020204" pitchFamily="34" charset="-122"/>
              </a:rPr>
              <a:t>第五单元　抱负与使命</a:t>
            </a:r>
            <a:endParaRPr lang="zh-CN" altLang="en-US" sz="1400" b="1" dirty="0" smtClean="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4.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tif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tif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tif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tiff"/><Relationship Id="rId1" Type="http://schemas.openxmlformats.org/officeDocument/2006/relationships/image" Target="../media/image5.tif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8" y="3571"/>
            <a:ext cx="11522075" cy="3596556"/>
          </a:xfrm>
          <a:prstGeom prst="rect">
            <a:avLst/>
          </a:prstGeom>
        </p:spPr>
      </p:pic>
      <p:sp>
        <p:nvSpPr>
          <p:cNvPr id="30" name="矩形 2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矩形 21"/>
          <p:cNvSpPr/>
          <p:nvPr>
            <p:custDataLst>
              <p:tags r:id="rId3"/>
            </p:custDataLst>
          </p:nvPr>
        </p:nvSpPr>
        <p:spPr>
          <a:xfrm>
            <a:off x="0" y="3458341"/>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梯形 16"/>
          <p:cNvSpPr/>
          <p:nvPr>
            <p:custDataLst>
              <p:tags r:id="rId4"/>
            </p:custDataLst>
          </p:nvPr>
        </p:nvSpPr>
        <p:spPr>
          <a:xfrm>
            <a:off x="1458559"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矩形 20"/>
          <p:cNvSpPr/>
          <p:nvPr>
            <p:custDataLst>
              <p:tags r:id="rId5"/>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1" name="梯形 30"/>
          <p:cNvSpPr/>
          <p:nvPr>
            <p:custDataLst>
              <p:tags r:id="rId6"/>
            </p:custDataLst>
          </p:nvPr>
        </p:nvSpPr>
        <p:spPr>
          <a:xfrm flipV="1">
            <a:off x="1858010"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5"/>
          <p:cNvSpPr txBox="1"/>
          <p:nvPr>
            <p:custDataLst>
              <p:tags r:id="rId7"/>
            </p:custDataLst>
          </p:nvPr>
        </p:nvSpPr>
        <p:spPr>
          <a:xfrm>
            <a:off x="1800597" y="3205824"/>
            <a:ext cx="7920880" cy="646331"/>
          </a:xfrm>
          <a:prstGeom prst="rect">
            <a:avLst/>
          </a:prstGeom>
          <a:noFill/>
        </p:spPr>
        <p:txBody>
          <a:bodyPr wrap="square" rtlCol="0">
            <a:spAutoFit/>
          </a:bodyPr>
          <a:lstStyle/>
          <a:p>
            <a:pPr algn="ctr">
              <a:defRPr/>
            </a:pPr>
            <a:r>
              <a:rPr lang="zh-CN" altLang="en-US"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第五单元　抱负与使命</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9" name="副标题 1"/>
          <p:cNvSpPr txBox="1"/>
          <p:nvPr/>
        </p:nvSpPr>
        <p:spPr>
          <a:xfrm>
            <a:off x="0" y="4688466"/>
            <a:ext cx="11522075" cy="78386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　迁移应用</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271037" y="1151855"/>
            <a:ext cx="10980000" cy="5262245"/>
          </a:xfrm>
        </p:spPr>
        <p:txBody>
          <a:bodyPr/>
          <a:lstStyle/>
          <a:p>
            <a:pPr>
              <a:spcAft>
                <a:spcPts val="0"/>
              </a:spcAft>
              <a:tabLst>
                <a:tab pos="2700655" algn="l"/>
              </a:tabLst>
            </a:pPr>
            <a:r>
              <a:rPr lang="en-US" altLang="zh-CN" kern="100" dirty="0">
                <a:ea typeface="楷体" panose="02010609060101010101" pitchFamily="49" charset="-122"/>
                <a:cs typeface="Courier New" panose="02070309020205020404"/>
              </a:rPr>
              <a:t>(2021·</a:t>
            </a:r>
            <a:r>
              <a:rPr lang="zh-CN" altLang="zh-CN" kern="100" dirty="0">
                <a:ea typeface="楷体" panose="02010609060101010101" pitchFamily="49" charset="-122"/>
                <a:cs typeface="Times New Roman" panose="02020603050405020304"/>
              </a:rPr>
              <a:t>新高考八省市联考</a:t>
            </a:r>
            <a:r>
              <a:rPr lang="en-US" altLang="zh-CN" kern="100" dirty="0">
                <a:ea typeface="楷体" panose="02010609060101010101" pitchFamily="49" charset="-122"/>
                <a:cs typeface="Courier New" panose="02070309020205020404"/>
              </a:rPr>
              <a:t>)</a:t>
            </a:r>
            <a:r>
              <a:rPr lang="zh-CN" altLang="zh-CN" kern="100" dirty="0">
                <a:cs typeface="Times New Roman" panose="02020603050405020304"/>
              </a:rPr>
              <a:t>阅读下面的文字，完成后面的题目。</a:t>
            </a:r>
            <a:endParaRPr lang="zh-CN" altLang="zh-CN" sz="1050" kern="100" dirty="0">
              <a:latin typeface="等线" panose="02010600030101010101" charset="-122"/>
              <a:ea typeface="等线" panose="02010600030101010101" charset="-122"/>
              <a:cs typeface="Courier New" panose="02070309020205020404"/>
            </a:endParaRPr>
          </a:p>
          <a:p>
            <a:pPr algn="ctr">
              <a:spcAft>
                <a:spcPts val="0"/>
              </a:spcAft>
              <a:tabLst>
                <a:tab pos="2700655" algn="l"/>
              </a:tabLst>
            </a:pPr>
            <a:r>
              <a:rPr lang="zh-CN" altLang="zh-CN" kern="100" dirty="0">
                <a:ea typeface="黑体" panose="02010609060101010101" charset="-122"/>
                <a:cs typeface="Times New Roman" panose="02020603050405020304"/>
              </a:rPr>
              <a:t>当机器人成立作家协会</a:t>
            </a:r>
            <a:endParaRPr lang="zh-CN" altLang="zh-CN" sz="1050" kern="100" dirty="0">
              <a:latin typeface="等线" panose="02010600030101010101" charset="-122"/>
              <a:ea typeface="等线" panose="02010600030101010101" charset="-122"/>
              <a:cs typeface="Courier New" panose="02070309020205020404"/>
            </a:endParaRPr>
          </a:p>
          <a:p>
            <a:pPr algn="ctr">
              <a:spcAft>
                <a:spcPts val="0"/>
              </a:spcAft>
              <a:tabLst>
                <a:tab pos="2700655" algn="l"/>
              </a:tabLst>
            </a:pPr>
            <a:r>
              <a:rPr lang="zh-CN" altLang="zh-CN" kern="100" dirty="0">
                <a:ea typeface="楷体" panose="02010609060101010101" pitchFamily="49" charset="-122"/>
                <a:cs typeface="Times New Roman" panose="02020603050405020304"/>
              </a:rPr>
              <a:t>韩少功</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人类智能不过是文明的成果，源于社会与历史的心智积淀，而文学正是这种智能优势所在的一部分。文学之所以区别于一般娱乐</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比如下棋和转魔方</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，就在于文学长于传导价值观。好作家之所以区别于一般</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文匠</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，就在于前者总能突破常规俗见，创造性地发现真善美，守护人间的情与义</a:t>
            </a:r>
            <a:r>
              <a:rPr lang="zh-CN" altLang="zh-CN" kern="100" dirty="0" smtClean="0">
                <a:ea typeface="楷体" panose="02010609060101010101" pitchFamily="49" charset="-122"/>
                <a:cs typeface="Times New Roman" panose="02020603050405020304"/>
              </a:rPr>
              <a:t>。</a:t>
            </a:r>
            <a:r>
              <a:rPr lang="zh-CN" altLang="zh-CN" sz="2800" kern="100" dirty="0">
                <a:ea typeface="楷体" panose="02010609060101010101" pitchFamily="49" charset="-122"/>
                <a:cs typeface="Times New Roman" panose="02020603050405020304"/>
                <a:sym typeface="+mn-ea"/>
              </a:rPr>
              <a:t>而技术主义者恰恰在这里严重缺弦，他们一</a:t>
            </a:r>
            <a:endParaRPr lang="zh-CN" altLang="zh-CN" sz="2800" kern="100" dirty="0">
              <a:ea typeface="楷体" panose="02010609060101010101" pitchFamily="49" charset="-122"/>
              <a:cs typeface="Times New Roman" panose="02020603050405020304"/>
            </a:endParaRPr>
          </a:p>
        </p:txBody>
      </p:sp>
      <p:pic>
        <p:nvPicPr>
          <p:cNvPr id="6" name="图片 5" descr="E:\张\11.19\新建文件夹\典例体验.tif"/>
          <p:cNvPicPr/>
          <p:nvPr/>
        </p:nvPicPr>
        <p:blipFill>
          <a:blip r:embed="rId1">
            <a:extLst>
              <a:ext uri="{28A0092B-C50C-407E-A947-70E740481C1C}">
                <a14:useLocalDpi xmlns:a14="http://schemas.microsoft.com/office/drawing/2010/main" val="0"/>
              </a:ext>
            </a:extLst>
          </a:blip>
          <a:srcRect/>
          <a:stretch>
            <a:fillRect/>
          </a:stretch>
        </p:blipFill>
        <p:spPr bwMode="auto">
          <a:xfrm>
            <a:off x="252425" y="611795"/>
            <a:ext cx="2112010" cy="495935"/>
          </a:xfrm>
          <a:prstGeom prst="rect">
            <a:avLst/>
          </a:prstGeom>
          <a:noFill/>
          <a:ln>
            <a:noFill/>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362875"/>
            <a:ext cx="10980000" cy="6185535"/>
          </a:xfrm>
        </p:spPr>
        <p:txBody>
          <a:bodyPr/>
          <a:lstStyle/>
          <a:p>
            <a:pPr latinLnBrk="0">
              <a:lnSpc>
                <a:spcPct val="150000"/>
              </a:lnSpc>
              <a:tabLst>
                <a:tab pos="5399405" algn="l"/>
                <a:tab pos="5399405" algn="l"/>
              </a:tabLst>
            </a:pPr>
            <a:r>
              <a:rPr lang="zh-CN" altLang="zh-CN" sz="2400" kern="100" dirty="0">
                <a:solidFill>
                  <a:prstClr val="black"/>
                </a:solidFill>
                <a:ea typeface="楷体" panose="02010609060101010101" pitchFamily="49" charset="-122"/>
                <a:cs typeface="Times New Roman" panose="02020603050405020304"/>
              </a:rPr>
              <a:t>一直梦想着要把感情、性格、伦理、文化以及其他人类表现都数据化，收编为形式逻辑，从而让机器的生物性与人格性更强，使其创造力大增，最终全面超越人类。但他们忘了，人类智能千万年来早已演变得非同寻常——其中一部分颇有几分古怪，倒像是</a:t>
            </a:r>
            <a:r>
              <a:rPr lang="zh-CN" altLang="zh-CN" sz="2400" kern="100" dirty="0">
                <a:solidFill>
                  <a:prstClr val="black"/>
                </a:solidFill>
                <a:latin typeface="等线" panose="02010600030101010101" charset="-122"/>
                <a:cs typeface="Times New Roman" panose="02020603050405020304"/>
              </a:rPr>
              <a:t>“</a:t>
            </a:r>
            <a:r>
              <a:rPr lang="zh-CN" altLang="zh-CN" sz="2400" kern="100" dirty="0">
                <a:solidFill>
                  <a:prstClr val="black"/>
                </a:solidFill>
                <a:ea typeface="楷体" panose="02010609060101010101" pitchFamily="49" charset="-122"/>
                <a:cs typeface="Times New Roman" panose="02020603050405020304"/>
              </a:rPr>
              <a:t>缺点</a:t>
            </a:r>
            <a:r>
              <a:rPr lang="zh-CN" altLang="zh-CN" sz="2400" kern="100" dirty="0">
                <a:solidFill>
                  <a:prstClr val="black"/>
                </a:solidFill>
                <a:latin typeface="等线" panose="02010600030101010101" charset="-122"/>
                <a:cs typeface="Times New Roman" panose="02020603050405020304"/>
              </a:rPr>
              <a:t>”</a:t>
            </a:r>
            <a:r>
              <a:rPr lang="zh-CN" altLang="zh-CN" sz="2400" kern="100" dirty="0">
                <a:solidFill>
                  <a:prstClr val="black"/>
                </a:solidFill>
                <a:ea typeface="楷体" panose="02010609060101010101" pitchFamily="49" charset="-122"/>
                <a:cs typeface="Times New Roman" panose="02020603050405020304"/>
              </a:rPr>
              <a:t>。比如，人必有健忘，但电脑没法健忘；人经常糊涂，但电脑没法糊涂；人可以不讲理，但电脑没法不讲理，即不能非逻辑、非程式、非确定性地工作。这样一来，即便机器人有了遗传算法</a:t>
            </a:r>
            <a:r>
              <a:rPr lang="en-US" altLang="zh-CN" sz="2400" kern="100" dirty="0">
                <a:solidFill>
                  <a:prstClr val="black"/>
                </a:solidFill>
                <a:ea typeface="楷体" panose="02010609060101010101" pitchFamily="49" charset="-122"/>
                <a:cs typeface="Courier New" panose="02070309020205020404"/>
              </a:rPr>
              <a:t>(GA)</a:t>
            </a:r>
            <a:r>
              <a:rPr lang="zh-CN" altLang="zh-CN" sz="2400" kern="100" dirty="0">
                <a:solidFill>
                  <a:prstClr val="black"/>
                </a:solidFill>
                <a:ea typeface="楷体" panose="02010609060101010101" pitchFamily="49" charset="-122"/>
                <a:cs typeface="Times New Roman" panose="02020603050405020304"/>
              </a:rPr>
              <a:t>、人工神经网络</a:t>
            </a:r>
            <a:r>
              <a:rPr lang="en-US" altLang="zh-CN" sz="2400" kern="100" dirty="0">
                <a:solidFill>
                  <a:prstClr val="black"/>
                </a:solidFill>
                <a:ea typeface="楷体" panose="02010609060101010101" pitchFamily="49" charset="-122"/>
                <a:cs typeface="Courier New" panose="02070309020205020404"/>
              </a:rPr>
              <a:t>(ANN)</a:t>
            </a:r>
            <a:r>
              <a:rPr lang="zh-CN" altLang="zh-CN" sz="2400" kern="100" dirty="0">
                <a:solidFill>
                  <a:prstClr val="black"/>
                </a:solidFill>
                <a:ea typeface="楷体" panose="02010609060101010101" pitchFamily="49" charset="-122"/>
                <a:cs typeface="Times New Roman" panose="02020603050405020304"/>
              </a:rPr>
              <a:t>等仿生大招，即便进一步的仿生探索不会一无所获，然而，人的契悟、直觉、意会、灵感、下意识、跳跃性思维，同步利用</a:t>
            </a:r>
            <a:r>
              <a:rPr lang="en-US" altLang="zh-CN" sz="24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400" kern="100" dirty="0">
                <a:solidFill>
                  <a:prstClr val="black"/>
                </a:solidFill>
                <a:ea typeface="楷体" panose="02010609060101010101" pitchFamily="49" charset="-122"/>
                <a:cs typeface="Times New Roman" panose="02020603050405020304"/>
              </a:rPr>
              <a:t>错误</a:t>
            </a:r>
            <a:r>
              <a:rPr lang="en-US" altLang="zh-CN" sz="24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400" kern="100" dirty="0">
                <a:solidFill>
                  <a:prstClr val="black"/>
                </a:solidFill>
                <a:ea typeface="楷体" panose="02010609060101010101" pitchFamily="49" charset="-122"/>
                <a:cs typeface="Times New Roman" panose="02020603050405020304"/>
              </a:rPr>
              <a:t>和兼容</a:t>
            </a:r>
            <a:r>
              <a:rPr lang="en-US" altLang="zh-CN" sz="24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400" kern="100" dirty="0">
                <a:solidFill>
                  <a:prstClr val="black"/>
                </a:solidFill>
                <a:ea typeface="楷体" panose="02010609060101010101" pitchFamily="49" charset="-122"/>
                <a:cs typeface="Times New Roman" panose="02020603050405020304"/>
              </a:rPr>
              <a:t>悖谬</a:t>
            </a:r>
            <a:r>
              <a:rPr lang="en-US" altLang="zh-CN" sz="24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400" kern="100" dirty="0">
                <a:solidFill>
                  <a:prstClr val="black"/>
                </a:solidFill>
                <a:ea typeface="楷体" panose="02010609060101010101" pitchFamily="49" charset="-122"/>
                <a:cs typeface="Times New Roman" panose="02020603050405020304"/>
              </a:rPr>
              <a:t>的能力，把各种矛盾信息不由分说一锅煮的能力，有时候竟让</a:t>
            </a:r>
            <a:r>
              <a:rPr lang="en-US" altLang="zh-CN" sz="2400" kern="100" dirty="0">
                <a:solidFill>
                  <a:prstClr val="black"/>
                </a:solidFill>
                <a:ea typeface="楷体" panose="02010609060101010101" pitchFamily="49" charset="-122"/>
                <a:cs typeface="Courier New" panose="02070309020205020404"/>
              </a:rPr>
              <a:t>2</a:t>
            </a:r>
            <a:r>
              <a:rPr lang="zh-CN" altLang="zh-CN" sz="2400" kern="100" dirty="0">
                <a:solidFill>
                  <a:prstClr val="black"/>
                </a:solidFill>
                <a:ea typeface="楷体" panose="02010609060101010101" pitchFamily="49" charset="-122"/>
                <a:cs typeface="Times New Roman" panose="02020603050405020304"/>
              </a:rPr>
              <a:t>＋</a:t>
            </a:r>
            <a:r>
              <a:rPr lang="en-US" altLang="zh-CN" sz="2400" kern="100" dirty="0">
                <a:solidFill>
                  <a:prstClr val="black"/>
                </a:solidFill>
                <a:ea typeface="楷体" panose="02010609060101010101" pitchFamily="49" charset="-122"/>
                <a:cs typeface="Courier New" panose="02070309020205020404"/>
              </a:rPr>
              <a:t>2</a:t>
            </a:r>
            <a:r>
              <a:rPr lang="zh-CN" altLang="zh-CN" sz="2400" kern="100" dirty="0">
                <a:solidFill>
                  <a:prstClr val="black"/>
                </a:solidFill>
                <a:ea typeface="楷体" panose="02010609060101010101" pitchFamily="49" charset="-122"/>
                <a:cs typeface="Times New Roman" panose="02020603050405020304"/>
              </a:rPr>
              <a:t>＝</a:t>
            </a:r>
            <a:r>
              <a:rPr lang="en-US" altLang="zh-CN" sz="2400" kern="100" dirty="0">
                <a:solidFill>
                  <a:prstClr val="black"/>
                </a:solidFill>
                <a:ea typeface="楷体" panose="02010609060101010101" pitchFamily="49" charset="-122"/>
                <a:cs typeface="Courier New" panose="02070309020205020404"/>
              </a:rPr>
              <a:t>8</a:t>
            </a:r>
            <a:r>
              <a:rPr lang="zh-CN" altLang="zh-CN" sz="2400" kern="100" dirty="0">
                <a:solidFill>
                  <a:prstClr val="black"/>
                </a:solidFill>
                <a:ea typeface="楷体" panose="02010609060101010101" pitchFamily="49" charset="-122"/>
                <a:cs typeface="Times New Roman" panose="02020603050405020304"/>
              </a:rPr>
              <a:t>或者</a:t>
            </a:r>
            <a:r>
              <a:rPr lang="en-US" altLang="zh-CN" sz="2400" kern="100" dirty="0">
                <a:solidFill>
                  <a:prstClr val="black"/>
                </a:solidFill>
                <a:ea typeface="楷体" panose="02010609060101010101" pitchFamily="49" charset="-122"/>
                <a:cs typeface="Courier New" panose="02070309020205020404"/>
              </a:rPr>
              <a:t>2</a:t>
            </a:r>
            <a:r>
              <a:rPr lang="zh-CN" altLang="zh-CN" sz="2400" kern="100" dirty="0">
                <a:solidFill>
                  <a:prstClr val="black"/>
                </a:solidFill>
                <a:ea typeface="楷体" panose="02010609060101010101" pitchFamily="49" charset="-122"/>
                <a:cs typeface="Times New Roman" panose="02020603050405020304"/>
              </a:rPr>
              <a:t>＋</a:t>
            </a:r>
            <a:r>
              <a:rPr lang="en-US" altLang="zh-CN" sz="2400" kern="100" dirty="0">
                <a:solidFill>
                  <a:prstClr val="black"/>
                </a:solidFill>
                <a:ea typeface="楷体" panose="02010609060101010101" pitchFamily="49" charset="-122"/>
                <a:cs typeface="Courier New" panose="02070309020205020404"/>
              </a:rPr>
              <a:t>2</a:t>
            </a:r>
            <a:r>
              <a:rPr lang="zh-CN" altLang="zh-CN" sz="2400" kern="100" dirty="0">
                <a:solidFill>
                  <a:prstClr val="black"/>
                </a:solidFill>
                <a:ea typeface="楷体" panose="02010609060101010101" pitchFamily="49" charset="-122"/>
                <a:cs typeface="Times New Roman" panose="02020603050405020304"/>
              </a:rPr>
              <a:t>＝</a:t>
            </a:r>
            <a:r>
              <a:rPr lang="en-US" altLang="zh-CN" sz="2400" kern="100" dirty="0">
                <a:solidFill>
                  <a:prstClr val="black"/>
                </a:solidFill>
                <a:ea typeface="楷体" panose="02010609060101010101" pitchFamily="49" charset="-122"/>
                <a:cs typeface="Courier New" panose="02070309020205020404"/>
              </a:rPr>
              <a:t>0</a:t>
            </a:r>
            <a:r>
              <a:rPr lang="zh-CN" altLang="en-US" sz="2400" kern="100" dirty="0">
                <a:solidFill>
                  <a:prstClr val="black"/>
                </a:solidFill>
                <a:ea typeface="楷体" panose="02010609060101010101" pitchFamily="49" charset="-122"/>
                <a:cs typeface="Courier New" panose="02070309020205020404"/>
              </a:rPr>
              <a:t>，</a:t>
            </a:r>
            <a:r>
              <a:rPr lang="zh-CN" altLang="zh-CN" sz="2400" kern="100" dirty="0">
                <a:solidFill>
                  <a:prstClr val="black"/>
                </a:solidFill>
                <a:ea typeface="楷体" panose="02010609060101010101" pitchFamily="49" charset="-122"/>
                <a:cs typeface="Times New Roman" panose="02020603050405020304"/>
              </a:rPr>
              <a:t>甚至重量＋温度＝色彩的特殊能力</a:t>
            </a:r>
            <a:r>
              <a:rPr lang="en-US" altLang="zh-CN" sz="2400" kern="100" dirty="0">
                <a:solidFill>
                  <a:prstClr val="black"/>
                </a:solidFill>
                <a:ea typeface="楷体" panose="02010609060101010101" pitchFamily="49" charset="-122"/>
                <a:cs typeface="Courier New" panose="02070309020205020404"/>
              </a:rPr>
              <a:t>(</a:t>
            </a:r>
            <a:r>
              <a:rPr lang="zh-CN" altLang="zh-CN" sz="2400" kern="100" dirty="0">
                <a:solidFill>
                  <a:prstClr val="black"/>
                </a:solidFill>
                <a:ea typeface="楷体" panose="02010609060101010101" pitchFamily="49" charset="-122"/>
                <a:cs typeface="Times New Roman" panose="02020603050405020304"/>
              </a:rPr>
              <a:t>几乎接近无厘头</a:t>
            </a:r>
            <a:r>
              <a:rPr lang="en-US" altLang="zh-CN" sz="2400" kern="100" dirty="0">
                <a:solidFill>
                  <a:prstClr val="black"/>
                </a:solidFill>
                <a:ea typeface="楷体" panose="02010609060101010101" pitchFamily="49" charset="-122"/>
                <a:cs typeface="Courier New" panose="02070309020205020404"/>
              </a:rPr>
              <a:t>)</a:t>
            </a:r>
            <a:r>
              <a:rPr lang="zh-CN" altLang="zh-CN" sz="2400" kern="100" dirty="0">
                <a:solidFill>
                  <a:prstClr val="black"/>
                </a:solidFill>
                <a:ea typeface="楷体" panose="02010609060101010101" pitchFamily="49" charset="-122"/>
                <a:cs typeface="Times New Roman" panose="02020603050405020304"/>
              </a:rPr>
              <a:t>，如此等等，都有</a:t>
            </a:r>
            <a:r>
              <a:rPr lang="en-US" altLang="zh-CN" sz="24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400" kern="100" dirty="0">
                <a:solidFill>
                  <a:prstClr val="black"/>
                </a:solidFill>
                <a:ea typeface="楷体" panose="02010609060101010101" pitchFamily="49" charset="-122"/>
                <a:cs typeface="Times New Roman" panose="02020603050405020304"/>
              </a:rPr>
              <a:t>大智若愚</a:t>
            </a:r>
            <a:r>
              <a:rPr lang="en-US" altLang="zh-CN" sz="24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400" kern="100" dirty="0">
                <a:solidFill>
                  <a:prstClr val="black"/>
                </a:solidFill>
                <a:ea typeface="楷体" panose="02010609060101010101" pitchFamily="49" charset="-122"/>
                <a:cs typeface="Times New Roman" panose="02020603050405020304"/>
              </a:rPr>
              <a:t>之效，只能让机器人迷糊。</a:t>
            </a:r>
            <a:endParaRPr lang="zh-CN" altLang="en-US" sz="2400"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367020"/>
          </a:xfrm>
        </p:spPr>
        <p:txBody>
          <a:bodyPr/>
          <a:lstStyle/>
          <a:p>
            <a:pPr indent="713740">
              <a:lnSpc>
                <a:spcPct val="120000"/>
              </a:lnSpc>
              <a:spcAft>
                <a:spcPts val="0"/>
              </a:spcAft>
              <a:tabLst>
                <a:tab pos="2700655" algn="l"/>
              </a:tabLst>
            </a:pPr>
            <a:r>
              <a:rPr lang="zh-CN" altLang="zh-CN" sz="2600" kern="100" dirty="0">
                <a:ea typeface="楷体" panose="02010609060101010101" pitchFamily="49" charset="-122"/>
                <a:cs typeface="Times New Roman" panose="02020603050405020304"/>
              </a:rPr>
              <a:t>在生活中，一段话到底是不是</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pitchFamily="49" charset="-122"/>
                <a:cs typeface="Times New Roman" panose="02020603050405020304"/>
              </a:rPr>
              <a:t>高级黑</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pitchFamily="49" charset="-122"/>
                <a:cs typeface="Times New Roman" panose="02020603050405020304"/>
              </a:rPr>
              <a:t>；一种高声大气是否透出了怯弱；一种节衣缩食是否透出了高贵；同是忍让自宽，到底是阿</a:t>
            </a:r>
            <a:r>
              <a:rPr lang="en-US" altLang="zh-CN" sz="2600" kern="100" dirty="0">
                <a:ea typeface="楷体" panose="02010609060101010101" pitchFamily="49" charset="-122"/>
                <a:cs typeface="Courier New" panose="02070309020205020404"/>
              </a:rPr>
              <a:t>Q</a:t>
            </a:r>
            <a:r>
              <a:rPr lang="zh-CN" altLang="zh-CN" sz="2600" kern="100" dirty="0">
                <a:ea typeface="楷体" panose="02010609060101010101" pitchFamily="49" charset="-122"/>
                <a:cs typeface="Times New Roman" panose="02020603050405020304"/>
              </a:rPr>
              <a:t>的</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pitchFamily="49" charset="-122"/>
                <a:cs typeface="Times New Roman" panose="02020603050405020304"/>
              </a:rPr>
              <a:t>精神胜利</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pitchFamily="49" charset="-122"/>
                <a:cs typeface="Times New Roman" panose="02020603050405020304"/>
              </a:rPr>
              <a:t>，还是庄子的等物齐观；同是胡乱涂抹，到底是艺术先锋的创造，还是胡来</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pitchFamily="49" charset="-122"/>
                <a:cs typeface="Times New Roman" panose="02020603050405020304"/>
              </a:rPr>
              <a:t>这些问题也许连某个少年都难不住，明眼人更是一望便知。这一类人类常有的心领神会，显示出人类具有超强的处理价值观的能力，其实不过是依托全身心互联与同步的神经响应，依托人类经验的隐秘蕴积，选择了一个几无来由和依据的正确答案，有时甚至是看似并不靠谱的正确答案</a:t>
            </a:r>
            <a:r>
              <a:rPr lang="en-US" altLang="zh-CN" sz="2600" kern="100" dirty="0">
                <a:ea typeface="楷体" panose="02010609060101010101" pitchFamily="49" charset="-122"/>
                <a:cs typeface="Courier New" panose="02070309020205020404"/>
              </a:rPr>
              <a:t>——</a:t>
            </a:r>
            <a:r>
              <a:rPr lang="zh-CN" altLang="zh-CN" sz="2600" kern="100" dirty="0">
                <a:ea typeface="楷体" panose="02010609060101010101" pitchFamily="49" charset="-122"/>
                <a:cs typeface="Times New Roman" panose="02020603050405020304"/>
              </a:rPr>
              <a:t>这样做很平常，就像对付一个趔趄或一个喷嚏那样自然，属于瞬间事件。但机器人呢，光是辨识一个</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pitchFamily="49" charset="-122"/>
                <a:cs typeface="Times New Roman" panose="02020603050405020304"/>
              </a:rPr>
              <a:t>高级黑</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pitchFamily="49" charset="-122"/>
                <a:cs typeface="Times New Roman" panose="02020603050405020304"/>
              </a:rPr>
              <a:t>的正话反听，可能就会导致全部数据库瘫痪。</a:t>
            </a:r>
            <a:endParaRPr lang="zh-CN" altLang="zh-CN" sz="2600" kern="100" dirty="0">
              <a:latin typeface="等线" panose="02010600030101010101" charset="-122"/>
              <a:ea typeface="等线" panose="02010600030101010101" charset="-122"/>
              <a:cs typeface="Courier New" panose="02070309020205020404"/>
            </a:endParaRPr>
          </a:p>
          <a:p>
            <a:pPr algn="r">
              <a:lnSpc>
                <a:spcPct val="120000"/>
              </a:lnSpc>
              <a:spcAft>
                <a:spcPts val="0"/>
              </a:spcAft>
              <a:tabLst>
                <a:tab pos="2700655" algn="l"/>
              </a:tabLst>
            </a:pPr>
            <a:r>
              <a:rPr lang="en-US" altLang="zh-CN" sz="2600" kern="100" dirty="0">
                <a:ea typeface="楷体" panose="02010609060101010101" pitchFamily="49" charset="-122"/>
                <a:cs typeface="Courier New" panose="02070309020205020404"/>
              </a:rPr>
              <a:t>(</a:t>
            </a:r>
            <a:r>
              <a:rPr lang="zh-CN" altLang="zh-CN" sz="2600" kern="100" dirty="0">
                <a:ea typeface="楷体" panose="02010609060101010101" pitchFamily="49" charset="-122"/>
                <a:cs typeface="Times New Roman" panose="02020603050405020304"/>
              </a:rPr>
              <a:t>有改动</a:t>
            </a:r>
            <a:r>
              <a:rPr lang="en-US" altLang="zh-CN" sz="2600" kern="100" dirty="0" smtClean="0">
                <a:ea typeface="楷体" panose="02010609060101010101" pitchFamily="49" charset="-122"/>
                <a:cs typeface="Courier New" panose="02070309020205020404"/>
              </a:rPr>
              <a:t>)</a:t>
            </a:r>
            <a:endParaRPr lang="zh-CN" altLang="zh-CN" sz="26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67779"/>
            <a:ext cx="10980000" cy="5909310"/>
          </a:xfrm>
        </p:spPr>
        <p:txBody>
          <a:bodyPr/>
          <a:lstStyle/>
          <a:p>
            <a:pPr>
              <a:spcAft>
                <a:spcPts val="0"/>
              </a:spcAft>
              <a:tabLst>
                <a:tab pos="2700655" algn="l"/>
              </a:tabLst>
            </a:pPr>
            <a:r>
              <a:rPr lang="zh-CN" altLang="zh-CN" kern="100" dirty="0">
                <a:cs typeface="Times New Roman" panose="02020603050405020304"/>
              </a:rPr>
              <a:t>材料使用了哪些论证手法？请简要说明</a:t>
            </a:r>
            <a:r>
              <a:rPr lang="zh-CN" altLang="zh-CN" kern="100" dirty="0" smtClean="0">
                <a:cs typeface="Times New Roman" panose="02020603050405020304"/>
              </a:rPr>
              <a:t>。</a:t>
            </a:r>
            <a:endParaRPr lang="en-US" altLang="zh-CN" kern="100" dirty="0" smtClean="0">
              <a:cs typeface="Times New Roman" panose="02020603050405020304"/>
            </a:endParaRPr>
          </a:p>
          <a:p>
            <a:pPr>
              <a:spcAft>
                <a:spcPts val="0"/>
              </a:spcAft>
              <a:tabLst>
                <a:tab pos="2700655" algn="l"/>
              </a:tabLst>
            </a:pPr>
            <a:r>
              <a:rPr lang="zh-CN" altLang="zh-CN" kern="100" dirty="0" smtClean="0">
                <a:solidFill>
                  <a:srgbClr val="0000FF"/>
                </a:solidFill>
                <a:ea typeface="黑体" panose="02010609060101010101" charset="-122"/>
                <a:cs typeface="Times New Roman" panose="02020603050405020304"/>
              </a:rPr>
              <a:t>【解答指导】</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此题题干问得非常明确，考查的是论证手法，</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哪些</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提示答案不止一个。常见的论证手法有举例论证、引用论证、对比论证、类比论证、比喻论证、因果论证、假设论证、道理论证等。我们需要准确判断文中使用了哪些论证手法。作答时，不能只答论证手法，需要在指出使用了哪一种论证手法后加以分析，如本题答案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举例论证：以生活中很多日常现象为例，论证人类具有的特殊能力</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，这样就完成了题干中</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简要说明</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的任务</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965065"/>
          </a:xfrm>
        </p:spPr>
        <p:txBody>
          <a:bodyPr/>
          <a:lstStyle/>
          <a:p>
            <a:pPr indent="713740">
              <a:lnSpc>
                <a:spcPct val="120000"/>
              </a:lnSpc>
              <a:spcAft>
                <a:spcPts val="0"/>
              </a:spcAft>
              <a:tabLst>
                <a:tab pos="2700655" algn="l"/>
              </a:tabLst>
            </a:pPr>
            <a:r>
              <a:rPr lang="zh-CN" altLang="zh-CN" sz="2400" kern="100" dirty="0">
                <a:cs typeface="Times New Roman" panose="02020603050405020304"/>
              </a:rPr>
              <a:t>材料中的两个段落均使用了对比论证的手法：第一段中的</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文学之所以区别于一般娱乐</a:t>
            </a:r>
            <a:r>
              <a:rPr lang="en-US" altLang="zh-CN" sz="2400" kern="100" dirty="0">
                <a:cs typeface="Courier New" panose="02070309020205020404"/>
              </a:rPr>
              <a:t>(</a:t>
            </a:r>
            <a:r>
              <a:rPr lang="zh-CN" altLang="zh-CN" sz="2400" kern="100" dirty="0">
                <a:cs typeface="Times New Roman" panose="02020603050405020304"/>
              </a:rPr>
              <a:t>比如下棋和转魔方</a:t>
            </a:r>
            <a:r>
              <a:rPr lang="en-US" altLang="zh-CN" sz="2400" kern="100" dirty="0">
                <a:cs typeface="Courier New" panose="02070309020205020404"/>
              </a:rPr>
              <a:t>)</a:t>
            </a:r>
            <a:r>
              <a:rPr lang="zh-CN" altLang="zh-CN" sz="2400" kern="100" dirty="0">
                <a:cs typeface="Times New Roman" panose="02020603050405020304"/>
              </a:rPr>
              <a:t>，就在于文学长于传导价值观</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好作家之所以区别于一般</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文匠</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，就在于</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情与义</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分别将文学与一般娱乐、好作家与一般</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文匠</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进行对比；第一段中的</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人必有健忘，但电脑没法健忘</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非确定性地工作</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和第二段中的</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这一类人类常有的心领神会，显示</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但机器人呢，光是辨识一个</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高级黑</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的正话反听，可能就会导致全部数据库瘫痪</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将人与电脑、机器人进行对比。材料还使用了举例论证的手法：第一段中列举了人类智能中一些</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大智若愚</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的现象，第二段中列举了人类常有的心领神会，这些是人工智能无法辨识的，以此来论证人类具有的特殊能力。另外，第二段中的</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这一类人类常有的心领神会</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就像对付一个趔趄或一个喷嚏那样自然</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使用了比喻论证的手法，把人类的心领神会比作</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对付一个趔趄或一个喷嚏</a:t>
            </a:r>
            <a:r>
              <a:rPr lang="zh-CN" altLang="zh-CN" sz="2400" kern="100" dirty="0">
                <a:latin typeface="等线" panose="02010600030101010101" charset="-122"/>
                <a:cs typeface="Times New Roman" panose="02020603050405020304"/>
              </a:rPr>
              <a:t>”</a:t>
            </a:r>
            <a:r>
              <a:rPr lang="zh-CN" altLang="zh-CN" sz="2400" kern="100" dirty="0" smtClean="0">
                <a:cs typeface="Times New Roman" panose="02020603050405020304"/>
              </a:rPr>
              <a:t>。</a:t>
            </a:r>
            <a:endParaRPr lang="zh-CN" altLang="zh-CN" sz="10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indent="713740" fontAlgn="ctr">
              <a:spcAft>
                <a:spcPts val="0"/>
              </a:spcAft>
              <a:tabLst>
                <a:tab pos="2700655" algn="l"/>
              </a:tabLst>
            </a:pPr>
            <a:r>
              <a:rPr lang="zh-CN" altLang="zh-CN" kern="100" dirty="0">
                <a:ea typeface="黑体" panose="02010609060101010101" charset="-122"/>
                <a:cs typeface="Times New Roman" panose="02020603050405020304"/>
              </a:rPr>
              <a:t>整理答案：</a:t>
            </a:r>
            <a:r>
              <a:rPr lang="en-US" altLang="zh-CN" kern="100" dirty="0" smtClean="0">
                <a:ea typeface="楷体" panose="02010609060101010101" pitchFamily="49" charset="-122"/>
                <a:cs typeface="Courier New" panose="02070309020205020404"/>
              </a:rPr>
              <a:t>______________________________________________ __________</a:t>
            </a:r>
            <a:r>
              <a:rPr lang="en-US" altLang="zh-CN" kern="100" dirty="0" smtClean="0">
                <a:cs typeface="Courier New" panose="02070309020205020404"/>
              </a:rPr>
              <a:t>__</a:t>
            </a:r>
            <a:r>
              <a:rPr lang="en-US" altLang="zh-CN" kern="100" dirty="0" smtClean="0">
                <a:ea typeface="楷体" panose="02010609060101010101" pitchFamily="49" charset="-122"/>
                <a:cs typeface="Courier New" panose="02070309020205020404"/>
              </a:rPr>
              <a:t>____</a:t>
            </a:r>
            <a:r>
              <a:rPr lang="en-US" altLang="zh-CN" kern="100" dirty="0" smtClean="0">
                <a:cs typeface="Courier New" panose="02070309020205020404"/>
              </a:rPr>
              <a:t>__</a:t>
            </a:r>
            <a:r>
              <a:rPr lang="en-US" altLang="zh-CN" kern="100" dirty="0" smtClean="0">
                <a:ea typeface="楷体" panose="02010609060101010101" pitchFamily="49" charset="-122"/>
                <a:cs typeface="Courier New" panose="02070309020205020404"/>
              </a:rPr>
              <a:t>__________</a:t>
            </a:r>
            <a:r>
              <a:rPr lang="en-US" altLang="zh-CN" kern="100" dirty="0">
                <a:ea typeface="楷体" panose="02010609060101010101" pitchFamily="49" charset="-122"/>
                <a:cs typeface="Courier New" panose="02070309020205020404"/>
              </a:rPr>
              <a:t>____</a:t>
            </a:r>
            <a:r>
              <a:rPr lang="en-US" altLang="zh-CN" kern="100" dirty="0" smtClean="0">
                <a:ea typeface="楷体" panose="02010609060101010101" pitchFamily="49" charset="-122"/>
                <a:cs typeface="Courier New" panose="02070309020205020404"/>
              </a:rPr>
              <a:t>__________________________________________________________________________________________________________________________________________________________________</a:t>
            </a:r>
            <a:r>
              <a:rPr lang="en-US" altLang="zh-CN" kern="100" dirty="0" smtClean="0">
                <a:cs typeface="Courier New" panose="02070309020205020404"/>
              </a:rPr>
              <a:t>__</a:t>
            </a:r>
            <a:r>
              <a:rPr lang="en-US" altLang="zh-CN" kern="100" dirty="0" smtClean="0">
                <a:ea typeface="楷体" panose="02010609060101010101" pitchFamily="49" charset="-122"/>
                <a:cs typeface="Courier New" panose="02070309020205020404"/>
              </a:rPr>
              <a:t>______________________</a:t>
            </a:r>
            <a:r>
              <a:rPr lang="en-US" altLang="zh-CN" kern="100" dirty="0" smtClean="0">
                <a:cs typeface="Courier New" panose="02070309020205020404"/>
              </a:rPr>
              <a:t>__</a:t>
            </a:r>
            <a:r>
              <a:rPr lang="en-US" altLang="zh-CN" kern="100" dirty="0" smtClean="0">
                <a:ea typeface="楷体" panose="02010609060101010101" pitchFamily="49" charset="-122"/>
                <a:cs typeface="Courier New" panose="02070309020205020404"/>
              </a:rPr>
              <a:t>__</a:t>
            </a:r>
            <a:r>
              <a:rPr lang="en-US" altLang="zh-CN" kern="100" dirty="0" smtClean="0">
                <a:ea typeface="楷体" panose="02010609060101010101" pitchFamily="49" charset="-122"/>
                <a:cs typeface="Courier New" panose="02070309020205020404"/>
                <a:sym typeface="+mn-ea"/>
              </a:rPr>
              <a:t>___</a:t>
            </a:r>
            <a:r>
              <a:rPr lang="en-US" altLang="zh-CN" kern="100" dirty="0" smtClean="0">
                <a:cs typeface="Courier New" panose="02070309020205020404"/>
                <a:sym typeface="+mn-ea"/>
              </a:rPr>
              <a:t>__</a:t>
            </a:r>
            <a:r>
              <a:rPr lang="en-US" altLang="zh-CN" kern="100" dirty="0" smtClean="0">
                <a:ea typeface="楷体" panose="02010609060101010101" pitchFamily="49" charset="-122"/>
                <a:cs typeface="Courier New" panose="02070309020205020404"/>
                <a:sym typeface="+mn-ea"/>
              </a:rPr>
              <a:t>___</a:t>
            </a:r>
            <a:r>
              <a:rPr lang="en-US" altLang="zh-CN" kern="100" dirty="0" smtClean="0">
                <a:cs typeface="Courier New" panose="02070309020205020404"/>
                <a:sym typeface="+mn-ea"/>
              </a:rPr>
              <a:t>__</a:t>
            </a:r>
            <a:r>
              <a:rPr lang="en-US" altLang="zh-CN" kern="100" dirty="0" smtClean="0">
                <a:ea typeface="楷体" panose="02010609060101010101" pitchFamily="49" charset="-122"/>
                <a:cs typeface="Courier New" panose="02070309020205020404"/>
                <a:sym typeface="+mn-ea"/>
              </a:rPr>
              <a:t>___</a:t>
            </a:r>
            <a:r>
              <a:rPr lang="en-US" altLang="zh-CN" kern="100" dirty="0" smtClean="0">
                <a:cs typeface="Courier New" panose="02070309020205020404"/>
                <a:sym typeface="+mn-ea"/>
              </a:rPr>
              <a:t>__</a:t>
            </a:r>
            <a:r>
              <a:rPr lang="en-US" altLang="zh-CN" kern="100" dirty="0" smtClean="0">
                <a:ea typeface="楷体" panose="02010609060101010101" pitchFamily="49" charset="-122"/>
                <a:cs typeface="Courier New" panose="02070309020205020404"/>
                <a:sym typeface="+mn-ea"/>
              </a:rPr>
              <a:t>___</a:t>
            </a:r>
            <a:r>
              <a:rPr lang="en-US" altLang="zh-CN" kern="100" dirty="0" smtClean="0">
                <a:cs typeface="Courier New" panose="02070309020205020404"/>
                <a:sym typeface="+mn-ea"/>
              </a:rPr>
              <a:t>__</a:t>
            </a:r>
            <a:r>
              <a:rPr lang="en-US" altLang="zh-CN" kern="100" dirty="0" smtClean="0">
                <a:ea typeface="楷体" panose="02010609060101010101" pitchFamily="49" charset="-122"/>
                <a:cs typeface="Courier New" panose="02070309020205020404"/>
                <a:sym typeface="+mn-ea"/>
              </a:rPr>
              <a:t>___</a:t>
            </a:r>
            <a:r>
              <a:rPr lang="en-US" altLang="zh-CN" kern="100" dirty="0" smtClean="0">
                <a:cs typeface="Courier New" panose="02070309020205020404"/>
                <a:sym typeface="+mn-ea"/>
              </a:rPr>
              <a:t>__</a:t>
            </a:r>
            <a:r>
              <a:rPr lang="en-US" altLang="zh-CN" kern="100" dirty="0" smtClean="0">
                <a:ea typeface="楷体" panose="02010609060101010101" pitchFamily="49" charset="-122"/>
                <a:cs typeface="Courier New" panose="02070309020205020404"/>
                <a:sym typeface="+mn-ea"/>
              </a:rPr>
              <a:t>___</a:t>
            </a:r>
            <a:r>
              <a:rPr lang="en-US" altLang="zh-CN" kern="100" dirty="0" smtClean="0">
                <a:cs typeface="Courier New" panose="02070309020205020404"/>
                <a:sym typeface="+mn-ea"/>
              </a:rPr>
              <a:t>__</a:t>
            </a:r>
            <a:r>
              <a:rPr lang="en-US" altLang="zh-CN" kern="100" dirty="0" smtClean="0">
                <a:ea typeface="楷体" panose="02010609060101010101" pitchFamily="49" charset="-122"/>
                <a:cs typeface="Courier New" panose="02070309020205020404"/>
              </a:rPr>
              <a:t>____</a:t>
            </a:r>
            <a:endParaRPr lang="zh-CN" altLang="zh-CN" sz="1050" kern="100" dirty="0">
              <a:latin typeface="等线" panose="02010600030101010101" charset="-122"/>
              <a:ea typeface="等线" panose="02010600030101010101" charset="-122"/>
              <a:cs typeface="Courier New" panose="02070309020205020404"/>
            </a:endParaRPr>
          </a:p>
        </p:txBody>
      </p:sp>
      <p:sp>
        <p:nvSpPr>
          <p:cNvPr id="155" name="矩形 154"/>
          <p:cNvSpPr/>
          <p:nvPr/>
        </p:nvSpPr>
        <p:spPr>
          <a:xfrm>
            <a:off x="324655" y="527784"/>
            <a:ext cx="10837204" cy="3969385"/>
          </a:xfrm>
          <a:prstGeom prst="rect">
            <a:avLst/>
          </a:prstGeom>
        </p:spPr>
        <p:txBody>
          <a:bodyPr wrap="square">
            <a:spAutoFit/>
          </a:bodyPr>
          <a:lstStyle/>
          <a:p>
            <a:pPr>
              <a:lnSpc>
                <a:spcPct val="150000"/>
              </a:lnSpc>
            </a:pPr>
            <a:r>
              <a:rPr lang="en-US" altLang="zh-CN" b="1" dirty="0" smtClean="0">
                <a:latin typeface="楷体" panose="02010609060101010101" pitchFamily="49" charset="-122"/>
                <a:ea typeface="楷体" panose="02010609060101010101" pitchFamily="49" charset="-122"/>
              </a:rPr>
              <a:t>              ①</a:t>
            </a:r>
            <a:r>
              <a:rPr lang="zh-CN" altLang="zh-CN" b="1" dirty="0">
                <a:latin typeface="楷体" panose="02010609060101010101" pitchFamily="49" charset="-122"/>
                <a:ea typeface="楷体" panose="02010609060101010101" pitchFamily="49" charset="-122"/>
              </a:rPr>
              <a:t>作者运用对比论证的手法，将文学与一般娱乐、好作家与一般</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文匠</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、人与电脑或机器人进行对比，指出技术主义的缺陷。</a:t>
            </a:r>
            <a:r>
              <a:rPr lang="en-US" altLang="zh-CN" b="1" dirty="0">
                <a:latin typeface="楷体" panose="02010609060101010101" pitchFamily="49" charset="-122"/>
                <a:ea typeface="楷体" panose="02010609060101010101" pitchFamily="49" charset="-122"/>
              </a:rPr>
              <a:t>②</a:t>
            </a:r>
            <a:r>
              <a:rPr lang="zh-CN" altLang="zh-CN" b="1" dirty="0">
                <a:latin typeface="楷体" panose="02010609060101010101" pitchFamily="49" charset="-122"/>
                <a:ea typeface="楷体" panose="02010609060101010101" pitchFamily="49" charset="-122"/>
              </a:rPr>
              <a:t>作者运用举例论证的手法，以生活中很多日常现象为例，论证人类具有的特殊能力。</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③作者运用比喻论证的手法，把人类的心领神会比喻为“对付一个趔趄或一个喷嚏”，论证此事对人类而言非常自然</a:t>
            </a:r>
            <a:r>
              <a:rPr lang="zh-CN" altLang="zh-CN" b="1" dirty="0" smtClean="0">
                <a:latin typeface="楷体" panose="02010609060101010101" pitchFamily="49" charset="-122"/>
                <a:ea typeface="楷体" panose="02010609060101010101" pitchFamily="49" charset="-122"/>
              </a:rPr>
              <a:t>。</a:t>
            </a:r>
            <a:endParaRPr lang="zh-CN" altLang="zh-CN"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lgn="ctr">
              <a:spcAft>
                <a:spcPts val="0"/>
              </a:spcAft>
              <a:tabLst>
                <a:tab pos="2700655" algn="l"/>
              </a:tabLst>
            </a:pPr>
            <a:r>
              <a:rPr lang="zh-CN" altLang="zh-CN" kern="100" dirty="0">
                <a:ea typeface="黑体" panose="02010609060101010101" charset="-122"/>
                <a:cs typeface="Times New Roman" panose="02020603050405020304"/>
              </a:rPr>
              <a:t>二、破解古代文化常识和文言词语题</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 </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        1</a:t>
            </a:r>
            <a:r>
              <a:rPr lang="zh-CN" altLang="zh-CN" kern="100" dirty="0">
                <a:cs typeface="Times New Roman" panose="02020603050405020304"/>
              </a:rPr>
              <a:t>．古代文化常识</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中国古代文化博大精深，包括典章制度、礼仪风俗、天文地理、历法乐律、衣食住行、文化典籍等方方面面。了解并掌握常见的古代文化常识需要做到以下几点：</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        (1)</a:t>
            </a:r>
            <a:r>
              <a:rPr lang="zh-CN" altLang="zh-CN" kern="100" dirty="0">
                <a:cs typeface="Times New Roman" panose="02020603050405020304"/>
              </a:rPr>
              <a:t>加强积累，分类记忆。平时积累是基础，做题时还要有意识地对各类常识进行归类，留意常见的设错点</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Picture 9" descr="E:\8.24 新文本框文件\版式\语文变色\技法归纳.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6441" y="1511895"/>
            <a:ext cx="2112264" cy="496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a:spcAft>
                <a:spcPts val="0"/>
              </a:spcAft>
              <a:tabLst>
                <a:tab pos="2700655" algn="l"/>
              </a:tabLst>
            </a:pPr>
            <a:r>
              <a:rPr lang="en-US" altLang="zh-CN" kern="100" dirty="0">
                <a:cs typeface="Courier New" panose="02070309020205020404"/>
              </a:rPr>
              <a:t>        (2)</a:t>
            </a:r>
            <a:r>
              <a:rPr lang="zh-CN" altLang="zh-CN" kern="100" dirty="0">
                <a:cs typeface="Times New Roman" panose="02020603050405020304"/>
              </a:rPr>
              <a:t>联系语境，通过语意判断。解题时可以把所给文化常识的解释重新放回到语境中，根据前后文的语境来推断所给的解释是否合理，即其与前后文意思是否贯通，与全文所讲的意思有无相互矛盾的地方。</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        (3)</a:t>
            </a:r>
            <a:r>
              <a:rPr lang="zh-CN" altLang="zh-CN" kern="100" dirty="0">
                <a:cs typeface="Times New Roman" panose="02020603050405020304"/>
              </a:rPr>
              <a:t>联系课文，联想判断。结合课本中学过的相关内容，将其代入语境进行联想，从而作出正确的判断</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492750"/>
          </a:xfrm>
        </p:spPr>
        <p:txBody>
          <a:bodyPr/>
          <a:lstStyle/>
          <a:p>
            <a:pPr latinLnBrk="0">
              <a:spcAft>
                <a:spcPts val="0"/>
              </a:spcAft>
              <a:tabLst>
                <a:tab pos="2700655" algn="l"/>
              </a:tabLst>
            </a:pPr>
            <a:r>
              <a:rPr lang="en-US" altLang="zh-CN" sz="2600" kern="100" dirty="0">
                <a:cs typeface="Courier New" panose="02070309020205020404"/>
              </a:rPr>
              <a:t>        2</a:t>
            </a:r>
            <a:r>
              <a:rPr lang="zh-CN" altLang="zh-CN" sz="2600" kern="100" dirty="0">
                <a:cs typeface="Times New Roman" panose="02020603050405020304"/>
              </a:rPr>
              <a:t>．文言词语</a:t>
            </a:r>
            <a:endParaRPr lang="zh-CN" altLang="zh-CN" sz="2600" kern="100" dirty="0">
              <a:latin typeface="等线" panose="02010600030101010101" charset="-122"/>
              <a:ea typeface="等线" panose="02010600030101010101" charset="-122"/>
              <a:cs typeface="Courier New" panose="02070309020205020404"/>
            </a:endParaRPr>
          </a:p>
          <a:p>
            <a:pPr latinLnBrk="0">
              <a:spcAft>
                <a:spcPts val="0"/>
              </a:spcAft>
              <a:tabLst>
                <a:tab pos="2700655" algn="l"/>
              </a:tabLst>
            </a:pPr>
            <a:r>
              <a:rPr lang="en-US" altLang="zh-CN" sz="2600" kern="100" dirty="0">
                <a:cs typeface="Courier New" panose="02070309020205020404"/>
              </a:rPr>
              <a:t>        (1)</a:t>
            </a:r>
            <a:r>
              <a:rPr lang="zh-CN" altLang="en-US" sz="2600" kern="100" dirty="0">
                <a:cs typeface="Courier New" panose="02070309020205020404"/>
              </a:rPr>
              <a:t>对于</a:t>
            </a:r>
            <a:r>
              <a:rPr lang="zh-CN" altLang="zh-CN" sz="2600" kern="100" dirty="0">
                <a:cs typeface="Times New Roman" panose="02020603050405020304"/>
              </a:rPr>
              <a:t>教考衔接类型的题目，首先要熟悉教材，筑牢根基，熟练掌握课内文言词语的意义和用法；其次要对课内文言词语的语境进行归类总结，以便在阅读试题文本时快速感知判断，联系课文内容进行快速迁移。</a:t>
            </a:r>
            <a:endParaRPr lang="zh-CN" altLang="zh-CN" sz="2600" kern="100" dirty="0">
              <a:latin typeface="等线" panose="02010600030101010101" charset="-122"/>
              <a:ea typeface="等线" panose="02010600030101010101" charset="-122"/>
              <a:cs typeface="Courier New" panose="02070309020205020404"/>
            </a:endParaRPr>
          </a:p>
          <a:p>
            <a:pPr latinLnBrk="0">
              <a:spcAft>
                <a:spcPts val="0"/>
              </a:spcAft>
              <a:tabLst>
                <a:tab pos="2700655" algn="l"/>
              </a:tabLst>
            </a:pPr>
            <a:r>
              <a:rPr lang="en-US" altLang="zh-CN" sz="2600" kern="100" dirty="0">
                <a:cs typeface="Courier New" panose="02070309020205020404"/>
              </a:rPr>
              <a:t>        (2)</a:t>
            </a:r>
            <a:r>
              <a:rPr lang="zh-CN" altLang="en-US" sz="2600" kern="100" dirty="0">
                <a:cs typeface="Courier New" panose="02070309020205020404"/>
                <a:sym typeface="+mn-ea"/>
              </a:rPr>
              <a:t>对于</a:t>
            </a:r>
            <a:r>
              <a:rPr lang="zh-CN" altLang="zh-CN" sz="2600" kern="100" dirty="0">
                <a:cs typeface="Times New Roman" panose="02020603050405020304"/>
              </a:rPr>
              <a:t>古今异义类型的</a:t>
            </a:r>
            <a:r>
              <a:rPr lang="zh-CN" altLang="zh-CN" sz="2600" kern="100" dirty="0">
                <a:cs typeface="Times New Roman" panose="02020603050405020304"/>
                <a:sym typeface="+mn-ea"/>
              </a:rPr>
              <a:t>题目</a:t>
            </a:r>
            <a:r>
              <a:rPr lang="zh-CN" altLang="zh-CN" sz="2600" kern="100" dirty="0">
                <a:cs typeface="Times New Roman" panose="02020603050405020304"/>
              </a:rPr>
              <a:t>，需要注意文言词语在古代汉语与现代汉语中的联系和区别，看词语的意义是否转移，有无扩大或缩小，感情色彩是否发生了变化，尤其要关注双音节词语是一个词还是两个词。</a:t>
            </a:r>
            <a:endParaRPr lang="zh-CN" altLang="zh-CN" sz="2600" kern="100" dirty="0">
              <a:latin typeface="等线" panose="02010600030101010101" charset="-122"/>
              <a:ea typeface="等线" panose="02010600030101010101" charset="-122"/>
              <a:cs typeface="Courier New" panose="02070309020205020404"/>
            </a:endParaRPr>
          </a:p>
          <a:p>
            <a:pPr latinLnBrk="0">
              <a:spcAft>
                <a:spcPts val="0"/>
              </a:spcAft>
              <a:tabLst>
                <a:tab pos="2700655" algn="l"/>
              </a:tabLst>
            </a:pPr>
            <a:r>
              <a:rPr lang="en-US" altLang="zh-CN" sz="2600" kern="100" dirty="0">
                <a:cs typeface="Courier New" panose="02070309020205020404"/>
              </a:rPr>
              <a:t>        (3)</a:t>
            </a:r>
            <a:r>
              <a:rPr lang="zh-CN" altLang="en-US" sz="2600" kern="100" dirty="0">
                <a:cs typeface="Courier New" panose="02070309020205020404"/>
                <a:sym typeface="+mn-ea"/>
              </a:rPr>
              <a:t>对于</a:t>
            </a:r>
            <a:r>
              <a:rPr lang="zh-CN" altLang="zh-CN" sz="2600" kern="100" dirty="0">
                <a:cs typeface="Times New Roman" panose="02020603050405020304"/>
              </a:rPr>
              <a:t>词义引申类型的</a:t>
            </a:r>
            <a:r>
              <a:rPr lang="zh-CN" altLang="zh-CN" sz="2600" kern="100" dirty="0">
                <a:cs typeface="Times New Roman" panose="02020603050405020304"/>
                <a:sym typeface="+mn-ea"/>
              </a:rPr>
              <a:t>题目</a:t>
            </a:r>
            <a:r>
              <a:rPr lang="zh-CN" altLang="zh-CN" sz="2600" kern="100" dirty="0">
                <a:cs typeface="Times New Roman" panose="02020603050405020304"/>
              </a:rPr>
              <a:t>，在了解词语本义的同时，还要掌握词语的引申义以及词义的引申方式</a:t>
            </a:r>
            <a:r>
              <a:rPr lang="zh-CN" altLang="zh-CN" sz="2600" kern="100" dirty="0" smtClean="0">
                <a:cs typeface="Times New Roman" panose="02020603050405020304"/>
              </a:rPr>
              <a:t>。</a:t>
            </a:r>
            <a:endParaRPr lang="zh-CN" altLang="zh-CN" sz="26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1151035"/>
            <a:ext cx="10980000" cy="5041380"/>
          </a:xfrm>
        </p:spPr>
        <p:txBody>
          <a:bodyPr/>
          <a:lstStyle/>
          <a:p>
            <a:pPr>
              <a:lnSpc>
                <a:spcPct val="120000"/>
              </a:lnSpc>
              <a:spcAft>
                <a:spcPts val="0"/>
              </a:spcAft>
              <a:tabLst>
                <a:tab pos="2700655" algn="l"/>
              </a:tabLst>
            </a:pPr>
            <a:r>
              <a:rPr lang="en-US" altLang="zh-CN" sz="2400" kern="100" dirty="0">
                <a:ea typeface="楷体" panose="02010609060101010101" pitchFamily="49" charset="-122"/>
                <a:cs typeface="Courier New" panose="02070309020205020404"/>
              </a:rPr>
              <a:t>(2023·</a:t>
            </a:r>
            <a:r>
              <a:rPr lang="zh-CN" altLang="zh-CN" sz="2400" kern="100" dirty="0">
                <a:ea typeface="楷体" panose="02010609060101010101" pitchFamily="49" charset="-122"/>
                <a:cs typeface="Times New Roman" panose="02020603050405020304"/>
              </a:rPr>
              <a:t>新课标</a:t>
            </a:r>
            <a:r>
              <a:rPr lang="en-US" altLang="zh-CN" sz="2400" kern="100" dirty="0">
                <a:latin typeface="宋体" panose="02010600030101010101" pitchFamily="2" charset="-122"/>
                <a:ea typeface="楷体" panose="02010609060101010101" pitchFamily="49" charset="-122"/>
                <a:cs typeface="Times New Roman" panose="02020603050405020304"/>
              </a:rPr>
              <a:t>Ⅱ</a:t>
            </a:r>
            <a:r>
              <a:rPr lang="zh-CN" altLang="zh-CN" sz="2400" kern="100" dirty="0">
                <a:ea typeface="楷体" panose="02010609060101010101" pitchFamily="49" charset="-122"/>
                <a:cs typeface="Times New Roman" panose="02020603050405020304"/>
              </a:rPr>
              <a:t>卷</a:t>
            </a:r>
            <a:r>
              <a:rPr lang="en-US" altLang="zh-CN" sz="2400" kern="100" dirty="0">
                <a:ea typeface="楷体" panose="02010609060101010101" pitchFamily="49" charset="-122"/>
                <a:cs typeface="Courier New" panose="02070309020205020404"/>
              </a:rPr>
              <a:t>)</a:t>
            </a:r>
            <a:r>
              <a:rPr lang="zh-CN" altLang="zh-CN" sz="2400" kern="100" dirty="0">
                <a:cs typeface="Times New Roman" panose="02020603050405020304"/>
              </a:rPr>
              <a:t>阅读下面的文言文，完成后面的小题。</a:t>
            </a:r>
            <a:endParaRPr lang="zh-CN" altLang="zh-CN" sz="100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zh-CN" altLang="zh-CN" sz="2400" kern="100" dirty="0">
                <a:ea typeface="黑体" panose="02010609060101010101" charset="-122"/>
                <a:cs typeface="Times New Roman" panose="02020603050405020304"/>
              </a:rPr>
              <a:t>材料一：</a:t>
            </a:r>
            <a:endParaRPr lang="zh-CN" altLang="zh-CN" sz="100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zh-CN" altLang="zh-CN" sz="2400" kern="100" dirty="0">
                <a:ea typeface="楷体" panose="02010609060101010101" pitchFamily="49" charset="-122"/>
                <a:cs typeface="Times New Roman" panose="02020603050405020304"/>
              </a:rPr>
              <a:t>凡战，若我众敌寡，不可战于险阻之间，须要</a:t>
            </a:r>
            <a:r>
              <a:rPr lang="zh-CN" altLang="zh-CN" sz="2400" kern="100" dirty="0">
                <a:solidFill>
                  <a:srgbClr val="C00000"/>
                </a:solidFill>
                <a:ea typeface="楷体" panose="02010609060101010101" pitchFamily="49" charset="-122"/>
                <a:cs typeface="Times New Roman" panose="02020603050405020304"/>
              </a:rPr>
              <a:t>平易</a:t>
            </a:r>
            <a:r>
              <a:rPr lang="zh-CN" altLang="zh-CN" sz="2400" kern="100" dirty="0">
                <a:ea typeface="楷体" panose="02010609060101010101" pitchFamily="49" charset="-122"/>
                <a:cs typeface="Times New Roman" panose="02020603050405020304"/>
              </a:rPr>
              <a:t>宽广之地。闻鼓则进，</a:t>
            </a:r>
            <a:r>
              <a:rPr lang="zh-CN" altLang="zh-CN" sz="2400" kern="100" dirty="0">
                <a:solidFill>
                  <a:srgbClr val="C00000"/>
                </a:solidFill>
                <a:ea typeface="楷体" panose="02010609060101010101" pitchFamily="49" charset="-122"/>
                <a:cs typeface="Times New Roman" panose="02020603050405020304"/>
              </a:rPr>
              <a:t>闻金则止</a:t>
            </a:r>
            <a:r>
              <a:rPr lang="zh-CN" altLang="zh-CN" sz="2400" kern="100" dirty="0">
                <a:ea typeface="楷体" panose="02010609060101010101" pitchFamily="49" charset="-122"/>
                <a:cs typeface="Times New Roman" panose="02020603050405020304"/>
              </a:rPr>
              <a:t>，无有不胜。法曰：</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用众进止。</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晋太元时，秦苻坚进屯寿阳，列阵淝水，与晋将谢玄相拒。玄使谓苻坚曰：</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君远涉吾境，</a:t>
            </a:r>
            <a:r>
              <a:rPr lang="zh-CN" altLang="zh-CN" sz="2400" kern="100" dirty="0">
                <a:solidFill>
                  <a:srgbClr val="000000"/>
                </a:solidFill>
                <a:ea typeface="楷体" panose="02010609060101010101" pitchFamily="49" charset="-122"/>
                <a:cs typeface="Times New Roman" panose="02020603050405020304"/>
              </a:rPr>
              <a:t>而临水为阵，是不欲速战。</a:t>
            </a:r>
            <a:r>
              <a:rPr lang="zh-CN" altLang="zh-CN" sz="2400" u="sng" kern="100" dirty="0">
                <a:solidFill>
                  <a:srgbClr val="000000"/>
                </a:solidFill>
                <a:ea typeface="楷体" panose="02010609060101010101" pitchFamily="49" charset="-122"/>
                <a:cs typeface="Times New Roman" panose="02020603050405020304"/>
              </a:rPr>
              <a:t>请君少却，令将士得周旋，仆与诸君缓辔而观之，不亦乐乎！</a:t>
            </a:r>
            <a:r>
              <a:rPr lang="en-US" altLang="zh-CN" sz="2400" kern="100" dirty="0">
                <a:solidFill>
                  <a:srgbClr val="000000"/>
                </a:solidFill>
                <a:latin typeface="宋体" panose="02010600030101010101" pitchFamily="2" charset="-122"/>
                <a:ea typeface="等线" panose="02010600030101010101" charset="-122"/>
                <a:cs typeface="Times New Roman" panose="02020603050405020304"/>
              </a:rPr>
              <a:t>”</a:t>
            </a:r>
            <a:r>
              <a:rPr lang="zh-CN" altLang="zh-CN" sz="2400" kern="100" dirty="0">
                <a:solidFill>
                  <a:srgbClr val="000000"/>
                </a:solidFill>
                <a:ea typeface="楷体" panose="02010609060101010101" pitchFamily="49" charset="-122"/>
                <a:cs typeface="Times New Roman" panose="02020603050405020304"/>
              </a:rPr>
              <a:t>坚众皆曰：</a:t>
            </a:r>
            <a:r>
              <a:rPr lang="en-US" altLang="zh-CN" sz="2400" kern="100" dirty="0">
                <a:solidFill>
                  <a:srgbClr val="000000"/>
                </a:solidFill>
                <a:latin typeface="宋体" panose="02010600030101010101" pitchFamily="2" charset="-122"/>
                <a:ea typeface="等线" panose="02010600030101010101" charset="-122"/>
                <a:cs typeface="Times New Roman" panose="02020603050405020304"/>
              </a:rPr>
              <a:t>“</a:t>
            </a:r>
            <a:r>
              <a:rPr lang="zh-CN" altLang="zh-CN" sz="2400" kern="100" dirty="0">
                <a:solidFill>
                  <a:srgbClr val="000000"/>
                </a:solidFill>
                <a:ea typeface="楷体" panose="02010609060101010101" pitchFamily="49" charset="-122"/>
                <a:cs typeface="Times New Roman" panose="02020603050405020304"/>
              </a:rPr>
              <a:t>宜</a:t>
            </a:r>
            <a:r>
              <a:rPr lang="zh-CN" altLang="zh-CN" sz="2400" kern="100" dirty="0">
                <a:ea typeface="楷体" panose="02010609060101010101" pitchFamily="49" charset="-122"/>
                <a:cs typeface="Times New Roman" panose="02020603050405020304"/>
              </a:rPr>
              <a:t>阻淝水，莫令得上。我众彼寡，势必万全。</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坚曰：</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但却军，令得过，而我以铁骑数十万向水，逼而杀之。</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融亦以为然。遂麾兵却，众因乱而不能止。于是，玄与谢琰、桓伊等，以精锐八千渡淝水。玄、琰进兵大战淝水南，坚众大溃。</a:t>
            </a:r>
            <a:endParaRPr lang="zh-CN" altLang="zh-CN" sz="1000" kern="100" dirty="0">
              <a:latin typeface="等线" panose="02010600030101010101" charset="-122"/>
              <a:ea typeface="等线" panose="02010600030101010101" charset="-122"/>
              <a:cs typeface="Courier New" panose="02070309020205020404"/>
            </a:endParaRPr>
          </a:p>
          <a:p>
            <a:pPr indent="713740" algn="r">
              <a:lnSpc>
                <a:spcPct val="120000"/>
              </a:lnSpc>
              <a:spcAft>
                <a:spcPts val="0"/>
              </a:spcAft>
              <a:tabLst>
                <a:tab pos="2700655" algn="l"/>
              </a:tabLst>
            </a:pPr>
            <a:r>
              <a:rPr lang="en-US" altLang="zh-CN" sz="2400" kern="100" dirty="0">
                <a:ea typeface="楷体" panose="02010609060101010101" pitchFamily="49" charset="-122"/>
                <a:cs typeface="Courier New" panose="02070309020205020404"/>
              </a:rPr>
              <a:t>(</a:t>
            </a:r>
            <a:r>
              <a:rPr lang="zh-CN" altLang="zh-CN" sz="2400" kern="100" dirty="0">
                <a:ea typeface="楷体" panose="02010609060101010101" pitchFamily="49" charset="-122"/>
                <a:cs typeface="Times New Roman" panose="02020603050405020304"/>
              </a:rPr>
              <a:t>节选自《百战奇略》</a:t>
            </a:r>
            <a:r>
              <a:rPr lang="en-US" altLang="zh-CN" sz="2400" kern="100" dirty="0" smtClean="0">
                <a:ea typeface="楷体" panose="02010609060101010101" pitchFamily="49" charset="-122"/>
                <a:cs typeface="Courier New" panose="02070309020205020404"/>
              </a:rPr>
              <a:t>)</a:t>
            </a:r>
            <a:endParaRPr lang="zh-CN" altLang="zh-CN" sz="1000" kern="100" dirty="0">
              <a:latin typeface="等线" panose="02010600030101010101" charset="-122"/>
              <a:ea typeface="等线" panose="02010600030101010101" charset="-122"/>
              <a:cs typeface="Courier New" panose="02070309020205020404"/>
            </a:endParaRPr>
          </a:p>
        </p:txBody>
      </p:sp>
      <p:pic>
        <p:nvPicPr>
          <p:cNvPr id="3" name="图片 2" descr="E:\张\11.19\新建文件夹\典例体验.tif"/>
          <p:cNvPicPr/>
          <p:nvPr/>
        </p:nvPicPr>
        <p:blipFill>
          <a:blip r:embed="rId1">
            <a:extLst>
              <a:ext uri="{28A0092B-C50C-407E-A947-70E740481C1C}">
                <a14:useLocalDpi xmlns:a14="http://schemas.microsoft.com/office/drawing/2010/main" val="0"/>
              </a:ext>
            </a:extLst>
          </a:blip>
          <a:srcRect/>
          <a:stretch>
            <a:fillRect/>
          </a:stretch>
        </p:blipFill>
        <p:spPr bwMode="auto">
          <a:xfrm>
            <a:off x="298284" y="611795"/>
            <a:ext cx="2112010" cy="495935"/>
          </a:xfrm>
          <a:prstGeom prst="rect">
            <a:avLst/>
          </a:prstGeom>
          <a:noFill/>
          <a:ln>
            <a:noFill/>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课件\新坐标\8.24 点金训练 语文人教必修上册 教师用书（英）\语文人教必修上册\语文变色\单元群文探究X.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37" y="1655911"/>
            <a:ext cx="11520000" cy="560889"/>
          </a:xfrm>
          <a:prstGeom prst="rect">
            <a:avLst/>
          </a:prstGeom>
          <a:noFill/>
          <a:extLst>
            <a:ext uri="{909E8E84-426E-40DD-AFC4-6F175D3DCCD1}">
              <a14:hiddenFill xmlns:a14="http://schemas.microsoft.com/office/drawing/2010/main">
                <a:solidFill>
                  <a:srgbClr val="FFFFFF"/>
                </a:solidFill>
              </a14:hiddenFill>
            </a:ext>
          </a:extLst>
        </p:spPr>
      </p:pic>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重构拓展</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5" name="文本占位符 4"/>
          <p:cNvSpPr>
            <a:spLocks noGrp="1"/>
          </p:cNvSpPr>
          <p:nvPr>
            <p:ph type="body" sz="quarter" idx="10"/>
          </p:nvPr>
        </p:nvSpPr>
        <p:spPr>
          <a:xfrm>
            <a:off x="271037" y="2294105"/>
            <a:ext cx="10980000" cy="3970318"/>
          </a:xfrm>
        </p:spPr>
        <p:txBody>
          <a:bodyPr/>
          <a:lstStyle/>
          <a:p>
            <a:pP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黑体" panose="02010609060101010101" charset="-122"/>
                <a:cs typeface="Times New Roman" panose="02020603050405020304"/>
              </a:rPr>
              <a:t>任务　探究作者的抱负与使命和时代的关系</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所谓</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抱负与使命</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并非仅仅指人自身的理想与责任，而是要把个人的才智、热情、意志与时代结合起来，推动历史的进步，这样才能实现自我的抱负，完成自己的使命。请根据这一点梳理、探索本单元四位作者的抱负与使命和时代的关系，完成下表。</a:t>
            </a:r>
            <a:r>
              <a:rPr lang="en-US" altLang="zh-CN" kern="100" dirty="0">
                <a:cs typeface="Courier New" panose="02070309020205020404"/>
              </a:rPr>
              <a:t>(</a:t>
            </a:r>
            <a:r>
              <a:rPr lang="zh-CN" altLang="zh-CN" kern="100" dirty="0">
                <a:cs typeface="Times New Roman" panose="02020603050405020304"/>
              </a:rPr>
              <a:t>第一篇作品答案已给出</a:t>
            </a:r>
            <a:r>
              <a:rPr lang="en-US" altLang="zh-CN" kern="100" dirty="0">
                <a:cs typeface="Courier New" panose="02070309020205020404"/>
              </a:rPr>
              <a:t>)</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962015"/>
          </a:xfrm>
        </p:spPr>
        <p:txBody>
          <a:bodyPr/>
          <a:lstStyle/>
          <a:p>
            <a:pPr indent="713740">
              <a:lnSpc>
                <a:spcPct val="120000"/>
              </a:lnSpc>
              <a:spcAft>
                <a:spcPts val="0"/>
              </a:spcAft>
              <a:tabLst>
                <a:tab pos="2700655" algn="l"/>
              </a:tabLst>
            </a:pPr>
            <a:r>
              <a:rPr lang="zh-CN" altLang="zh-CN" sz="2400" kern="100" dirty="0">
                <a:ea typeface="黑体" panose="02010609060101010101" charset="-122"/>
                <a:cs typeface="Times New Roman" panose="02020603050405020304"/>
              </a:rPr>
              <a:t>材料二：</a:t>
            </a:r>
            <a:endParaRPr lang="zh-CN" altLang="zh-CN" sz="100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zh-CN" altLang="zh-CN" sz="2400" kern="100" dirty="0">
                <a:solidFill>
                  <a:srgbClr val="000000"/>
                </a:solidFill>
                <a:ea typeface="楷体" panose="02010609060101010101" pitchFamily="49" charset="-122"/>
                <a:cs typeface="Times New Roman" panose="02020603050405020304"/>
              </a:rPr>
              <a:t>太宗曰：</a:t>
            </a:r>
            <a:r>
              <a:rPr lang="en-US" altLang="zh-CN" sz="2400" kern="100" dirty="0">
                <a:solidFill>
                  <a:srgbClr val="000000"/>
                </a:solidFill>
                <a:latin typeface="宋体" panose="02010600030101010101" pitchFamily="2" charset="-122"/>
                <a:ea typeface="等线" panose="02010600030101010101" charset="-122"/>
                <a:cs typeface="Times New Roman" panose="02020603050405020304"/>
              </a:rPr>
              <a:t>“</a:t>
            </a:r>
            <a:r>
              <a:rPr lang="zh-CN" altLang="zh-CN" sz="2400" u="sng" kern="100" dirty="0">
                <a:solidFill>
                  <a:srgbClr val="000000"/>
                </a:solidFill>
                <a:ea typeface="楷体" panose="02010609060101010101" pitchFamily="49" charset="-122"/>
                <a:cs typeface="Times New Roman" panose="02020603050405020304"/>
              </a:rPr>
              <a:t>古人临阵出奇，攻人不意，斯亦相变之法乎？</a:t>
            </a:r>
            <a:r>
              <a:rPr lang="en-US" altLang="zh-CN" sz="2400" kern="100" dirty="0">
                <a:solidFill>
                  <a:srgbClr val="000000"/>
                </a:solidFill>
                <a:latin typeface="宋体" panose="02010600030101010101" pitchFamily="2" charset="-122"/>
                <a:ea typeface="等线" panose="02010600030101010101" charset="-122"/>
                <a:cs typeface="Times New Roman" panose="02020603050405020304"/>
              </a:rPr>
              <a:t>”</a:t>
            </a:r>
            <a:r>
              <a:rPr lang="zh-CN" altLang="zh-CN" sz="2400" kern="100" dirty="0">
                <a:solidFill>
                  <a:srgbClr val="000000"/>
                </a:solidFill>
                <a:ea typeface="楷体" panose="02010609060101010101" pitchFamily="49" charset="-122"/>
                <a:cs typeface="Times New Roman" panose="02020603050405020304"/>
              </a:rPr>
              <a:t>靖</a:t>
            </a:r>
            <a:r>
              <a:rPr lang="en-US" altLang="zh-CN" sz="2400" kern="100" baseline="30000" dirty="0">
                <a:solidFill>
                  <a:srgbClr val="000000"/>
                </a:solidFill>
                <a:latin typeface="宋体" panose="02010600030101010101" pitchFamily="2" charset="-122"/>
                <a:ea typeface="楷体" panose="02010609060101010101" pitchFamily="49" charset="-122"/>
                <a:cs typeface="Times New Roman" panose="02020603050405020304"/>
              </a:rPr>
              <a:t>①</a:t>
            </a:r>
            <a:r>
              <a:rPr lang="zh-CN" altLang="zh-CN" sz="2400" kern="100" dirty="0">
                <a:solidFill>
                  <a:srgbClr val="000000"/>
                </a:solidFill>
                <a:ea typeface="楷体" panose="02010609060101010101" pitchFamily="49" charset="-122"/>
                <a:cs typeface="Times New Roman" panose="02020603050405020304"/>
              </a:rPr>
              <a:t>曰：</a:t>
            </a:r>
            <a:r>
              <a:rPr lang="en-US" altLang="zh-CN" sz="2400" kern="100" dirty="0">
                <a:solidFill>
                  <a:srgbClr val="000000"/>
                </a:solidFill>
                <a:latin typeface="宋体" panose="02010600030101010101" pitchFamily="2" charset="-122"/>
                <a:ea typeface="等线" panose="02010600030101010101" charset="-122"/>
                <a:cs typeface="Times New Roman" panose="02020603050405020304"/>
              </a:rPr>
              <a:t>“</a:t>
            </a:r>
            <a:r>
              <a:rPr lang="zh-CN" altLang="zh-CN" sz="2400" kern="100" dirty="0">
                <a:solidFill>
                  <a:srgbClr val="000000"/>
                </a:solidFill>
                <a:ea typeface="楷体" panose="02010609060101010101" pitchFamily="49" charset="-122"/>
                <a:cs typeface="Times New Roman" panose="02020603050405020304"/>
              </a:rPr>
              <a:t>前代战斗，多是以小术而胜无</a:t>
            </a:r>
            <a:r>
              <a:rPr lang="zh-CN" altLang="zh-CN" sz="2400" kern="100" dirty="0">
                <a:ea typeface="楷体" panose="02010609060101010101" pitchFamily="49" charset="-122"/>
                <a:cs typeface="Times New Roman" panose="02020603050405020304"/>
              </a:rPr>
              <a:t>术，以</a:t>
            </a:r>
            <a:r>
              <a:rPr lang="zh-CN" altLang="zh-CN" sz="2400" kern="100" dirty="0">
                <a:solidFill>
                  <a:srgbClr val="C00000"/>
                </a:solidFill>
                <a:ea typeface="楷体" panose="02010609060101010101" pitchFamily="49" charset="-122"/>
                <a:cs typeface="Times New Roman" panose="02020603050405020304"/>
              </a:rPr>
              <a:t>片善</a:t>
            </a:r>
            <a:r>
              <a:rPr lang="zh-CN" altLang="zh-CN" sz="2400" kern="100" dirty="0">
                <a:ea typeface="楷体" panose="02010609060101010101" pitchFamily="49" charset="-122"/>
                <a:cs typeface="Times New Roman" panose="02020603050405020304"/>
              </a:rPr>
              <a:t>而胜无善，斯安足以论兵法也？若谢玄之破苻坚，非谢玄之善也，盖苻坚之不善也。</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太宗顾侍臣检《谢玄传》阅之，曰：</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苻坚甚处是不善？</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靖曰：</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臣观《苻坚载记》曰：</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秦诸军皆溃败，唯慕容垂一军独全。坚以千余骑赴之，垂子宝劝垂杀坚，不</a:t>
            </a:r>
            <a:r>
              <a:rPr lang="zh-CN" altLang="zh-CN" sz="2400" kern="100" dirty="0">
                <a:solidFill>
                  <a:srgbClr val="C00000"/>
                </a:solidFill>
                <a:ea typeface="楷体" panose="02010609060101010101" pitchFamily="49" charset="-122"/>
                <a:cs typeface="Times New Roman" panose="02020603050405020304"/>
              </a:rPr>
              <a:t>果</a:t>
            </a:r>
            <a:r>
              <a:rPr lang="zh-CN" altLang="zh-CN" sz="2400" kern="100" dirty="0">
                <a:ea typeface="楷体" panose="02010609060101010101" pitchFamily="49" charset="-122"/>
                <a:cs typeface="Times New Roman" panose="02020603050405020304"/>
              </a:rPr>
              <a:t>。</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此有以见秦师之乱。慕容垂独全，盖坚为垂所陷明矣。</a:t>
            </a:r>
            <a:r>
              <a:rPr lang="zh-CN" altLang="zh-CN" sz="2400" u="wavy" kern="100" dirty="0">
                <a:ea typeface="楷体" panose="02010609060101010101" pitchFamily="49" charset="-122"/>
                <a:cs typeface="Times New Roman" panose="02020603050405020304"/>
              </a:rPr>
              <a:t>夫为人所陷而欲胜敌不亦难乎臣故曰无术焉苻坚之类是也。</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太宗曰：</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兵有分聚，各贵适宜。前代事迹，孰为善此者？</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靖曰：</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苻坚总百万之众而败于淝水，此兵能合不能分之所致也。吴汉讨公孙述，与副将刘尚分屯，相去二十里，述来攻汉，尚出合击，大破之，此兵分而能合之所致也。</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太宗曰：</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然。得失事迹，足为万代鉴。</a:t>
            </a:r>
            <a:r>
              <a:rPr lang="en-US" altLang="zh-CN" sz="2400" kern="100" dirty="0">
                <a:latin typeface="宋体" panose="02010600030101010101" pitchFamily="2" charset="-122"/>
                <a:ea typeface="等线" panose="02010600030101010101" charset="-122"/>
                <a:cs typeface="Times New Roman" panose="02020603050405020304"/>
              </a:rPr>
              <a:t>”</a:t>
            </a:r>
            <a:endParaRPr lang="zh-CN" altLang="zh-CN" sz="1000" kern="100" dirty="0">
              <a:latin typeface="等线" panose="02010600030101010101" charset="-122"/>
              <a:ea typeface="等线" panose="02010600030101010101" charset="-122"/>
              <a:cs typeface="Courier New" panose="02070309020205020404"/>
            </a:endParaRPr>
          </a:p>
          <a:p>
            <a:pPr algn="r">
              <a:lnSpc>
                <a:spcPct val="120000"/>
              </a:lnSpc>
              <a:spcAft>
                <a:spcPts val="0"/>
              </a:spcAft>
              <a:tabLst>
                <a:tab pos="2700655" algn="l"/>
              </a:tabLst>
            </a:pPr>
            <a:r>
              <a:rPr lang="en-US" altLang="zh-CN" sz="2400" kern="100" dirty="0">
                <a:ea typeface="楷体" panose="02010609060101010101" pitchFamily="49" charset="-122"/>
                <a:cs typeface="Courier New" panose="02070309020205020404"/>
              </a:rPr>
              <a:t>(</a:t>
            </a:r>
            <a:r>
              <a:rPr lang="zh-CN" altLang="zh-CN" sz="2400" kern="100" dirty="0">
                <a:ea typeface="楷体" panose="02010609060101010101" pitchFamily="49" charset="-122"/>
                <a:cs typeface="Times New Roman" panose="02020603050405020304"/>
              </a:rPr>
              <a:t>节选自《唐太宗李卫公问对》</a:t>
            </a:r>
            <a:r>
              <a:rPr lang="en-US" altLang="zh-CN" sz="2400" kern="100" dirty="0">
                <a:ea typeface="楷体" panose="02010609060101010101" pitchFamily="49" charset="-122"/>
                <a:cs typeface="Courier New" panose="02070309020205020404"/>
              </a:rPr>
              <a:t>)</a:t>
            </a:r>
            <a:endParaRPr lang="zh-CN" altLang="zh-CN" sz="100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sz="2400" kern="100" dirty="0">
                <a:ea typeface="黑体" panose="02010609060101010101" charset="-122"/>
                <a:cs typeface="Times New Roman" panose="02020603050405020304"/>
              </a:rPr>
              <a:t>【注】</a:t>
            </a:r>
            <a:r>
              <a:rPr lang="en-US" altLang="zh-CN" sz="2400" kern="100" dirty="0">
                <a:latin typeface="仿宋" panose="02010609060101010101" charset="-122"/>
                <a:ea typeface="仿宋" panose="02010609060101010101" charset="-122"/>
                <a:cs typeface="Times New Roman" panose="02020603050405020304"/>
              </a:rPr>
              <a:t>①</a:t>
            </a:r>
            <a:r>
              <a:rPr lang="zh-CN" altLang="zh-CN" sz="2400" kern="100" dirty="0">
                <a:latin typeface="仿宋" panose="02010609060101010101" charset="-122"/>
                <a:ea typeface="仿宋" panose="02010609060101010101" charset="-122"/>
                <a:cs typeface="Times New Roman" panose="02020603050405020304"/>
              </a:rPr>
              <a:t>靖：指李靖，唐代名将，封卫国公，世称李卫公</a:t>
            </a:r>
            <a:r>
              <a:rPr lang="zh-CN" altLang="zh-CN" sz="2400" kern="100" dirty="0" smtClean="0">
                <a:latin typeface="仿宋" panose="02010609060101010101" charset="-122"/>
                <a:ea typeface="仿宋" panose="02010609060101010101" charset="-122"/>
                <a:cs typeface="Times New Roman" panose="02020603050405020304"/>
              </a:rPr>
              <a:t>。</a:t>
            </a:r>
            <a:endParaRPr lang="zh-CN" altLang="zh-CN" sz="1000" kern="100" dirty="0">
              <a:latin typeface="仿宋" panose="02010609060101010101" charset="-122"/>
              <a:ea typeface="仿宋" panose="0201060906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31775"/>
            <a:ext cx="10980000" cy="5909310"/>
          </a:xfrm>
        </p:spPr>
        <p:txBody>
          <a:bodyPr/>
          <a:lstStyle/>
          <a:p>
            <a:pPr>
              <a:spcAft>
                <a:spcPts val="0"/>
              </a:spcAft>
              <a:tabLst>
                <a:tab pos="2700655" algn="l"/>
              </a:tabLst>
            </a:pPr>
            <a:r>
              <a:rPr lang="zh-CN" altLang="zh-CN" kern="100" dirty="0">
                <a:cs typeface="Times New Roman" panose="02020603050405020304"/>
              </a:rPr>
              <a:t>下列对材料中加点的词语及相关内容的解说，不正确的一项是</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A</a:t>
            </a:r>
            <a:r>
              <a:rPr lang="zh-CN" altLang="zh-CN" kern="100" dirty="0">
                <a:cs typeface="Times New Roman" panose="02020603050405020304"/>
              </a:rPr>
              <a:t>．平易，指地形平坦，古代常用于描述地貌，也可用于描述人的性情，指性情温和。</a:t>
            </a:r>
            <a:endParaRPr lang="zh-CN" altLang="zh-CN" sz="1050" kern="100" dirty="0">
              <a:latin typeface="等线" panose="02010600030101010101" charset="-122"/>
              <a:ea typeface="等线" panose="02010600030101010101" charset="-122"/>
              <a:cs typeface="Courier New" panose="02070309020205020404"/>
            </a:endParaRPr>
          </a:p>
          <a:p>
            <a:pPr fontAlgn="ctr">
              <a:spcAft>
                <a:spcPts val="0"/>
              </a:spcAft>
              <a:tabLst>
                <a:tab pos="2700655" algn="l"/>
              </a:tabLst>
            </a:pPr>
            <a:r>
              <a:rPr lang="en-US" altLang="zh-CN" kern="100" dirty="0">
                <a:cs typeface="Courier New" panose="02070309020205020404"/>
              </a:rPr>
              <a:t>B</a:t>
            </a:r>
            <a:r>
              <a:rPr lang="zh-CN" altLang="zh-CN" kern="100" dirty="0">
                <a:cs typeface="Times New Roman" panose="02020603050405020304"/>
              </a:rPr>
              <a:t>．闻金则止，金指敲击刁斗发出的声音，古代军队行动中听到鸣金信号就停止前进。</a:t>
            </a:r>
            <a:endParaRPr lang="zh-CN" altLang="zh-CN" sz="1050" kern="100" dirty="0">
              <a:latin typeface="等线" panose="02010600030101010101" charset="-122"/>
              <a:ea typeface="等线" panose="02010600030101010101" charset="-122"/>
              <a:cs typeface="Courier New" panose="02070309020205020404"/>
            </a:endParaRPr>
          </a:p>
          <a:p>
            <a:pPr fontAlgn="ctr">
              <a:spcAft>
                <a:spcPts val="0"/>
              </a:spcAft>
              <a:tabLst>
                <a:tab pos="2700655" algn="l"/>
              </a:tabLst>
            </a:pPr>
            <a:r>
              <a:rPr lang="en-US" altLang="zh-CN" kern="100" dirty="0">
                <a:cs typeface="Courier New" panose="02070309020205020404"/>
              </a:rPr>
              <a:t>C</a:t>
            </a:r>
            <a:r>
              <a:rPr lang="zh-CN" altLang="zh-CN" kern="100" dirty="0">
                <a:cs typeface="Times New Roman" panose="02020603050405020304"/>
              </a:rPr>
              <a:t>．片善，文中指微小长处，其中的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片</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与成语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片甲不留</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中的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片</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意思不同。</a:t>
            </a:r>
            <a:endParaRPr lang="zh-CN" altLang="zh-CN" sz="1050" kern="100" dirty="0">
              <a:latin typeface="等线" panose="02010600030101010101" charset="-122"/>
              <a:ea typeface="等线" panose="02010600030101010101" charset="-122"/>
              <a:cs typeface="Courier New" panose="02070309020205020404"/>
            </a:endParaRPr>
          </a:p>
          <a:p>
            <a:pPr fontAlgn="ctr">
              <a:spcAft>
                <a:spcPts val="0"/>
              </a:spcAft>
              <a:tabLst>
                <a:tab pos="2700655" algn="l"/>
              </a:tabLst>
            </a:pPr>
            <a:r>
              <a:rPr lang="en-US" altLang="zh-CN" kern="100" dirty="0">
                <a:cs typeface="Courier New" panose="02070309020205020404"/>
              </a:rPr>
              <a:t>D</a:t>
            </a:r>
            <a:r>
              <a:rPr lang="zh-CN" altLang="zh-CN" kern="100" dirty="0">
                <a:cs typeface="Times New Roman" panose="02020603050405020304"/>
              </a:rPr>
              <a:t>．果，指实现、成为事实，与《桃花源记》中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未果，寻病终</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果</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意思相同</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3" name="矩形 2"/>
          <p:cNvSpPr/>
          <p:nvPr/>
        </p:nvSpPr>
        <p:spPr>
          <a:xfrm>
            <a:off x="196157" y="2592015"/>
            <a:ext cx="646331" cy="646331"/>
          </a:xfrm>
          <a:prstGeom prst="rect">
            <a:avLst/>
          </a:prstGeom>
        </p:spPr>
        <p:txBody>
          <a:bodyPr wrap="none">
            <a:spAutoFit/>
          </a:bodyPr>
          <a:lstStyle/>
          <a:p>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408295"/>
          </a:xfrm>
        </p:spPr>
        <p:txBody>
          <a:bodyPr/>
          <a:lstStyle/>
          <a:p>
            <a:pPr fontAlgn="ctr">
              <a:lnSpc>
                <a:spcPct val="120000"/>
              </a:lnSpc>
              <a:spcAft>
                <a:spcPts val="0"/>
              </a:spcAft>
              <a:tabLst>
                <a:tab pos="2700655" algn="l"/>
              </a:tabLst>
            </a:pPr>
            <a:r>
              <a:rPr lang="zh-CN" altLang="zh-CN" sz="2400" kern="100" dirty="0">
                <a:solidFill>
                  <a:srgbClr val="0000FF"/>
                </a:solidFill>
                <a:ea typeface="黑体" panose="02010609060101010101" charset="-122"/>
                <a:cs typeface="Times New Roman" panose="02020603050405020304"/>
              </a:rPr>
              <a:t>【解答指导】</a:t>
            </a:r>
            <a:endParaRPr lang="zh-CN" altLang="zh-CN" sz="1000" kern="100" dirty="0">
              <a:latin typeface="等线" panose="02010600030101010101" charset="-122"/>
              <a:ea typeface="等线" panose="02010600030101010101" charset="-122"/>
              <a:cs typeface="Courier New" panose="02070309020205020404"/>
            </a:endParaRPr>
          </a:p>
          <a:p>
            <a:pPr indent="713740" fontAlgn="ctr">
              <a:lnSpc>
                <a:spcPct val="120000"/>
              </a:lnSpc>
              <a:spcAft>
                <a:spcPts val="0"/>
              </a:spcAft>
              <a:tabLst>
                <a:tab pos="2700655" algn="l"/>
              </a:tabLst>
            </a:pPr>
            <a:r>
              <a:rPr lang="zh-CN" altLang="zh-CN" sz="2400" kern="100" dirty="0">
                <a:cs typeface="Times New Roman" panose="02020603050405020304"/>
              </a:rPr>
              <a:t>本题对文言文词语的考查较为全面，四个选项中，两项与教材勾连，一项考查古今异义，一项考查与成语词义的差别，考查方式灵活。</a:t>
            </a:r>
            <a:r>
              <a:rPr lang="en-US" altLang="zh-CN" sz="2400" kern="100" dirty="0">
                <a:cs typeface="Courier New" panose="02070309020205020404"/>
              </a:rPr>
              <a:t>A</a:t>
            </a:r>
            <a:r>
              <a:rPr lang="zh-CN" altLang="zh-CN" sz="2400" kern="100" dirty="0">
                <a:cs typeface="Times New Roman" panose="02020603050405020304"/>
              </a:rPr>
              <a:t>项中的</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平易</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在古代可用于描述地貌，指地形平坦；也可用于描述人的性情，指性情温和，而在现代汉语中则不再用于描述地貌。</a:t>
            </a:r>
            <a:r>
              <a:rPr lang="en-US" altLang="zh-CN" sz="2400" kern="100" dirty="0">
                <a:cs typeface="Courier New" panose="02070309020205020404"/>
              </a:rPr>
              <a:t>A</a:t>
            </a:r>
            <a:r>
              <a:rPr lang="zh-CN" altLang="zh-CN" sz="2400" kern="100" dirty="0">
                <a:cs typeface="Times New Roman" panose="02020603050405020304"/>
              </a:rPr>
              <a:t>项叙述的是古代的用法，正确。</a:t>
            </a:r>
            <a:r>
              <a:rPr lang="en-US" altLang="zh-CN" sz="2400" kern="100" dirty="0">
                <a:cs typeface="Courier New" panose="02070309020205020404"/>
              </a:rPr>
              <a:t>B</a:t>
            </a:r>
            <a:r>
              <a:rPr lang="zh-CN" altLang="zh-CN" sz="2400" kern="100" dirty="0">
                <a:cs typeface="Times New Roman" panose="02020603050405020304"/>
              </a:rPr>
              <a:t>项</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闻金则止</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中的</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金</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指</a:t>
            </a:r>
            <a:r>
              <a:rPr lang="zh-CN" altLang="en-US" sz="2400" kern="100" dirty="0">
                <a:cs typeface="Times New Roman" panose="02020603050405020304"/>
              </a:rPr>
              <a:t>军中作信号用的金属制成的钲、锣、钹等</a:t>
            </a:r>
            <a:r>
              <a:rPr lang="zh-CN" altLang="zh-CN" sz="2400" kern="100" dirty="0">
                <a:cs typeface="Times New Roman" panose="02020603050405020304"/>
              </a:rPr>
              <a:t>，古代军队行动中听到鸣金信号就停止前进。</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刁斗</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则是指三足长柄的锅，是古代军中兼用于炊煮和巡更敲击的铜制用具，故</a:t>
            </a:r>
            <a:r>
              <a:rPr lang="en-US" altLang="zh-CN" sz="2400" kern="100" dirty="0">
                <a:cs typeface="Courier New" panose="02070309020205020404"/>
              </a:rPr>
              <a:t>B</a:t>
            </a:r>
            <a:r>
              <a:rPr lang="zh-CN" altLang="zh-CN" sz="2400" kern="100" dirty="0">
                <a:cs typeface="Times New Roman" panose="02020603050405020304"/>
              </a:rPr>
              <a:t>项错误。</a:t>
            </a:r>
            <a:r>
              <a:rPr lang="en-US" altLang="zh-CN" sz="2400" kern="100" dirty="0">
                <a:cs typeface="Courier New" panose="02070309020205020404"/>
              </a:rPr>
              <a:t>C</a:t>
            </a:r>
            <a:r>
              <a:rPr lang="zh-CN" altLang="zh-CN" sz="2400" kern="100" dirty="0">
                <a:cs typeface="Times New Roman" panose="02020603050405020304"/>
              </a:rPr>
              <a:t>项中的</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片善</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与上句</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小术</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相对应，</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片</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是</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微小</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的意思，成语</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片甲不留</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中的</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片</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则是</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一副</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的意思，</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片甲</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本指</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一副铠甲</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，代指</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一兵一将</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，两个</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片</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的意思不同，故</a:t>
            </a:r>
            <a:r>
              <a:rPr lang="en-US" altLang="zh-CN" sz="2400" kern="100" dirty="0">
                <a:cs typeface="Courier New" panose="02070309020205020404"/>
              </a:rPr>
              <a:t>C</a:t>
            </a:r>
            <a:r>
              <a:rPr lang="zh-CN" altLang="zh-CN" sz="2400" kern="100" dirty="0">
                <a:cs typeface="Times New Roman" panose="02020603050405020304"/>
              </a:rPr>
              <a:t>项正确。</a:t>
            </a:r>
            <a:r>
              <a:rPr lang="en-US" altLang="zh-CN" sz="2400" kern="100" dirty="0">
                <a:cs typeface="Courier New" panose="02070309020205020404"/>
              </a:rPr>
              <a:t>D</a:t>
            </a:r>
            <a:r>
              <a:rPr lang="zh-CN" altLang="zh-CN" sz="2400" kern="100" dirty="0">
                <a:cs typeface="Times New Roman" panose="02020603050405020304"/>
              </a:rPr>
              <a:t>项中的</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果</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是</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实现、成为事实</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的意思，陶渊明《桃花源记》中</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未果，寻病终</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的</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果</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与此意思相同，故</a:t>
            </a:r>
            <a:r>
              <a:rPr lang="en-US" altLang="zh-CN" sz="2400" kern="100" dirty="0">
                <a:cs typeface="Courier New" panose="02070309020205020404"/>
              </a:rPr>
              <a:t>D</a:t>
            </a:r>
            <a:r>
              <a:rPr lang="zh-CN" altLang="zh-CN" sz="2400" kern="100" dirty="0">
                <a:cs typeface="Times New Roman" panose="02020603050405020304"/>
              </a:rPr>
              <a:t>项正确</a:t>
            </a:r>
            <a:r>
              <a:rPr lang="zh-CN" altLang="zh-CN" sz="2400" kern="100" dirty="0" smtClean="0">
                <a:cs typeface="Times New Roman" panose="02020603050405020304"/>
              </a:rPr>
              <a:t>。</a:t>
            </a:r>
            <a:endParaRPr lang="zh-CN" altLang="zh-CN" sz="10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课件\新坐标\8.24 点金训练 语文人教必修上册 教师用书（英）\语文人教必修上册\语文变色\语文实践活动-表达与交流.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74581" y="528347"/>
            <a:ext cx="5772912" cy="731520"/>
          </a:xfrm>
          <a:prstGeom prst="rect">
            <a:avLst/>
          </a:prstGeom>
          <a:noFill/>
          <a:extLst>
            <a:ext uri="{909E8E84-426E-40DD-AFC4-6F175D3DCCD1}">
              <a14:hiddenFill xmlns:a14="http://schemas.microsoft.com/office/drawing/2010/main">
                <a:solidFill>
                  <a:srgbClr val="FFFFFF"/>
                </a:solidFill>
              </a14:hiddenFill>
            </a:ext>
          </a:extLst>
        </p:spPr>
      </p:pic>
      <p:sp>
        <p:nvSpPr>
          <p:cNvPr id="4" name="文本占位符 3"/>
          <p:cNvSpPr>
            <a:spLocks noGrp="1"/>
          </p:cNvSpPr>
          <p:nvPr>
            <p:ph type="body" sz="quarter" idx="10"/>
          </p:nvPr>
        </p:nvSpPr>
        <p:spPr>
          <a:xfrm>
            <a:off x="271037" y="1223863"/>
            <a:ext cx="10980000" cy="5262979"/>
          </a:xfrm>
        </p:spPr>
        <p:txBody>
          <a:bodyPr/>
          <a:lstStyle/>
          <a:p>
            <a:pPr algn="ctr">
              <a:spcAft>
                <a:spcPts val="0"/>
              </a:spcAft>
              <a:tabLst>
                <a:tab pos="2700655" algn="l"/>
              </a:tabLst>
            </a:pPr>
            <a:r>
              <a:rPr lang="zh-CN" altLang="zh-CN" kern="100" dirty="0">
                <a:ea typeface="黑体" panose="02010609060101010101" charset="-122"/>
                <a:cs typeface="Times New Roman" panose="02020603050405020304"/>
              </a:rPr>
              <a:t>如何写演讲稿</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演讲稿一般具有以下几个特点：</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．针对性</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撰写演讲稿，要考虑听众的需要，讲话的题目应与现实紧密结合，所提出的问题应是听众关注的事情，所讲内容的深浅也应符合听众的接受水平。同时，演讲又要注意环境气氛，既要注意当时的时代气氛，又要了解演讲的具体场合。在不同的场合，演讲有不同的内容、不同的讲法</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909310"/>
          </a:xfrm>
        </p:spPr>
        <p:txBody>
          <a:bodyPr/>
          <a:lstStyle/>
          <a:p>
            <a:pPr indent="713740"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．鲜明性</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演讲的内容不能只是客观地叙述事情，还必须表明自己的主张，阐明自己的见解。赞成什么，反对什么，表扬什么，批评什么，均应做到立场鲜明、态度明确，不能含糊。好的演讲总是以深刻的思想启发听众，以鲜明的观点影响听众，给听众以鼓舞和教育。</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．条理性</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要使演讲易被听众听清、听懂，就要条理清楚，层次分明，否则，所讲内容虽丰富、深刻，但散乱如麻，缺乏逻辑性，亦会影响演讲效果</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6648"/>
          </a:xfrm>
        </p:spPr>
        <p:txBody>
          <a:bodyPr/>
          <a:lstStyle/>
          <a:p>
            <a:pPr indent="713740" fontAlgn="ct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．通俗性</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演讲的语言，总的说来应该通俗易懂，明白晓畅。要做到这一步，关键是句子不要太长，修饰不要过多，不宜咬文嚼字，要合乎口语的特点。同时，也应该讲究文采，以便雅俗共赏。</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．适当的感情色彩</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演讲既要冷静地分析，又要有诚挚热烈的感情，这样才能使讲话既有说服力，又有鼓动性</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8" descr="E:\8.24 新文本框文件\版式\语文变色\写作指导.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2425" y="611795"/>
            <a:ext cx="2112264" cy="496214"/>
          </a:xfrm>
          <a:prstGeom prst="rect">
            <a:avLst/>
          </a:prstGeom>
          <a:noFill/>
          <a:extLst>
            <a:ext uri="{909E8E84-426E-40DD-AFC4-6F175D3DCCD1}">
              <a14:hiddenFill xmlns:a14="http://schemas.microsoft.com/office/drawing/2010/main">
                <a:solidFill>
                  <a:srgbClr val="FFFFFF"/>
                </a:solidFill>
              </a14:hiddenFill>
            </a:ext>
          </a:extLst>
        </p:spPr>
      </p:pic>
      <p:sp>
        <p:nvSpPr>
          <p:cNvPr id="5" name="文本占位符 4"/>
          <p:cNvSpPr>
            <a:spLocks noGrp="1"/>
          </p:cNvSpPr>
          <p:nvPr>
            <p:ph type="body" sz="quarter" idx="10"/>
          </p:nvPr>
        </p:nvSpPr>
        <p:spPr>
          <a:xfrm>
            <a:off x="271037" y="1124581"/>
            <a:ext cx="10980000" cy="3970318"/>
          </a:xfrm>
        </p:spPr>
        <p:txBody>
          <a:bodyPr/>
          <a:lstStyle/>
          <a:p>
            <a:pPr algn="ctr">
              <a:spcAft>
                <a:spcPts val="0"/>
              </a:spcAft>
              <a:tabLst>
                <a:tab pos="2700655" algn="l"/>
              </a:tabLst>
            </a:pPr>
            <a:r>
              <a:rPr lang="zh-CN" altLang="zh-CN" kern="100" dirty="0">
                <a:ea typeface="黑体" panose="02010609060101010101" charset="-122"/>
                <a:cs typeface="Times New Roman" panose="02020603050405020304"/>
              </a:rPr>
              <a:t>演讲稿的构思与写作</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．确定讲题</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根据演讲活动的性质与目的来确立讲题。</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所谓讲题，就是演讲的中心话题。演讲稿的撰写必须在一个有社会价值或科学价值、有现实意义或学术意义的特定问题中展开，否则，将是无的放矢</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3987"/>
          </a:xfrm>
        </p:spPr>
        <p:txBody>
          <a:bodyPr/>
          <a:lstStyle/>
          <a:p>
            <a:pPr indent="713740" fontAlgn="ctr">
              <a:spcAft>
                <a:spcPts val="0"/>
              </a:spcAft>
              <a:tabLst>
                <a:tab pos="2700655" algn="l"/>
              </a:tabLst>
            </a:pPr>
            <a:r>
              <a:rPr lang="zh-CN" altLang="zh-CN" kern="100" dirty="0">
                <a:cs typeface="Times New Roman" panose="02020603050405020304"/>
              </a:rPr>
              <a:t>演讲者总是根据演讲的性质、目的来确定选题。若被邀请作学术演讲，就应该介绍自己最新的研究成果或掌握的最新的学术信息，这样的话题才最具学术性。如果是在思想教育性的演讲活动上作演讲，就应该针对现实中最新鲜的现象和听众最关心的问题发表见解。就连竞选演说和就职演说，也要把握住听众的理想和愿望</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33995"/>
            <a:ext cx="10980000" cy="6092825"/>
          </a:xfrm>
        </p:spPr>
        <p:txBody>
          <a:bodyPr/>
          <a:lstStyle/>
          <a:p>
            <a:pPr indent="713740" fontAlgn="ctr">
              <a:spcAft>
                <a:spcPts val="0"/>
              </a:spcAft>
              <a:tabLst>
                <a:tab pos="2700655" algn="l"/>
              </a:tabLst>
            </a:pPr>
            <a:r>
              <a:rPr lang="en-US" altLang="zh-CN" sz="2600" kern="100" dirty="0">
                <a:cs typeface="Courier New" panose="02070309020205020404"/>
              </a:rPr>
              <a:t>(2)</a:t>
            </a:r>
            <a:r>
              <a:rPr lang="zh-CN" altLang="zh-CN" sz="2600" kern="100" dirty="0">
                <a:cs typeface="Times New Roman" panose="02020603050405020304"/>
              </a:rPr>
              <a:t>根据演讲的主题与听众情况来选择材料。</a:t>
            </a:r>
            <a:endParaRPr lang="zh-CN" altLang="zh-CN" sz="260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sz="2600" kern="100" dirty="0">
                <a:cs typeface="Times New Roman" panose="02020603050405020304"/>
              </a:rPr>
              <a:t>材料是演讲稿的血肉，所以材料的选择和使用在演讲稿的写作过程中是一个重要的环节。</a:t>
            </a:r>
            <a:endParaRPr lang="zh-CN" altLang="zh-CN" sz="260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sz="2600" kern="100" dirty="0">
                <a:cs typeface="Times New Roman" panose="02020603050405020304"/>
              </a:rPr>
              <a:t>首先要围绕主题筛选材料。主题是演讲稿的思想观点，是演讲的宗旨所在。材料是主题形成的基础，又是表现主题的支柱。演讲稿的思想观点必须靠材料来支撑，材料必须能充分地表现主题，有力地支持主题。选用能充分说明、突出、烘托主题的材料，要做到材料与观点的统一。另外，还要选择新颖的、典型的、真实的材料，使主题表现得更深刻、更有力。</a:t>
            </a:r>
            <a:endParaRPr lang="zh-CN" altLang="zh-CN" sz="260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sz="2600" kern="100" dirty="0">
                <a:cs typeface="Times New Roman" panose="02020603050405020304"/>
              </a:rPr>
              <a:t>其次，材料的选择还要考虑到听众的政治素质、社会地位、文化教养以及心理需求等，因而，选用的材料要尽量贴近听众的生活</a:t>
            </a:r>
            <a:r>
              <a:rPr lang="zh-CN" altLang="zh-CN" sz="2600" kern="100" dirty="0" smtClean="0">
                <a:cs typeface="Times New Roman" panose="02020603050405020304"/>
              </a:rPr>
              <a:t>。</a:t>
            </a:r>
            <a:endParaRPr lang="zh-CN" altLang="zh-CN" sz="26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indent="713740"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．精心安排结构</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不同类型、不同内容的演讲稿，其结构方式也各不相同，但结构的基本形态都是由开头、主体、结尾三部分构成的。各部分的具体要求如下：</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开头要先声夺人，富有吸引力。</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en-US" kern="100" dirty="0" smtClean="0">
                <a:cs typeface="Times New Roman" panose="02020603050405020304"/>
              </a:rPr>
              <a:t>常见的开头方式主要有：开门见山，亮出主旨；叙述事实，交代背景；提出问题，发人深思；引用警句，</a:t>
            </a:r>
            <a:r>
              <a:rPr lang="zh-CN" altLang="en-US" kern="100" dirty="0" smtClean="0">
                <a:cs typeface="Times New Roman" panose="02020603050405020304"/>
              </a:rPr>
              <a:t>引出下文</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82313" y="611795"/>
          <a:ext cx="10957448" cy="5646980"/>
        </p:xfrm>
        <a:graphic>
          <a:graphicData uri="http://schemas.openxmlformats.org/drawingml/2006/table">
            <a:tbl>
              <a:tblPr/>
              <a:tblGrid>
                <a:gridCol w="1564724"/>
                <a:gridCol w="961672"/>
                <a:gridCol w="1620180"/>
                <a:gridCol w="2050415"/>
                <a:gridCol w="2414081"/>
                <a:gridCol w="1152128"/>
                <a:gridCol w="1194248"/>
              </a:tblGrid>
              <a:tr h="1257860">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作品</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a:solidFill>
                            <a:srgbClr val="C00000"/>
                          </a:solidFill>
                          <a:effectLst/>
                          <a:latin typeface="Times New Roman" panose="02020603050405020304"/>
                          <a:ea typeface="黑体" panose="02010609060101010101" charset="-122"/>
                          <a:cs typeface="Times New Roman" panose="02020603050405020304"/>
                        </a:rPr>
                        <a:t>作者</a:t>
                      </a:r>
                      <a:endParaRPr lang="zh-CN" sz="2400" kern="10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作者</a:t>
                      </a: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所</a:t>
                      </a:r>
                      <a:endParaRPr lang="en-US" altLang="zh-CN" sz="2400" b="1" kern="100" dirty="0" smtClean="0">
                        <a:solidFill>
                          <a:srgbClr val="C00000"/>
                        </a:solidFill>
                        <a:effectLst/>
                        <a:latin typeface="Times New Roman" panose="02020603050405020304"/>
                        <a:ea typeface="黑体" panose="02010609060101010101" charset="-122"/>
                        <a:cs typeface="Times New Roman" panose="02020603050405020304"/>
                      </a:endParaRPr>
                    </a:p>
                    <a:p>
                      <a:pPr algn="ctr">
                        <a:lnSpc>
                          <a:spcPct val="150000"/>
                        </a:lnSpc>
                        <a:spcAft>
                          <a:spcPts val="0"/>
                        </a:spcAft>
                        <a:tabLst>
                          <a:tab pos="2700655" algn="l"/>
                        </a:tabLst>
                      </a:pP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处</a:t>
                      </a:r>
                      <a:r>
                        <a:rPr lang="zh-CN" sz="2400" b="1" kern="100" dirty="0">
                          <a:solidFill>
                            <a:srgbClr val="C00000"/>
                          </a:solidFill>
                          <a:effectLst/>
                          <a:latin typeface="Times New Roman" panose="02020603050405020304"/>
                          <a:ea typeface="黑体" panose="02010609060101010101" charset="-122"/>
                          <a:cs typeface="Times New Roman" panose="02020603050405020304"/>
                        </a:rPr>
                        <a:t>时代</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写作</a:t>
                      </a: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原因</a:t>
                      </a:r>
                      <a:endParaRPr lang="en-US" altLang="zh-CN" sz="2400" b="1" kern="100" dirty="0" smtClean="0">
                        <a:solidFill>
                          <a:srgbClr val="C00000"/>
                        </a:solidFill>
                        <a:effectLst/>
                        <a:latin typeface="Times New Roman" panose="02020603050405020304"/>
                        <a:ea typeface="黑体" panose="02010609060101010101" charset="-122"/>
                        <a:cs typeface="Times New Roman" panose="02020603050405020304"/>
                      </a:endParaRPr>
                    </a:p>
                    <a:p>
                      <a:pPr algn="ctr">
                        <a:lnSpc>
                          <a:spcPct val="150000"/>
                        </a:lnSpc>
                        <a:spcAft>
                          <a:spcPts val="0"/>
                        </a:spcAft>
                        <a:tabLst>
                          <a:tab pos="2700655" algn="l"/>
                        </a:tabLst>
                      </a:pP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与</a:t>
                      </a:r>
                      <a:r>
                        <a:rPr lang="zh-CN" sz="2400" b="1" kern="100" dirty="0">
                          <a:solidFill>
                            <a:srgbClr val="C00000"/>
                          </a:solidFill>
                          <a:effectLst/>
                          <a:latin typeface="Times New Roman" panose="02020603050405020304"/>
                          <a:ea typeface="黑体" panose="02010609060101010101" charset="-122"/>
                          <a:cs typeface="Times New Roman" panose="02020603050405020304"/>
                        </a:rPr>
                        <a:t>对象</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a:solidFill>
                            <a:srgbClr val="C00000"/>
                          </a:solidFill>
                          <a:effectLst/>
                          <a:latin typeface="Times New Roman" panose="02020603050405020304"/>
                          <a:ea typeface="黑体" panose="02010609060101010101" charset="-122"/>
                          <a:cs typeface="Times New Roman" panose="02020603050405020304"/>
                        </a:rPr>
                        <a:t>关注的社会事件、现象和问题</a:t>
                      </a:r>
                      <a:endParaRPr lang="zh-CN" sz="2400" kern="10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a:solidFill>
                            <a:srgbClr val="C00000"/>
                          </a:solidFill>
                          <a:effectLst/>
                          <a:latin typeface="Times New Roman" panose="02020603050405020304"/>
                          <a:ea typeface="黑体" panose="02010609060101010101" charset="-122"/>
                          <a:cs typeface="Times New Roman" panose="02020603050405020304"/>
                        </a:rPr>
                        <a:t>立场、观点</a:t>
                      </a:r>
                      <a:endParaRPr lang="zh-CN" sz="2400" kern="10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写作</a:t>
                      </a:r>
                      <a:endParaRPr lang="en-US" altLang="zh-CN" sz="2400" b="1" kern="100" dirty="0" smtClean="0">
                        <a:solidFill>
                          <a:srgbClr val="C00000"/>
                        </a:solidFill>
                        <a:effectLst/>
                        <a:latin typeface="Times New Roman" panose="02020603050405020304"/>
                        <a:ea typeface="黑体" panose="02010609060101010101" charset="-122"/>
                        <a:cs typeface="Times New Roman" panose="02020603050405020304"/>
                      </a:endParaRPr>
                    </a:p>
                    <a:p>
                      <a:pPr algn="ctr">
                        <a:lnSpc>
                          <a:spcPct val="150000"/>
                        </a:lnSpc>
                        <a:spcAft>
                          <a:spcPts val="0"/>
                        </a:spcAft>
                        <a:tabLst>
                          <a:tab pos="2700655" algn="l"/>
                        </a:tabLst>
                      </a:pP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目的</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018865">
                <a:tc>
                  <a:txBody>
                    <a:bodyPr/>
                    <a:lstStyle/>
                    <a:p>
                      <a:pPr algn="ctr">
                        <a:lnSpc>
                          <a:spcPct val="15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《在〈人民报〉创刊纪念会上的演说》</a:t>
                      </a:r>
                      <a:endParaRPr lang="zh-CN" sz="2400" kern="100">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马克思</a:t>
                      </a:r>
                      <a:endParaRPr lang="zh-CN" sz="2400" kern="100" dirty="0">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资产阶级革命勃兴，无产阶级即将登上历史舞台</a:t>
                      </a:r>
                      <a:endParaRPr lang="zh-CN" sz="2400" kern="100">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参加《人民报》创刊四周年宴会并发表演说；对象是参加宴会的志同道合的战友</a:t>
                      </a:r>
                      <a:endParaRPr lang="zh-CN" sz="2400" kern="100" dirty="0">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这个时代工业和科学的力量超乎想象，却显露出衰颓的征兆</a:t>
                      </a:r>
                      <a:endParaRPr lang="zh-CN" sz="2400" kern="100">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站在无产阶级的立场上，认为无产阶级将结束这个时代</a:t>
                      </a:r>
                      <a:endParaRPr lang="zh-CN" sz="2400" kern="100">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宣告无产阶级必将解放，以激励志同道合的战友</a:t>
                      </a:r>
                      <a:endParaRPr lang="zh-CN" sz="2400" kern="100" dirty="0">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indent="713740" latinLnBrk="0">
              <a:lnSpc>
                <a:spcPct val="150000"/>
              </a:lnSpc>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主体部分要层层展开，步步推向高潮。</a:t>
            </a:r>
            <a:endParaRPr lang="zh-CN" altLang="zh-CN" kern="100" dirty="0">
              <a:latin typeface="等线" panose="02010600030101010101" charset="-122"/>
              <a:ea typeface="等线" panose="02010600030101010101" charset="-122"/>
              <a:cs typeface="Courier New" panose="02070309020205020404"/>
            </a:endParaRPr>
          </a:p>
          <a:p>
            <a:pPr indent="713740" latinLnBrk="0">
              <a:lnSpc>
                <a:spcPct val="150000"/>
              </a:lnSpc>
              <a:spcAft>
                <a:spcPts val="0"/>
              </a:spcAft>
              <a:tabLst>
                <a:tab pos="2700655" algn="l"/>
              </a:tabLst>
            </a:pPr>
            <a:r>
              <a:rPr lang="zh-CN" altLang="zh-CN" kern="100" dirty="0">
                <a:cs typeface="Times New Roman" panose="02020603050405020304"/>
              </a:rPr>
              <a:t>所谓高潮，即演讲中最精彩、最激动人心的段落。在主体部分的行文上，要在理论上一步步说服听众，在内容上一步步吸引听众，在感情上一步步感染听众。要精心安排结构层次，层层深入，环环相扣，水到渠成地把演讲推向高潮。主体部分的展开方式主要有并列式、递进式、并列递进结合式三种。</a:t>
            </a:r>
            <a:endParaRPr lang="zh-CN" altLang="zh-CN"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indent="713740" latinLnBrk="0">
              <a:lnSpc>
                <a:spcPct val="150000"/>
              </a:lnSpc>
              <a:spcAft>
                <a:spcPts val="0"/>
              </a:spcAft>
              <a:tabLst>
                <a:tab pos="2700655" algn="l"/>
              </a:tabLst>
            </a:pPr>
            <a:r>
              <a:rPr lang="zh-CN" altLang="zh-CN" kern="100" dirty="0">
                <a:cs typeface="Times New Roman" panose="02020603050405020304"/>
              </a:rPr>
              <a:t>如何构筑演讲高潮呢？首先要注重思想感情的升华。必须对某个问题有较为深刻全面的分析、论证，演讲者的思想倾向要逐渐明朗，听众也要能逐渐领会演讲者的思想观点，并有可能与演讲者的思想感情产生共鸣，从而构筑高潮。其次要注意语言的锤炼，既可运用排比、反问等句式增强气势，也可借助名言警句把思想揭示得更深刻</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indent="713740" fontAlgn="ct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结尾要干脆利落，简洁有力。</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演讲稿的结尾是主体内容发展的必然结果。结尾给听众的印象，往往将代表整个演讲给听众的印象。好的结尾应收束全篇，卒章显志，干脆利落，简洁有力，能够使听众精神振奋，并促使听众不断思考和回味。</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演讲稿的结尾没有固定的格式，或对整个演讲全文要点进行简单小结，或以号召性、鼓动性的话收尾，或以诗文名言、幽默俏皮的话结尾，但一般原则是要给听众留下深刻的印象</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E:\8.24 新文本框文件\版式\语文变色\范文点评.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55428" y="647799"/>
            <a:ext cx="3811219" cy="54864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占位符 4"/>
          <p:cNvSpPr>
            <a:spLocks noGrp="1"/>
          </p:cNvSpPr>
          <p:nvPr>
            <p:ph type="body" sz="quarter" idx="10"/>
          </p:nvPr>
        </p:nvSpPr>
        <p:spPr>
          <a:xfrm>
            <a:off x="271037" y="1230264"/>
            <a:ext cx="10980000" cy="4615815"/>
          </a:xfrm>
        </p:spPr>
        <p:txBody>
          <a:bodyPr/>
          <a:lstStyle/>
          <a:p>
            <a:pPr algn="ctr">
              <a:spcAft>
                <a:spcPts val="0"/>
              </a:spcAft>
              <a:tabLst>
                <a:tab pos="2700655" algn="l"/>
              </a:tabLst>
            </a:pPr>
            <a:r>
              <a:rPr lang="zh-CN" altLang="zh-CN" kern="100" dirty="0">
                <a:ea typeface="黑体" panose="02010609060101010101" charset="-122"/>
                <a:cs typeface="Times New Roman" panose="02020603050405020304"/>
              </a:rPr>
              <a:t>铁肩担道义，跨步追理想</a:t>
            </a:r>
            <a:endParaRPr lang="zh-CN" altLang="zh-CN" sz="1050" kern="100" dirty="0">
              <a:latin typeface="等线" panose="02010600030101010101" charset="-122"/>
              <a:ea typeface="等线" panose="02010600030101010101" charset="-122"/>
              <a:cs typeface="Courier New" panose="02070309020205020404"/>
            </a:endParaRPr>
          </a:p>
          <a:p>
            <a:pPr algn="ctr">
              <a:spcAft>
                <a:spcPts val="0"/>
              </a:spcAft>
              <a:tabLst>
                <a:tab pos="2700655" algn="l"/>
              </a:tabLst>
            </a:pPr>
            <a:r>
              <a:rPr lang="en-US" altLang="zh-CN" kern="100" dirty="0">
                <a:ea typeface="楷体" panose="02010609060101010101" pitchFamily="49" charset="-122"/>
                <a:cs typeface="Courier New" panose="02070309020205020404"/>
              </a:rPr>
              <a:t>——</a:t>
            </a:r>
            <a:r>
              <a:rPr lang="en-US" altLang="zh-CN" kern="100" dirty="0">
                <a:latin typeface="仿宋" panose="02010609060101010101" charset="-122"/>
                <a:ea typeface="仿宋" panose="02010609060101010101" charset="-122"/>
                <a:cs typeface="仿宋" panose="02010609060101010101" charset="-122"/>
              </a:rPr>
              <a:t>“</a:t>
            </a:r>
            <a:r>
              <a:rPr lang="zh-CN" altLang="zh-CN" kern="100" dirty="0">
                <a:latin typeface="仿宋" panose="02010609060101010101" charset="-122"/>
                <a:ea typeface="仿宋" panose="02010609060101010101" charset="-122"/>
                <a:cs typeface="仿宋" panose="02010609060101010101" charset="-122"/>
              </a:rPr>
              <a:t>青年与理想</a:t>
            </a:r>
            <a:r>
              <a:rPr lang="en-US" altLang="zh-CN" kern="100" dirty="0">
                <a:latin typeface="仿宋" panose="02010609060101010101" charset="-122"/>
                <a:ea typeface="仿宋" panose="02010609060101010101" charset="-122"/>
                <a:cs typeface="仿宋" panose="02010609060101010101" charset="-122"/>
              </a:rPr>
              <a:t>”</a:t>
            </a:r>
            <a:r>
              <a:rPr lang="zh-CN" altLang="zh-CN" kern="100" dirty="0">
                <a:latin typeface="仿宋" panose="02010609060101010101" charset="-122"/>
                <a:ea typeface="仿宋" panose="02010609060101010101" charset="-122"/>
                <a:cs typeface="仿宋" panose="02010609060101010101" charset="-122"/>
              </a:rPr>
              <a:t>主题演讲</a:t>
            </a:r>
            <a:endParaRPr lang="zh-CN" altLang="zh-CN" sz="1050" kern="100" dirty="0">
              <a:latin typeface="仿宋" panose="02010609060101010101" charset="-122"/>
              <a:ea typeface="仿宋" panose="02010609060101010101" charset="-122"/>
              <a:cs typeface="仿宋" panose="02010609060101010101" charset="-122"/>
            </a:endParaRPr>
          </a:p>
          <a:p>
            <a:pPr fontAlgn="ctr">
              <a:spcAft>
                <a:spcPts val="0"/>
              </a:spcAft>
              <a:tabLst>
                <a:tab pos="2700655" algn="l"/>
              </a:tabLst>
            </a:pPr>
            <a:r>
              <a:rPr lang="zh-CN" altLang="zh-CN" kern="100" dirty="0">
                <a:ea typeface="楷体" panose="02010609060101010101" pitchFamily="49" charset="-122"/>
                <a:cs typeface="Times New Roman" panose="02020603050405020304"/>
              </a:rPr>
              <a:t>亲爱的同学们：</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大家好！很高兴可以在这里发表我对理想的看法。相信在座的每一位同学心中都有一个鸿鹄之志，期待着有朝一日可以鹏程万里。理想很美好，可我们究竟该如何去实现它呢？我认为，作为新时代青年，我们应以修身为基，付诸行动，铁肩担道义，跨步追理想</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857750"/>
          </a:xfrm>
        </p:spPr>
        <p:txBody>
          <a:bodyPr/>
          <a:lstStyle/>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修身强内在，是我们一切的开始。</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修身，就是通过不断学习、反思、总结，渐渐磨砺出更好的自己。修身是庖丁为求解牛之道的孜孜以求，是徐霞客为探幽寻秘而跋山涉水的艰辛步履，是我们为强化知识而夜以继日的奋笔疾书。只有不断地以学习来增加知识储备，对错误进行反思改正，总结出适合自己的方法规律，我们才能做到厚积而薄发，才能拥有实现理想的力量，才算迈出追梦之旅的第一步。</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indent="713740" fontAlgn="ctr">
              <a:spcAft>
                <a:spcPts val="0"/>
              </a:spcAft>
              <a:tabLst>
                <a:tab pos="2700655" algn="l"/>
              </a:tabLst>
            </a:pPr>
            <a:r>
              <a:rPr lang="zh-CN" altLang="zh-CN" kern="100" dirty="0">
                <a:ea typeface="楷体" panose="02010609060101010101" pitchFamily="49" charset="-122"/>
                <a:cs typeface="Times New Roman" panose="02020603050405020304"/>
                <a:sym typeface="+mn-ea"/>
              </a:rPr>
              <a:t>铁肩担道义，是我们一生的追求</a:t>
            </a:r>
            <a:r>
              <a:rPr lang="zh-CN" altLang="zh-CN" kern="100" dirty="0" smtClean="0">
                <a:ea typeface="楷体" panose="02010609060101010101" pitchFamily="49" charset="-122"/>
                <a:cs typeface="Times New Roman" panose="02020603050405020304"/>
                <a:sym typeface="+mn-ea"/>
              </a:rPr>
              <a:t>。</a:t>
            </a:r>
            <a:endParaRPr lang="zh-CN" altLang="zh-CN"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回顾中国共产党的百年奋斗征程，我仿佛看到了陈望道翻译《共产党宣言》时因全情投入而蘸着墨汁吃粽子的样子，看到了</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南陈北李</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相约建党时坚定的眼神，听到了雄壮的《义勇军进行曲》在天安门广场响起</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如今的盛世，正是前辈的铁肩担起来的，是前辈的道义换来的。新时代的我们，享受着前人披荆斩棘换来的幸福，是时候将中华民族的大旗扛起，将家国大义担起</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565525"/>
          </a:xfrm>
        </p:spPr>
        <p:txBody>
          <a:bodyPr/>
          <a:lstStyle/>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其实我们的身边从不缺榜样：看，</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石墨烯天才</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曹原拒绝他国抛来的橄榄枝，始终想着学成归来报效祖国；看，驻村书记黄文秀放弃高薪扎根大山，助力家乡人民脱贫致富；看，戍边战士陈祥榕写下</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清澈的爱，只为中国</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同学们，请扛起我们的大旗，担起我们的道义，挺身向前走。</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775960"/>
          </a:xfrm>
        </p:spPr>
        <p:txBody>
          <a:bodyPr/>
          <a:lstStyle/>
          <a:p>
            <a:pPr indent="713740">
              <a:lnSpc>
                <a:spcPct val="120000"/>
              </a:lnSpc>
              <a:spcAft>
                <a:spcPts val="0"/>
              </a:spcAft>
              <a:tabLst>
                <a:tab pos="2700655" algn="l"/>
              </a:tabLst>
            </a:pPr>
            <a:r>
              <a:rPr lang="zh-CN" altLang="zh-CN" kern="100" dirty="0">
                <a:ea typeface="楷体" panose="02010609060101010101" pitchFamily="49" charset="-122"/>
                <a:cs typeface="Times New Roman" panose="02020603050405020304"/>
                <a:sym typeface="+mn-ea"/>
              </a:rPr>
              <a:t>付诸行动，是我们一直的努力</a:t>
            </a:r>
            <a:r>
              <a:rPr lang="zh-CN" altLang="zh-CN" kern="100" dirty="0" smtClean="0">
                <a:ea typeface="楷体" panose="02010609060101010101" pitchFamily="49" charset="-122"/>
                <a:cs typeface="Times New Roman" panose="02020603050405020304"/>
                <a:sym typeface="+mn-ea"/>
              </a:rPr>
              <a:t>。</a:t>
            </a:r>
            <a:endParaRPr lang="zh-CN" altLang="zh-CN"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纸上得来终觉浅，绝知此事要躬行。</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理想再美好，没有行动也只能沦为空想。李时珍翻山越岭、尝遍百草，方撰成《本草纲目》；袁隆平深耕田间、万遍尝试，方培育出杂交水稻。正如鲁迅所言</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一碗酸辣汤，耳闻口讲的，总不如亲自呷一口的明白</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，比起嘹亮的口号，脚踏实地的行动才更为重要。同学们，让我们行动起来，一同追逐我们的理想吧！</a:t>
            </a:r>
            <a:endParaRPr lang="zh-CN" altLang="zh-CN" sz="105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zh-CN" altLang="zh-CN" kern="100" dirty="0">
                <a:ea typeface="楷体" panose="02010609060101010101" pitchFamily="49" charset="-122"/>
                <a:cs typeface="Times New Roman" panose="02020603050405020304"/>
              </a:rPr>
              <a:t>同学们，追求理想如射箭，奠而后发，发必中。作为新时代青年，我们要昂然站立，挺起脊梁，用铁肩担起道义，用行动追逐理想。</a:t>
            </a:r>
            <a:endParaRPr lang="zh-CN" altLang="zh-CN" sz="105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zh-CN" altLang="zh-CN" kern="100" dirty="0">
                <a:ea typeface="楷体" panose="02010609060101010101" pitchFamily="49" charset="-122"/>
                <a:cs typeface="Times New Roman" panose="02020603050405020304"/>
              </a:rPr>
              <a:t>我的演讲结束，谢谢大家！</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zh-CN" altLang="zh-CN" kern="100" dirty="0">
                <a:ea typeface="黑体" panose="02010609060101010101" charset="-122"/>
                <a:cs typeface="Times New Roman" panose="02020603050405020304"/>
              </a:rPr>
              <a:t>【点评】</a:t>
            </a:r>
            <a:r>
              <a:rPr lang="zh-CN" altLang="zh-CN" kern="100" dirty="0">
                <a:ea typeface="楷体" panose="02010609060101010101" pitchFamily="49" charset="-122"/>
                <a:cs typeface="Times New Roman" panose="02020603050405020304"/>
              </a:rPr>
              <a:t>①结构严谨，条理清晰。文章紧紧围绕</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青年与理想</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这一主题，以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如何实现理想</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为写作重心，采用典型的</a:t>
            </a:r>
            <a:r>
              <a:rPr lang="en-US" altLang="zh-CN" kern="100" dirty="0">
                <a:latin typeface="宋体" panose="02010600030101010101" pitchFamily="2" charset="-122"/>
                <a:ea typeface="等线" panose="02010600030101010101" charset="-122"/>
                <a:cs typeface="Times New Roman" panose="02020603050405020304"/>
                <a:sym typeface="+mn-ea"/>
              </a:rPr>
              <a:t>“</a:t>
            </a:r>
            <a:r>
              <a:rPr lang="zh-CN" altLang="zh-CN" kern="100" dirty="0">
                <a:ea typeface="楷体" panose="02010609060101010101" pitchFamily="49" charset="-122"/>
                <a:cs typeface="Times New Roman" panose="02020603050405020304"/>
              </a:rPr>
              <a:t>总</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分</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总</a:t>
            </a:r>
            <a:r>
              <a:rPr lang="en-US" altLang="zh-CN" kern="100" dirty="0">
                <a:latin typeface="宋体" panose="02010600030101010101" pitchFamily="2" charset="-122"/>
                <a:ea typeface="等线" panose="02010600030101010101" charset="-122"/>
                <a:cs typeface="Times New Roman" panose="02020603050405020304"/>
                <a:sym typeface="+mn-ea"/>
              </a:rPr>
              <a:t>”</a:t>
            </a:r>
            <a:r>
              <a:rPr lang="zh-CN" altLang="zh-CN" kern="100" dirty="0">
                <a:ea typeface="楷体" panose="02010609060101010101" pitchFamily="49" charset="-122"/>
                <a:cs typeface="Times New Roman" panose="02020603050405020304"/>
              </a:rPr>
              <a:t>结构架构全篇。文章首段以自问自答的方式提出中心论点；主体部分分别从</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修身强内在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铁肩担道义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付诸行动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三个方面进行论证，三个分论点紧扣材料，条理清晰；最后发出号召，总结全文，结构严谨。②语言简练，铿锵有力。本文用语简练生动，如在论证第二个分论点时，作者用三个</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看</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字串起曹原、黄文秀和戍边战士陈祥榕三个人物的事例，形成论据群，语言简练且富有气势</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7" descr="E:\8.24 新文本框文件\版式\语文变色\写作任务.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6405" y="719807"/>
            <a:ext cx="2112264" cy="496214"/>
          </a:xfrm>
          <a:prstGeom prst="rect">
            <a:avLst/>
          </a:prstGeom>
          <a:noFill/>
          <a:extLst>
            <a:ext uri="{909E8E84-426E-40DD-AFC4-6F175D3DCCD1}">
              <a14:hiddenFill xmlns:a14="http://schemas.microsoft.com/office/drawing/2010/main">
                <a:solidFill>
                  <a:srgbClr val="FFFFFF"/>
                </a:solidFill>
              </a14:hiddenFill>
            </a:ext>
          </a:extLst>
        </p:spPr>
      </p:pic>
      <p:sp>
        <p:nvSpPr>
          <p:cNvPr id="5" name="文本占位符 4"/>
          <p:cNvSpPr>
            <a:spLocks noGrp="1"/>
          </p:cNvSpPr>
          <p:nvPr>
            <p:ph type="body" sz="quarter" idx="10"/>
          </p:nvPr>
        </p:nvSpPr>
        <p:spPr>
          <a:xfrm>
            <a:off x="271037" y="1259867"/>
            <a:ext cx="10980000" cy="4615815"/>
          </a:xfrm>
        </p:spPr>
        <p:txBody>
          <a:bodyPr/>
          <a:lstStyle/>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阅读下面的材料，根据要求写作。</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汝体吾此心，于啼泣之余，亦以天下人为念，当亦乐牺牲吾身与汝身之福利，为天下人谋永福也。</a:t>
            </a:r>
            <a:endParaRPr lang="zh-CN" altLang="zh-CN" sz="1050" kern="100" dirty="0">
              <a:latin typeface="等线" panose="02010600030101010101" charset="-122"/>
              <a:ea typeface="等线" panose="02010600030101010101" charset="-122"/>
              <a:cs typeface="Courier New" panose="02070309020205020404"/>
            </a:endParaRPr>
          </a:p>
          <a:p>
            <a:pPr algn="r">
              <a:spcAft>
                <a:spcPts val="0"/>
              </a:spcAft>
              <a:tabLst>
                <a:tab pos="2700655" algn="l"/>
              </a:tabLst>
            </a:pP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林觉民《与妻书》</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像一位诗人，隐身</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在思想的明辉之中，</a:t>
            </a:r>
            <a:r>
              <a:rPr lang="en-US" altLang="zh-CN" kern="100" dirty="0">
                <a:ea typeface="楷体" panose="02010609060101010101" pitchFamily="49" charset="-122"/>
                <a:cs typeface="Courier New" panose="02070309020205020404"/>
                <a:sym typeface="+mn-ea"/>
              </a:rPr>
              <a:t>/</a:t>
            </a:r>
            <a:r>
              <a:rPr lang="zh-CN" altLang="zh-CN" kern="100" dirty="0">
                <a:ea typeface="楷体" panose="02010609060101010101" pitchFamily="49" charset="-122"/>
                <a:cs typeface="Times New Roman" panose="02020603050405020304"/>
              </a:rPr>
              <a:t>吟诵着即兴的诗韵，</a:t>
            </a:r>
            <a:r>
              <a:rPr lang="en-US" altLang="zh-CN" kern="100" dirty="0">
                <a:ea typeface="楷体" panose="02010609060101010101" pitchFamily="49" charset="-122"/>
                <a:cs typeface="Courier New" panose="02070309020205020404"/>
                <a:sym typeface="+mn-ea"/>
              </a:rPr>
              <a:t>/</a:t>
            </a:r>
            <a:r>
              <a:rPr lang="zh-CN" altLang="zh-CN" kern="100" dirty="0">
                <a:ea typeface="楷体" panose="02010609060101010101" pitchFamily="49" charset="-122"/>
                <a:cs typeface="Times New Roman" panose="02020603050405020304"/>
              </a:rPr>
              <a:t>直到普天下的同情</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都被未曾留意过的希望和忧虑唤醒。</a:t>
            </a:r>
            <a:endParaRPr lang="zh-CN" altLang="zh-CN" sz="1050" kern="100" dirty="0">
              <a:latin typeface="等线" panose="02010600030101010101" charset="-122"/>
              <a:ea typeface="等线" panose="02010600030101010101" charset="-122"/>
              <a:cs typeface="Courier New" panose="02070309020205020404"/>
            </a:endParaRPr>
          </a:p>
          <a:p>
            <a:pPr algn="r">
              <a:spcAft>
                <a:spcPts val="0"/>
              </a:spcAft>
              <a:tabLst>
                <a:tab pos="2700655" algn="l"/>
              </a:tabLst>
            </a:pP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雪莱</a:t>
            </a:r>
            <a:r>
              <a:rPr lang="zh-CN" altLang="zh-CN" kern="100" dirty="0" smtClean="0">
                <a:ea typeface="楷体" panose="02010609060101010101" pitchFamily="49" charset="-122"/>
                <a:cs typeface="Times New Roman" panose="02020603050405020304"/>
              </a:rPr>
              <a:t>《致云雀》</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82313" y="698031"/>
          <a:ext cx="10957448" cy="5040428"/>
        </p:xfrm>
        <a:graphic>
          <a:graphicData uri="http://schemas.openxmlformats.org/drawingml/2006/table">
            <a:tbl>
              <a:tblPr/>
              <a:tblGrid>
                <a:gridCol w="1410272"/>
                <a:gridCol w="1116124"/>
                <a:gridCol w="1476164"/>
                <a:gridCol w="1520825"/>
                <a:gridCol w="2421932"/>
                <a:gridCol w="1817883"/>
                <a:gridCol w="1194248"/>
              </a:tblGrid>
              <a:tr h="1257860">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作品</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a:solidFill>
                            <a:srgbClr val="C00000"/>
                          </a:solidFill>
                          <a:effectLst/>
                          <a:latin typeface="Times New Roman" panose="02020603050405020304"/>
                          <a:ea typeface="黑体" panose="02010609060101010101" charset="-122"/>
                          <a:cs typeface="Times New Roman" panose="02020603050405020304"/>
                        </a:rPr>
                        <a:t>作者</a:t>
                      </a:r>
                      <a:endParaRPr lang="zh-CN" sz="2400" kern="10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作者</a:t>
                      </a: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所</a:t>
                      </a:r>
                      <a:endParaRPr lang="en-US" altLang="zh-CN" sz="2400" b="1" kern="100" dirty="0" smtClean="0">
                        <a:solidFill>
                          <a:srgbClr val="C00000"/>
                        </a:solidFill>
                        <a:effectLst/>
                        <a:latin typeface="Times New Roman" panose="02020603050405020304"/>
                        <a:ea typeface="黑体" panose="02010609060101010101" charset="-122"/>
                        <a:cs typeface="Times New Roman" panose="02020603050405020304"/>
                      </a:endParaRPr>
                    </a:p>
                    <a:p>
                      <a:pPr algn="ctr">
                        <a:lnSpc>
                          <a:spcPct val="150000"/>
                        </a:lnSpc>
                        <a:spcAft>
                          <a:spcPts val="0"/>
                        </a:spcAft>
                        <a:tabLst>
                          <a:tab pos="2700655" algn="l"/>
                        </a:tabLst>
                      </a:pP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处</a:t>
                      </a:r>
                      <a:r>
                        <a:rPr lang="zh-CN" sz="2400" b="1" kern="100" dirty="0">
                          <a:solidFill>
                            <a:srgbClr val="C00000"/>
                          </a:solidFill>
                          <a:effectLst/>
                          <a:latin typeface="Times New Roman" panose="02020603050405020304"/>
                          <a:ea typeface="黑体" panose="02010609060101010101" charset="-122"/>
                          <a:cs typeface="Times New Roman" panose="02020603050405020304"/>
                        </a:rPr>
                        <a:t>时代</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写作</a:t>
                      </a: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原因</a:t>
                      </a:r>
                      <a:endParaRPr lang="en-US" altLang="zh-CN" sz="2400" b="1" kern="100" dirty="0" smtClean="0">
                        <a:solidFill>
                          <a:srgbClr val="C00000"/>
                        </a:solidFill>
                        <a:effectLst/>
                        <a:latin typeface="Times New Roman" panose="02020603050405020304"/>
                        <a:ea typeface="黑体" panose="02010609060101010101" charset="-122"/>
                        <a:cs typeface="Times New Roman" panose="02020603050405020304"/>
                      </a:endParaRPr>
                    </a:p>
                    <a:p>
                      <a:pPr algn="ctr">
                        <a:lnSpc>
                          <a:spcPct val="150000"/>
                        </a:lnSpc>
                        <a:spcAft>
                          <a:spcPts val="0"/>
                        </a:spcAft>
                        <a:tabLst>
                          <a:tab pos="2700655" algn="l"/>
                        </a:tabLst>
                      </a:pP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与</a:t>
                      </a:r>
                      <a:r>
                        <a:rPr lang="zh-CN" sz="2400" b="1" kern="100" dirty="0">
                          <a:solidFill>
                            <a:srgbClr val="C00000"/>
                          </a:solidFill>
                          <a:effectLst/>
                          <a:latin typeface="Times New Roman" panose="02020603050405020304"/>
                          <a:ea typeface="黑体" panose="02010609060101010101" charset="-122"/>
                          <a:cs typeface="Times New Roman" panose="02020603050405020304"/>
                        </a:rPr>
                        <a:t>对象</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a:solidFill>
                            <a:srgbClr val="C00000"/>
                          </a:solidFill>
                          <a:effectLst/>
                          <a:latin typeface="Times New Roman" panose="02020603050405020304"/>
                          <a:ea typeface="黑体" panose="02010609060101010101" charset="-122"/>
                          <a:cs typeface="Times New Roman" panose="02020603050405020304"/>
                        </a:rPr>
                        <a:t>关注的社会事件、现象和问题</a:t>
                      </a:r>
                      <a:endParaRPr lang="zh-CN" sz="2400" kern="10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a:solidFill>
                            <a:srgbClr val="C00000"/>
                          </a:solidFill>
                          <a:effectLst/>
                          <a:latin typeface="Times New Roman" panose="02020603050405020304"/>
                          <a:ea typeface="黑体" panose="02010609060101010101" charset="-122"/>
                          <a:cs typeface="Times New Roman" panose="02020603050405020304"/>
                        </a:rPr>
                        <a:t>立场、观点</a:t>
                      </a:r>
                      <a:endParaRPr lang="zh-CN" sz="2400" kern="10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写作</a:t>
                      </a:r>
                      <a:endParaRPr lang="en-US" altLang="zh-CN" sz="2400" b="1" kern="100" dirty="0" smtClean="0">
                        <a:solidFill>
                          <a:srgbClr val="C00000"/>
                        </a:solidFill>
                        <a:effectLst/>
                        <a:latin typeface="Times New Roman" panose="02020603050405020304"/>
                        <a:ea typeface="黑体" panose="02010609060101010101" charset="-122"/>
                        <a:cs typeface="Times New Roman" panose="02020603050405020304"/>
                      </a:endParaRPr>
                    </a:p>
                    <a:p>
                      <a:pPr algn="ctr">
                        <a:lnSpc>
                          <a:spcPct val="150000"/>
                        </a:lnSpc>
                        <a:spcAft>
                          <a:spcPts val="0"/>
                        </a:spcAft>
                        <a:tabLst>
                          <a:tab pos="2700655" algn="l"/>
                        </a:tabLst>
                      </a:pP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目的</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018865">
                <a:tc>
                  <a:txBody>
                    <a:bodyPr/>
                    <a:lstStyle/>
                    <a:p>
                      <a:pPr algn="ctr">
                        <a:lnSpc>
                          <a:spcPct val="15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《在马克思墓前的讲话》</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en-US" sz="2400" b="1" kern="100" dirty="0" smtClean="0">
                          <a:solidFill>
                            <a:srgbClr val="000000"/>
                          </a:solidFill>
                          <a:effectLst/>
                          <a:latin typeface="Times New Roman" panose="02020603050405020304"/>
                          <a:ea typeface="宋体" panose="02010600030101010101" pitchFamily="2" charset="-122"/>
                          <a:cs typeface="Courier New" panose="02070309020205020404"/>
                        </a:rPr>
                        <a:t>______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dirty="0" smtClean="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a:t>
                      </a:r>
                      <a:r>
                        <a:rPr lang="en-US" altLang="zh-CN" sz="2400" b="1" kern="100" dirty="0" smtClean="0">
                          <a:solidFill>
                            <a:srgbClr val="000000"/>
                          </a:solidFill>
                          <a:effectLst/>
                          <a:latin typeface="+mn-lt"/>
                          <a:ea typeface="+mn-ea"/>
                          <a:cs typeface="Courier New" panose="02070309020205020404"/>
                        </a:rPr>
                        <a:t>______</a:t>
                      </a:r>
                      <a:r>
                        <a:rPr lang="en-US" sz="2400" b="1" kern="100" dirty="0" smtClean="0">
                          <a:solidFill>
                            <a:srgbClr val="000000"/>
                          </a:solidFill>
                          <a:effectLst/>
                          <a:latin typeface="Times New Roman" panose="02020603050405020304"/>
                          <a:ea typeface="宋体" panose="02010600030101010101" pitchFamily="2" charset="-122"/>
                          <a:cs typeface="Courier New" panose="02070309020205020404"/>
                        </a:rPr>
                        <a:t>_________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dirty="0">
                          <a:solidFill>
                            <a:srgbClr val="000000"/>
                          </a:solidFill>
                          <a:effectLst/>
                          <a:latin typeface="Times New Roman" panose="02020603050405020304"/>
                          <a:ea typeface="宋体" panose="02010600030101010101" pitchFamily="2" charset="-122"/>
                          <a:cs typeface="Courier New" panose="02070309020205020404"/>
                        </a:rPr>
                        <a:t>______________________________________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dirty="0" smtClean="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____________________________________________________________________</a:t>
                      </a:r>
                      <a:r>
                        <a:rPr lang="en-US" altLang="zh-CN" sz="2400" b="1" kern="100" dirty="0" smtClean="0">
                          <a:solidFill>
                            <a:srgbClr val="000000"/>
                          </a:solidFill>
                          <a:effectLst/>
                          <a:latin typeface="+mn-lt"/>
                          <a:ea typeface="+mn-ea"/>
                          <a:cs typeface="Courier New" panose="02070309020205020404"/>
                        </a:rPr>
                        <a:t>________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dirty="0" smtClean="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1728589" y="3636131"/>
            <a:ext cx="1112805" cy="461665"/>
          </a:xfrm>
          <a:prstGeom prst="rect">
            <a:avLst/>
          </a:prstGeom>
        </p:spPr>
        <p:txBody>
          <a:bodyPr wrap="none">
            <a:spAutoFit/>
          </a:bodyPr>
          <a:lstStyle/>
          <a:p>
            <a:pPr algn="just">
              <a:spcAft>
                <a:spcPts val="0"/>
              </a:spcAft>
            </a:pPr>
            <a:r>
              <a:rPr lang="zh-CN" altLang="zh-CN" sz="2400" b="1" kern="100" dirty="0">
                <a:latin typeface="楷体" panose="02010609060101010101" pitchFamily="49" charset="-122"/>
                <a:ea typeface="楷体" panose="02010609060101010101" pitchFamily="49" charset="-122"/>
                <a:cs typeface="Times New Roman" panose="02020603050405020304"/>
              </a:rPr>
              <a:t>恩格斯</a:t>
            </a:r>
            <a:endParaRPr lang="zh-CN" altLang="zh-CN" sz="1050" kern="100" dirty="0">
              <a:effectLst/>
              <a:latin typeface="楷体" panose="02010609060101010101" pitchFamily="49" charset="-122"/>
              <a:ea typeface="楷体" panose="02010609060101010101" pitchFamily="49" charset="-122"/>
              <a:cs typeface="Times New Roman" panose="02020603050405020304"/>
            </a:endParaRPr>
          </a:p>
        </p:txBody>
      </p:sp>
      <p:sp>
        <p:nvSpPr>
          <p:cNvPr id="4" name="矩形 3"/>
          <p:cNvSpPr/>
          <p:nvPr/>
        </p:nvSpPr>
        <p:spPr>
          <a:xfrm>
            <a:off x="2808709" y="2474125"/>
            <a:ext cx="1476164" cy="2862322"/>
          </a:xfrm>
          <a:prstGeom prst="rect">
            <a:avLst/>
          </a:prstGeom>
        </p:spPr>
        <p:txBody>
          <a:bodyPr wrap="square">
            <a:spAutoFit/>
          </a:bodyPr>
          <a:lstStyle/>
          <a:p>
            <a:pPr algn="just">
              <a:lnSpc>
                <a:spcPct val="150000"/>
              </a:lnSpc>
              <a:spcAft>
                <a:spcPts val="0"/>
              </a:spcAft>
            </a:pPr>
            <a:r>
              <a:rPr lang="zh-CN" altLang="zh-CN" sz="2400" b="1" kern="100" dirty="0">
                <a:latin typeface="楷体" panose="02010609060101010101" pitchFamily="49" charset="-122"/>
                <a:ea typeface="楷体" panose="02010609060101010101" pitchFamily="49" charset="-122"/>
                <a:cs typeface="Times New Roman" panose="02020603050405020304"/>
              </a:rPr>
              <a:t>资产阶级执掌</a:t>
            </a:r>
            <a:r>
              <a:rPr lang="zh-CN" altLang="zh-CN" sz="2400" b="1" kern="100" dirty="0" smtClean="0">
                <a:latin typeface="楷体" panose="02010609060101010101" pitchFamily="49" charset="-122"/>
                <a:ea typeface="楷体" panose="02010609060101010101" pitchFamily="49" charset="-122"/>
                <a:cs typeface="Times New Roman" panose="02020603050405020304"/>
              </a:rPr>
              <a:t>政</a:t>
            </a:r>
            <a:r>
              <a:rPr lang="en-US" altLang="zh-CN" sz="2400" b="1" kern="100" dirty="0" smtClean="0">
                <a:latin typeface="楷体" panose="02010609060101010101" pitchFamily="49" charset="-122"/>
                <a:ea typeface="楷体" panose="02010609060101010101" pitchFamily="49" charset="-122"/>
                <a:cs typeface="Times New Roman" panose="02020603050405020304"/>
              </a:rPr>
              <a:t>  </a:t>
            </a:r>
            <a:r>
              <a:rPr lang="zh-CN" altLang="zh-CN" sz="2400" b="1" kern="100" dirty="0" smtClean="0">
                <a:latin typeface="楷体" panose="02010609060101010101" pitchFamily="49" charset="-122"/>
                <a:ea typeface="楷体" panose="02010609060101010101" pitchFamily="49" charset="-122"/>
                <a:cs typeface="Times New Roman" panose="02020603050405020304"/>
              </a:rPr>
              <a:t>权</a:t>
            </a:r>
            <a:r>
              <a:rPr lang="zh-CN" altLang="zh-CN" sz="2400" b="1" kern="100" dirty="0">
                <a:latin typeface="楷体" panose="02010609060101010101" pitchFamily="49" charset="-122"/>
                <a:ea typeface="楷体" panose="02010609060101010101" pitchFamily="49" charset="-122"/>
                <a:cs typeface="Times New Roman" panose="02020603050405020304"/>
              </a:rPr>
              <a:t>，无产阶级革命斗争勃兴</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
        <p:nvSpPr>
          <p:cNvPr id="5" name="矩形 4"/>
          <p:cNvSpPr/>
          <p:nvPr/>
        </p:nvSpPr>
        <p:spPr>
          <a:xfrm>
            <a:off x="4212865" y="1898061"/>
            <a:ext cx="1656184" cy="3970318"/>
          </a:xfrm>
          <a:prstGeom prst="rect">
            <a:avLst/>
          </a:prstGeom>
        </p:spPr>
        <p:txBody>
          <a:bodyPr wrap="square">
            <a:spAutoFit/>
          </a:bodyPr>
          <a:lstStyle/>
          <a:p>
            <a:pPr algn="just">
              <a:lnSpc>
                <a:spcPct val="150000"/>
              </a:lnSpc>
              <a:spcAft>
                <a:spcPts val="0"/>
              </a:spcAft>
            </a:pPr>
            <a:r>
              <a:rPr lang="zh-CN" altLang="zh-CN" sz="2400" b="1" kern="100" dirty="0">
                <a:latin typeface="楷体" panose="02010609060101010101" pitchFamily="49" charset="-122"/>
                <a:ea typeface="楷体" panose="02010609060101010101" pitchFamily="49" charset="-122"/>
                <a:cs typeface="Times New Roman" panose="02020603050405020304"/>
              </a:rPr>
              <a:t>参加马克思的葬礼并发表演说；对象是参加葬礼的马克思的亲友</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
        <p:nvSpPr>
          <p:cNvPr id="6" name="矩形 5"/>
          <p:cNvSpPr/>
          <p:nvPr/>
        </p:nvSpPr>
        <p:spPr>
          <a:xfrm>
            <a:off x="5797041" y="2988059"/>
            <a:ext cx="2376264" cy="1667764"/>
          </a:xfrm>
          <a:prstGeom prst="rect">
            <a:avLst/>
          </a:prstGeom>
        </p:spPr>
        <p:txBody>
          <a:bodyPr wrap="square">
            <a:spAutoFit/>
          </a:bodyPr>
          <a:lstStyle/>
          <a:p>
            <a:pPr algn="just">
              <a:lnSpc>
                <a:spcPct val="150000"/>
              </a:lnSpc>
              <a:spcAft>
                <a:spcPts val="0"/>
              </a:spcAft>
            </a:pPr>
            <a:r>
              <a:rPr lang="zh-CN" altLang="zh-CN" sz="2400" b="1" kern="100" dirty="0">
                <a:latin typeface="楷体" panose="02010609060101010101" pitchFamily="49" charset="-122"/>
                <a:ea typeface="楷体" panose="02010609060101010101" pitchFamily="49" charset="-122"/>
                <a:cs typeface="Times New Roman" panose="02020603050405020304"/>
              </a:rPr>
              <a:t>马克思去世，需要对其一生</a:t>
            </a:r>
            <a:r>
              <a:rPr lang="en-US" altLang="zh-CN" sz="2400" b="1" kern="100" dirty="0">
                <a:latin typeface="楷体" panose="02010609060101010101" pitchFamily="49" charset="-122"/>
                <a:ea typeface="楷体" panose="02010609060101010101" pitchFamily="49" charset="-122"/>
                <a:cs typeface="Times New Roman" panose="02020603050405020304"/>
              </a:rPr>
              <a:t>“</a:t>
            </a:r>
            <a:r>
              <a:rPr lang="zh-CN" altLang="zh-CN" sz="2400" b="1" kern="100" dirty="0">
                <a:latin typeface="楷体" panose="02010609060101010101" pitchFamily="49" charset="-122"/>
                <a:ea typeface="楷体" panose="02010609060101010101" pitchFamily="49" charset="-122"/>
                <a:cs typeface="Times New Roman" panose="02020603050405020304"/>
              </a:rPr>
              <a:t>盖棺定论</a:t>
            </a:r>
            <a:r>
              <a:rPr lang="en-US" altLang="zh-CN" sz="2400" b="1" kern="100" dirty="0">
                <a:latin typeface="楷体" panose="02010609060101010101" pitchFamily="49" charset="-122"/>
                <a:ea typeface="楷体" panose="02010609060101010101" pitchFamily="49" charset="-122"/>
                <a:cs typeface="Times New Roman" panose="02020603050405020304"/>
              </a:rPr>
              <a:t>”</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
        <p:nvSpPr>
          <p:cNvPr id="7" name="矩形 6"/>
          <p:cNvSpPr/>
          <p:nvPr/>
        </p:nvSpPr>
        <p:spPr>
          <a:xfrm>
            <a:off x="8185074" y="1835931"/>
            <a:ext cx="1860439" cy="3970318"/>
          </a:xfrm>
          <a:prstGeom prst="rect">
            <a:avLst/>
          </a:prstGeom>
        </p:spPr>
        <p:txBody>
          <a:bodyPr wrap="square">
            <a:spAutoFit/>
          </a:bodyPr>
          <a:lstStyle/>
          <a:p>
            <a:pPr algn="just">
              <a:lnSpc>
                <a:spcPct val="150000"/>
              </a:lnSpc>
              <a:spcAft>
                <a:spcPts val="0"/>
              </a:spcAft>
            </a:pPr>
            <a:r>
              <a:rPr lang="zh-CN" altLang="zh-CN" sz="2400" b="1" kern="100" dirty="0">
                <a:latin typeface="楷体" panose="02010609060101010101" pitchFamily="49" charset="-122"/>
                <a:ea typeface="楷体" panose="02010609060101010101" pitchFamily="49" charset="-122"/>
                <a:cs typeface="Times New Roman" panose="02020603050405020304"/>
              </a:rPr>
              <a:t>以亲密革命战友的</a:t>
            </a:r>
            <a:r>
              <a:rPr lang="zh-CN" altLang="zh-CN" sz="2400" b="1" kern="100" dirty="0" smtClean="0">
                <a:latin typeface="楷体" panose="02010609060101010101" pitchFamily="49" charset="-122"/>
                <a:ea typeface="楷体" panose="02010609060101010101" pitchFamily="49" charset="-122"/>
                <a:cs typeface="Times New Roman" panose="02020603050405020304"/>
              </a:rPr>
              <a:t>身</a:t>
            </a:r>
            <a:r>
              <a:rPr lang="en-US" altLang="zh-CN" sz="2400" b="1" kern="100" dirty="0" smtClean="0">
                <a:latin typeface="楷体" panose="02010609060101010101" pitchFamily="49" charset="-122"/>
                <a:ea typeface="楷体" panose="02010609060101010101" pitchFamily="49" charset="-122"/>
                <a:cs typeface="Times New Roman" panose="02020603050405020304"/>
              </a:rPr>
              <a:t>  </a:t>
            </a:r>
            <a:r>
              <a:rPr lang="zh-CN" altLang="zh-CN" sz="2400" b="1" kern="100" dirty="0" smtClean="0">
                <a:latin typeface="楷体" panose="02010609060101010101" pitchFamily="49" charset="-122"/>
                <a:ea typeface="楷体" panose="02010609060101010101" pitchFamily="49" charset="-122"/>
                <a:cs typeface="Times New Roman" panose="02020603050405020304"/>
              </a:rPr>
              <a:t>份</a:t>
            </a:r>
            <a:r>
              <a:rPr lang="zh-CN" altLang="zh-CN" sz="2400" b="1" kern="100" dirty="0">
                <a:latin typeface="楷体" panose="02010609060101010101" pitchFamily="49" charset="-122"/>
                <a:ea typeface="楷体" panose="02010609060101010101" pitchFamily="49" charset="-122"/>
                <a:cs typeface="Times New Roman" panose="02020603050405020304"/>
              </a:rPr>
              <a:t>，颂扬马克思是</a:t>
            </a:r>
            <a:r>
              <a:rPr lang="en-US" altLang="zh-CN" sz="2400" b="1" kern="100" dirty="0">
                <a:latin typeface="楷体" panose="02010609060101010101" pitchFamily="49" charset="-122"/>
                <a:ea typeface="楷体" panose="02010609060101010101" pitchFamily="49" charset="-122"/>
                <a:cs typeface="Times New Roman" panose="02020603050405020304"/>
              </a:rPr>
              <a:t>“</a:t>
            </a:r>
            <a:r>
              <a:rPr lang="zh-CN" altLang="zh-CN" sz="2400" b="1" kern="100" dirty="0">
                <a:latin typeface="楷体" panose="02010609060101010101" pitchFamily="49" charset="-122"/>
                <a:ea typeface="楷体" panose="02010609060101010101" pitchFamily="49" charset="-122"/>
                <a:cs typeface="Times New Roman" panose="02020603050405020304"/>
              </a:rPr>
              <a:t>最伟大的思想家</a:t>
            </a:r>
            <a:r>
              <a:rPr lang="en-US" altLang="zh-CN" sz="2400" b="1" kern="100" dirty="0">
                <a:latin typeface="楷体" panose="02010609060101010101" pitchFamily="49" charset="-122"/>
                <a:ea typeface="楷体" panose="02010609060101010101" pitchFamily="49" charset="-122"/>
                <a:cs typeface="Times New Roman" panose="02020603050405020304"/>
              </a:rPr>
              <a:t>”</a:t>
            </a:r>
            <a:r>
              <a:rPr lang="zh-CN" altLang="zh-CN" sz="2400" b="1" kern="100" dirty="0">
                <a:latin typeface="楷体" panose="02010609060101010101" pitchFamily="49" charset="-122"/>
                <a:ea typeface="楷体" panose="02010609060101010101" pitchFamily="49" charset="-122"/>
                <a:cs typeface="Times New Roman" panose="02020603050405020304"/>
              </a:rPr>
              <a:t>和卓越的革命家</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
        <p:nvSpPr>
          <p:cNvPr id="8" name="矩形 7"/>
          <p:cNvSpPr/>
          <p:nvPr/>
        </p:nvSpPr>
        <p:spPr>
          <a:xfrm>
            <a:off x="9985274" y="1862057"/>
            <a:ext cx="1248371" cy="3970318"/>
          </a:xfrm>
          <a:prstGeom prst="rect">
            <a:avLst/>
          </a:prstGeom>
        </p:spPr>
        <p:txBody>
          <a:bodyPr wrap="square">
            <a:spAutoFit/>
          </a:bodyPr>
          <a:lstStyle/>
          <a:p>
            <a:pPr algn="just">
              <a:lnSpc>
                <a:spcPct val="150000"/>
              </a:lnSpc>
              <a:spcAft>
                <a:spcPts val="0"/>
              </a:spcAft>
            </a:pPr>
            <a:r>
              <a:rPr lang="zh-CN" altLang="en-US" sz="2400" b="1" kern="100" dirty="0">
                <a:latin typeface="楷体" panose="02010609060101010101" pitchFamily="49" charset="-122"/>
                <a:ea typeface="楷体" panose="02010609060101010101" pitchFamily="49" charset="-122"/>
                <a:cs typeface="Times New Roman" panose="02020603050405020304"/>
              </a:rPr>
              <a:t>告慰马克思，代表无产阶级对马克思表达敬意</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39787"/>
            <a:ext cx="10980000" cy="5688965"/>
          </a:xfrm>
        </p:spPr>
        <p:txBody>
          <a:bodyPr/>
          <a:lstStyle/>
          <a:p>
            <a:pPr indent="713740">
              <a:lnSpc>
                <a:spcPct val="130000"/>
              </a:lnSpc>
              <a:spcAft>
                <a:spcPts val="0"/>
              </a:spcAft>
              <a:tabLst>
                <a:tab pos="2700655" algn="l"/>
              </a:tabLst>
            </a:pPr>
            <a:r>
              <a:rPr lang="zh-CN" altLang="zh-CN" kern="100" dirty="0">
                <a:ea typeface="楷体" panose="02010609060101010101" pitchFamily="49" charset="-122"/>
                <a:cs typeface="Times New Roman" panose="02020603050405020304"/>
              </a:rPr>
              <a:t>生命的高度绝不只是一种形式。当一个物种要拓展其疆域而必须迎接恶劣环境挑战的时候，总是需要一些先锋者牺牲个体的优势，以换取整个群体乃至物种新的生存空间和发展机遇。</a:t>
            </a:r>
            <a:endParaRPr lang="zh-CN" altLang="zh-CN" sz="1050" kern="100" dirty="0">
              <a:latin typeface="等线" panose="02010600030101010101" charset="-122"/>
              <a:ea typeface="等线" panose="02010600030101010101" charset="-122"/>
              <a:cs typeface="Courier New" panose="02070309020205020404"/>
            </a:endParaRPr>
          </a:p>
          <a:p>
            <a:pPr algn="r">
              <a:lnSpc>
                <a:spcPct val="130000"/>
              </a:lnSpc>
              <a:spcAft>
                <a:spcPts val="0"/>
              </a:spcAft>
              <a:tabLst>
                <a:tab pos="2700655" algn="l"/>
              </a:tabLst>
            </a:pP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钟扬《生命的高度》</a:t>
            </a:r>
            <a:endParaRPr lang="zh-CN" altLang="zh-CN" sz="1050" kern="100" dirty="0">
              <a:latin typeface="等线" panose="02010600030101010101" charset="-122"/>
              <a:ea typeface="等线" panose="02010600030101010101" charset="-122"/>
              <a:cs typeface="Courier New" panose="02070309020205020404"/>
            </a:endParaRPr>
          </a:p>
          <a:p>
            <a:pPr indent="713740">
              <a:lnSpc>
                <a:spcPct val="130000"/>
              </a:lnSpc>
              <a:spcAft>
                <a:spcPts val="0"/>
              </a:spcAft>
              <a:tabLst>
                <a:tab pos="2700655" algn="l"/>
              </a:tabLst>
            </a:pPr>
            <a:r>
              <a:rPr lang="zh-CN" altLang="zh-CN" kern="100" dirty="0">
                <a:cs typeface="Times New Roman" panose="02020603050405020304"/>
              </a:rPr>
              <a:t>一代人有一代人的青春芳华，一代人有一代人的抱负使命。请结合材料，以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我们的时代，我们的担当</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为主题，面向本校</a:t>
            </a:r>
            <a:r>
              <a:rPr lang="en-US" altLang="zh-CN" kern="100" dirty="0">
                <a:cs typeface="Courier New" panose="02070309020205020404"/>
              </a:rPr>
              <a:t>(</a:t>
            </a:r>
            <a:r>
              <a:rPr lang="zh-CN" altLang="zh-CN" kern="100" dirty="0">
                <a:cs typeface="Times New Roman" panose="02020603050405020304"/>
              </a:rPr>
              <a:t>统称</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复兴中学</a:t>
            </a:r>
            <a:r>
              <a:rPr lang="en-US" altLang="zh-CN" kern="100" dirty="0">
                <a:latin typeface="宋体" panose="02010600030101010101" pitchFamily="2" charset="-122"/>
                <a:ea typeface="等线" panose="02010600030101010101" charset="-122"/>
                <a:cs typeface="Times New Roman" panose="02020603050405020304"/>
              </a:rPr>
              <a:t>”</a:t>
            </a:r>
            <a:r>
              <a:rPr lang="en-US" altLang="zh-CN" kern="100" dirty="0">
                <a:cs typeface="Courier New" panose="02070309020205020404"/>
              </a:rPr>
              <a:t>)</a:t>
            </a:r>
            <a:r>
              <a:rPr lang="zh-CN" altLang="zh-CN" kern="100" dirty="0">
                <a:cs typeface="Times New Roman" panose="02020603050405020304"/>
              </a:rPr>
              <a:t>同学写一篇演讲稿，体现你的认识与思考，并提出希望与建议。</a:t>
            </a:r>
            <a:endParaRPr lang="zh-CN" altLang="zh-CN" sz="1050" kern="100" dirty="0">
              <a:latin typeface="等线" panose="02010600030101010101" charset="-122"/>
              <a:ea typeface="等线" panose="02010600030101010101" charset="-122"/>
              <a:cs typeface="Courier New" panose="02070309020205020404"/>
            </a:endParaRPr>
          </a:p>
          <a:p>
            <a:pPr indent="713740">
              <a:lnSpc>
                <a:spcPct val="130000"/>
              </a:lnSpc>
              <a:spcAft>
                <a:spcPts val="0"/>
              </a:spcAft>
              <a:tabLst>
                <a:tab pos="2700655" algn="l"/>
              </a:tabLst>
            </a:pPr>
            <a:r>
              <a:rPr lang="zh-CN" altLang="zh-CN" kern="100" dirty="0">
                <a:cs typeface="Times New Roman" panose="02020603050405020304"/>
              </a:rPr>
              <a:t>要求：选准角度，确定立意，自拟标题；不要套作，不得抄袭；不得泄露个人信息；不少于</a:t>
            </a:r>
            <a:r>
              <a:rPr lang="en-US" altLang="zh-CN" kern="100" dirty="0">
                <a:cs typeface="Courier New" panose="02070309020205020404"/>
              </a:rPr>
              <a:t>800</a:t>
            </a:r>
            <a:r>
              <a:rPr lang="zh-CN" altLang="zh-CN" kern="100" dirty="0">
                <a:cs typeface="Times New Roman" panose="02020603050405020304"/>
              </a:rPr>
              <a:t>字。</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7"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3175" y="0"/>
            <a:ext cx="11522075" cy="354488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82313" y="611795"/>
          <a:ext cx="10957448" cy="5589068"/>
        </p:xfrm>
        <a:graphic>
          <a:graphicData uri="http://schemas.openxmlformats.org/drawingml/2006/table">
            <a:tbl>
              <a:tblPr/>
              <a:tblGrid>
                <a:gridCol w="1122240"/>
                <a:gridCol w="972108"/>
                <a:gridCol w="1332148"/>
                <a:gridCol w="2124236"/>
                <a:gridCol w="2421890"/>
                <a:gridCol w="1790578"/>
                <a:gridCol w="1194248"/>
              </a:tblGrid>
              <a:tr h="1257860">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作品</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a:solidFill>
                            <a:srgbClr val="C00000"/>
                          </a:solidFill>
                          <a:effectLst/>
                          <a:latin typeface="Times New Roman" panose="02020603050405020304"/>
                          <a:ea typeface="黑体" panose="02010609060101010101" charset="-122"/>
                          <a:cs typeface="Times New Roman" panose="02020603050405020304"/>
                        </a:rPr>
                        <a:t>作者</a:t>
                      </a:r>
                      <a:endParaRPr lang="zh-CN" sz="2400" kern="10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作者</a:t>
                      </a: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所</a:t>
                      </a:r>
                      <a:endParaRPr lang="en-US" altLang="zh-CN" sz="2400" b="1" kern="100" dirty="0" smtClean="0">
                        <a:solidFill>
                          <a:srgbClr val="C00000"/>
                        </a:solidFill>
                        <a:effectLst/>
                        <a:latin typeface="Times New Roman" panose="02020603050405020304"/>
                        <a:ea typeface="黑体" panose="02010609060101010101" charset="-122"/>
                        <a:cs typeface="Times New Roman" panose="02020603050405020304"/>
                      </a:endParaRPr>
                    </a:p>
                    <a:p>
                      <a:pPr algn="ctr">
                        <a:lnSpc>
                          <a:spcPct val="150000"/>
                        </a:lnSpc>
                        <a:spcAft>
                          <a:spcPts val="0"/>
                        </a:spcAft>
                        <a:tabLst>
                          <a:tab pos="2700655" algn="l"/>
                        </a:tabLst>
                      </a:pP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处</a:t>
                      </a:r>
                      <a:r>
                        <a:rPr lang="zh-CN" sz="2400" b="1" kern="100" dirty="0">
                          <a:solidFill>
                            <a:srgbClr val="C00000"/>
                          </a:solidFill>
                          <a:effectLst/>
                          <a:latin typeface="Times New Roman" panose="02020603050405020304"/>
                          <a:ea typeface="黑体" panose="02010609060101010101" charset="-122"/>
                          <a:cs typeface="Times New Roman" panose="02020603050405020304"/>
                        </a:rPr>
                        <a:t>时代</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写作</a:t>
                      </a: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原因</a:t>
                      </a:r>
                      <a:endParaRPr lang="en-US" altLang="zh-CN" sz="2400" b="1" kern="100" dirty="0" smtClean="0">
                        <a:solidFill>
                          <a:srgbClr val="C00000"/>
                        </a:solidFill>
                        <a:effectLst/>
                        <a:latin typeface="Times New Roman" panose="02020603050405020304"/>
                        <a:ea typeface="黑体" panose="02010609060101010101" charset="-122"/>
                        <a:cs typeface="Times New Roman" panose="02020603050405020304"/>
                      </a:endParaRPr>
                    </a:p>
                    <a:p>
                      <a:pPr algn="ctr">
                        <a:lnSpc>
                          <a:spcPct val="150000"/>
                        </a:lnSpc>
                        <a:spcAft>
                          <a:spcPts val="0"/>
                        </a:spcAft>
                        <a:tabLst>
                          <a:tab pos="2700655" algn="l"/>
                        </a:tabLst>
                      </a:pP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与</a:t>
                      </a:r>
                      <a:r>
                        <a:rPr lang="zh-CN" sz="2400" b="1" kern="100" dirty="0">
                          <a:solidFill>
                            <a:srgbClr val="C00000"/>
                          </a:solidFill>
                          <a:effectLst/>
                          <a:latin typeface="Times New Roman" panose="02020603050405020304"/>
                          <a:ea typeface="黑体" panose="02010609060101010101" charset="-122"/>
                          <a:cs typeface="Times New Roman" panose="02020603050405020304"/>
                        </a:rPr>
                        <a:t>对象</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a:solidFill>
                            <a:srgbClr val="C00000"/>
                          </a:solidFill>
                          <a:effectLst/>
                          <a:latin typeface="Times New Roman" panose="02020603050405020304"/>
                          <a:ea typeface="黑体" panose="02010609060101010101" charset="-122"/>
                          <a:cs typeface="Times New Roman" panose="02020603050405020304"/>
                        </a:rPr>
                        <a:t>关注的社会事件、现象和问题</a:t>
                      </a:r>
                      <a:endParaRPr lang="zh-CN" sz="2400" kern="10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a:solidFill>
                            <a:srgbClr val="C00000"/>
                          </a:solidFill>
                          <a:effectLst/>
                          <a:latin typeface="Times New Roman" panose="02020603050405020304"/>
                          <a:ea typeface="黑体" panose="02010609060101010101" charset="-122"/>
                          <a:cs typeface="Times New Roman" panose="02020603050405020304"/>
                        </a:rPr>
                        <a:t>立场、观点</a:t>
                      </a:r>
                      <a:endParaRPr lang="zh-CN" sz="2400" kern="10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写作</a:t>
                      </a:r>
                      <a:endParaRPr lang="en-US" altLang="zh-CN" sz="2400" b="1" kern="100" dirty="0" smtClean="0">
                        <a:solidFill>
                          <a:srgbClr val="C00000"/>
                        </a:solidFill>
                        <a:effectLst/>
                        <a:latin typeface="Times New Roman" panose="02020603050405020304"/>
                        <a:ea typeface="黑体" panose="02010609060101010101" charset="-122"/>
                        <a:cs typeface="Times New Roman" panose="02020603050405020304"/>
                      </a:endParaRPr>
                    </a:p>
                    <a:p>
                      <a:pPr algn="ctr">
                        <a:lnSpc>
                          <a:spcPct val="150000"/>
                        </a:lnSpc>
                        <a:spcAft>
                          <a:spcPts val="0"/>
                        </a:spcAft>
                        <a:tabLst>
                          <a:tab pos="2700655" algn="l"/>
                        </a:tabLst>
                      </a:pP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目的</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018865">
                <a:tc>
                  <a:txBody>
                    <a:bodyPr/>
                    <a:lstStyle/>
                    <a:p>
                      <a:pPr algn="ctr">
                        <a:lnSpc>
                          <a:spcPct val="15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《谏逐客书》</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en-US" sz="2400" b="1" kern="100" dirty="0" smtClean="0">
                          <a:solidFill>
                            <a:srgbClr val="000000"/>
                          </a:solidFill>
                          <a:effectLst/>
                          <a:latin typeface="Times New Roman" panose="02020603050405020304"/>
                          <a:ea typeface="宋体" panose="02010600030101010101" pitchFamily="2" charset="-122"/>
                          <a:cs typeface="Courier New" panose="02070309020205020404"/>
                        </a:rPr>
                        <a:t>_____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dirty="0">
                          <a:solidFill>
                            <a:srgbClr val="000000"/>
                          </a:solidFill>
                          <a:effectLst/>
                          <a:latin typeface="Times New Roman" panose="02020603050405020304"/>
                          <a:ea typeface="宋体" panose="02010600030101010101" pitchFamily="2" charset="-122"/>
                          <a:cs typeface="Courier New" panose="02070309020205020404"/>
                        </a:rPr>
                        <a:t>________________________________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dirty="0" smtClean="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_____________________________________________________________________________________________</a:t>
                      </a:r>
                      <a:r>
                        <a:rPr lang="en-US" altLang="zh-CN" sz="2400" b="1" kern="100" dirty="0" smtClean="0">
                          <a:solidFill>
                            <a:srgbClr val="000000"/>
                          </a:solidFill>
                          <a:effectLst/>
                          <a:latin typeface="+mn-lt"/>
                          <a:ea typeface="+mn-ea"/>
                          <a:cs typeface="Courier New" panose="02070309020205020404"/>
                        </a:rPr>
                        <a:t>________</a:t>
                      </a:r>
                      <a:r>
                        <a:rPr lang="en-US" sz="2400" b="1" kern="100" dirty="0" smtClean="0">
                          <a:solidFill>
                            <a:srgbClr val="000000"/>
                          </a:solidFill>
                          <a:effectLst/>
                          <a:latin typeface="Times New Roman" panose="02020603050405020304"/>
                          <a:ea typeface="宋体" panose="02010600030101010101" pitchFamily="2" charset="-122"/>
                          <a:cs typeface="Courier New" panose="02070309020205020404"/>
                        </a:rPr>
                        <a:t>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dirty="0" smtClean="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____________________________________________________________________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__________________________________________________________</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dirty="0">
                          <a:solidFill>
                            <a:srgbClr val="000000"/>
                          </a:solidFill>
                          <a:effectLst/>
                          <a:latin typeface="Times New Roman" panose="02020603050405020304"/>
                          <a:ea typeface="宋体" panose="02010600030101010101" pitchFamily="2" charset="-122"/>
                          <a:cs typeface="Courier New" panose="02070309020205020404"/>
                        </a:rPr>
                        <a:t>________________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1476561" y="3744143"/>
            <a:ext cx="1248371" cy="559769"/>
          </a:xfrm>
          <a:prstGeom prst="rect">
            <a:avLst/>
          </a:prstGeom>
        </p:spPr>
        <p:txBody>
          <a:bodyPr wrap="square">
            <a:spAutoFit/>
          </a:bodyPr>
          <a:lstStyle/>
          <a:p>
            <a:pPr algn="just">
              <a:lnSpc>
                <a:spcPct val="150000"/>
              </a:lnSpc>
              <a:spcAft>
                <a:spcPts val="0"/>
              </a:spcAft>
            </a:pPr>
            <a:r>
              <a:rPr lang="zh-CN" altLang="en-US" sz="2400" b="1" kern="100" dirty="0">
                <a:latin typeface="楷体" panose="02010609060101010101" pitchFamily="49" charset="-122"/>
                <a:ea typeface="楷体" panose="02010609060101010101" pitchFamily="49" charset="-122"/>
                <a:cs typeface="Times New Roman" panose="02020603050405020304"/>
              </a:rPr>
              <a:t>李斯</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
        <p:nvSpPr>
          <p:cNvPr id="4" name="矩形 3"/>
          <p:cNvSpPr/>
          <p:nvPr/>
        </p:nvSpPr>
        <p:spPr>
          <a:xfrm>
            <a:off x="2355171" y="2634995"/>
            <a:ext cx="1248371" cy="2775760"/>
          </a:xfrm>
          <a:prstGeom prst="rect">
            <a:avLst/>
          </a:prstGeom>
        </p:spPr>
        <p:txBody>
          <a:bodyPr wrap="square">
            <a:spAutoFit/>
          </a:bodyPr>
          <a:lstStyle/>
          <a:p>
            <a:pPr algn="just">
              <a:lnSpc>
                <a:spcPct val="150000"/>
              </a:lnSpc>
              <a:spcAft>
                <a:spcPts val="0"/>
              </a:spcAft>
            </a:pPr>
            <a:r>
              <a:rPr lang="zh-CN" altLang="en-US" sz="2400" b="1" kern="100" dirty="0">
                <a:latin typeface="楷体" panose="02010609060101010101" pitchFamily="49" charset="-122"/>
                <a:ea typeface="楷体" panose="02010609060101010101" pitchFamily="49" charset="-122"/>
                <a:cs typeface="Times New Roman" panose="02020603050405020304"/>
              </a:rPr>
              <a:t>六国尚有余力，秦国即将统一六国</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
        <p:nvSpPr>
          <p:cNvPr id="5" name="矩形 4"/>
          <p:cNvSpPr/>
          <p:nvPr/>
        </p:nvSpPr>
        <p:spPr>
          <a:xfrm>
            <a:off x="3672805" y="1835931"/>
            <a:ext cx="2196244" cy="4524315"/>
          </a:xfrm>
          <a:prstGeom prst="rect">
            <a:avLst/>
          </a:prstGeom>
        </p:spPr>
        <p:txBody>
          <a:bodyPr wrap="square">
            <a:spAutoFit/>
          </a:bodyPr>
          <a:lstStyle/>
          <a:p>
            <a:pPr algn="just">
              <a:lnSpc>
                <a:spcPct val="150000"/>
              </a:lnSpc>
              <a:spcAft>
                <a:spcPts val="0"/>
              </a:spcAft>
            </a:pPr>
            <a:r>
              <a:rPr lang="zh-CN" altLang="en-US" sz="2400" b="1" kern="100" dirty="0">
                <a:latin typeface="楷体" panose="02010609060101010101" pitchFamily="49" charset="-122"/>
                <a:ea typeface="楷体" panose="02010609060101010101" pitchFamily="49" charset="-122"/>
                <a:cs typeface="Times New Roman" panose="02020603050405020304"/>
              </a:rPr>
              <a:t>因为偶发的客卿间谍案，秦王下令驱逐全部客卿，在被逐之列的李斯上疏秦王劝其收回成命；对象是秦王</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
        <p:nvSpPr>
          <p:cNvPr id="6" name="矩形 5"/>
          <p:cNvSpPr/>
          <p:nvPr/>
        </p:nvSpPr>
        <p:spPr>
          <a:xfrm>
            <a:off x="5833045" y="2664023"/>
            <a:ext cx="2376264" cy="2861310"/>
          </a:xfrm>
          <a:prstGeom prst="rect">
            <a:avLst/>
          </a:prstGeom>
        </p:spPr>
        <p:txBody>
          <a:bodyPr wrap="square">
            <a:spAutoFit/>
          </a:bodyPr>
          <a:lstStyle/>
          <a:p>
            <a:pPr algn="just">
              <a:lnSpc>
                <a:spcPct val="150000"/>
              </a:lnSpc>
              <a:spcAft>
                <a:spcPts val="0"/>
              </a:spcAft>
            </a:pPr>
            <a:r>
              <a:rPr lang="zh-CN" altLang="en-US" sz="2400" b="1" kern="100" dirty="0">
                <a:latin typeface="楷体" panose="02010609060101010101" pitchFamily="49" charset="-122"/>
                <a:ea typeface="楷体" panose="02010609060101010101" pitchFamily="49" charset="-122"/>
                <a:cs typeface="Times New Roman" panose="02020603050405020304"/>
              </a:rPr>
              <a:t>秦国因重用客卿日渐强盛，有统一天下之趋势，然大功未竟，六国犹有实力</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
        <p:nvSpPr>
          <p:cNvPr id="7" name="矩形 6"/>
          <p:cNvSpPr/>
          <p:nvPr/>
        </p:nvSpPr>
        <p:spPr>
          <a:xfrm>
            <a:off x="8137301" y="2344047"/>
            <a:ext cx="1836204" cy="3416320"/>
          </a:xfrm>
          <a:prstGeom prst="rect">
            <a:avLst/>
          </a:prstGeom>
        </p:spPr>
        <p:txBody>
          <a:bodyPr wrap="square">
            <a:spAutoFit/>
          </a:bodyPr>
          <a:lstStyle/>
          <a:p>
            <a:pPr algn="just">
              <a:lnSpc>
                <a:spcPct val="150000"/>
              </a:lnSpc>
              <a:spcAft>
                <a:spcPts val="0"/>
              </a:spcAft>
            </a:pPr>
            <a:r>
              <a:rPr lang="zh-CN" altLang="en-US" sz="2400" b="1" kern="100" dirty="0">
                <a:latin typeface="楷体" panose="02010609060101010101" pitchFamily="49" charset="-122"/>
                <a:ea typeface="楷体" panose="02010609060101010101" pitchFamily="49" charset="-122"/>
                <a:cs typeface="Times New Roman" panose="02020603050405020304"/>
              </a:rPr>
              <a:t>站在秦国国君的立场上，认为无差别驱逐客卿是损秦助敌的做法</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
        <p:nvSpPr>
          <p:cNvPr id="8" name="矩形 7"/>
          <p:cNvSpPr/>
          <p:nvPr/>
        </p:nvSpPr>
        <p:spPr>
          <a:xfrm>
            <a:off x="10009509" y="3168079"/>
            <a:ext cx="1188132" cy="1754326"/>
          </a:xfrm>
          <a:prstGeom prst="rect">
            <a:avLst/>
          </a:prstGeom>
        </p:spPr>
        <p:txBody>
          <a:bodyPr wrap="square">
            <a:spAutoFit/>
          </a:bodyPr>
          <a:lstStyle/>
          <a:p>
            <a:pPr algn="just">
              <a:lnSpc>
                <a:spcPct val="150000"/>
              </a:lnSpc>
              <a:spcAft>
                <a:spcPts val="0"/>
              </a:spcAft>
            </a:pPr>
            <a:r>
              <a:rPr lang="zh-CN" altLang="en-US" sz="2400" b="1" kern="100" dirty="0">
                <a:latin typeface="楷体" panose="02010609060101010101" pitchFamily="49" charset="-122"/>
                <a:ea typeface="楷体" panose="02010609060101010101" pitchFamily="49" charset="-122"/>
                <a:cs typeface="Times New Roman" panose="02020603050405020304"/>
              </a:rPr>
              <a:t>劝秦王收回成命</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82313" y="611795"/>
          <a:ext cx="10957448" cy="5589068"/>
        </p:xfrm>
        <a:graphic>
          <a:graphicData uri="http://schemas.openxmlformats.org/drawingml/2006/table">
            <a:tbl>
              <a:tblPr/>
              <a:tblGrid>
                <a:gridCol w="1122240"/>
                <a:gridCol w="972108"/>
                <a:gridCol w="1440160"/>
                <a:gridCol w="2304256"/>
                <a:gridCol w="2304415"/>
                <a:gridCol w="1620021"/>
                <a:gridCol w="1194248"/>
              </a:tblGrid>
              <a:tr h="1257860">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作品</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a:solidFill>
                            <a:srgbClr val="C00000"/>
                          </a:solidFill>
                          <a:effectLst/>
                          <a:latin typeface="Times New Roman" panose="02020603050405020304"/>
                          <a:ea typeface="黑体" panose="02010609060101010101" charset="-122"/>
                          <a:cs typeface="Times New Roman" panose="02020603050405020304"/>
                        </a:rPr>
                        <a:t>作者</a:t>
                      </a:r>
                      <a:endParaRPr lang="zh-CN" sz="2400" kern="10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作者</a:t>
                      </a: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所</a:t>
                      </a:r>
                      <a:endParaRPr lang="en-US" altLang="zh-CN" sz="2400" b="1" kern="100" dirty="0" smtClean="0">
                        <a:solidFill>
                          <a:srgbClr val="C00000"/>
                        </a:solidFill>
                        <a:effectLst/>
                        <a:latin typeface="Times New Roman" panose="02020603050405020304"/>
                        <a:ea typeface="黑体" panose="02010609060101010101" charset="-122"/>
                        <a:cs typeface="Times New Roman" panose="02020603050405020304"/>
                      </a:endParaRPr>
                    </a:p>
                    <a:p>
                      <a:pPr algn="ctr">
                        <a:lnSpc>
                          <a:spcPct val="150000"/>
                        </a:lnSpc>
                        <a:spcAft>
                          <a:spcPts val="0"/>
                        </a:spcAft>
                        <a:tabLst>
                          <a:tab pos="2700655" algn="l"/>
                        </a:tabLst>
                      </a:pP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处</a:t>
                      </a:r>
                      <a:r>
                        <a:rPr lang="zh-CN" sz="2400" b="1" kern="100" dirty="0">
                          <a:solidFill>
                            <a:srgbClr val="C00000"/>
                          </a:solidFill>
                          <a:effectLst/>
                          <a:latin typeface="Times New Roman" panose="02020603050405020304"/>
                          <a:ea typeface="黑体" panose="02010609060101010101" charset="-122"/>
                          <a:cs typeface="Times New Roman" panose="02020603050405020304"/>
                        </a:rPr>
                        <a:t>时代</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写作</a:t>
                      </a: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原因</a:t>
                      </a:r>
                      <a:endParaRPr lang="en-US" altLang="zh-CN" sz="2400" b="1" kern="100" dirty="0" smtClean="0">
                        <a:solidFill>
                          <a:srgbClr val="C00000"/>
                        </a:solidFill>
                        <a:effectLst/>
                        <a:latin typeface="Times New Roman" panose="02020603050405020304"/>
                        <a:ea typeface="黑体" panose="02010609060101010101" charset="-122"/>
                        <a:cs typeface="Times New Roman" panose="02020603050405020304"/>
                      </a:endParaRPr>
                    </a:p>
                    <a:p>
                      <a:pPr algn="ctr">
                        <a:lnSpc>
                          <a:spcPct val="150000"/>
                        </a:lnSpc>
                        <a:spcAft>
                          <a:spcPts val="0"/>
                        </a:spcAft>
                        <a:tabLst>
                          <a:tab pos="2700655" algn="l"/>
                        </a:tabLst>
                      </a:pP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与</a:t>
                      </a:r>
                      <a:r>
                        <a:rPr lang="zh-CN" sz="2400" b="1" kern="100" dirty="0">
                          <a:solidFill>
                            <a:srgbClr val="C00000"/>
                          </a:solidFill>
                          <a:effectLst/>
                          <a:latin typeface="Times New Roman" panose="02020603050405020304"/>
                          <a:ea typeface="黑体" panose="02010609060101010101" charset="-122"/>
                          <a:cs typeface="Times New Roman" panose="02020603050405020304"/>
                        </a:rPr>
                        <a:t>对象</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a:solidFill>
                            <a:srgbClr val="C00000"/>
                          </a:solidFill>
                          <a:effectLst/>
                          <a:latin typeface="Times New Roman" panose="02020603050405020304"/>
                          <a:ea typeface="黑体" panose="02010609060101010101" charset="-122"/>
                          <a:cs typeface="Times New Roman" panose="02020603050405020304"/>
                        </a:rPr>
                        <a:t>关注的社会事件、现象和问题</a:t>
                      </a:r>
                      <a:endParaRPr lang="zh-CN" sz="2400" kern="10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a:solidFill>
                            <a:srgbClr val="C00000"/>
                          </a:solidFill>
                          <a:effectLst/>
                          <a:latin typeface="Times New Roman" panose="02020603050405020304"/>
                          <a:ea typeface="黑体" panose="02010609060101010101" charset="-122"/>
                          <a:cs typeface="Times New Roman" panose="02020603050405020304"/>
                        </a:rPr>
                        <a:t>立场、观点</a:t>
                      </a:r>
                      <a:endParaRPr lang="zh-CN" sz="2400" kern="10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写作</a:t>
                      </a:r>
                      <a:endParaRPr lang="en-US" altLang="zh-CN" sz="2400" b="1" kern="100" dirty="0" smtClean="0">
                        <a:solidFill>
                          <a:srgbClr val="C00000"/>
                        </a:solidFill>
                        <a:effectLst/>
                        <a:latin typeface="Times New Roman" panose="02020603050405020304"/>
                        <a:ea typeface="黑体" panose="02010609060101010101" charset="-122"/>
                        <a:cs typeface="Times New Roman" panose="02020603050405020304"/>
                      </a:endParaRPr>
                    </a:p>
                    <a:p>
                      <a:pPr algn="ctr">
                        <a:lnSpc>
                          <a:spcPct val="150000"/>
                        </a:lnSpc>
                        <a:spcAft>
                          <a:spcPts val="0"/>
                        </a:spcAft>
                        <a:tabLst>
                          <a:tab pos="2700655" algn="l"/>
                        </a:tabLst>
                      </a:pPr>
                      <a:r>
                        <a:rPr lang="zh-CN" sz="2400" b="1" kern="100" dirty="0" smtClean="0">
                          <a:solidFill>
                            <a:srgbClr val="C00000"/>
                          </a:solidFill>
                          <a:effectLst/>
                          <a:latin typeface="Times New Roman" panose="02020603050405020304"/>
                          <a:ea typeface="黑体" panose="02010609060101010101" charset="-122"/>
                          <a:cs typeface="Times New Roman" panose="02020603050405020304"/>
                        </a:rPr>
                        <a:t>目的</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26954" marR="269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018865">
                <a:tc>
                  <a:txBody>
                    <a:bodyPr/>
                    <a:lstStyle/>
                    <a:p>
                      <a:pPr algn="ctr">
                        <a:lnSpc>
                          <a:spcPct val="15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《与妻书》</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en-US" sz="2400" b="1" kern="100" dirty="0" smtClean="0">
                          <a:solidFill>
                            <a:srgbClr val="000000"/>
                          </a:solidFill>
                          <a:effectLst/>
                          <a:latin typeface="Times New Roman" panose="02020603050405020304"/>
                          <a:ea typeface="宋体" panose="02010600030101010101" pitchFamily="2" charset="-122"/>
                          <a:cs typeface="Courier New" panose="02070309020205020404"/>
                        </a:rPr>
                        <a:t>_____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700655" algn="l"/>
                        </a:tabLst>
                      </a:pPr>
                      <a:r>
                        <a:rPr lang="en-US" sz="2400" b="1" kern="100" dirty="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______________________________________________________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700655" algn="l"/>
                        </a:tabLst>
                      </a:pPr>
                      <a:r>
                        <a:rPr lang="en-US" sz="2400" b="1" kern="10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__________________________________________________________________________________________________________</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700655" algn="l"/>
                        </a:tabLst>
                      </a:pPr>
                      <a:r>
                        <a:rPr lang="en-US" sz="2400" b="1" kern="100">
                          <a:solidFill>
                            <a:srgbClr val="000000"/>
                          </a:solidFill>
                          <a:effectLst/>
                          <a:latin typeface="Times New Roman" panose="02020603050405020304"/>
                          <a:ea typeface="宋体" panose="02010600030101010101" pitchFamily="2" charset="-122"/>
                          <a:cs typeface="Courier New" panose="02070309020205020404"/>
                        </a:rPr>
                        <a:t>____________________________</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700655" algn="l"/>
                        </a:tabLst>
                      </a:pPr>
                      <a:r>
                        <a:rPr lang="en-US" sz="2400" b="1" kern="100" dirty="0" smtClean="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________________________________________________</a:t>
                      </a:r>
                      <a:r>
                        <a:rPr lang="en-US" altLang="zh-CN" sz="2400" b="1" kern="100" dirty="0" smtClean="0">
                          <a:solidFill>
                            <a:srgbClr val="000000"/>
                          </a:solidFill>
                          <a:effectLst/>
                          <a:latin typeface="+mn-lt"/>
                          <a:ea typeface="+mn-ea"/>
                          <a:cs typeface="Courier New" panose="02070309020205020404"/>
                        </a:rPr>
                        <a:t>____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700655" algn="l"/>
                        </a:tabLst>
                      </a:pPr>
                      <a:r>
                        <a:rPr lang="en-US" sz="2400" b="1" kern="100" dirty="0" smtClean="0">
                          <a:solidFill>
                            <a:srgbClr val="000000"/>
                          </a:solidFill>
                          <a:effectLst/>
                          <a:latin typeface="Times New Roman" panose="02020603050405020304"/>
                          <a:ea typeface="宋体" panose="02010600030101010101" pitchFamily="2" charset="-122"/>
                          <a:cs typeface="Courier New" panose="02070309020205020404"/>
                        </a:rPr>
                        <a:t>____________________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6" name="矩形 55"/>
          <p:cNvSpPr/>
          <p:nvPr/>
        </p:nvSpPr>
        <p:spPr>
          <a:xfrm>
            <a:off x="1332545" y="3744143"/>
            <a:ext cx="1188132" cy="559769"/>
          </a:xfrm>
          <a:prstGeom prst="rect">
            <a:avLst/>
          </a:prstGeom>
        </p:spPr>
        <p:txBody>
          <a:bodyPr wrap="square">
            <a:spAutoFit/>
          </a:bodyPr>
          <a:lstStyle/>
          <a:p>
            <a:pPr algn="just">
              <a:lnSpc>
                <a:spcPct val="150000"/>
              </a:lnSpc>
              <a:spcAft>
                <a:spcPts val="0"/>
              </a:spcAft>
            </a:pPr>
            <a:r>
              <a:rPr lang="zh-CN" altLang="en-US" sz="2400" b="1" kern="100" dirty="0">
                <a:latin typeface="楷体" panose="02010609060101010101" pitchFamily="49" charset="-122"/>
                <a:ea typeface="楷体" panose="02010609060101010101" pitchFamily="49" charset="-122"/>
                <a:cs typeface="Times New Roman" panose="02020603050405020304"/>
              </a:rPr>
              <a:t>林觉民</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
        <p:nvSpPr>
          <p:cNvPr id="57" name="矩形 56"/>
          <p:cNvSpPr/>
          <p:nvPr/>
        </p:nvSpPr>
        <p:spPr>
          <a:xfrm>
            <a:off x="2304653" y="2051955"/>
            <a:ext cx="1522204" cy="3969385"/>
          </a:xfrm>
          <a:prstGeom prst="rect">
            <a:avLst/>
          </a:prstGeom>
        </p:spPr>
        <p:txBody>
          <a:bodyPr wrap="square">
            <a:spAutoFit/>
          </a:bodyPr>
          <a:lstStyle/>
          <a:p>
            <a:pPr algn="just">
              <a:lnSpc>
                <a:spcPct val="150000"/>
              </a:lnSpc>
              <a:spcAft>
                <a:spcPts val="0"/>
              </a:spcAft>
            </a:pPr>
            <a:r>
              <a:rPr lang="zh-CN" altLang="en-US" sz="2400" b="1" kern="100" dirty="0">
                <a:latin typeface="楷体" panose="02010609060101010101" pitchFamily="49" charset="-122"/>
                <a:ea typeface="楷体" panose="02010609060101010101" pitchFamily="49" charset="-122"/>
                <a:cs typeface="Times New Roman" panose="02020603050405020304"/>
              </a:rPr>
              <a:t>半殖民地半封建社会，国家腐败，社会黑暗，人民灾难深重</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
        <p:nvSpPr>
          <p:cNvPr id="58" name="矩形 57"/>
          <p:cNvSpPr/>
          <p:nvPr/>
        </p:nvSpPr>
        <p:spPr>
          <a:xfrm>
            <a:off x="3780817" y="1763923"/>
            <a:ext cx="2366228" cy="4524315"/>
          </a:xfrm>
          <a:prstGeom prst="rect">
            <a:avLst/>
          </a:prstGeom>
        </p:spPr>
        <p:txBody>
          <a:bodyPr wrap="square">
            <a:spAutoFit/>
          </a:bodyPr>
          <a:lstStyle/>
          <a:p>
            <a:pPr algn="just">
              <a:lnSpc>
                <a:spcPct val="150000"/>
              </a:lnSpc>
              <a:spcAft>
                <a:spcPts val="0"/>
              </a:spcAft>
            </a:pPr>
            <a:r>
              <a:rPr lang="zh-CN" altLang="en-US" sz="2400" b="1" kern="100" dirty="0">
                <a:latin typeface="楷体" panose="02010609060101010101" pitchFamily="49" charset="-122"/>
                <a:ea typeface="楷体" panose="02010609060101010101" pitchFamily="49" charset="-122"/>
                <a:cs typeface="Times New Roman" panose="02020603050405020304"/>
              </a:rPr>
              <a:t>决定参加革命武装的起义行动，认为可能献出生命，担心妻子不能完全理解</a:t>
            </a:r>
            <a:r>
              <a:rPr lang="zh-CN" altLang="en-US" sz="2400" b="1" kern="100" dirty="0" smtClean="0">
                <a:latin typeface="楷体" panose="02010609060101010101" pitchFamily="49" charset="-122"/>
                <a:ea typeface="楷体" panose="02010609060101010101" pitchFamily="49" charset="-122"/>
                <a:cs typeface="Times New Roman" panose="02020603050405020304"/>
              </a:rPr>
              <a:t>自  己</a:t>
            </a:r>
            <a:r>
              <a:rPr lang="zh-CN" altLang="en-US" sz="2400" b="1" kern="100" dirty="0">
                <a:latin typeface="楷体" panose="02010609060101010101" pitchFamily="49" charset="-122"/>
                <a:ea typeface="楷体" panose="02010609060101010101" pitchFamily="49" charset="-122"/>
                <a:cs typeface="Times New Roman" panose="02020603050405020304"/>
              </a:rPr>
              <a:t>，故留下遗书以宽慰妻子；对象是妻子</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
        <p:nvSpPr>
          <p:cNvPr id="59" name="矩形 58"/>
          <p:cNvSpPr/>
          <p:nvPr/>
        </p:nvSpPr>
        <p:spPr>
          <a:xfrm>
            <a:off x="6121077" y="3170437"/>
            <a:ext cx="2196244" cy="1754326"/>
          </a:xfrm>
          <a:prstGeom prst="rect">
            <a:avLst/>
          </a:prstGeom>
        </p:spPr>
        <p:txBody>
          <a:bodyPr wrap="square">
            <a:spAutoFit/>
          </a:bodyPr>
          <a:lstStyle/>
          <a:p>
            <a:pPr algn="just">
              <a:lnSpc>
                <a:spcPct val="150000"/>
              </a:lnSpc>
              <a:spcAft>
                <a:spcPts val="0"/>
              </a:spcAft>
            </a:pPr>
            <a:r>
              <a:rPr lang="zh-CN" altLang="en-US" sz="2400" b="1" kern="100" dirty="0">
                <a:latin typeface="楷体" panose="02010609060101010101" pitchFamily="49" charset="-122"/>
                <a:ea typeface="楷体" panose="02010609060101010101" pitchFamily="49" charset="-122"/>
                <a:cs typeface="Times New Roman" panose="02020603050405020304"/>
              </a:rPr>
              <a:t>晚清时期政治腐败，民不聊生</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
        <p:nvSpPr>
          <p:cNvPr id="60" name="矩形 59"/>
          <p:cNvSpPr/>
          <p:nvPr/>
        </p:nvSpPr>
        <p:spPr>
          <a:xfrm>
            <a:off x="8317321" y="2344047"/>
            <a:ext cx="1692188" cy="3416320"/>
          </a:xfrm>
          <a:prstGeom prst="rect">
            <a:avLst/>
          </a:prstGeom>
        </p:spPr>
        <p:txBody>
          <a:bodyPr wrap="square">
            <a:spAutoFit/>
          </a:bodyPr>
          <a:lstStyle/>
          <a:p>
            <a:pPr algn="just">
              <a:lnSpc>
                <a:spcPct val="150000"/>
              </a:lnSpc>
              <a:spcAft>
                <a:spcPts val="0"/>
              </a:spcAft>
            </a:pPr>
            <a:r>
              <a:rPr lang="zh-CN" altLang="en-US" sz="2400" b="1" kern="100" dirty="0">
                <a:latin typeface="楷体" panose="02010609060101010101" pitchFamily="49" charset="-122"/>
                <a:ea typeface="楷体" panose="02010609060101010101" pitchFamily="49" charset="-122"/>
                <a:cs typeface="Times New Roman" panose="02020603050405020304"/>
              </a:rPr>
              <a:t>愿牺牲个人幸福，献身革命斗争，换来天下人的幸福</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
        <p:nvSpPr>
          <p:cNvPr id="61" name="矩形 60"/>
          <p:cNvSpPr/>
          <p:nvPr/>
        </p:nvSpPr>
        <p:spPr>
          <a:xfrm>
            <a:off x="10009509" y="2916051"/>
            <a:ext cx="1188132" cy="1754326"/>
          </a:xfrm>
          <a:prstGeom prst="rect">
            <a:avLst/>
          </a:prstGeom>
        </p:spPr>
        <p:txBody>
          <a:bodyPr wrap="square">
            <a:spAutoFit/>
          </a:bodyPr>
          <a:lstStyle/>
          <a:p>
            <a:pPr algn="just">
              <a:lnSpc>
                <a:spcPct val="150000"/>
              </a:lnSpc>
              <a:spcAft>
                <a:spcPts val="0"/>
              </a:spcAft>
            </a:pPr>
            <a:r>
              <a:rPr lang="zh-CN" altLang="en-US" sz="2400" b="1" kern="100" dirty="0">
                <a:latin typeface="楷体" panose="02010609060101010101" pitchFamily="49" charset="-122"/>
                <a:ea typeface="楷体" panose="02010609060101010101" pitchFamily="49" charset="-122"/>
                <a:cs typeface="Times New Roman" panose="02020603050405020304"/>
              </a:rPr>
              <a:t>安慰爱妻，望其理解</a:t>
            </a:r>
            <a:endParaRPr lang="zh-CN" altLang="zh-CN" sz="1000" kern="100" dirty="0">
              <a:effectLst/>
              <a:latin typeface="楷体" panose="02010609060101010101" pitchFamily="49" charset="-122"/>
              <a:ea typeface="楷体" panose="02010609060101010101" pitchFamily="49" charset="-122"/>
              <a:cs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课件\新坐标\8.24 点金训练 语文人教必修上册 教师用书（英）\语文人教必修上册\语文变色\主题微点写作X.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37" y="611795"/>
            <a:ext cx="11520000" cy="560889"/>
          </a:xfrm>
          <a:prstGeom prst="rect">
            <a:avLst/>
          </a:prstGeom>
          <a:noFill/>
          <a:extLst>
            <a:ext uri="{909E8E84-426E-40DD-AFC4-6F175D3DCCD1}">
              <a14:hiddenFill xmlns:a14="http://schemas.microsoft.com/office/drawing/2010/main">
                <a:solidFill>
                  <a:srgbClr val="FFFFFF"/>
                </a:solidFill>
              </a14:hiddenFill>
            </a:ext>
          </a:extLst>
        </p:spPr>
      </p:pic>
      <p:sp>
        <p:nvSpPr>
          <p:cNvPr id="4" name="文本占位符 3"/>
          <p:cNvSpPr>
            <a:spLocks noGrp="1"/>
          </p:cNvSpPr>
          <p:nvPr>
            <p:ph type="body" sz="quarter" idx="10"/>
          </p:nvPr>
        </p:nvSpPr>
        <p:spPr>
          <a:xfrm>
            <a:off x="271037" y="1259867"/>
            <a:ext cx="10980000" cy="3969385"/>
          </a:xfrm>
        </p:spPr>
        <p:txBody>
          <a:bodyPr/>
          <a:lstStyle/>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习近平总书记在党的二十大报告中强调：</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全党同志务必不忘初心、牢记使命，务必谦虚谨慎、艰苦奋斗，务必敢于斗争、善于斗争，坚定历史自信，增强历史主动，谱写新时代中国特色社会主义更加绚丽的华章。</a:t>
            </a:r>
            <a:r>
              <a:rPr lang="en-US" altLang="zh-CN" kern="100" dirty="0">
                <a:latin typeface="宋体" panose="02010600030101010101" pitchFamily="2" charset="-122"/>
                <a:ea typeface="等线" panose="0201060003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cs typeface="Times New Roman" panose="02020603050405020304"/>
              </a:rPr>
              <a:t>作为一名青年，读了上面的话，你有怎样的心得和感受？请写一个</a:t>
            </a:r>
            <a:r>
              <a:rPr lang="en-US" altLang="zh-CN" kern="100" dirty="0">
                <a:cs typeface="Courier New" panose="02070309020205020404"/>
              </a:rPr>
              <a:t>300</a:t>
            </a:r>
            <a:r>
              <a:rPr lang="zh-CN" altLang="zh-CN" kern="100" dirty="0">
                <a:cs typeface="Times New Roman" panose="02020603050405020304"/>
              </a:rPr>
              <a:t>字左右的片段，发表自己的看法</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611795"/>
            <a:ext cx="10980000" cy="5775960"/>
          </a:xfrm>
        </p:spPr>
        <p:txBody>
          <a:bodyPr/>
          <a:lstStyle/>
          <a:p>
            <a:pPr>
              <a:lnSpc>
                <a:spcPct val="120000"/>
              </a:lnSpc>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示例</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此时的我们正当青年，奋进逐梦激扬青春。一代人有一代人的青春，一代人有一代人的梦想，而实现中华民族伟大复兴的中国梦却是我们不同时代青年共同的理想追求。一代代中国青年把青春奋斗融入党和人民事业，成为实现中华民族伟大复兴的先锋力量。青年创造美好明天。未来属于青年，希望寄予青年，一代人有一代人的长征，一代人有一代人的担当。奋斗是青春最亮丽的底色，行动是青年最有效的磨砺。青年应迈出时代步伐。新时代青年应心系祖国，志存高远，立足实践，脚踏实地，在奋斗中创造精彩人生，用奋斗描绘新时代最华丽的画卷。新时代青年要继承和发扬先辈们的伟大精神，继往开来，砥砺前行，开拓创新，把青春融入党和人民事业中，为中华民族伟大复兴贡献出自己的青春和力量</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迁移应用</a:t>
            </a:r>
            <a:endParaRPr lang="zh-CN" altLang="en-US" sz="3600" b="1" dirty="0">
              <a:solidFill>
                <a:schemeClr val="bg1"/>
              </a:solidFill>
              <a:ea typeface="微软雅黑" panose="020B0503020204020204" pitchFamily="34" charset="-122"/>
              <a:cs typeface="Times New Roman" panose="02020603050405020304" pitchFamily="18" charset="0"/>
            </a:endParaRPr>
          </a:p>
        </p:txBody>
      </p:sp>
      <p:pic>
        <p:nvPicPr>
          <p:cNvPr id="3074" name="Picture 2" descr="F:\课件\新坐标\8.24 点金训练 语文人教必修上册 教师用书（英）\语文人教必修上册\语文变色\语文实践活动-阅读与鉴赏.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74581" y="1608467"/>
            <a:ext cx="5772912" cy="73152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占位符 4"/>
          <p:cNvSpPr>
            <a:spLocks noGrp="1"/>
          </p:cNvSpPr>
          <p:nvPr>
            <p:ph type="body" sz="quarter" idx="10"/>
          </p:nvPr>
        </p:nvSpPr>
        <p:spPr>
          <a:xfrm>
            <a:off x="271037" y="2343758"/>
            <a:ext cx="10980000" cy="3711785"/>
          </a:xfrm>
        </p:spPr>
        <p:txBody>
          <a:bodyPr/>
          <a:lstStyle/>
          <a:p>
            <a:pPr algn="ctr">
              <a:lnSpc>
                <a:spcPct val="120000"/>
              </a:lnSpc>
              <a:spcAft>
                <a:spcPts val="0"/>
              </a:spcAft>
              <a:tabLst>
                <a:tab pos="2700655" algn="l"/>
              </a:tabLst>
            </a:pPr>
            <a:r>
              <a:rPr lang="zh-CN" altLang="zh-CN" kern="100" dirty="0">
                <a:ea typeface="黑体" panose="02010609060101010101" charset="-122"/>
                <a:cs typeface="Times New Roman" panose="02020603050405020304"/>
              </a:rPr>
              <a:t>一、把握论证方法</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 </a:t>
            </a:r>
            <a:endParaRPr lang="zh-CN" altLang="zh-CN" sz="1050" kern="100" dirty="0">
              <a:latin typeface="等线" panose="02010600030101010101" charset="-122"/>
              <a:ea typeface="等线" panose="02010600030101010101" charset="-122"/>
              <a:cs typeface="Courier New" panose="02070309020205020404"/>
            </a:endParaRPr>
          </a:p>
          <a:p>
            <a:pPr algn="ctr">
              <a:lnSpc>
                <a:spcPct val="120000"/>
              </a:lnSpc>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黑体" panose="02010609060101010101" charset="-122"/>
                <a:cs typeface="Times New Roman" panose="02020603050405020304"/>
              </a:rPr>
              <a:t>四要</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黑体" panose="02010609060101010101" charset="-122"/>
                <a:cs typeface="Times New Roman" panose="02020603050405020304"/>
              </a:rPr>
              <a:t>巧解论证方法题</a:t>
            </a:r>
            <a:endParaRPr lang="zh-CN" altLang="zh-CN" sz="105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zh-CN" altLang="zh-CN" kern="100" dirty="0">
                <a:cs typeface="Times New Roman" panose="02020603050405020304"/>
              </a:rPr>
              <a:t>一要熟练掌握各种论证方法的内涵及判定技巧；二要通读原文，快速锁定与论证方法相关的信息区间；三要审读已圈定的信息区间，依据论证的相关知识，判定文段所使用的论证方法；四要采用</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论证方法＋结合文本阐释</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的方式组织答案</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6" name="Picture 9" descr="E:\8.24 新文本框文件\版式\语文变色\技法归纳.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425" y="2808039"/>
            <a:ext cx="2112264" cy="496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AS_UNIQUEID" val="96"/>
  <p:tag name="KSO_WM_BEAUTIFY_FLAG" val=""/>
</p:tagLst>
</file>

<file path=ppt/tags/tag4.xml><?xml version="1.0" encoding="utf-8"?>
<p:tagLst xmlns:p="http://schemas.openxmlformats.org/presentationml/2006/main">
  <p:tag name="AS_UNIQUEID" val="97"/>
  <p:tag name="KSO_WM_BEAUTIFY_FLAG" val=""/>
</p:tagLst>
</file>

<file path=ppt/tags/tag5.xml><?xml version="1.0" encoding="utf-8"?>
<p:tagLst xmlns:p="http://schemas.openxmlformats.org/presentationml/2006/main">
  <p:tag name="AS_UNIQUEID" val="98"/>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9107</Words>
  <Application>WPS 演示</Application>
  <PresentationFormat>自定义</PresentationFormat>
  <Paragraphs>312</Paragraphs>
  <Slides>41</Slides>
  <Notes>2</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41</vt:i4>
      </vt:variant>
    </vt:vector>
  </HeadingPairs>
  <TitlesOfParts>
    <vt:vector size="61" baseType="lpstr">
      <vt:lpstr>Arial</vt:lpstr>
      <vt:lpstr>宋体</vt:lpstr>
      <vt:lpstr>Wingdings</vt:lpstr>
      <vt:lpstr>Times New Roman</vt:lpstr>
      <vt:lpstr>微软雅黑</vt:lpstr>
      <vt:lpstr>Calibri Light</vt:lpstr>
      <vt:lpstr>HelveticaNeueLT Pro 67 MdCn</vt:lpstr>
      <vt:lpstr>Calibri</vt:lpstr>
      <vt:lpstr>Calibri</vt:lpstr>
      <vt:lpstr>等线</vt:lpstr>
      <vt:lpstr>Times New Roman</vt:lpstr>
      <vt:lpstr>黑体</vt:lpstr>
      <vt:lpstr>Courier New</vt:lpstr>
      <vt:lpstr>楷体</vt:lpstr>
      <vt:lpstr>Arial Unicode MS</vt:lpstr>
      <vt:lpstr>华文细黑</vt:lpstr>
      <vt:lpstr>Segoe Print</vt:lpstr>
      <vt:lpstr>楷体_GB2312</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芹泥</cp:lastModifiedBy>
  <cp:revision>1366</cp:revision>
  <dcterms:created xsi:type="dcterms:W3CDTF">2016-06-29T09:22:00Z</dcterms:created>
  <dcterms:modified xsi:type="dcterms:W3CDTF">2026-02-26T08:14:28Z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2052-12.1.0.24657</vt:lpwstr>
  </property>
</Properties>
</file>