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920" r:id="rId3"/>
    <p:sldId id="3989" r:id="rId5"/>
    <p:sldId id="3922" r:id="rId6"/>
    <p:sldId id="3935" r:id="rId7"/>
    <p:sldId id="3977" r:id="rId8"/>
    <p:sldId id="3978" r:id="rId9"/>
    <p:sldId id="3979" r:id="rId10"/>
    <p:sldId id="3980" r:id="rId11"/>
    <p:sldId id="3981" r:id="rId12"/>
    <p:sldId id="3982" r:id="rId13"/>
    <p:sldId id="3984" r:id="rId14"/>
    <p:sldId id="3985" r:id="rId15"/>
    <p:sldId id="3986" r:id="rId16"/>
    <p:sldId id="3987" r:id="rId17"/>
    <p:sldId id="3983" r:id="rId18"/>
    <p:sldId id="3990" r:id="rId19"/>
    <p:sldId id="3992" r:id="rId20"/>
    <p:sldId id="3939" r:id="rId21"/>
    <p:sldId id="3971" r:id="rId22"/>
    <p:sldId id="3988" r:id="rId23"/>
    <p:sldId id="3972" r:id="rId24"/>
    <p:sldId id="3973" r:id="rId25"/>
    <p:sldId id="2276" r:id="rId26"/>
    <p:sldId id="3956" r:id="rId27"/>
  </p:sldIdLst>
  <p:sldSz cx="11522075" cy="6480175"/>
  <p:notesSz cx="6858000" cy="9144000"/>
  <p:embeddedFontLst>
    <p:embeddedFont>
      <p:font typeface="微软雅黑" panose="020B0503020204020204" pitchFamily="34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黑体" panose="02010609060101010101" charset="-122"/>
      <p:regular r:id="rId37"/>
    </p:embeddedFont>
    <p:embeddedFont>
      <p:font typeface="等线" panose="02010600030101010101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Numbers &amp; Pinyin"/>
      <p:regular r:id="rId40"/>
    </p:embeddedFont>
    <p:embeddedFont>
      <p:font typeface="Cambria Math" panose="02040503050406030204"/>
      <p:regular r:id="rId41"/>
    </p:embeddedFont>
  </p:embeddedFontLst>
  <p:custDataLst>
    <p:tags r:id="rId42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37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000"/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42" autoAdjust="0"/>
    <p:restoredTop sz="94268" autoAdjust="0"/>
  </p:normalViewPr>
  <p:slideViewPr>
    <p:cSldViewPr showGuides="1">
      <p:cViewPr>
        <p:scale>
          <a:sx n="75" d="100"/>
          <a:sy n="75" d="100"/>
        </p:scale>
        <p:origin x="-1182" y="-870"/>
      </p:cViewPr>
      <p:guideLst>
        <p:guide orient="horz" pos="562"/>
        <p:guide orient="horz" pos="462"/>
        <p:guide orient="horz" pos="2237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6.xml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3.xml"/><Relationship Id="rId3" Type="http://schemas.openxmlformats.org/officeDocument/2006/relationships/slide" Target="../slides/slide1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3.xml"/><Relationship Id="rId3" Type="http://schemas.openxmlformats.org/officeDocument/2006/relationships/slide" Target="../slides/slide1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73866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 eaLnBrk="1" hangingPunct="0">
              <a:lnSpc>
                <a:spcPct val="150000"/>
              </a:lnSpc>
              <a:spcBef>
                <a:spcPts val="0"/>
              </a:spcBef>
              <a:buNone/>
              <a:tabLst>
                <a:tab pos="5399405" algn="l"/>
              </a:tabLst>
              <a:defRPr sz="2800" b="1"/>
            </a:lvl1pPr>
            <a:lvl2pPr marL="431800" indent="0">
              <a:lnSpc>
                <a:spcPct val="150000"/>
              </a:lnSpc>
              <a:buNone/>
              <a:defRPr sz="2800" b="1"/>
            </a:lvl2pPr>
            <a:lvl3pPr marL="863600" indent="0">
              <a:lnSpc>
                <a:spcPct val="150000"/>
              </a:lnSpc>
              <a:buNone/>
              <a:defRPr sz="2800" b="1"/>
            </a:lvl3pPr>
            <a:lvl4pPr marL="1295400" indent="0">
              <a:lnSpc>
                <a:spcPct val="150000"/>
              </a:lnSpc>
              <a:buNone/>
              <a:defRPr sz="2800" b="1"/>
            </a:lvl4pPr>
            <a:lvl5pPr marL="1729105" indent="0">
              <a:lnSpc>
                <a:spcPct val="150000"/>
              </a:lnSpc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5273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01422" y="76063"/>
            <a:ext cx="1008000" cy="306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70" y="144463"/>
            <a:ext cx="1008000" cy="237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87796"/>
            <a:ext cx="15520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烛之武退秦师</a:t>
            </a:r>
            <a:endParaRPr lang="zh-CN" altLang="en-US" sz="1400" b="1" dirty="0" smtClean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hyperlink" Target="..\3.&#37197;&#22871;&#32451;&#20064;&#39064;\01%20&#35838;&#21518;&#32032;&#20859;&#35780;&#20215;\02&#35838;&#21518;&#32032;&#20859;&#35780;&#20215;&#65288;&#20108;&#65289;.docx" TargetMode="External"/><Relationship Id="rId3" Type="http://schemas.openxmlformats.org/officeDocument/2006/relationships/tags" Target="../tags/tag15.xml"/><Relationship Id="rId2" Type="http://schemas.openxmlformats.org/officeDocument/2006/relationships/hyperlink" Target="../3.&#37197;&#22871;&#32451;&#20064;&#39064;/&#35838;&#21518;&#32032;&#20859;&#35780;&#20215;/&#35838;&#21518;&#32032;&#20859;&#35780;&#20215;(&#19968;).DOCX" TargetMode="Externa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" y="3571"/>
            <a:ext cx="11522075" cy="3596556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0" y="3458341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梯形 16"/>
          <p:cNvSpPr/>
          <p:nvPr>
            <p:custDataLst>
              <p:tags r:id="rId4"/>
            </p:custDataLst>
          </p:nvPr>
        </p:nvSpPr>
        <p:spPr>
          <a:xfrm>
            <a:off x="1458559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梯形 30"/>
          <p:cNvSpPr/>
          <p:nvPr>
            <p:custDataLst>
              <p:tags r:id="rId6"/>
            </p:custDataLst>
          </p:nvPr>
        </p:nvSpPr>
        <p:spPr>
          <a:xfrm flipV="1">
            <a:off x="1858010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5"/>
          <p:cNvSpPr txBox="1"/>
          <p:nvPr>
            <p:custDataLst>
              <p:tags r:id="rId7"/>
            </p:custDataLst>
          </p:nvPr>
        </p:nvSpPr>
        <p:spPr>
          <a:xfrm>
            <a:off x="1800597" y="32058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中华文明之光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"/>
          <p:cNvSpPr txBox="1"/>
          <p:nvPr/>
        </p:nvSpPr>
        <p:spPr>
          <a:xfrm>
            <a:off x="0" y="4688466"/>
            <a:ext cx="11522075" cy="783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烛之武退秦师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656846"/>
          </a:xfrm>
        </p:spPr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>
                <a:cs typeface="Times New Roman" panose="02020603050405020304"/>
              </a:rPr>
              <a:t>特殊句式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0447" y="1370871"/>
          <a:ext cx="10381180" cy="4245480"/>
        </p:xfrm>
        <a:graphic>
          <a:graphicData uri="http://schemas.openxmlformats.org/drawingml/2006/table">
            <a:tbl>
              <a:tblPr/>
              <a:tblGrid>
                <a:gridCol w="1374166"/>
                <a:gridCol w="3924436"/>
                <a:gridCol w="5082578"/>
              </a:tblGrid>
              <a:tr h="9006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327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宾语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前置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句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夫晋，何厌之有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89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状语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后置句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以其无礼于晋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36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若亡郑而有益于君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89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佚之狐言于郑伯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5801" marR="15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" name="矩形 33"/>
          <p:cNvSpPr/>
          <p:nvPr/>
        </p:nvSpPr>
        <p:spPr>
          <a:xfrm>
            <a:off x="5797041" y="2231975"/>
            <a:ext cx="51125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夫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晋，有何厌；之，宾语前置的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标志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54607" y="3636131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以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其于晋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无礼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54607" y="430104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亡郑而于君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有益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55476" y="5021123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佚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之狐于郑</a:t>
            </a:r>
            <a:r>
              <a:rPr lang="zh-CN" altLang="zh-CN" b="1">
                <a:latin typeface="+mn-lt"/>
                <a:ea typeface="楷体" panose="02010609060101010101" pitchFamily="49" charset="-122"/>
              </a:rPr>
              <a:t>伯</a:t>
            </a:r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言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4747" y="539787"/>
          <a:ext cx="10792581" cy="5837282"/>
        </p:xfrm>
        <a:graphic>
          <a:graphicData uri="http://schemas.openxmlformats.org/drawingml/2006/table">
            <a:tbl>
              <a:tblPr/>
              <a:tblGrid>
                <a:gridCol w="931794"/>
                <a:gridCol w="3852428"/>
                <a:gridCol w="6008359"/>
              </a:tblGrid>
              <a:tr h="4696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句式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调为正常语序或指出标志词语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696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判断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句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是寡人之过也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05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因人之力而敝之，不仁；失其所与，不知；以乱易整，不武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361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省略</a:t>
                      </a:r>
                      <a:endParaRPr lang="en-US" altLang="zh-CN" sz="28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句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夜缒而出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68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敢以烦执事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36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若舍郑以为东道主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68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晋军函陵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10414" marR="104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" name="矩形 37"/>
          <p:cNvSpPr/>
          <p:nvPr/>
        </p:nvSpPr>
        <p:spPr>
          <a:xfrm>
            <a:off x="5309946" y="122386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也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，判断句的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标志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292985" y="250084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根据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句意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判断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09946" y="3780147"/>
            <a:ext cx="4753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烛之武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夜缒而出，省略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主语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162462" y="4428219"/>
            <a:ext cx="43925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敢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以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之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烦执事，省略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宾语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184973" y="5076291"/>
            <a:ext cx="547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舍郑以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之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为东道主，</a:t>
            </a:r>
            <a:r>
              <a:rPr lang="zh-CN" altLang="zh-CN" b="1">
                <a:latin typeface="+mn-lt"/>
                <a:ea typeface="楷体" panose="02010609060101010101" pitchFamily="49" charset="-122"/>
              </a:rPr>
              <a:t>省略</a:t>
            </a:r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宾语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328989" y="5760367"/>
            <a:ext cx="40318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晋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军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函陵，省略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介词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31775"/>
            <a:ext cx="10980000" cy="656846"/>
          </a:xfrm>
        </p:spPr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>
                <a:cs typeface="Times New Roman" panose="02020603050405020304"/>
              </a:rPr>
              <a:t>多义实词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56805" y="1139842"/>
          <a:ext cx="11208464" cy="4352928"/>
        </p:xfrm>
        <a:graphic>
          <a:graphicData uri="http://schemas.openxmlformats.org/drawingml/2006/table">
            <a:tbl>
              <a:tblPr/>
              <a:tblGrid>
                <a:gridCol w="1751804"/>
                <a:gridCol w="4212468"/>
                <a:gridCol w="5244192"/>
              </a:tblGrid>
              <a:tr h="6146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1964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鄙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越国以鄙远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6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肉食者鄙，未能远谋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许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许君焦、瑕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6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杂然相许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6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潭中鱼可百许头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644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先生不知何许人也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38185" marR="3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" name="矩形 43"/>
          <p:cNvSpPr/>
          <p:nvPr/>
        </p:nvSpPr>
        <p:spPr>
          <a:xfrm>
            <a:off x="6220223" y="1816767"/>
            <a:ext cx="34004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边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邑，这里用作动词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244439" y="242883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庸俗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鄙陋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220223" y="3040903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答应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24560" y="367213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赞同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221092" y="428420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表示约数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220834" y="500474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表处所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05494" y="539787"/>
          <a:ext cx="10711087" cy="5760720"/>
        </p:xfrm>
        <a:graphic>
          <a:graphicData uri="http://schemas.openxmlformats.org/drawingml/2006/table">
            <a:tbl>
              <a:tblPr/>
              <a:tblGrid>
                <a:gridCol w="1539119"/>
                <a:gridCol w="4706992"/>
                <a:gridCol w="4464976"/>
              </a:tblGrid>
              <a:tr h="2672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53459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微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微夫人之力不及此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微言大义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见微知著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与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失其所与，不知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295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往借，不与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孰与君少长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.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蹇叔之子与师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59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/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可得闻与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28639" marR="28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/>
        </p:nvSpPr>
        <p:spPr>
          <a:xfrm>
            <a:off x="6706549" y="124070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假如没有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691199" y="1852771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幽微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精妙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05713" y="250084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隐蔽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，不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显露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05713" y="313207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结交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同盟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705713" y="3816151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给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05713" y="440905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和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，跟，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同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705713" y="505712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参与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参加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697141" y="5669195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吗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疑问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46695"/>
            <a:ext cx="10980000" cy="656846"/>
          </a:xfrm>
        </p:spPr>
        <p:txBody>
          <a:bodyPr/>
          <a:lstStyle/>
          <a:p>
            <a:r>
              <a:rPr lang="en-US" altLang="zh-CN" dirty="0"/>
              <a:t>6.</a:t>
            </a:r>
            <a:r>
              <a:rPr lang="zh-CN" altLang="zh-CN" dirty="0">
                <a:cs typeface="Times New Roman" panose="02020603050405020304"/>
              </a:rPr>
              <a:t>重要虚词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8430" y="1295871"/>
          <a:ext cx="10945215" cy="4855248"/>
        </p:xfrm>
        <a:graphic>
          <a:graphicData uri="http://schemas.openxmlformats.org/drawingml/2006/table">
            <a:tbl>
              <a:tblPr/>
              <a:tblGrid>
                <a:gridCol w="1404155"/>
                <a:gridCol w="3492388"/>
                <a:gridCol w="6048672"/>
              </a:tblGrid>
              <a:tr h="1677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70859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而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今急而求子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859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夜缒而出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859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朝济而夕设版焉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00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其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共其乏困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00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失其所与，不知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243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吾其还也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985" marR="8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8" name="矩形 57"/>
          <p:cNvSpPr/>
          <p:nvPr/>
        </p:nvSpPr>
        <p:spPr>
          <a:xfrm>
            <a:off x="5272331" y="1979947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连词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，表示顺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承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272331" y="2644859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连词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修饰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257817" y="329293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连词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转折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257817" y="3996171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代词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，指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行李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257817" y="460823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代词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，自己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的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256981" y="5381163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副词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，还是，表示祈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使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65626" y="566756"/>
          <a:ext cx="10390823" cy="5791344"/>
        </p:xfrm>
        <a:graphic>
          <a:graphicData uri="http://schemas.openxmlformats.org/drawingml/2006/table">
            <a:tbl>
              <a:tblPr/>
              <a:tblGrid>
                <a:gridCol w="1090955"/>
                <a:gridCol w="3780420"/>
                <a:gridCol w="5519448"/>
              </a:tblGrid>
              <a:tr h="46669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66692">
                <a:tc rowSpan="4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焉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等线" panose="02010600030101010101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子亦有不利焉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692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焉用亡郑以陪邻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  <a:sym typeface="+mn-ea"/>
                        </a:rPr>
                        <a:t>____________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692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若不阙秦，将焉取之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692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朝济而夕设版焉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692">
                <a:tc rowSpan="5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之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子犯请击之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692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是寡人之过也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704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.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夫晋，何厌之有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692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/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辍耕之垄上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338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0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臣之壮也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8183" marR="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4" name="矩形 63"/>
          <p:cNvSpPr/>
          <p:nvPr>
            <p:custDataLst>
              <p:tags r:id="rId1"/>
            </p:custDataLst>
          </p:nvPr>
        </p:nvSpPr>
        <p:spPr>
          <a:xfrm>
            <a:off x="5452065" y="974505"/>
            <a:ext cx="451277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啊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，句末语气词，表示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感叹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>
            <p:custDataLst>
              <p:tags r:id="rId2"/>
            </p:custDataLst>
          </p:nvPr>
        </p:nvSpPr>
        <p:spPr>
          <a:xfrm>
            <a:off x="5452065" y="1500613"/>
            <a:ext cx="4472940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副词，表反诘，怎么，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哪里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>
            <p:custDataLst>
              <p:tags r:id="rId3"/>
            </p:custDataLst>
          </p:nvPr>
        </p:nvSpPr>
        <p:spPr>
          <a:xfrm>
            <a:off x="5480627" y="2022927"/>
            <a:ext cx="3756025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兼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词，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于何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，从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哪里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>
            <p:custDataLst>
              <p:tags r:id="rId4"/>
            </p:custDataLst>
          </p:nvPr>
        </p:nvSpPr>
        <p:spPr>
          <a:xfrm>
            <a:off x="5475412" y="2527688"/>
            <a:ext cx="378982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兼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词，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于此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，在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这里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>
            <p:custDataLst>
              <p:tags r:id="rId5"/>
            </p:custDataLst>
          </p:nvPr>
        </p:nvSpPr>
        <p:spPr>
          <a:xfrm>
            <a:off x="5474576" y="3025116"/>
            <a:ext cx="198804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代词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秦军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>
            <p:custDataLst>
              <p:tags r:id="rId6"/>
            </p:custDataLst>
          </p:nvPr>
        </p:nvSpPr>
        <p:spPr>
          <a:xfrm>
            <a:off x="5474576" y="3551369"/>
            <a:ext cx="162736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助词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的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>
            <p:custDataLst>
              <p:tags r:id="rId7"/>
            </p:custDataLst>
          </p:nvPr>
        </p:nvSpPr>
        <p:spPr>
          <a:xfrm>
            <a:off x="5474576" y="4131739"/>
            <a:ext cx="487345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助词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，宾语前置的标志，不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译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>
            <p:custDataLst>
              <p:tags r:id="rId8"/>
            </p:custDataLst>
          </p:nvPr>
        </p:nvSpPr>
        <p:spPr>
          <a:xfrm>
            <a:off x="5452065" y="4745279"/>
            <a:ext cx="234872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动词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，到，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往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364993" y="5281977"/>
            <a:ext cx="558062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助词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，用于主谓之间，取消句子独立性，不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译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897414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三、成语积累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．老当益壮：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．足智多谋：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．临危不惧：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4</a:t>
            </a:r>
            <a:r>
              <a:rPr lang="zh-CN" altLang="zh-CN" kern="100" dirty="0">
                <a:cs typeface="Times New Roman" panose="02020603050405020304"/>
              </a:rPr>
              <a:t>．能谋善断：</a:t>
            </a:r>
            <a:r>
              <a:rPr lang="en-US" altLang="zh-CN" kern="100" dirty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．高瞻远瞩：</a:t>
            </a:r>
            <a:r>
              <a:rPr lang="en-US" altLang="zh-CN" kern="100" dirty="0" smtClean="0">
                <a:solidFill>
                  <a:srgbClr val="000000"/>
                </a:solidFill>
                <a:ea typeface="楷体" panose="02010609060101010101" pitchFamily="49" charset="-122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2762867" y="1331875"/>
            <a:ext cx="5759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年纪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虽老，志向更高、劲头更大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。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2785378" y="1924779"/>
            <a:ext cx="5759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智谋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很多，形容善于料事和用计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。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2808657" y="2592015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遇到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危难毫不畏惧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。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2828486" y="3256927"/>
            <a:ext cx="5759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形容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人能不断思考，并善于判断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。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2785378" y="385215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形容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眼光远大。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5" grpId="0"/>
      <p:bldP spid="216" grpId="0"/>
      <p:bldP spid="217" grpId="0"/>
      <p:bldP spid="2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525907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四、文化常识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>
              <a:lnSpc>
                <a:spcPct val="12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《左传》是我国第一部叙事详细的编年体史书，也称《左氏春秋》《春秋左氏传》。《左传》以《春秋》的记事为纲，以时间先后为序，记述了春秋时期各国内政外交的重要事件和重要人物，保存了大量古代史料。有人认为它是一部自成体系、具有独立创见的历史著作。《左传》具有很高的文学价值。它善于描写战争，记述行人辞令，叙事委婉详尽，情节富于故事性和戏剧性；描写人物婉而有致，人物性格鲜明，形象栩栩如生，常常用寥寥数句，就能使读者如见其人、如闻其声，显示出作者高超的艺术表现力。《左传》与《春秋公羊传》《春秋榖梁传》并称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春秋三传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267652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1612900" algn="l"/>
                <a:tab pos="2700020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 </a:t>
            </a:r>
            <a:r>
              <a:rPr lang="zh-CN" altLang="zh-CN" kern="100" dirty="0" smtClean="0">
                <a:cs typeface="Times New Roman" panose="02020603050405020304"/>
              </a:rPr>
              <a:t>分析</a:t>
            </a:r>
            <a:r>
              <a:rPr lang="zh-CN" altLang="zh-CN" kern="100" dirty="0">
                <a:cs typeface="Times New Roman" panose="02020603050405020304"/>
              </a:rPr>
              <a:t>文本中的人物形象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《左传》往往用寥寥数句，就使人物形象跃然纸上、栩栩如生，使读者如见其人、如闻其声，从《烛之武退秦师》中可窥其一斑。学习时，要注意分析人物形象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5" name="图片 4" descr="E:\张\11.19\新建文件夹\任务一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1" y="1763923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1</a:t>
            </a:r>
            <a:r>
              <a:rPr lang="zh-CN" altLang="zh-CN" kern="100" dirty="0">
                <a:cs typeface="Times New Roman" panose="02020603050405020304"/>
              </a:rPr>
              <a:t>．请结合课文分析烛之武的形象。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志士。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若使烛之武见秦君，师必退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必退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二字，尽显烛之武的才华。虽长期未被重用，但在大任面前，他决心以国家利益为重，出使秦师。这足以说明他是个深明大义的爱国志士。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勇士。两方交战，生死未卜；出使秦师，成败难料。烛之武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夜缒而出</a:t>
            </a:r>
            <a:r>
              <a:rPr lang="zh-CN" altLang="zh-CN" kern="100" dirty="0">
                <a:latin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，勇入秦营，其知难而上、义无反顾的冒险精神展示了他的勇士性格。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③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辩士。烛之武以机智善辩的外交才华解除了国家的危机。他不卑不亢，委婉曲折，步步深入，说服了秦君，是个非常有感染力的辩士形象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6441" y="719807"/>
          <a:ext cx="10729192" cy="3890517"/>
        </p:xfrm>
        <a:graphic>
          <a:graphicData uri="http://schemas.openxmlformats.org/drawingml/2006/table">
            <a:tbl>
              <a:tblPr/>
              <a:tblGrid>
                <a:gridCol w="10729192"/>
              </a:tblGrid>
              <a:tr h="690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学习任务目标</a:t>
                      </a:r>
                      <a:endParaRPr lang="zh-CN" sz="2800" b="1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215172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．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掌握古汉语常识、常用多义词的意义和用法。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．梳理文章内容，学习烛之武的逻辑思维。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3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．领会和学习本文详略得当、波澜起伏、善用伏笔和照应的写作技巧。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4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．学习古人不计个人安危得失、顾全大局的爱国主义精神。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32295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 smtClean="0">
                <a:cs typeface="Times New Roman" panose="02020603050405020304"/>
              </a:rPr>
              <a:t>               </a:t>
            </a:r>
            <a:r>
              <a:rPr lang="zh-CN" altLang="zh-CN" kern="100" dirty="0" smtClean="0">
                <a:cs typeface="Times New Roman" panose="02020603050405020304"/>
              </a:rPr>
              <a:t>赏析</a:t>
            </a:r>
            <a:r>
              <a:rPr lang="zh-CN" altLang="zh-CN" kern="100" dirty="0">
                <a:cs typeface="Times New Roman" panose="02020603050405020304"/>
              </a:rPr>
              <a:t>文本的叙事技巧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课文的情节虽然十分简单，但从整篇的叙事来看给人以一波三折、生动活泼之感。文章处处注意伏笔与照应，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  <a:sym typeface="+mn-ea"/>
              </a:rPr>
              <a:t>虽然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篇幅短小，但故事有头有尾；结构严密，事件交代得很清楚，矛盾展示充分，收尾圆满，具有很强的艺术感染力。学习时，要注意赏析其叙事技巧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pic>
        <p:nvPicPr>
          <p:cNvPr id="4" name="图片 3" descr="E:\张\11.19\新建文件夹\任务二.tif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3" y="827819"/>
            <a:ext cx="1330960" cy="41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503783"/>
            <a:ext cx="10980000" cy="590804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2</a:t>
            </a:r>
            <a:r>
              <a:rPr lang="zh-CN" altLang="zh-CN" kern="100" dirty="0">
                <a:cs typeface="Times New Roman" panose="02020603050405020304"/>
              </a:rPr>
              <a:t>．课文虽短，但在叙述故事时，前后呼应，巧施伏笔，简练而不失严谨。请找出文中的伏笔与照应，并作简要分析。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在交代秦、晋围郑的原因时，说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以其无礼于晋，且贰于楚也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，说明秦、郑并没有多大的矛盾冲突，为下文烛之武说退秦师埋下了伏笔。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夜缒而出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，照应了开头的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晋侯、秦伯围郑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国危矣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等内容。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许君焦、瑕，朝济而夕设版焉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微夫人之力不及此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照应上文秦、晋虽是联合行动，但貌合神离，既没有驻扎在一起，彼此的行动也不需要通知对方，为烛之武说退秦师提供了条件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3251083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en-US" altLang="zh-CN" kern="100" dirty="0">
                <a:cs typeface="Courier New" panose="02070309020205020404"/>
              </a:rPr>
              <a:t>3</a:t>
            </a:r>
            <a:r>
              <a:rPr lang="zh-CN" altLang="zh-CN" kern="100" dirty="0">
                <a:cs typeface="Times New Roman" panose="02020603050405020304"/>
              </a:rPr>
              <a:t>．烛之武在使命面前，先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辞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后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许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，这一前后转变对表现人物有什么作用？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ea typeface="楷体" panose="02010609060101010101" pitchFamily="49" charset="-122"/>
                <a:cs typeface="Times New Roman" panose="02020603050405020304"/>
              </a:rPr>
              <a:t>一是交代了烛之武的境况，他是一个不被重用的老臣；二是说明了郑伯作为国君具有接受规谏、勇于自责的优秀品质；三是点明了烛之武的深明大义，以解国难为重</a:t>
            </a:r>
            <a:r>
              <a:rPr lang="zh-CN" altLang="zh-CN" kern="100" dirty="0" smtClean="0"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/>
          <p:cNvSpPr/>
          <p:nvPr/>
        </p:nvSpPr>
        <p:spPr>
          <a:xfrm>
            <a:off x="0" y="4498975"/>
            <a:ext cx="11522075" cy="198119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燕尾形 14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19" name="椭圆 18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燕尾形 31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3" name="矩形 32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5148263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378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78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hlinkClick r:id="rId4" tooltip="" action="ppaction://hlinkfile"/>
          </p:cNvPr>
          <p:cNvSpPr/>
          <p:nvPr/>
        </p:nvSpPr>
        <p:spPr>
          <a:xfrm>
            <a:off x="-107950" y="-126207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-3175" y="0"/>
            <a:ext cx="11522075" cy="354488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0" y="66516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自主式预习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71037" y="1566924"/>
            <a:ext cx="10980000" cy="3322955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【课文助读】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一、作者简介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左丘明，生活于春秋末期，生卒年不详。</a:t>
            </a:r>
            <a:r>
              <a:rPr lang="zh-CN" altLang="en-US" kern="100" dirty="0" smtClean="0">
                <a:cs typeface="Times New Roman" panose="02020603050405020304"/>
              </a:rPr>
              <a:t>曾任鲁国史官，相传为解析《春秋》而作《左传》。是中国传统史学创始人，被誉为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en-US" kern="100" dirty="0" smtClean="0">
                <a:cs typeface="Times New Roman" panose="02020603050405020304"/>
              </a:rPr>
              <a:t>文宗史圣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”“</a:t>
            </a:r>
            <a:r>
              <a:rPr lang="zh-CN" altLang="en-US" kern="100" dirty="0" smtClean="0">
                <a:cs typeface="Times New Roman" panose="02020603050405020304"/>
              </a:rPr>
              <a:t>经臣史祖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二、故事背景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 indent="713740" fontAlgn="ctr"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cs typeface="Times New Roman" panose="02020603050405020304"/>
              </a:rPr>
              <a:t>秦晋围郑发生在公元前</a:t>
            </a:r>
            <a:r>
              <a:rPr lang="en-US" altLang="zh-CN" kern="100" dirty="0">
                <a:cs typeface="Courier New" panose="02070309020205020404"/>
              </a:rPr>
              <a:t>630</a:t>
            </a:r>
            <a:r>
              <a:rPr lang="zh-CN" altLang="zh-CN" kern="100" dirty="0">
                <a:cs typeface="Times New Roman" panose="02020603050405020304"/>
              </a:rPr>
              <a:t>年。在此之前，郑国因两件事得罪了晋国：一是晋文公曾经逃亡路过郑国，但郑国没有以礼相待；二是在公元前</a:t>
            </a:r>
            <a:r>
              <a:rPr lang="en-US" altLang="zh-CN" kern="100" dirty="0">
                <a:cs typeface="Courier New" panose="02070309020205020404"/>
              </a:rPr>
              <a:t>632</a:t>
            </a:r>
            <a:r>
              <a:rPr lang="zh-CN" altLang="zh-CN" kern="100" dirty="0">
                <a:cs typeface="Times New Roman" panose="02020603050405020304"/>
              </a:rPr>
              <a:t>年的晋、楚城濮之战中，郑国曾出兵帮助楚国，结果楚国大败。郑国感到形势不妙，马上派人出使晋国，与晋结好，同年</a:t>
            </a:r>
            <a:r>
              <a:rPr lang="en-US" altLang="zh-CN" kern="100" dirty="0">
                <a:cs typeface="Courier New" panose="02070309020205020404"/>
              </a:rPr>
              <a:t>5</a:t>
            </a:r>
            <a:r>
              <a:rPr lang="zh-CN" altLang="zh-CN" kern="100" dirty="0">
                <a:cs typeface="Times New Roman" panose="02020603050405020304"/>
              </a:rPr>
              <a:t>月，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晋侯及郑伯盟于衡雍</a:t>
            </a:r>
            <a:r>
              <a:rPr lang="en-US" altLang="zh-CN" kern="100" dirty="0">
                <a:latin typeface="宋体" panose="02010600030101010101" pitchFamily="2" charset="-122"/>
                <a:ea typeface="等线" panose="02010600030101010101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。但晋文公出于争夺霸权的需要，还是在两年后发动了此次战争</a:t>
            </a:r>
            <a:r>
              <a:rPr lang="zh-CN" altLang="zh-CN" kern="100" dirty="0" smtClean="0">
                <a:cs typeface="Times New Roman" panose="02020603050405020304"/>
              </a:rPr>
              <a:t>。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4615815"/>
          </a:xfrm>
        </p:spPr>
        <p:txBody>
          <a:bodyPr/>
          <a:lstStyle/>
          <a:p>
            <a:pPr algn="ctr">
              <a:spcAft>
                <a:spcPts val="0"/>
              </a:spcAft>
              <a:tabLst>
                <a:tab pos="5029200" algn="l"/>
              </a:tabLst>
            </a:pPr>
            <a:r>
              <a:rPr lang="zh-CN" altLang="zh-CN" kern="100" dirty="0">
                <a:cs typeface="Times New Roman" panose="02020603050405020304"/>
              </a:rPr>
              <a:t>【语基积累】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9200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一、读准字音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9200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氾</a:t>
            </a:r>
            <a:r>
              <a:rPr lang="zh-CN" altLang="zh-CN" kern="100" dirty="0">
                <a:cs typeface="Times New Roman" panose="02020603050405020304"/>
              </a:rPr>
              <a:t>南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r>
              <a:rPr lang="zh-CN" altLang="zh-CN" kern="100" dirty="0">
                <a:cs typeface="Times New Roman" panose="02020603050405020304"/>
              </a:rPr>
              <a:t>　　　　　</a:t>
            </a:r>
            <a:r>
              <a:rPr lang="en-US" altLang="zh-CN" kern="100" dirty="0" smtClean="0">
                <a:cs typeface="Times New Roman" panose="02020603050405020304"/>
              </a:rPr>
              <a:t>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佚</a:t>
            </a:r>
            <a:r>
              <a:rPr lang="zh-CN" altLang="zh-CN" kern="100" dirty="0">
                <a:cs typeface="Times New Roman" panose="02020603050405020304"/>
              </a:rPr>
              <a:t>之狐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9200" algn="l"/>
              </a:tabLst>
            </a:pPr>
            <a:r>
              <a:rPr lang="zh-CN" altLang="zh-CN" kern="100" dirty="0">
                <a:cs typeface="Times New Roman" panose="02020603050405020304"/>
              </a:rPr>
              <a:t>夜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缒</a:t>
            </a:r>
            <a:r>
              <a:rPr lang="zh-CN" altLang="zh-CN" kern="100" dirty="0">
                <a:cs typeface="Times New Roman" panose="02020603050405020304"/>
              </a:rPr>
              <a:t>而出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杞</a:t>
            </a:r>
            <a:r>
              <a:rPr lang="zh-CN" altLang="zh-CN" kern="100" dirty="0">
                <a:cs typeface="Times New Roman" panose="02020603050405020304"/>
              </a:rPr>
              <a:t>子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9200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逢</a:t>
            </a:r>
            <a:r>
              <a:rPr lang="zh-CN" altLang="zh-CN" kern="100" dirty="0">
                <a:cs typeface="Times New Roman" panose="02020603050405020304"/>
              </a:rPr>
              <a:t>孙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共</a:t>
            </a:r>
            <a:r>
              <a:rPr lang="zh-CN" altLang="zh-CN" kern="100" dirty="0">
                <a:cs typeface="Times New Roman" panose="02020603050405020304"/>
              </a:rPr>
              <a:t>其乏困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9200" algn="l"/>
              </a:tabLst>
            </a:pP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阙</a:t>
            </a:r>
            <a:r>
              <a:rPr lang="zh-CN" altLang="zh-CN" kern="100" dirty="0">
                <a:cs typeface="Times New Roman" panose="02020603050405020304"/>
              </a:rPr>
              <a:t>秦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    	</a:t>
            </a:r>
            <a:r>
              <a:rPr lang="zh-CN" altLang="zh-CN" kern="100" dirty="0" smtClean="0">
                <a:solidFill>
                  <a:srgbClr val="C00000"/>
                </a:solidFill>
                <a:cs typeface="Times New Roman" panose="02020603050405020304"/>
              </a:rPr>
              <a:t>戍</a:t>
            </a:r>
            <a:r>
              <a:rPr lang="zh-CN" altLang="zh-CN" kern="100" dirty="0">
                <a:cs typeface="Times New Roman" panose="02020603050405020304"/>
              </a:rPr>
              <a:t>之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5029200" algn="l"/>
              </a:tabLst>
            </a:pPr>
            <a:r>
              <a:rPr lang="zh-CN" altLang="zh-CN" kern="100" dirty="0">
                <a:cs typeface="Times New Roman" panose="02020603050405020304"/>
              </a:rPr>
              <a:t>失其所</a:t>
            </a:r>
            <a:r>
              <a:rPr lang="zh-CN" altLang="zh-CN" kern="100" dirty="0">
                <a:solidFill>
                  <a:srgbClr val="C00000"/>
                </a:solidFill>
                <a:cs typeface="Times New Roman" panose="02020603050405020304"/>
              </a:rPr>
              <a:t>与</a:t>
            </a:r>
            <a:r>
              <a:rPr lang="en-US" altLang="zh-CN" kern="100" dirty="0" smtClean="0">
                <a:cs typeface="Courier New" panose="02070309020205020404"/>
              </a:rPr>
              <a:t>(</a:t>
            </a:r>
            <a:r>
              <a:rPr lang="zh-CN" altLang="zh-CN" dirty="0"/>
              <a:t>　　　</a:t>
            </a:r>
            <a:r>
              <a:rPr lang="en-US" altLang="zh-CN" kern="100" dirty="0" smtClean="0">
                <a:cs typeface="Courier New" panose="02070309020205020404"/>
              </a:rPr>
              <a:t>)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5852" y="2051955"/>
            <a:ext cx="684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fán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64559" y="2051955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yì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1175" y="2678650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zhuì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93330" y="270002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qǐ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9342" y="3312095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páng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01197" y="3312095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gōng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6541" y="3960167"/>
            <a:ext cx="744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quē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3105" y="3960167"/>
            <a:ext cx="724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shù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0637" y="4608239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latin typeface="+mn-lt"/>
                <a:ea typeface="楷体" panose="02010609060101010101" pitchFamily="49" charset="-122"/>
              </a:rPr>
              <a:t>yǔ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611795"/>
            <a:ext cx="10980000" cy="1303177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2700655" algn="l"/>
              </a:tabLst>
            </a:pPr>
            <a:r>
              <a:rPr lang="zh-CN" altLang="zh-CN" kern="100" dirty="0">
                <a:ea typeface="黑体" panose="02010609060101010101" charset="-122"/>
                <a:cs typeface="Times New Roman" panose="02020603050405020304"/>
              </a:rPr>
              <a:t>二、文言知识</a:t>
            </a:r>
            <a:endParaRPr lang="zh-CN" altLang="zh-CN" sz="1050" kern="100" dirty="0">
              <a:latin typeface="等线" panose="02010600030101010101" charset="-122"/>
              <a:ea typeface="等线" panose="02010600030101010101" charset="-122"/>
              <a:cs typeface="Courier New" panose="02070309020205020404"/>
            </a:endParaRPr>
          </a:p>
          <a:p>
            <a:r>
              <a:rPr lang="en-US" altLang="zh-CN" dirty="0"/>
              <a:t>1</a:t>
            </a:r>
            <a:r>
              <a:rPr lang="zh-CN" altLang="zh-CN" dirty="0">
                <a:cs typeface="Times New Roman" panose="02020603050405020304"/>
              </a:rPr>
              <a:t>．通假字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6263" y="2369502"/>
          <a:ext cx="10369550" cy="2560320"/>
        </p:xfrm>
        <a:graphic>
          <a:graphicData uri="http://schemas.openxmlformats.org/drawingml/2006/table">
            <a:tbl>
              <a:tblPr/>
              <a:tblGrid>
                <a:gridCol w="3992277"/>
                <a:gridCol w="637727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指出通假字并释义</a:t>
                      </a:r>
                      <a:endParaRPr lang="zh-CN" sz="105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秦伯说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共其乏困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失其所与，不知</a:t>
                      </a:r>
                      <a:endParaRPr lang="zh-CN" sz="105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</a:t>
                      </a:r>
                      <a:endParaRPr lang="zh-CN" sz="105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矩形 27"/>
          <p:cNvSpPr/>
          <p:nvPr/>
        </p:nvSpPr>
        <p:spPr>
          <a:xfrm>
            <a:off x="4752925" y="3060067"/>
            <a:ext cx="3066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说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同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悦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高兴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44912" y="3652971"/>
            <a:ext cx="3066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共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同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供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供给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44913" y="4320207"/>
            <a:ext cx="3066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同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智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明智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31775"/>
            <a:ext cx="10980000" cy="656846"/>
          </a:xfrm>
        </p:spPr>
        <p:txBody>
          <a:bodyPr/>
          <a:lstStyle/>
          <a:p>
            <a:r>
              <a:rPr lang="en-US" altLang="zh-CN" dirty="0"/>
              <a:t>2.</a:t>
            </a:r>
            <a:r>
              <a:rPr lang="zh-CN" altLang="zh-CN" dirty="0">
                <a:cs typeface="Times New Roman" panose="02020603050405020304"/>
              </a:rPr>
              <a:t>古今异义词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93516" y="1115851"/>
          <a:ext cx="10935043" cy="5120640"/>
        </p:xfrm>
        <a:graphic>
          <a:graphicData uri="http://schemas.openxmlformats.org/drawingml/2006/table">
            <a:tbl>
              <a:tblPr/>
              <a:tblGrid>
                <a:gridCol w="2007673"/>
                <a:gridCol w="2682567"/>
                <a:gridCol w="6244803"/>
              </a:tblGrid>
              <a:tr h="534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词语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16037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东道主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若舍郑以为东道主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今义：请客的主人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行李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行李之往来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今义：出门时所带的包裹、箱子等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夫人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微夫人之力不及此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古义：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今义：尊称一般人的妻子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7278" marR="572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5119170" y="2411995"/>
            <a:ext cx="4753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东方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道路上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招待过客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主人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2176" y="368897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外交使者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29089" y="500428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那个人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1037" y="431775"/>
            <a:ext cx="10980000" cy="576248"/>
          </a:xfrm>
        </p:spPr>
        <p:txBody>
          <a:bodyPr/>
          <a:lstStyle/>
          <a:p>
            <a:r>
              <a:rPr lang="en-US" altLang="zh-CN" sz="2400" dirty="0"/>
              <a:t>3.</a:t>
            </a:r>
            <a:r>
              <a:rPr lang="zh-CN" altLang="zh-CN" sz="2400" dirty="0">
                <a:cs typeface="Times New Roman" panose="02020603050405020304"/>
              </a:rPr>
              <a:t>词类活用</a:t>
            </a:r>
            <a:endParaRPr lang="zh-CN" altLang="en-US" sz="2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7259" y="1007839"/>
          <a:ext cx="10787557" cy="5362505"/>
        </p:xfrm>
        <a:graphic>
          <a:graphicData uri="http://schemas.openxmlformats.org/drawingml/2006/table">
            <a:tbl>
              <a:tblPr/>
              <a:tblGrid>
                <a:gridCol w="1217314"/>
                <a:gridCol w="1728192"/>
                <a:gridCol w="3780420"/>
                <a:gridCol w="4061631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4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4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316794">
                <a:tc rowSpan="8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名词</a:t>
                      </a:r>
                      <a:endParaRPr lang="en-US" altLang="zh-CN" sz="2400" b="1" kern="100" dirty="0" smtClean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 smtClean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状语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夜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缒而出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朝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济而</a:t>
                      </a: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夕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设版焉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既</a:t>
                      </a: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东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封郑，又欲肆其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西封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596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动词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④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晋</a:t>
                      </a: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军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函陵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⑤</a:t>
                      </a:r>
                      <a:r>
                        <a:rPr lang="zh-CN" sz="24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与郑人</a:t>
                      </a:r>
                      <a:r>
                        <a:rPr lang="zh-CN" sz="24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盟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9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使动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用法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⑥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既东</a:t>
                      </a: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封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郑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19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⑦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阙秦以</a:t>
                      </a: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利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晋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9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意动用法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⑧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越国以</a:t>
                      </a:r>
                      <a:r>
                        <a:rPr lang="zh-CN" sz="24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鄙</a:t>
                      </a:r>
                      <a:r>
                        <a:rPr lang="zh-CN" sz="24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远</a:t>
                      </a:r>
                      <a:endParaRPr lang="zh-CN" sz="24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</a:t>
                      </a:r>
                      <a:endParaRPr lang="zh-CN" sz="24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4243" marR="42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7188339" y="159029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在晚上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33582" y="2159967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早上；在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晚上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25983" y="2814426"/>
            <a:ext cx="11010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东方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69210" y="339049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驻扎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25983" y="3960167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结盟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，订立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同盟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30723" y="4608239"/>
            <a:ext cx="23471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sz="2400" b="1">
                <a:latin typeface="+mn-lt"/>
                <a:ea typeface="楷体" panose="02010609060101010101" pitchFamily="49" charset="-122"/>
              </a:rPr>
              <a:t>成为</a:t>
            </a:r>
            <a:r>
              <a:rPr lang="zh-CN" altLang="zh-CN" sz="2400" b="1" smtClean="0">
                <a:latin typeface="+mn-lt"/>
                <a:ea typeface="楷体" panose="02010609060101010101" pitchFamily="49" charset="-122"/>
              </a:rPr>
              <a:t>疆界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29189" y="5220307"/>
            <a:ext cx="1728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得利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29189" y="5802758"/>
            <a:ext cx="23471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把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当作边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邑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9618" y="719807"/>
          <a:ext cx="10742839" cy="5332361"/>
        </p:xfrm>
        <a:graphic>
          <a:graphicData uri="http://schemas.openxmlformats.org/drawingml/2006/table">
            <a:tbl>
              <a:tblPr/>
              <a:tblGrid>
                <a:gridCol w="1374975"/>
                <a:gridCol w="2196244"/>
                <a:gridCol w="3960440"/>
                <a:gridCol w="3211180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类型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例句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黑体" panose="02010609060101010101" charset="-122"/>
                          <a:cs typeface="Times New Roman" panose="02020603050405020304"/>
                        </a:rPr>
                        <a:t>释义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69621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形容词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活用为名词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越国以鄙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远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7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等线" panose="02010600030101010101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共其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乏困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67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活用为动词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,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邻之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厚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，君之</a:t>
                      </a:r>
                      <a:r>
                        <a:rPr lang="zh-CN" sz="28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薄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也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________________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76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动词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活用为名词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-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且君尝为晋君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赐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矣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752">
                <a:tc vMerge="1"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使动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用法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.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若不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阙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秦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7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/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若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亡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郑而有益于君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7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>
                          <a:effectLst/>
                          <a:latin typeface="Numbers &amp; Pinyin"/>
                          <a:ea typeface="宋体" panose="02010600030101010101" pitchFamily="2" charset="-122"/>
                          <a:cs typeface="Cambria Math" panose="02040503050406030204"/>
                        </a:rPr>
                        <a:t>0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烛之武</a:t>
                      </a: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退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秦师</a:t>
                      </a:r>
                      <a:endParaRPr lang="zh-CN" sz="2800" kern="10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06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" panose="02010609060101010101" pitchFamily="49" charset="-122"/>
                          <a:cs typeface="Courier New" panose="02070309020205020404"/>
                        </a:rPr>
                        <a:t>______</a:t>
                      </a:r>
                      <a:endParaRPr lang="zh-CN" sz="2800" kern="100" dirty="0">
                        <a:effectLst/>
                        <a:latin typeface="等线" panose="02010600030101010101" charset="-122"/>
                        <a:ea typeface="等线" panose="02010600030101010101" charset="-122"/>
                        <a:cs typeface="Courier New" panose="02070309020205020404"/>
                      </a:endParaRPr>
                    </a:p>
                  </a:txBody>
                  <a:tcPr marL="5328" marR="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8001857" y="140388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远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地，指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郑国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93285" y="208795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缺少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b="1">
                <a:latin typeface="+mn-lt"/>
                <a:ea typeface="楷体" panose="02010609060101010101" pitchFamily="49" charset="-122"/>
              </a:rPr>
              <a:t>资</a:t>
            </a:r>
            <a:r>
              <a:rPr lang="zh-CN" altLang="zh-CN" b="1" smtClean="0">
                <a:latin typeface="+mn-lt"/>
                <a:ea typeface="楷体" panose="02010609060101010101" pitchFamily="49" charset="-122"/>
              </a:rPr>
              <a:t>粮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947202" y="2772035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变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雄厚；变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薄弱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47202" y="350895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恩惠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66245" y="4140187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削减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88756" y="4824263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灭亡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93285" y="5417167"/>
            <a:ext cx="1984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使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……</a:t>
            </a:r>
            <a:r>
              <a:rPr lang="zh-CN" altLang="zh-CN" b="1" dirty="0" smtClean="0">
                <a:latin typeface="+mn-lt"/>
                <a:ea typeface="楷体" panose="02010609060101010101" pitchFamily="49" charset="-122"/>
              </a:rPr>
              <a:t>退却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344.8954330708662,&quot;left&quot;:429.2964566929134,&quot;top&quot;:76.73267716535433,&quot;width&quot;:385.50874015748025}"/>
</p:tagLst>
</file>

<file path=ppt/tags/tag11.xml><?xml version="1.0" encoding="utf-8"?>
<p:tagLst xmlns:p="http://schemas.openxmlformats.org/presentationml/2006/main">
  <p:tag name="KSO_WM_DIAGRAM_VIRTUALLY_FRAME" val="{&quot;height&quot;:344.8954330708662,&quot;left&quot;:429.2964566929134,&quot;top&quot;:76.73267716535433,&quot;width&quot;:385.50874015748025}"/>
</p:tagLst>
</file>

<file path=ppt/tags/tag12.xml><?xml version="1.0" encoding="utf-8"?>
<p:tagLst xmlns:p="http://schemas.openxmlformats.org/presentationml/2006/main">
  <p:tag name="KSO_WM_DIAGRAM_VIRTUALLY_FRAME" val="{&quot;height&quot;:344.8954330708662,&quot;left&quot;:429.2964566929134,&quot;top&quot;:76.73267716535433,&quot;width&quot;:385.50874015748025}"/>
</p:tagLst>
</file>

<file path=ppt/tags/tag13.xml><?xml version="1.0" encoding="utf-8"?>
<p:tagLst xmlns:p="http://schemas.openxmlformats.org/presentationml/2006/main">
  <p:tag name="KSO_WM_DIAGRAM_VIRTUALLY_FRAME" val="{&quot;height&quot;:344.8954330708662,&quot;left&quot;:429.2964566929134,&quot;top&quot;:76.73267716535433,&quot;width&quot;:385.50874015748025}"/>
</p:tagLst>
</file>

<file path=ppt/tags/tag14.xml><?xml version="1.0" encoding="utf-8"?>
<p:tagLst xmlns:p="http://schemas.openxmlformats.org/presentationml/2006/main">
  <p:tag name="KSO_WM_DIAGRAM_VIRTUALLY_FRAME" val="{&quot;height&quot;:344.8954330708662,&quot;left&quot;:429.2964566929134,&quot;top&quot;:76.73267716535433,&quot;width&quot;:385.50874015748025}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96"/>
  <p:tag name="KSO_WM_BEAUTIFY_FLAG" val=""/>
</p:tagLst>
</file>

<file path=ppt/tags/tag4.xml><?xml version="1.0" encoding="utf-8"?>
<p:tagLst xmlns:p="http://schemas.openxmlformats.org/presentationml/2006/main">
  <p:tag name="AS_UNIQUEID" val="97"/>
  <p:tag name="KSO_WM_BEAUTIFY_FLAG" val=""/>
</p:tagLst>
</file>

<file path=ppt/tags/tag5.xml><?xml version="1.0" encoding="utf-8"?>
<p:tagLst xmlns:p="http://schemas.openxmlformats.org/presentationml/2006/main">
  <p:tag name="AS_UNIQUEID" val="98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344.8954330708662,&quot;left&quot;:429.2964566929134,&quot;top&quot;:76.73267716535433,&quot;width&quot;:385.50874015748025}"/>
</p:tagLst>
</file>

<file path=ppt/tags/tag8.xml><?xml version="1.0" encoding="utf-8"?>
<p:tagLst xmlns:p="http://schemas.openxmlformats.org/presentationml/2006/main">
  <p:tag name="KSO_WM_DIAGRAM_VIRTUALLY_FRAME" val="{&quot;height&quot;:344.8954330708662,&quot;left&quot;:429.2964566929134,&quot;top&quot;:76.73267716535433,&quot;width&quot;:385.50874015748025}"/>
</p:tagLst>
</file>

<file path=ppt/tags/tag9.xml><?xml version="1.0" encoding="utf-8"?>
<p:tagLst xmlns:p="http://schemas.openxmlformats.org/presentationml/2006/main">
  <p:tag name="KSO_WM_DIAGRAM_VIRTUALLY_FRAME" val="{&quot;height&quot;:344.8954330708662,&quot;left&quot;:429.2964566929134,&quot;top&quot;:76.73267716535433,&quot;width&quot;:385.5087401574802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4162</Words>
  <Application>WPS 演示</Application>
  <PresentationFormat>自定义</PresentationFormat>
  <Paragraphs>721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微软雅黑</vt:lpstr>
      <vt:lpstr>Calibri Light</vt:lpstr>
      <vt:lpstr>HelveticaNeueLT Pro 67 MdCn</vt:lpstr>
      <vt:lpstr>Calibri</vt:lpstr>
      <vt:lpstr>Calibri</vt:lpstr>
      <vt:lpstr>Times New Roman</vt:lpstr>
      <vt:lpstr>黑体</vt:lpstr>
      <vt:lpstr>等线</vt:lpstr>
      <vt:lpstr>Courier New</vt:lpstr>
      <vt:lpstr>楷体</vt:lpstr>
      <vt:lpstr>Numbers &amp; Pinyin</vt:lpstr>
      <vt:lpstr>Cambria Math</vt:lpstr>
      <vt:lpstr>Arial Unicode MS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芹泥</cp:lastModifiedBy>
  <cp:revision>1362</cp:revision>
  <dcterms:created xsi:type="dcterms:W3CDTF">2016-06-29T09:22:00Z</dcterms:created>
  <dcterms:modified xsi:type="dcterms:W3CDTF">2026-03-02T08:49:57Z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2052-12.1.0.24657</vt:lpwstr>
  </property>
</Properties>
</file>