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4"/>
  </p:notesMasterIdLst>
  <p:handoutMasterIdLst>
    <p:handoutMasterId r:id="rId35"/>
  </p:handoutMasterIdLst>
  <p:sldIdLst>
    <p:sldId id="3920" r:id="rId3"/>
    <p:sldId id="3989" r:id="rId5"/>
    <p:sldId id="3922" r:id="rId6"/>
    <p:sldId id="3935" r:id="rId7"/>
    <p:sldId id="3977" r:id="rId8"/>
    <p:sldId id="3978" r:id="rId9"/>
    <p:sldId id="3979" r:id="rId10"/>
    <p:sldId id="3980" r:id="rId11"/>
    <p:sldId id="3981" r:id="rId12"/>
    <p:sldId id="3982" r:id="rId13"/>
    <p:sldId id="3984" r:id="rId14"/>
    <p:sldId id="3985" r:id="rId15"/>
    <p:sldId id="3986" r:id="rId16"/>
    <p:sldId id="3990" r:id="rId17"/>
    <p:sldId id="3987" r:id="rId18"/>
    <p:sldId id="3992" r:id="rId19"/>
    <p:sldId id="3991" r:id="rId20"/>
    <p:sldId id="3983" r:id="rId21"/>
    <p:sldId id="3993" r:id="rId22"/>
    <p:sldId id="3939" r:id="rId23"/>
    <p:sldId id="3971" r:id="rId24"/>
    <p:sldId id="3988" r:id="rId25"/>
    <p:sldId id="3972" r:id="rId26"/>
    <p:sldId id="3973" r:id="rId27"/>
    <p:sldId id="3974" r:id="rId28"/>
    <p:sldId id="3975" r:id="rId29"/>
    <p:sldId id="3976" r:id="rId30"/>
    <p:sldId id="3994" r:id="rId31"/>
    <p:sldId id="3995" r:id="rId32"/>
    <p:sldId id="2276" r:id="rId33"/>
    <p:sldId id="3956" r:id="rId34"/>
  </p:sldIdLst>
  <p:sldSz cx="11522075" cy="6480175"/>
  <p:notesSz cx="6858000" cy="9144000"/>
  <p:embeddedFontLst>
    <p:embeddedFont>
      <p:font typeface="微软雅黑" panose="020B0503020204020204" pitchFamily="34" charset="-122"/>
      <p:regular r:id="rId39"/>
    </p:embeddedFont>
    <p:embeddedFont>
      <p:font typeface="Calibri" panose="020F0502020204030204" pitchFamily="34" charset="0"/>
      <p:regular r:id="rId40"/>
      <p:bold r:id="rId41"/>
      <p:italic r:id="rId42"/>
      <p:boldItalic r:id="rId43"/>
    </p:embeddedFont>
    <p:embeddedFont>
      <p:font typeface="黑体" panose="02010609060101010101" charset="-122"/>
      <p:regular r:id="rId44"/>
    </p:embeddedFont>
    <p:embeddedFont>
      <p:font typeface="等线" panose="02010600030101010101" charset="-122"/>
      <p:regular r:id="rId45"/>
    </p:embeddedFont>
    <p:embeddedFont>
      <p:font typeface="楷体" panose="02010609060101010101" charset="-122"/>
      <p:regular r:id="rId46"/>
    </p:embeddedFont>
    <p:embeddedFont>
      <p:font typeface="Numbers &amp; Pinyin"/>
      <p:regular r:id="rId47"/>
    </p:embeddedFont>
    <p:embeddedFont>
      <p:font typeface="Cambria Math" panose="02040503050406030204"/>
      <p:regular r:id="rId48"/>
    </p:embeddedFont>
  </p:embeddedFontLst>
  <p:custDataLst>
    <p:tags r:id="rId49"/>
  </p:custDataLst>
  <p:defaultTextStyle>
    <a:defPPr>
      <a:defRPr lang="zh-CN"/>
    </a:defPPr>
    <a:lvl1pPr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59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31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03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75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2" userDrawn="1">
          <p15:clr>
            <a:srgbClr val="A4A3A4"/>
          </p15:clr>
        </p15:guide>
        <p15:guide id="2" orient="horz" pos="462" userDrawn="1">
          <p15:clr>
            <a:srgbClr val="A4A3A4"/>
          </p15:clr>
        </p15:guide>
        <p15:guide id="3" orient="horz" pos="2204" userDrawn="1">
          <p15:clr>
            <a:srgbClr val="A4A3A4"/>
          </p15:clr>
        </p15:guide>
        <p15:guide id="4" pos="1678" userDrawn="1">
          <p15:clr>
            <a:srgbClr val="A4A3A4"/>
          </p15:clr>
        </p15:guide>
        <p15:guide id="5" pos="0" userDrawn="1">
          <p15:clr>
            <a:srgbClr val="A4A3A4"/>
          </p15:clr>
        </p15:guide>
        <p15:guide id="6" pos="36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2CC"/>
    <a:srgbClr val="FFC000"/>
    <a:srgbClr val="FF0000"/>
    <a:srgbClr val="E6E6E6"/>
    <a:srgbClr val="000000"/>
    <a:srgbClr val="FF9900"/>
    <a:srgbClr val="CC6600"/>
    <a:srgbClr val="C2DBEE"/>
    <a:srgbClr val="1F487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6342" autoAdjust="0"/>
    <p:restoredTop sz="94268" autoAdjust="0"/>
  </p:normalViewPr>
  <p:slideViewPr>
    <p:cSldViewPr showGuides="1">
      <p:cViewPr>
        <p:scale>
          <a:sx n="75" d="100"/>
          <a:sy n="75" d="100"/>
        </p:scale>
        <p:origin x="-1182" y="-870"/>
      </p:cViewPr>
      <p:guideLst>
        <p:guide orient="horz" pos="562"/>
        <p:guide orient="horz" pos="462"/>
        <p:guide orient="horz" pos="2204"/>
        <p:guide pos="1678"/>
        <p:guide/>
        <p:guide pos="3628"/>
      </p:guideLst>
    </p:cSldViewPr>
  </p:slideViewPr>
  <p:outlineViewPr>
    <p:cViewPr>
      <p:scale>
        <a:sx n="33" d="100"/>
        <a:sy n="33" d="100"/>
      </p:scale>
      <p:origin x="0" y="27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2988" y="102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9" Type="http://schemas.openxmlformats.org/officeDocument/2006/relationships/tags" Target="tags/tag8.xml"/><Relationship Id="rId48" Type="http://schemas.openxmlformats.org/officeDocument/2006/relationships/font" Target="fonts/font10.fntdata"/><Relationship Id="rId47" Type="http://schemas.openxmlformats.org/officeDocument/2006/relationships/font" Target="fonts/font9.fntdata"/><Relationship Id="rId46" Type="http://schemas.openxmlformats.org/officeDocument/2006/relationships/font" Target="fonts/font8.fntdata"/><Relationship Id="rId45" Type="http://schemas.openxmlformats.org/officeDocument/2006/relationships/font" Target="fonts/font7.fntdata"/><Relationship Id="rId44" Type="http://schemas.openxmlformats.org/officeDocument/2006/relationships/font" Target="fonts/font6.fntdata"/><Relationship Id="rId43" Type="http://schemas.openxmlformats.org/officeDocument/2006/relationships/font" Target="fonts/font5.fntdata"/><Relationship Id="rId42" Type="http://schemas.openxmlformats.org/officeDocument/2006/relationships/font" Target="fonts/font4.fntdata"/><Relationship Id="rId41" Type="http://schemas.openxmlformats.org/officeDocument/2006/relationships/font" Target="fonts/font3.fntdata"/><Relationship Id="rId40" Type="http://schemas.openxmlformats.org/officeDocument/2006/relationships/font" Target="fonts/font2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1.fntdata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5216BAF-771C-4297-A34F-6DE11A8E18F0}" type="datetimeFigureOut">
              <a:rPr lang="zh-CN" altLang="en-US"/>
            </a:fld>
            <a:endParaRPr lang="en-US" altLang="zh-CN"/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7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8886CE6-AA26-4DD4-867B-2C2FA614D321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6F97BF1-F8FB-4238-95BD-8BA2E96633AD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6E4AC5A-5349-4815-B6F6-9F51C7BB1342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59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31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03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39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EB71B228-470F-44B6-9BC3-00E06EFC0145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5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5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527E2B21-1D80-4691-A487-9B2F3CA4CC73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5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5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527E2B21-1D80-4691-A487-9B2F3CA4CC73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slide" Target="../slides/slide30.xml"/><Relationship Id="rId3" Type="http://schemas.openxmlformats.org/officeDocument/2006/relationships/slide" Target="../slides/slide20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slide" Target="../slides/slide30.xml"/><Relationship Id="rId3" Type="http://schemas.openxmlformats.org/officeDocument/2006/relationships/slide" Target="../slides/slide20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平行四边形 5"/>
          <p:cNvSpPr/>
          <p:nvPr userDrawn="1"/>
        </p:nvSpPr>
        <p:spPr>
          <a:xfrm>
            <a:off x="0" y="0"/>
            <a:ext cx="11522075" cy="155733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1566924"/>
            <a:ext cx="10980000" cy="738664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just" eaLnBrk="1" hangingPunct="0">
              <a:lnSpc>
                <a:spcPct val="150000"/>
              </a:lnSpc>
              <a:spcBef>
                <a:spcPts val="0"/>
              </a:spcBef>
              <a:buNone/>
              <a:tabLst>
                <a:tab pos="5399405" algn="l"/>
              </a:tabLst>
              <a:defRPr sz="2800" b="1"/>
            </a:lvl1pPr>
            <a:lvl2pPr marL="431800" indent="0">
              <a:lnSpc>
                <a:spcPct val="150000"/>
              </a:lnSpc>
              <a:buNone/>
              <a:defRPr sz="2800" b="1"/>
            </a:lvl2pPr>
            <a:lvl3pPr marL="863600" indent="0">
              <a:lnSpc>
                <a:spcPct val="150000"/>
              </a:lnSpc>
              <a:buNone/>
              <a:defRPr sz="2800" b="1"/>
            </a:lvl3pPr>
            <a:lvl4pPr marL="1295400" indent="0">
              <a:lnSpc>
                <a:spcPct val="150000"/>
              </a:lnSpc>
              <a:buNone/>
              <a:defRPr sz="2800" b="1"/>
            </a:lvl4pPr>
            <a:lvl5pPr marL="1729105" indent="0">
              <a:lnSpc>
                <a:spcPct val="150000"/>
              </a:lnSpc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738664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just" eaLnBrk="1" hangingPunct="0">
              <a:lnSpc>
                <a:spcPct val="150000"/>
              </a:lnSpc>
              <a:spcBef>
                <a:spcPts val="0"/>
              </a:spcBef>
              <a:buNone/>
              <a:tabLst>
                <a:tab pos="5399405" algn="l"/>
              </a:tabLst>
              <a:defRPr sz="2800" b="1"/>
            </a:lvl1pPr>
            <a:lvl2pPr marL="431800" indent="0">
              <a:lnSpc>
                <a:spcPct val="150000"/>
              </a:lnSpc>
              <a:buNone/>
              <a:defRPr sz="2800" b="1"/>
            </a:lvl2pPr>
            <a:lvl3pPr marL="863600" indent="0">
              <a:lnSpc>
                <a:spcPct val="150000"/>
              </a:lnSpc>
              <a:buNone/>
              <a:defRPr sz="2800" b="1"/>
            </a:lvl3pPr>
            <a:lvl4pPr marL="1295400" indent="0">
              <a:lnSpc>
                <a:spcPct val="150000"/>
              </a:lnSpc>
              <a:buNone/>
              <a:defRPr sz="2800" b="1"/>
            </a:lvl4pPr>
            <a:lvl5pPr marL="1729105" indent="0">
              <a:lnSpc>
                <a:spcPct val="150000"/>
              </a:lnSpc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738664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just" eaLnBrk="1" hangingPunct="0">
              <a:lnSpc>
                <a:spcPct val="150000"/>
              </a:lnSpc>
              <a:spcBef>
                <a:spcPts val="0"/>
              </a:spcBef>
              <a:buNone/>
              <a:tabLst>
                <a:tab pos="5399405" algn="l"/>
              </a:tabLst>
              <a:defRPr sz="2800" b="1"/>
            </a:lvl1pPr>
            <a:lvl2pPr marL="431800" indent="0">
              <a:lnSpc>
                <a:spcPct val="150000"/>
              </a:lnSpc>
              <a:buNone/>
              <a:defRPr sz="2800" b="1"/>
            </a:lvl2pPr>
            <a:lvl3pPr marL="863600" indent="0">
              <a:lnSpc>
                <a:spcPct val="150000"/>
              </a:lnSpc>
              <a:buNone/>
              <a:defRPr sz="2800" b="1"/>
            </a:lvl3pPr>
            <a:lvl4pPr marL="1295400" indent="0">
              <a:lnSpc>
                <a:spcPct val="150000"/>
              </a:lnSpc>
              <a:buNone/>
              <a:defRPr sz="2800" b="1"/>
            </a:lvl4pPr>
            <a:lvl5pPr marL="1729105" indent="0">
              <a:lnSpc>
                <a:spcPct val="150000"/>
              </a:lnSpc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885273" y="76063"/>
            <a:ext cx="1008000" cy="3060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01422" y="144463"/>
            <a:ext cx="1008000" cy="237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570" y="144463"/>
            <a:ext cx="1008000" cy="237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738664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just" eaLnBrk="1" hangingPunct="0">
              <a:lnSpc>
                <a:spcPct val="150000"/>
              </a:lnSpc>
              <a:spcBef>
                <a:spcPts val="0"/>
              </a:spcBef>
              <a:buNone/>
              <a:tabLst>
                <a:tab pos="5399405" algn="l"/>
              </a:tabLst>
              <a:defRPr sz="2800" b="1"/>
            </a:lvl1pPr>
            <a:lvl2pPr marL="431800" indent="0">
              <a:lnSpc>
                <a:spcPct val="150000"/>
              </a:lnSpc>
              <a:buNone/>
              <a:defRPr sz="2800" b="1"/>
            </a:lvl2pPr>
            <a:lvl3pPr marL="863600" indent="0">
              <a:lnSpc>
                <a:spcPct val="150000"/>
              </a:lnSpc>
              <a:buNone/>
              <a:defRPr sz="2800" b="1"/>
            </a:lvl3pPr>
            <a:lvl4pPr marL="1295400" indent="0">
              <a:lnSpc>
                <a:spcPct val="150000"/>
              </a:lnSpc>
              <a:buNone/>
              <a:defRPr sz="2800" b="1"/>
            </a:lvl4pPr>
            <a:lvl5pPr marL="1729105" indent="0">
              <a:lnSpc>
                <a:spcPct val="150000"/>
              </a:lnSpc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885273" y="144463"/>
            <a:ext cx="1008000" cy="237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01422" y="76063"/>
            <a:ext cx="1008000" cy="3060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570" y="144463"/>
            <a:ext cx="1008000" cy="237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87796"/>
            <a:ext cx="216277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en-US" altLang="zh-CN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en-US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促织　变形记</a:t>
            </a:r>
            <a:r>
              <a:rPr lang="en-US" altLang="zh-CN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节选</a:t>
            </a:r>
            <a:r>
              <a:rPr lang="en-US" altLang="zh-CN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iming>
    <p:tnLst>
      <p:par>
        <p:cTn id="1" dur="indefinite" restart="never" nodeType="tmRoot"/>
      </p:par>
    </p:tnLst>
  </p:timing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5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tif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tif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tif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3.xml"/><Relationship Id="rId4" Type="http://schemas.openxmlformats.org/officeDocument/2006/relationships/hyperlink" Target="..\3.&#37197;&#22871;&#32451;&#20064;&#39064;\01%20&#35838;&#21518;&#32032;&#20859;&#35780;&#20215;\14&#35838;&#21518;&#32032;&#20859;&#35780;&#20215;&#65288;&#21313;&#22235;&#65289;.docx" TargetMode="External"/><Relationship Id="rId3" Type="http://schemas.openxmlformats.org/officeDocument/2006/relationships/tags" Target="../tags/tag7.xml"/><Relationship Id="rId2" Type="http://schemas.openxmlformats.org/officeDocument/2006/relationships/hyperlink" Target="../3.&#37197;&#22871;&#32451;&#20064;&#39064;/&#35838;&#21518;&#32032;&#20859;&#35780;&#20215;/&#35838;&#21518;&#32032;&#20859;&#35780;&#20215;(&#19968;).DOCX" TargetMode="External"/><Relationship Id="rId1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8" y="3571"/>
            <a:ext cx="11522075" cy="3596556"/>
          </a:xfrm>
          <a:prstGeom prst="rect">
            <a:avLst/>
          </a:prstGeom>
        </p:spPr>
      </p:pic>
      <p:sp>
        <p:nvSpPr>
          <p:cNvPr id="30" name="矩形 29"/>
          <p:cNvSpPr/>
          <p:nvPr>
            <p:custDataLst>
              <p:tags r:id="rId2"/>
            </p:custDataLst>
          </p:nvPr>
        </p:nvSpPr>
        <p:spPr>
          <a:xfrm>
            <a:off x="3780790" y="3458341"/>
            <a:ext cx="7751445" cy="1515110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矩形 21"/>
          <p:cNvSpPr/>
          <p:nvPr>
            <p:custDataLst>
              <p:tags r:id="rId3"/>
            </p:custDataLst>
          </p:nvPr>
        </p:nvSpPr>
        <p:spPr>
          <a:xfrm>
            <a:off x="0" y="3458341"/>
            <a:ext cx="3780790" cy="1515110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梯形 16"/>
          <p:cNvSpPr/>
          <p:nvPr>
            <p:custDataLst>
              <p:tags r:id="rId4"/>
            </p:custDataLst>
          </p:nvPr>
        </p:nvSpPr>
        <p:spPr>
          <a:xfrm>
            <a:off x="1458559" y="2913110"/>
            <a:ext cx="8604956" cy="1515109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矩形 20"/>
          <p:cNvSpPr/>
          <p:nvPr>
            <p:custDataLst>
              <p:tags r:id="rId5"/>
            </p:custDataLst>
          </p:nvPr>
        </p:nvSpPr>
        <p:spPr>
          <a:xfrm>
            <a:off x="0" y="3628521"/>
            <a:ext cx="11532235" cy="288086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梯形 30"/>
          <p:cNvSpPr/>
          <p:nvPr>
            <p:custDataLst>
              <p:tags r:id="rId6"/>
            </p:custDataLst>
          </p:nvPr>
        </p:nvSpPr>
        <p:spPr>
          <a:xfrm flipV="1">
            <a:off x="1858010" y="2913109"/>
            <a:ext cx="7806055" cy="1341119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文本框 15"/>
          <p:cNvSpPr txBox="1"/>
          <p:nvPr>
            <p:custDataLst>
              <p:tags r:id="rId7"/>
            </p:custDataLst>
          </p:nvPr>
        </p:nvSpPr>
        <p:spPr>
          <a:xfrm>
            <a:off x="1800597" y="3205824"/>
            <a:ext cx="7920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第六单元　观察与批判</a:t>
            </a:r>
            <a:endParaRPr lang="zh-CN" altLang="en-US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副标题 1"/>
          <p:cNvSpPr txBox="1"/>
          <p:nvPr/>
        </p:nvSpPr>
        <p:spPr>
          <a:xfrm>
            <a:off x="0" y="4688466"/>
            <a:ext cx="11522075" cy="86614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863600" rtl="0" eaLnBrk="1" fontAlgn="auto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130" eaLnBrk="0" fontAlgn="base" hangingPunct="0">
              <a:spcBef>
                <a:spcPct val="0"/>
              </a:spcBef>
              <a:defRPr/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促织　</a:t>
            </a: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*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变形记</a:t>
            </a: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节选</a:t>
            </a: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656846"/>
          </a:xfrm>
        </p:spPr>
        <p:txBody>
          <a:bodyPr/>
          <a:lstStyle/>
          <a:p>
            <a:r>
              <a:rPr lang="en-US" altLang="zh-CN" dirty="0"/>
              <a:t>3.</a:t>
            </a:r>
            <a:r>
              <a:rPr lang="zh-CN" altLang="zh-CN" dirty="0">
                <a:cs typeface="Times New Roman" panose="02020603050405020304"/>
              </a:rPr>
              <a:t>词类活用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31153" y="1403883"/>
          <a:ext cx="11059769" cy="4560409"/>
        </p:xfrm>
        <a:graphic>
          <a:graphicData uri="http://schemas.openxmlformats.org/drawingml/2006/table">
            <a:tbl>
              <a:tblPr/>
              <a:tblGrid>
                <a:gridCol w="1209404"/>
                <a:gridCol w="2160240"/>
                <a:gridCol w="3672408"/>
                <a:gridCol w="4017717"/>
              </a:tblGrid>
              <a:tr h="356394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类型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38185" marR="3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2800" kern="10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38185" marR="3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释义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38185" marR="3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712787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名词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活用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38185" marR="3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活用为状语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38185" marR="3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得佳者</a:t>
                      </a: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笼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养之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38185" marR="3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38185" marR="3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2787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活用为动词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38185" marR="3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②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儿</a:t>
                      </a: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涕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而出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38185" marR="3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38185" marR="3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2787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形容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词活用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38185" marR="3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活用为名词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38185" marR="3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③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成述其</a:t>
                      </a: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异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38185" marR="3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38185" marR="3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2787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活用为动词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38185" marR="3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④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而心目耳力俱</a:t>
                      </a: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穷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38185" marR="3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38185" marR="3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181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意动用法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38185" marR="3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⑤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益</a:t>
                      </a: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奇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之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38185" marR="3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38185" marR="3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7413899" y="2087959"/>
            <a:ext cx="24128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 smtClean="0"/>
              <a:t>用</a:t>
            </a:r>
            <a:r>
              <a:rPr lang="zh-CN" altLang="zh-CN" b="1" dirty="0"/>
              <a:t>笼子</a:t>
            </a:r>
            <a:endParaRPr lang="zh-CN" altLang="zh-CN" b="1" dirty="0"/>
          </a:p>
        </p:txBody>
      </p:sp>
      <p:sp>
        <p:nvSpPr>
          <p:cNvPr id="11" name="矩形 10"/>
          <p:cNvSpPr/>
          <p:nvPr/>
        </p:nvSpPr>
        <p:spPr>
          <a:xfrm>
            <a:off x="7378821" y="2788875"/>
            <a:ext cx="24128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 smtClean="0"/>
              <a:t>流</a:t>
            </a:r>
            <a:r>
              <a:rPr lang="zh-CN" altLang="zh-CN" b="1" dirty="0"/>
              <a:t>着</a:t>
            </a:r>
            <a:r>
              <a:rPr lang="zh-CN" altLang="zh-CN" b="1" dirty="0" smtClean="0"/>
              <a:t>泪</a:t>
            </a:r>
            <a:endParaRPr lang="zh-CN" altLang="zh-CN" b="1" dirty="0"/>
          </a:p>
        </p:txBody>
      </p:sp>
      <p:sp>
        <p:nvSpPr>
          <p:cNvPr id="12" name="矩形 11"/>
          <p:cNvSpPr/>
          <p:nvPr/>
        </p:nvSpPr>
        <p:spPr>
          <a:xfrm>
            <a:off x="7423834" y="3528119"/>
            <a:ext cx="24128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 smtClean="0"/>
              <a:t>非凡本领</a:t>
            </a:r>
            <a:endParaRPr lang="zh-CN" altLang="zh-CN" b="1" dirty="0"/>
          </a:p>
        </p:txBody>
      </p:sp>
      <p:sp>
        <p:nvSpPr>
          <p:cNvPr id="13" name="矩形 12"/>
          <p:cNvSpPr/>
          <p:nvPr/>
        </p:nvSpPr>
        <p:spPr>
          <a:xfrm>
            <a:off x="7434332" y="4265039"/>
            <a:ext cx="24128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 smtClean="0"/>
              <a:t>用尽</a:t>
            </a:r>
            <a:endParaRPr lang="zh-CN" altLang="zh-CN" b="1" dirty="0"/>
          </a:p>
        </p:txBody>
      </p:sp>
      <p:sp>
        <p:nvSpPr>
          <p:cNvPr id="14" name="矩形 13"/>
          <p:cNvSpPr/>
          <p:nvPr/>
        </p:nvSpPr>
        <p:spPr>
          <a:xfrm>
            <a:off x="7381217" y="5129135"/>
            <a:ext cx="24128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/>
              <a:t>认为</a:t>
            </a:r>
            <a:r>
              <a:rPr lang="en-US" altLang="zh-CN" b="1" dirty="0"/>
              <a:t>……</a:t>
            </a:r>
            <a:r>
              <a:rPr lang="zh-CN" altLang="zh-CN" b="1" dirty="0" smtClean="0"/>
              <a:t>奇特</a:t>
            </a:r>
            <a:endParaRPr lang="zh-CN" altLang="zh-CN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656846"/>
          </a:xfrm>
        </p:spPr>
        <p:txBody>
          <a:bodyPr/>
          <a:lstStyle/>
          <a:p>
            <a:r>
              <a:rPr lang="en-US" altLang="zh-CN" dirty="0"/>
              <a:t>4.</a:t>
            </a:r>
            <a:r>
              <a:rPr lang="zh-CN" altLang="zh-CN" dirty="0">
                <a:cs typeface="Times New Roman" panose="02020603050405020304"/>
              </a:rPr>
              <a:t>特殊句式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02356" y="1403883"/>
          <a:ext cx="10917363" cy="4669970"/>
        </p:xfrm>
        <a:graphic>
          <a:graphicData uri="http://schemas.openxmlformats.org/drawingml/2006/table">
            <a:tbl>
              <a:tblPr/>
              <a:tblGrid>
                <a:gridCol w="1377010"/>
                <a:gridCol w="4441711"/>
                <a:gridCol w="5098642"/>
              </a:tblGrid>
              <a:tr h="68407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句式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9093" marR="190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9093" marR="190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调为正常语序或指出标志词语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9093" marR="190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712787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定语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后置句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9093" marR="190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村中少年好事者驯养一虫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9093" marR="190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________________________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9093" marR="190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6394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②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田百顷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9093" marR="190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9093" marR="190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4591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被动句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9093" marR="190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③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遂为猾胥报充里正役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9093" marR="190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9093" marR="190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2787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④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旬余，杖至百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9093" marR="190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9093" marR="190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4591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判断句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9093" marR="190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⑤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此物故非西产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9093" marR="190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9093" marR="190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4591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⑥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非字而画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9093" marR="190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9093" marR="190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6142526" y="2140803"/>
            <a:ext cx="43026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村中好事者少年驯养一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虫</a:t>
            </a:r>
            <a:endParaRPr lang="zh-CN" altLang="zh-CN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42613" y="2824879"/>
            <a:ext cx="43026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百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顷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田</a:t>
            </a:r>
            <a:endParaRPr lang="zh-CN" altLang="zh-CN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76452" y="3456111"/>
            <a:ext cx="43026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介词</a:t>
            </a:r>
            <a:r>
              <a:rPr lang="en-US" altLang="zh-CN" b="1" dirty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为</a:t>
            </a:r>
            <a:r>
              <a:rPr lang="en-US" altLang="zh-CN" b="1" dirty="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表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被动</a:t>
            </a:r>
            <a:endParaRPr lang="zh-CN" altLang="zh-CN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57079" y="4121023"/>
            <a:ext cx="43026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杖</a:t>
            </a:r>
            <a:r>
              <a:rPr lang="en-US" altLang="zh-CN" b="1" dirty="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表被动，被杖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责</a:t>
            </a:r>
            <a:endParaRPr lang="zh-CN" altLang="zh-CN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57080" y="4805099"/>
            <a:ext cx="43026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非</a:t>
            </a:r>
            <a:r>
              <a:rPr lang="en-US" altLang="zh-CN" b="1" dirty="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表否定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判断</a:t>
            </a:r>
            <a:endParaRPr lang="zh-CN" altLang="zh-CN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57081" y="5453171"/>
            <a:ext cx="43026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非</a:t>
            </a:r>
            <a:r>
              <a:rPr lang="en-US" altLang="zh-CN" b="1" dirty="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表否定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判断</a:t>
            </a:r>
            <a:endParaRPr lang="zh-CN" altLang="zh-CN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02356" y="608599"/>
          <a:ext cx="10917363" cy="4669970"/>
        </p:xfrm>
        <a:graphic>
          <a:graphicData uri="http://schemas.openxmlformats.org/drawingml/2006/table">
            <a:tbl>
              <a:tblPr/>
              <a:tblGrid>
                <a:gridCol w="1377010"/>
                <a:gridCol w="4441711"/>
                <a:gridCol w="5098642"/>
              </a:tblGrid>
              <a:tr h="68407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句式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9093" marR="190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9093" marR="190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调为正常语序或指出标志词语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9093" marR="190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712787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省略句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⑦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居为奇货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6394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⑧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掭以尖草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4591">
                <a:tc vMerge="1"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⑨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又试之鸡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2787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介宾结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构后置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⑩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既得其尸于井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4591">
                <a:tc vMerge="1"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,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掭以尖草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4591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-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覆之以掌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6193083" y="1367879"/>
            <a:ext cx="43026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charset="-122"/>
              </a:rPr>
              <a:t>居</a:t>
            </a:r>
            <a:r>
              <a:rPr lang="en-US" altLang="zh-CN" b="1" dirty="0">
                <a:latin typeface="+mn-lt"/>
                <a:ea typeface="楷体" panose="02010609060101010101" charset="-122"/>
              </a:rPr>
              <a:t>(</a:t>
            </a:r>
            <a:r>
              <a:rPr lang="zh-CN" altLang="zh-CN" b="1" dirty="0">
                <a:latin typeface="+mn-lt"/>
                <a:ea typeface="楷体" panose="02010609060101010101" charset="-122"/>
              </a:rPr>
              <a:t>之</a:t>
            </a:r>
            <a:r>
              <a:rPr lang="en-US" altLang="zh-CN" b="1" dirty="0">
                <a:latin typeface="+mn-lt"/>
                <a:ea typeface="楷体" panose="02010609060101010101" charset="-122"/>
              </a:rPr>
              <a:t>)</a:t>
            </a:r>
            <a:r>
              <a:rPr lang="zh-CN" altLang="zh-CN" b="1" dirty="0">
                <a:latin typeface="+mn-lt"/>
                <a:ea typeface="楷体" panose="02010609060101010101" charset="-122"/>
              </a:rPr>
              <a:t>为奇</a:t>
            </a:r>
            <a:r>
              <a:rPr lang="zh-CN" altLang="zh-CN" b="1" dirty="0" smtClean="0">
                <a:latin typeface="+mn-lt"/>
                <a:ea typeface="楷体" panose="02010609060101010101" charset="-122"/>
              </a:rPr>
              <a:t>货</a:t>
            </a:r>
            <a:endParaRPr lang="zh-CN" altLang="zh-CN" b="1" dirty="0">
              <a:latin typeface="+mn-lt"/>
              <a:ea typeface="楷体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93084" y="2015951"/>
            <a:ext cx="43026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charset="-122"/>
              </a:rPr>
              <a:t>掭</a:t>
            </a:r>
            <a:r>
              <a:rPr lang="en-US" altLang="zh-CN" b="1" dirty="0">
                <a:latin typeface="+mn-lt"/>
                <a:ea typeface="楷体" panose="02010609060101010101" charset="-122"/>
              </a:rPr>
              <a:t>(</a:t>
            </a:r>
            <a:r>
              <a:rPr lang="zh-CN" altLang="zh-CN" b="1" dirty="0">
                <a:latin typeface="+mn-lt"/>
                <a:ea typeface="楷体" panose="02010609060101010101" charset="-122"/>
              </a:rPr>
              <a:t>之</a:t>
            </a:r>
            <a:r>
              <a:rPr lang="en-US" altLang="zh-CN" b="1" dirty="0">
                <a:latin typeface="+mn-lt"/>
                <a:ea typeface="楷体" panose="02010609060101010101" charset="-122"/>
              </a:rPr>
              <a:t>)</a:t>
            </a:r>
            <a:r>
              <a:rPr lang="zh-CN" altLang="zh-CN" b="1" dirty="0">
                <a:latin typeface="+mn-lt"/>
                <a:ea typeface="楷体" panose="02010609060101010101" charset="-122"/>
              </a:rPr>
              <a:t>以尖</a:t>
            </a:r>
            <a:r>
              <a:rPr lang="zh-CN" altLang="zh-CN" b="1" dirty="0" smtClean="0">
                <a:latin typeface="+mn-lt"/>
                <a:ea typeface="楷体" panose="02010609060101010101" charset="-122"/>
              </a:rPr>
              <a:t>草</a:t>
            </a:r>
            <a:endParaRPr lang="zh-CN" altLang="zh-CN" b="1" dirty="0">
              <a:latin typeface="+mn-lt"/>
              <a:ea typeface="楷体" panose="0201060906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93085" y="2664023"/>
            <a:ext cx="43026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charset="-122"/>
              </a:rPr>
              <a:t>又</a:t>
            </a:r>
            <a:r>
              <a:rPr lang="zh-CN" altLang="zh-CN" b="1" dirty="0">
                <a:latin typeface="+mn-lt"/>
                <a:ea typeface="楷体" panose="02010609060101010101" charset="-122"/>
              </a:rPr>
              <a:t>试之</a:t>
            </a:r>
            <a:r>
              <a:rPr lang="en-US" altLang="zh-CN" b="1" dirty="0">
                <a:latin typeface="+mn-lt"/>
                <a:ea typeface="楷体" panose="02010609060101010101" charset="-122"/>
              </a:rPr>
              <a:t>(</a:t>
            </a:r>
            <a:r>
              <a:rPr lang="zh-CN" altLang="zh-CN" b="1" dirty="0">
                <a:latin typeface="+mn-lt"/>
                <a:ea typeface="楷体" panose="02010609060101010101" charset="-122"/>
              </a:rPr>
              <a:t>以</a:t>
            </a:r>
            <a:r>
              <a:rPr lang="en-US" altLang="zh-CN" b="1" dirty="0">
                <a:latin typeface="+mn-lt"/>
                <a:ea typeface="楷体" panose="02010609060101010101" charset="-122"/>
              </a:rPr>
              <a:t>)</a:t>
            </a:r>
            <a:r>
              <a:rPr lang="zh-CN" altLang="zh-CN" b="1" dirty="0" smtClean="0">
                <a:latin typeface="+mn-lt"/>
                <a:ea typeface="楷体" panose="02010609060101010101" charset="-122"/>
              </a:rPr>
              <a:t>鸡</a:t>
            </a:r>
            <a:endParaRPr lang="zh-CN" altLang="zh-CN" b="1" dirty="0">
              <a:latin typeface="+mn-lt"/>
              <a:ea typeface="楷体" panose="02010609060101010101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193085" y="3348099"/>
            <a:ext cx="36364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charset="-122"/>
              </a:rPr>
              <a:t>既</a:t>
            </a:r>
            <a:r>
              <a:rPr lang="zh-CN" altLang="zh-CN" b="1" dirty="0">
                <a:latin typeface="+mn-lt"/>
                <a:ea typeface="楷体" panose="02010609060101010101" charset="-122"/>
              </a:rPr>
              <a:t>于井得其</a:t>
            </a:r>
            <a:r>
              <a:rPr lang="zh-CN" altLang="zh-CN" b="1" dirty="0" smtClean="0">
                <a:latin typeface="+mn-lt"/>
                <a:ea typeface="楷体" panose="02010609060101010101" charset="-122"/>
              </a:rPr>
              <a:t>尸</a:t>
            </a:r>
            <a:endParaRPr lang="zh-CN" altLang="zh-CN" b="1" dirty="0">
              <a:latin typeface="+mn-lt"/>
              <a:ea typeface="楷体" panose="02010609060101010101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193085" y="4032175"/>
            <a:ext cx="36364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charset="-122"/>
              </a:rPr>
              <a:t>以</a:t>
            </a:r>
            <a:r>
              <a:rPr lang="zh-CN" altLang="zh-CN" b="1" dirty="0">
                <a:latin typeface="+mn-lt"/>
                <a:ea typeface="楷体" panose="02010609060101010101" charset="-122"/>
              </a:rPr>
              <a:t>尖草掭</a:t>
            </a:r>
            <a:r>
              <a:rPr lang="en-US" altLang="zh-CN" b="1" dirty="0">
                <a:latin typeface="+mn-lt"/>
                <a:ea typeface="楷体" panose="02010609060101010101" charset="-122"/>
              </a:rPr>
              <a:t>(</a:t>
            </a:r>
            <a:r>
              <a:rPr lang="zh-CN" altLang="zh-CN" b="1" dirty="0">
                <a:latin typeface="+mn-lt"/>
                <a:ea typeface="楷体" panose="02010609060101010101" charset="-122"/>
              </a:rPr>
              <a:t>之</a:t>
            </a:r>
            <a:r>
              <a:rPr lang="en-US" altLang="zh-CN" b="1" dirty="0" smtClean="0">
                <a:latin typeface="+mn-lt"/>
                <a:ea typeface="楷体" panose="02010609060101010101" charset="-122"/>
              </a:rPr>
              <a:t>)</a:t>
            </a:r>
            <a:endParaRPr lang="zh-CN" altLang="zh-CN" b="1" dirty="0">
              <a:latin typeface="+mn-lt"/>
              <a:ea typeface="楷体" panose="0201060906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93085" y="4644243"/>
            <a:ext cx="36364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charset="-122"/>
              </a:rPr>
              <a:t>以</a:t>
            </a:r>
            <a:r>
              <a:rPr lang="zh-CN" altLang="zh-CN" b="1" dirty="0">
                <a:latin typeface="+mn-lt"/>
                <a:ea typeface="楷体" panose="02010609060101010101" charset="-122"/>
              </a:rPr>
              <a:t>掌覆之</a:t>
            </a:r>
            <a:endParaRPr lang="zh-CN" altLang="zh-CN" b="1" dirty="0">
              <a:latin typeface="+mn-lt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656846"/>
          </a:xfrm>
        </p:spPr>
        <p:txBody>
          <a:bodyPr/>
          <a:lstStyle/>
          <a:p>
            <a:r>
              <a:rPr lang="en-US" altLang="zh-CN" dirty="0"/>
              <a:t>5.</a:t>
            </a:r>
            <a:r>
              <a:rPr lang="zh-CN" altLang="zh-CN" dirty="0">
                <a:cs typeface="Times New Roman" panose="02020603050405020304"/>
              </a:rPr>
              <a:t>多义实词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02356" y="1367879"/>
          <a:ext cx="10917363" cy="4029890"/>
        </p:xfrm>
        <a:graphic>
          <a:graphicData uri="http://schemas.openxmlformats.org/drawingml/2006/table">
            <a:tbl>
              <a:tblPr/>
              <a:tblGrid>
                <a:gridCol w="1377010"/>
                <a:gridCol w="4441711"/>
                <a:gridCol w="5098642"/>
              </a:tblGrid>
              <a:tr h="68407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词语</a:t>
                      </a:r>
                      <a:endParaRPr lang="zh-CN" sz="105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1050" kern="10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释义</a:t>
                      </a:r>
                      <a:endParaRPr lang="zh-CN" sz="105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712787">
                <a:tc rowSpan="5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责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因责常供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6394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②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令以责之里正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4591">
                <a:tc vMerge="1"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③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每责一头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2787">
                <a:tc vMerge="1">
                  <a:tcP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④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以塞官责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4591">
                <a:tc vMerge="1"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⑤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受扑责时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6238090" y="2116987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动词，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责令</a:t>
            </a:r>
            <a:endParaRPr lang="zh-CN" altLang="zh-CN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38091" y="2779573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动词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责令</a:t>
            </a:r>
            <a:endParaRPr lang="zh-CN" altLang="zh-CN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38091" y="3420107"/>
            <a:ext cx="3070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动词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，索要，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索取</a:t>
            </a:r>
            <a:endParaRPr lang="zh-CN" altLang="zh-CN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38092" y="4090231"/>
            <a:ext cx="3070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名词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，责任，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差使</a:t>
            </a:r>
            <a:endParaRPr lang="zh-CN" altLang="zh-CN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65093" y="4781283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smtClean="0">
                <a:latin typeface="楷体" panose="02010609060101010101" charset="-122"/>
                <a:ea typeface="楷体" panose="02010609060101010101" charset="-122"/>
              </a:rPr>
              <a:t>动词</a:t>
            </a:r>
            <a:r>
              <a:rPr lang="zh-CN" altLang="zh-CN" b="1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b="1" smtClean="0">
                <a:latin typeface="楷体" panose="02010609060101010101" charset="-122"/>
                <a:ea typeface="楷体" panose="02010609060101010101" charset="-122"/>
              </a:rPr>
              <a:t>责罚</a:t>
            </a:r>
            <a:endParaRPr lang="zh-CN" altLang="zh-CN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41159" y="611795"/>
          <a:ext cx="11039757" cy="5120640"/>
        </p:xfrm>
        <a:graphic>
          <a:graphicData uri="http://schemas.openxmlformats.org/drawingml/2006/table">
            <a:tbl>
              <a:tblPr/>
              <a:tblGrid>
                <a:gridCol w="1163394"/>
                <a:gridCol w="4068452"/>
                <a:gridCol w="5807911"/>
              </a:tblGrid>
              <a:tr h="4263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词语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7624" marR="176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7624" marR="176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释义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7624" marR="176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438304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靡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7624" marR="176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靡计不施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7624" marR="176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7624" marR="176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8304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②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虫尽靡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7624" marR="176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7624" marR="176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9887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售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7624" marR="176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操童子业，久不售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7624" marR="176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____________________________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7624" marR="176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395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②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亦无售者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7624" marR="176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7624" marR="176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395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顾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7624" marR="176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顾之则气断声吞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7624" marR="176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7624" marR="176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8304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②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徘徊四顾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7624" marR="176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7624" marR="176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395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③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顾念蓄劣物终无所用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7624" marR="176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7624" marR="176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5527642" y="1287396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动词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，无，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没有</a:t>
            </a:r>
            <a:endParaRPr lang="zh-CN" altLang="zh-CN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27642" y="1900963"/>
            <a:ext cx="3070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动词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，败退，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失败</a:t>
            </a:r>
            <a:endParaRPr lang="zh-CN" altLang="zh-CN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29070" y="2534521"/>
            <a:ext cx="50405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动词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，卖出。这里指考取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秀才</a:t>
            </a:r>
            <a:endParaRPr lang="zh-CN" altLang="zh-CN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45012" y="3201085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动词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买</a:t>
            </a:r>
            <a:endParaRPr lang="zh-CN" altLang="zh-CN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572313" y="3829166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动词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，回头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看</a:t>
            </a:r>
            <a:endParaRPr lang="zh-CN" altLang="zh-CN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558663" y="4471761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动词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，看，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环视</a:t>
            </a:r>
            <a:endParaRPr lang="zh-CN" altLang="zh-CN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545013" y="5090805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smtClean="0">
                <a:latin typeface="楷体" panose="02010609060101010101" charset="-122"/>
                <a:ea typeface="楷体" panose="02010609060101010101" charset="-122"/>
              </a:rPr>
              <a:t>副词</a:t>
            </a:r>
            <a:r>
              <a:rPr lang="zh-CN" altLang="zh-CN" b="1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b="1" smtClean="0">
                <a:latin typeface="楷体" panose="02010609060101010101" charset="-122"/>
                <a:ea typeface="楷体" panose="02010609060101010101" charset="-122"/>
              </a:rPr>
              <a:t>但</a:t>
            </a:r>
            <a:endParaRPr lang="zh-CN" altLang="zh-CN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02356" y="791815"/>
          <a:ext cx="10917363" cy="4029890"/>
        </p:xfrm>
        <a:graphic>
          <a:graphicData uri="http://schemas.openxmlformats.org/drawingml/2006/table">
            <a:tbl>
              <a:tblPr/>
              <a:tblGrid>
                <a:gridCol w="1377010"/>
                <a:gridCol w="3001551"/>
                <a:gridCol w="6538802"/>
              </a:tblGrid>
              <a:tr h="68407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词语</a:t>
                      </a:r>
                      <a:endParaRPr lang="zh-CN" sz="105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1050" kern="10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释义</a:t>
                      </a:r>
                      <a:endParaRPr lang="zh-CN" sz="105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712787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发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窃发盆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6394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②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探石发穴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4591">
                <a:tc vMerge="1"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③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无毫发爽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____________________________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2787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益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死何裨益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4591">
                <a:tc vMerge="1"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②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成益愕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6" name="矩形 15"/>
          <p:cNvSpPr/>
          <p:nvPr/>
        </p:nvSpPr>
        <p:spPr>
          <a:xfrm>
            <a:off x="4831306" y="1511895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动词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打开</a:t>
            </a:r>
            <a:endParaRPr lang="zh-CN" altLang="zh-CN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690648" y="2195971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动词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，掏，挖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开</a:t>
            </a:r>
            <a:endParaRPr lang="zh-CN" altLang="zh-CN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831306" y="2844043"/>
            <a:ext cx="50405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名词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，头发，比喻极小的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数量</a:t>
            </a:r>
            <a:endParaRPr lang="zh-CN" altLang="zh-CN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817656" y="3528119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名词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好处</a:t>
            </a:r>
            <a:endParaRPr lang="zh-CN" altLang="zh-CN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824933" y="4205219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smtClean="0">
                <a:latin typeface="楷体" panose="02010609060101010101" charset="-122"/>
                <a:ea typeface="楷体" panose="02010609060101010101" charset="-122"/>
              </a:rPr>
              <a:t>副词</a:t>
            </a:r>
            <a:r>
              <a:rPr lang="zh-CN" altLang="zh-CN" b="1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b="1" smtClean="0">
                <a:latin typeface="楷体" panose="02010609060101010101" charset="-122"/>
                <a:ea typeface="楷体" panose="02010609060101010101" charset="-122"/>
              </a:rPr>
              <a:t>更加</a:t>
            </a:r>
            <a:endParaRPr lang="zh-CN" altLang="zh-CN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02356" y="791815"/>
          <a:ext cx="10917363" cy="3389810"/>
        </p:xfrm>
        <a:graphic>
          <a:graphicData uri="http://schemas.openxmlformats.org/drawingml/2006/table">
            <a:tbl>
              <a:tblPr/>
              <a:tblGrid>
                <a:gridCol w="1377010"/>
                <a:gridCol w="4441711"/>
                <a:gridCol w="5098642"/>
              </a:tblGrid>
              <a:tr h="68407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词语</a:t>
                      </a:r>
                      <a:endParaRPr lang="zh-CN" sz="105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1050" kern="10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释义</a:t>
                      </a:r>
                      <a:endParaRPr lang="zh-CN" sz="105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712787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掷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帘内掷一纸出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6394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②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虫跃掷径出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4591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强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乃强起扶杖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2787">
                <a:tc vMerge="1">
                  <a:tcP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②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少年固强之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__________________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0" name="矩形 119"/>
          <p:cNvSpPr/>
          <p:nvPr/>
        </p:nvSpPr>
        <p:spPr>
          <a:xfrm>
            <a:off x="6278179" y="1526409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smtClean="0">
                <a:latin typeface="楷体" panose="02010609060101010101" charset="-122"/>
                <a:ea typeface="楷体" panose="02010609060101010101" charset="-122"/>
              </a:rPr>
              <a:t>动词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，抛</a:t>
            </a:r>
            <a:r>
              <a:rPr lang="zh-CN" altLang="zh-CN" b="1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b="1" smtClean="0">
                <a:latin typeface="楷体" panose="02010609060101010101" charset="-122"/>
                <a:ea typeface="楷体" panose="02010609060101010101" charset="-122"/>
              </a:rPr>
              <a:t>扔</a:t>
            </a:r>
            <a:endParaRPr lang="zh-CN" altLang="zh-CN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6256688" y="2239513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动词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腾跃</a:t>
            </a:r>
            <a:endParaRPr lang="zh-CN" altLang="zh-CN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6256689" y="2858557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副词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勉强</a:t>
            </a:r>
            <a:endParaRPr lang="zh-CN" altLang="zh-CN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6265093" y="3521143"/>
            <a:ext cx="3070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动词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，强迫，迫使</a:t>
            </a:r>
            <a:endParaRPr lang="zh-CN" altLang="zh-CN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0"/>
      <p:bldP spid="121" grpId="0"/>
      <p:bldP spid="122" grpId="0"/>
      <p:bldP spid="1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262979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三、成语积累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1</a:t>
            </a:r>
            <a:r>
              <a:rPr lang="zh-CN" altLang="zh-CN" kern="100" dirty="0">
                <a:cs typeface="Times New Roman" panose="02020603050405020304"/>
              </a:rPr>
              <a:t>．九牛二虎之力：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charset="-122"/>
                <a:cs typeface="Courier New" panose="02070309020205020404"/>
              </a:rPr>
              <a:t>____________________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2</a:t>
            </a:r>
            <a:r>
              <a:rPr lang="zh-CN" altLang="zh-CN" kern="100" dirty="0">
                <a:cs typeface="Times New Roman" panose="02020603050405020304"/>
              </a:rPr>
              <a:t>．不知所云：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charset="-122"/>
                <a:cs typeface="Courier New" panose="02070309020205020404"/>
              </a:rPr>
              <a:t>________________________________________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algn="l"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3</a:t>
            </a:r>
            <a:r>
              <a:rPr lang="zh-CN" altLang="zh-CN" kern="100" dirty="0">
                <a:cs typeface="Times New Roman" panose="02020603050405020304"/>
              </a:rPr>
              <a:t>．居高临下：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charset="-122"/>
                <a:cs typeface="Courier New" panose="02070309020205020404"/>
              </a:rPr>
              <a:t>______________________________________________________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4</a:t>
            </a:r>
            <a:r>
              <a:rPr lang="zh-CN" altLang="zh-CN" kern="100" dirty="0">
                <a:cs typeface="Times New Roman" panose="02020603050405020304"/>
              </a:rPr>
              <a:t>．想入非非：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charset="-122"/>
                <a:cs typeface="Courier New" panose="02070309020205020404"/>
              </a:rPr>
              <a:t>______________________________________________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5</a:t>
            </a:r>
            <a:r>
              <a:rPr lang="zh-CN" altLang="zh-CN" kern="100" dirty="0">
                <a:cs typeface="Times New Roman" panose="02020603050405020304"/>
              </a:rPr>
              <a:t>．战战兢兢：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charset="-122"/>
                <a:cs typeface="Courier New" panose="02070309020205020404"/>
              </a:rPr>
              <a:t>__________________________________________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6</a:t>
            </a:r>
            <a:r>
              <a:rPr lang="zh-CN" altLang="zh-CN" kern="100" dirty="0">
                <a:cs typeface="Times New Roman" panose="02020603050405020304"/>
              </a:rPr>
              <a:t>．焦头烂额：</a:t>
            </a:r>
            <a:r>
              <a:rPr lang="en-US" altLang="zh-CN" kern="100" dirty="0" smtClean="0">
                <a:solidFill>
                  <a:srgbClr val="000000"/>
                </a:solidFill>
                <a:ea typeface="楷体" panose="02010609060101010101" charset="-122"/>
                <a:cs typeface="Courier New" panose="02070309020205020404"/>
              </a:rPr>
              <a:t>______________________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3520207" y="1312711"/>
            <a:ext cx="575945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形容很大的力量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zh-CN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2757026" y="1960783"/>
            <a:ext cx="71673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不知道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说的是什么，指语言紊乱或空洞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zh-CN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329582" y="3220923"/>
            <a:ext cx="92838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处在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高处，俯视下面。形容处于有利的地位或傲视他人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zh-CN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2777288" y="3868995"/>
            <a:ext cx="79612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思想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进入虚幻境界，完全脱离实际；胡思乱想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zh-CN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2777289" y="4517067"/>
            <a:ext cx="72682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形容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因害怕而微微发抖或小心谨慎的样子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zh-CN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2722211" y="5165139"/>
            <a:ext cx="575945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形容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十分狼狈窘迫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zh-CN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103" grpId="0"/>
      <p:bldP spid="104" grpId="0"/>
      <p:bldP spid="105" grpId="0"/>
      <p:bldP spid="106" grpId="0"/>
      <p:bldP spid="10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1958421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7</a:t>
            </a:r>
            <a:r>
              <a:rPr lang="zh-CN" altLang="zh-CN" kern="100" dirty="0">
                <a:cs typeface="Times New Roman" panose="02020603050405020304"/>
              </a:rPr>
              <a:t>．捕风捉影：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charset="-122"/>
                <a:cs typeface="Courier New" panose="02070309020205020404"/>
              </a:rPr>
              <a:t>____________________________________________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8</a:t>
            </a:r>
            <a:r>
              <a:rPr lang="zh-CN" altLang="zh-CN" kern="100" dirty="0">
                <a:cs typeface="Times New Roman" panose="02020603050405020304"/>
              </a:rPr>
              <a:t>．随心所欲：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charset="-122"/>
                <a:cs typeface="Courier New" panose="02070309020205020404"/>
              </a:rPr>
              <a:t>____________________________________________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9</a:t>
            </a:r>
            <a:r>
              <a:rPr lang="zh-CN" altLang="zh-CN" kern="100" dirty="0">
                <a:cs typeface="Times New Roman" panose="02020603050405020304"/>
              </a:rPr>
              <a:t>．雪上加霜：</a:t>
            </a:r>
            <a:r>
              <a:rPr lang="en-US" altLang="zh-CN" kern="100" dirty="0" smtClean="0">
                <a:solidFill>
                  <a:srgbClr val="000000"/>
                </a:solidFill>
                <a:ea typeface="楷体" panose="02010609060101010101" charset="-122"/>
                <a:cs typeface="Courier New" panose="02070309020205020404"/>
              </a:rPr>
              <a:t>____________________________________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2773894" y="683803"/>
            <a:ext cx="79646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比喻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说话或做事时用似是而非的迹象做根据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zh-CN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2756559" y="1367879"/>
            <a:ext cx="76849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一切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都由着自己的心意，想怎么做就怎么做</a:t>
            </a:r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zh-CN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2773895" y="1960783"/>
            <a:ext cx="575945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b="1" dirty="0" smtClean="0">
                <a:latin typeface="楷体" panose="02010609060101010101" charset="-122"/>
                <a:ea typeface="楷体" panose="02010609060101010101" charset="-122"/>
              </a:rPr>
              <a:t>比喻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一再遭受灾难，损害愈加严重。</a:t>
            </a:r>
            <a:endParaRPr lang="zh-CN" altLang="zh-CN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/>
      <p:bldP spid="110" grpId="0"/>
      <p:bldP spid="1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503783"/>
            <a:ext cx="10980000" cy="5909310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四、文学常识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现代派文学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algn="l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现代派文学，也叫现代主义文学，是</a:t>
            </a:r>
            <a:r>
              <a:rPr lang="en-US" altLang="zh-CN" kern="100" dirty="0">
                <a:cs typeface="Courier New" panose="02070309020205020404"/>
              </a:rPr>
              <a:t>19</a:t>
            </a:r>
            <a:r>
              <a:rPr lang="zh-CN" altLang="zh-CN" kern="100" dirty="0">
                <a:cs typeface="Times New Roman" panose="02020603050405020304"/>
              </a:rPr>
              <a:t>世纪</a:t>
            </a:r>
            <a:r>
              <a:rPr lang="en-US" altLang="zh-CN" kern="100" dirty="0">
                <a:cs typeface="Courier New" panose="02070309020205020404"/>
              </a:rPr>
              <a:t>80</a:t>
            </a:r>
            <a:r>
              <a:rPr lang="zh-CN" altLang="zh-CN" kern="100" dirty="0">
                <a:cs typeface="Times New Roman" panose="02020603050405020304"/>
              </a:rPr>
              <a:t>年代出现、</a:t>
            </a:r>
            <a:r>
              <a:rPr lang="en-US" altLang="zh-CN" kern="100" dirty="0">
                <a:cs typeface="Courier New" panose="02070309020205020404"/>
              </a:rPr>
              <a:t>20</a:t>
            </a:r>
            <a:r>
              <a:rPr lang="zh-CN" altLang="zh-CN" kern="100" dirty="0">
                <a:cs typeface="Times New Roman" panose="02020603050405020304"/>
              </a:rPr>
              <a:t>世纪</a:t>
            </a:r>
            <a:r>
              <a:rPr lang="en-US" altLang="zh-CN" kern="100" dirty="0">
                <a:cs typeface="Courier New" panose="02070309020205020404"/>
              </a:rPr>
              <a:t>20</a:t>
            </a:r>
            <a:r>
              <a:rPr lang="zh-CN" altLang="zh-CN" kern="100" dirty="0">
                <a:cs typeface="Times New Roman" panose="02020603050405020304"/>
              </a:rPr>
              <a:t>年代至</a:t>
            </a:r>
            <a:r>
              <a:rPr lang="en-US" altLang="zh-CN" kern="100" dirty="0">
                <a:cs typeface="Courier New" panose="02070309020205020404"/>
              </a:rPr>
              <a:t>70</a:t>
            </a:r>
            <a:r>
              <a:rPr lang="zh-CN" altLang="zh-CN" kern="100" dirty="0">
                <a:cs typeface="Times New Roman" panose="02020603050405020304"/>
              </a:rPr>
              <a:t>年代在欧美繁荣并遍及全球的众多文学流派的总称。它包括表现主义、意识流、荒诞派、魔幻现实主义等流派。现代派文学不主张用作品去再现生活，而是提倡从人的心理感受出发，表现生活对人的压抑和扭曲，它主要用象征性、荒诞性、意识流去表现荒诞世界里异化的人的危机意识。在现代派文学作品中，人物往往是变形的，故事往往是荒诞的，主题往往是绝望的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25105" y="683803"/>
          <a:ext cx="10871865" cy="4305844"/>
        </p:xfrm>
        <a:graphic>
          <a:graphicData uri="http://schemas.openxmlformats.org/drawingml/2006/table">
            <a:tbl>
              <a:tblPr/>
              <a:tblGrid>
                <a:gridCol w="10871865"/>
              </a:tblGrid>
              <a:tr h="61096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学习任务目标</a:t>
                      </a:r>
                      <a:endParaRPr lang="zh-CN" sz="105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5460" marR="654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3665764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1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．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掌握文言知识，把握文言文的学习规律；了解故事背景，分析故事情节。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2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．理解文章的思想内涵，把握小说主旨。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3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．鉴赏小说跌宕起伏、扣人心弦的故事情节和细腻逼真的心理描写。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4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．结合荒诞的故事情节，学会分析社会生活的本质。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5460" marR="654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 bwMode="auto">
          <a:xfrm>
            <a:off x="0" y="66516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/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任务型课堂</a:t>
            </a:r>
            <a:endParaRPr lang="zh-CN" altLang="en-US" sz="3600" b="1" dirty="0">
              <a:solidFill>
                <a:schemeClr val="bg1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271037" y="1566924"/>
            <a:ext cx="10980000" cy="4892675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600" kern="100" dirty="0" smtClean="0">
                <a:cs typeface="Times New Roman" panose="02020603050405020304"/>
              </a:rPr>
              <a:t>                </a:t>
            </a:r>
            <a:r>
              <a:rPr lang="zh-CN" altLang="zh-CN" sz="2600" kern="100" dirty="0" smtClean="0">
                <a:cs typeface="Times New Roman" panose="02020603050405020304"/>
              </a:rPr>
              <a:t>赏析</a:t>
            </a:r>
            <a:r>
              <a:rPr lang="zh-CN" altLang="zh-CN" sz="2600" kern="100" dirty="0">
                <a:cs typeface="Times New Roman" panose="02020603050405020304"/>
              </a:rPr>
              <a:t>叙事艺术</a:t>
            </a:r>
            <a:endParaRPr lang="zh-CN" altLang="zh-CN" sz="26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600" kern="100" dirty="0">
                <a:ea typeface="楷体" panose="02010609060101010101" charset="-122"/>
                <a:cs typeface="Times New Roman" panose="02020603050405020304"/>
              </a:rPr>
              <a:t>突转是情节在推进过程中向相反方面产生的突然变化，可以出现在小说情节发展的任何阶段，使情节跌宕曲折，吸引读者，激发阅读兴趣。欧</a:t>
            </a:r>
            <a:r>
              <a:rPr lang="en-US" altLang="zh-CN" sz="2600" kern="100" dirty="0">
                <a:ea typeface="楷体" panose="02010609060101010101" charset="-122"/>
                <a:cs typeface="Courier New" panose="02070309020205020404"/>
              </a:rPr>
              <a:t>·</a:t>
            </a:r>
            <a:r>
              <a:rPr lang="zh-CN" altLang="zh-CN" sz="2600" kern="100" dirty="0">
                <a:ea typeface="楷体" panose="02010609060101010101" charset="-122"/>
                <a:cs typeface="Times New Roman" panose="02020603050405020304"/>
              </a:rPr>
              <a:t>亨利式结尾属于突转的一种。无论是情节推进中的突转还是欧</a:t>
            </a:r>
            <a:r>
              <a:rPr lang="en-US" altLang="zh-CN" sz="2600" kern="100" dirty="0">
                <a:ea typeface="楷体" panose="02010609060101010101" charset="-122"/>
                <a:cs typeface="Courier New" panose="02070309020205020404"/>
              </a:rPr>
              <a:t>·</a:t>
            </a:r>
            <a:r>
              <a:rPr lang="zh-CN" altLang="zh-CN" sz="2600" kern="100" dirty="0">
                <a:ea typeface="楷体" panose="02010609060101010101" charset="-122"/>
                <a:cs typeface="Times New Roman" panose="02020603050405020304"/>
              </a:rPr>
              <a:t>亨利式的结尾，都要符合情节发展的逻辑，与人物形象相和谐，要做到突转而不突兀，出乎意料又合情合理。</a:t>
            </a:r>
            <a:endParaRPr lang="zh-CN" altLang="zh-CN" sz="2600" kern="100" dirty="0">
              <a:ea typeface="楷体" panose="02010609060101010101" charset="-122"/>
              <a:cs typeface="Times New Roman" panose="020206030504050203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600" kern="100" dirty="0">
                <a:ea typeface="楷体" panose="02010609060101010101" charset="-122"/>
                <a:cs typeface="Times New Roman" panose="02020603050405020304"/>
              </a:rPr>
              <a:t>叙述人称按照叙述主体的不同，可分为第一人称、第二人称和第三人称，以第一人称和第三人称最为常见</a:t>
            </a:r>
            <a:r>
              <a:rPr lang="zh-CN" altLang="zh-CN" sz="2600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26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pic>
        <p:nvPicPr>
          <p:cNvPr id="5" name="图片 4" descr="E:\张\11.19\新建文件夹\任务一.tif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433" y="1727919"/>
            <a:ext cx="1330960" cy="4152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3969385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1</a:t>
            </a:r>
            <a:r>
              <a:rPr lang="zh-CN" altLang="zh-CN" kern="100" dirty="0">
                <a:cs typeface="Times New Roman" panose="02020603050405020304"/>
              </a:rPr>
              <a:t>．突转可以增强情节的跌宕曲折，造成文势变化，深化小说主旨。在《促织》中，你发现了哪些情节突转？试列举出来。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solidFill>
                  <a:srgbClr val="FF0000"/>
                </a:solidFill>
                <a:ea typeface="黑体" panose="02010609060101010101" charset="-122"/>
                <a:cs typeface="Times New Roman" panose="02020603050405020304"/>
              </a:rPr>
              <a:t>答案：</a:t>
            </a:r>
            <a:r>
              <a:rPr lang="en-US" altLang="zh-CN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①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成名在无计可施之时侥幸捕得一头促织，但很快促织被儿子误伤致死，儿子也命悬一线。</a:t>
            </a:r>
            <a:r>
              <a:rPr lang="en-US" altLang="zh-CN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②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成名在近乎绝望之时，又捕得一头促织，而且这头促织很善斗。</a:t>
            </a:r>
            <a:r>
              <a:rPr lang="en-US" altLang="zh-CN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③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善斗的促织使成名大喜，接着，公鸡来啄食促织，促织命运岌岌可危。</a:t>
            </a:r>
            <a:r>
              <a:rPr lang="zh-CN" altLang="zh-CN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④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促织斗败公鸡，成名十分惊喜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503783"/>
            <a:ext cx="10980000" cy="5816208"/>
          </a:xfrm>
        </p:spPr>
        <p:txBody>
          <a:bodyPr/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600" kern="100" dirty="0">
                <a:cs typeface="Courier New" panose="02070309020205020404"/>
              </a:rPr>
              <a:t>2</a:t>
            </a:r>
            <a:r>
              <a:rPr lang="zh-CN" altLang="zh-CN" sz="2600" kern="100" dirty="0">
                <a:cs typeface="Times New Roman" panose="02020603050405020304"/>
              </a:rPr>
              <a:t>．在现代小说中，作者为了达到独特的叙事效果，往往会采用第一、第三人称切换的方式进行叙述。如在卡夫卡的名作《变形记》中就采用了两种人称进行交替叙述的方式。请结合下面文段简要分析人称变换的表达效果。</a:t>
            </a:r>
            <a:endParaRPr lang="zh-CN" altLang="zh-CN" sz="26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6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600" kern="100" dirty="0">
                <a:ea typeface="楷体" panose="02010609060101010101" charset="-122"/>
                <a:cs typeface="Times New Roman" panose="02020603050405020304"/>
              </a:rPr>
              <a:t>天啊，</a:t>
            </a:r>
            <a:r>
              <a:rPr lang="en-US" altLang="zh-CN" sz="26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600" kern="100" dirty="0">
                <a:ea typeface="楷体" panose="02010609060101010101" charset="-122"/>
                <a:cs typeface="Times New Roman" panose="02020603050405020304"/>
              </a:rPr>
              <a:t>他想，</a:t>
            </a:r>
            <a:r>
              <a:rPr lang="en-US" altLang="zh-CN" sz="26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600" kern="100" dirty="0">
                <a:ea typeface="楷体" panose="02010609060101010101" charset="-122"/>
                <a:cs typeface="Times New Roman" panose="02020603050405020304"/>
              </a:rPr>
              <a:t>我选了个多么艰辛的职业啊！成天都在奔波。在外面出差为业务操的心比坐在自己的店里做生意大多了。加上旅行的种种烦恼，为每次换车操心，饮食又差又不规律，打交道的人不断变换，没有一个保持长久来往，从来建立不起真正的友情。这一切都见鬼去吧！</a:t>
            </a:r>
            <a:r>
              <a:rPr lang="zh-CN" altLang="zh-CN" sz="2600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600" kern="100" dirty="0">
                <a:ea typeface="楷体" panose="02010609060101010101" charset="-122"/>
                <a:cs typeface="Times New Roman" panose="02020603050405020304"/>
              </a:rPr>
              <a:t>他感到肚子上面有点儿痒痒。他慢慢地蹭着后背，让身体往床头挪动，以便使头部能更好地抬起来。他发现发痒的地方满是白色小斑点，说不好那是什么。他想用一条腿去搔一搔发痒的地方，但马上把腿抽了回来，因为一碰到那个地方，他就浑身发冷。他又滑回到原先的姿势</a:t>
            </a:r>
            <a:r>
              <a:rPr lang="zh-CN" altLang="zh-CN" sz="2600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26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775960"/>
          </a:xfrm>
        </p:spPr>
        <p:txBody>
          <a:bodyPr/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solidFill>
                  <a:srgbClr val="FF0000"/>
                </a:solidFill>
                <a:ea typeface="黑体" panose="02010609060101010101" charset="-122"/>
                <a:cs typeface="Times New Roman" panose="02020603050405020304"/>
              </a:rPr>
              <a:t>答案：</a:t>
            </a:r>
            <a:r>
              <a:rPr lang="en-US" altLang="zh-CN" kern="100" dirty="0">
                <a:ea typeface="楷体" panose="02010609060101010101" charset="-122"/>
                <a:cs typeface="Courier New" panose="02070309020205020404"/>
              </a:rPr>
              <a:t>(1)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小说运用第一人称叙述的时候，是通过格里高尔的视角观察环境和他人，表现他本人的心理体验，这样写的好处是让读者能够亲身体会到他内心的焦虑不安，获得真切的阅读感受，与主人公产生共情。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ea typeface="楷体" panose="02010609060101010101" charset="-122"/>
                <a:cs typeface="Courier New" panose="02070309020205020404"/>
              </a:rPr>
              <a:t>        (2)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在第三人称视角下，读者看到了主人公的必然结局，感受到了他的徒劳，却又只能眼睁睁地看着他陷入绝境，作者采用第三人称进行叙述具有客观性，使得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人变虫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的恐怖故事变得司空见惯、习以为常，从而使得故事的荒诞感更强，更加发人深省。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ea typeface="楷体" panose="02010609060101010101" charset="-122"/>
                <a:cs typeface="Courier New" panose="02070309020205020404"/>
              </a:rPr>
              <a:t>        (3)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两种人称并存，时而错落，时而叠合，贯串整个事件的叙述，带来一种融客观与主观为一体的奇妙的审美感受，产生一种似是而非的感觉，从而加强整个故事的荒诞感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4615815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 smtClean="0">
                <a:cs typeface="Times New Roman" panose="02020603050405020304"/>
              </a:rPr>
              <a:t>                </a:t>
            </a:r>
            <a:r>
              <a:rPr lang="zh-CN" altLang="zh-CN" kern="100" dirty="0" smtClean="0">
                <a:cs typeface="Times New Roman" panose="02020603050405020304"/>
              </a:rPr>
              <a:t>赏析人物</a:t>
            </a:r>
            <a:r>
              <a:rPr lang="zh-CN" altLang="zh-CN" kern="100" dirty="0">
                <a:cs typeface="Times New Roman" panose="02020603050405020304"/>
              </a:rPr>
              <a:t>描写艺术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人物描写方法，是用生动形象的语言把人物、事件、景物具体描绘出来的一种手法，给读者以身临其境的感觉</a:t>
            </a:r>
            <a:r>
              <a:rPr lang="zh-CN" altLang="zh-CN" kern="100" dirty="0">
                <a:latin typeface="等线" panose="02010600030101010101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。描写是文学创作的基本手法之一。人物描写法是写人记叙类文章必须采用的方法。通过人物富有特征的外貌描写、人物在内心冲突或人际冲突时的心理描写、交际表达时的语言描写、待人接物的行动描写来完整地结构文章，全方位勾画人物形象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pic>
        <p:nvPicPr>
          <p:cNvPr id="3" name="图片 2" descr="E:\张\11.19\新建文件夹\任务二.tif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437" y="827819"/>
            <a:ext cx="1330960" cy="4152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492750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600" kern="100" dirty="0">
                <a:cs typeface="Courier New" panose="02070309020205020404"/>
              </a:rPr>
              <a:t>3</a:t>
            </a:r>
            <a:r>
              <a:rPr lang="zh-CN" altLang="zh-CN" sz="2600" kern="100" dirty="0">
                <a:cs typeface="Times New Roman" panose="02020603050405020304"/>
              </a:rPr>
              <a:t>．《变形记》</a:t>
            </a:r>
            <a:r>
              <a:rPr lang="en-US" altLang="zh-CN" sz="2600" kern="100" dirty="0">
                <a:ea typeface="楷体" panose="02010609060101010101" charset="-122"/>
                <a:cs typeface="Courier New" panose="02070309020205020404"/>
                <a:sym typeface="+mn-ea"/>
              </a:rPr>
              <a:t>(</a:t>
            </a:r>
            <a:r>
              <a:rPr lang="zh-CN" altLang="zh-CN" sz="2600" kern="100" dirty="0">
                <a:cs typeface="Times New Roman" panose="02020603050405020304"/>
              </a:rPr>
              <a:t>节选</a:t>
            </a:r>
            <a:r>
              <a:rPr lang="en-US" altLang="zh-CN" sz="2600" kern="100" dirty="0">
                <a:ea typeface="楷体" panose="02010609060101010101" charset="-122"/>
                <a:cs typeface="Courier New" panose="02070309020205020404"/>
                <a:sym typeface="+mn-ea"/>
              </a:rPr>
              <a:t>)</a:t>
            </a:r>
            <a:r>
              <a:rPr lang="zh-CN" altLang="zh-CN" sz="2600" kern="100" dirty="0">
                <a:cs typeface="Times New Roman" panose="02020603050405020304"/>
              </a:rPr>
              <a:t>是怎样运用心理描写手法来塑造格里高尔这个人物形象的？</a:t>
            </a:r>
            <a:endParaRPr lang="zh-CN" altLang="zh-CN" sz="26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r>
              <a:rPr lang="zh-CN" altLang="zh-CN" sz="2600" dirty="0">
                <a:solidFill>
                  <a:srgbClr val="FF0000"/>
                </a:solidFill>
                <a:ea typeface="黑体" panose="02010609060101010101" charset="-122"/>
                <a:cs typeface="Times New Roman" panose="02020603050405020304"/>
              </a:rPr>
              <a:t>答案：</a:t>
            </a:r>
            <a:r>
              <a:rPr lang="zh-CN" altLang="zh-CN" sz="2600" dirty="0">
                <a:ea typeface="楷体" panose="02010609060101010101" charset="-122"/>
                <a:cs typeface="Times New Roman" panose="02020603050405020304"/>
              </a:rPr>
              <a:t>格里高尔过去的生活、变为甲壳虫后的思想感情和个性特点都是通过心理描写表现出来的。</a:t>
            </a:r>
            <a:r>
              <a:rPr lang="en-US" altLang="zh-CN" sz="26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①</a:t>
            </a:r>
            <a:r>
              <a:rPr lang="zh-CN" altLang="zh-CN" sz="2600" dirty="0">
                <a:ea typeface="楷体" panose="02010609060101010101" charset="-122"/>
                <a:cs typeface="Times New Roman" panose="02020603050405020304"/>
              </a:rPr>
              <a:t>课文用许多笔墨写了变形后格里高尔悲哀凄苦的内心世界。格里高尔虽然变成了甲壳虫，但他的心理始终保持着人的状态，如：他突然发现自己变成甲壳虫时的惊慌、忧郁，他考虑家庭经济状况时的焦虑、自责，无不展示了一个善良、忠厚、富有责任感的小人物渴望得到人们的理解和接受的心理。只是这种愿望终于被彻底的绝望代替，弥漫在人物心头的是无边的孤独、冷漠与悲凉。</a:t>
            </a:r>
            <a:r>
              <a:rPr lang="zh-CN" altLang="zh-CN" sz="2600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  <a:sym typeface="+mn-ea"/>
              </a:rPr>
              <a:t>②</a:t>
            </a:r>
            <a:r>
              <a:rPr lang="zh-CN" altLang="zh-CN" sz="2600" kern="100" dirty="0">
                <a:ea typeface="楷体" panose="02010609060101010101" charset="-122"/>
                <a:cs typeface="Times New Roman" panose="02020603050405020304"/>
                <a:sym typeface="+mn-ea"/>
              </a:rPr>
              <a:t>课文用内心独白、回</a:t>
            </a:r>
            <a:endParaRPr lang="zh-CN" altLang="en-US" sz="2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2676525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忆、联想、幻想等手法表现人物的心理活动。他不断地回忆、联想过去和今后的事情，不时由于恐惧、焦虑、痛苦和绝望而产生幻想、幻觉，并且在自由联想中经常出现时空倒错、逻辑混乱、思维跳跃等现象，具有一定的意识流特征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3970318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 smtClean="0">
                <a:cs typeface="Times New Roman" panose="02020603050405020304"/>
              </a:rPr>
              <a:t>                </a:t>
            </a:r>
            <a:r>
              <a:rPr lang="zh-CN" altLang="zh-CN" kern="100" dirty="0" smtClean="0">
                <a:cs typeface="Times New Roman" panose="02020603050405020304"/>
              </a:rPr>
              <a:t>探究</a:t>
            </a:r>
            <a:r>
              <a:rPr lang="zh-CN" altLang="zh-CN" kern="100" dirty="0">
                <a:cs typeface="Times New Roman" panose="02020603050405020304"/>
              </a:rPr>
              <a:t>变形原因，分析小说主题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荒诞，是一个诞生于西方的哲学范畴，荒诞也是小说的一种艺术手法。《促织》和《变形记》的作者虽属于不同时代不同国度的两颗巨星，但这两篇小说却有异曲同工之妙，都以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人变虫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这一荒诞的艺术手法、离奇的故事情节，创造艺术的真实，反映现实，揭示了小说的主旨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pic>
        <p:nvPicPr>
          <p:cNvPr id="3" name="图片 2" descr="E:\张\11.19\新建文件夹\任务三.tif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437" y="791815"/>
            <a:ext cx="1330960" cy="4152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1303177"/>
          </a:xfrm>
        </p:spPr>
        <p:txBody>
          <a:bodyPr/>
          <a:lstStyle/>
          <a:p>
            <a:r>
              <a:rPr lang="en-US" altLang="zh-CN" dirty="0"/>
              <a:t>4</a:t>
            </a:r>
            <a:r>
              <a:rPr lang="zh-CN" altLang="zh-CN" dirty="0">
                <a:cs typeface="Times New Roman" panose="02020603050405020304"/>
              </a:rPr>
              <a:t>．两篇小说都采用了变形的写法，请结合文本内容，根据提示填写下表。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60338" y="2049462"/>
          <a:ext cx="10801398" cy="3200400"/>
        </p:xfrm>
        <a:graphic>
          <a:graphicData uri="http://schemas.openxmlformats.org/drawingml/2006/table">
            <a:tbl>
              <a:tblPr/>
              <a:tblGrid>
                <a:gridCol w="1983136"/>
                <a:gridCol w="3575263"/>
                <a:gridCol w="5242999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篇目</a:t>
                      </a:r>
                      <a:endParaRPr lang="zh-CN" sz="105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变形原因</a:t>
                      </a:r>
                      <a:endParaRPr lang="zh-CN" sz="105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变形结果</a:t>
                      </a:r>
                      <a:endParaRPr lang="zh-CN" sz="105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《促织》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______________________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_____________________________________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  <a:sym typeface="+mn-ea"/>
                        </a:rPr>
                        <a:t>_____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《变形记》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(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节选</a:t>
                      </a:r>
                      <a:r>
                        <a:rPr lang="en-US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)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______________________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____________________________________________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5" name="矩形 104"/>
          <p:cNvSpPr/>
          <p:nvPr/>
        </p:nvSpPr>
        <p:spPr>
          <a:xfrm>
            <a:off x="5971653" y="3924163"/>
            <a:ext cx="503473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/>
              <a:t>为家人所厌弃、憎恶，最终在孤独和饥饿中</a:t>
            </a:r>
            <a:r>
              <a:rPr lang="zh-CN" altLang="zh-CN" b="1" dirty="0" smtClean="0"/>
              <a:t>死去</a:t>
            </a:r>
            <a:endParaRPr lang="zh-CN" altLang="zh-CN" dirty="0"/>
          </a:p>
        </p:txBody>
      </p:sp>
      <p:sp>
        <p:nvSpPr>
          <p:cNvPr id="106" name="矩形 105"/>
          <p:cNvSpPr/>
          <p:nvPr/>
        </p:nvSpPr>
        <p:spPr>
          <a:xfrm>
            <a:off x="5906243" y="2592015"/>
            <a:ext cx="5291398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 smtClean="0"/>
              <a:t>恢复</a:t>
            </a:r>
            <a:r>
              <a:rPr lang="zh-CN" altLang="zh-CN" b="1" dirty="0"/>
              <a:t>神智，返回肉身，一家人以促织富，裘马</a:t>
            </a:r>
            <a:r>
              <a:rPr lang="zh-CN" altLang="zh-CN" b="1" dirty="0" smtClean="0"/>
              <a:t>扬扬</a:t>
            </a:r>
            <a:endParaRPr lang="zh-CN" altLang="zh-CN" dirty="0"/>
          </a:p>
        </p:txBody>
      </p:sp>
      <p:sp>
        <p:nvSpPr>
          <p:cNvPr id="107" name="矩形 106"/>
          <p:cNvSpPr/>
          <p:nvPr/>
        </p:nvSpPr>
        <p:spPr>
          <a:xfrm>
            <a:off x="2340657" y="3924163"/>
            <a:ext cx="34923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 smtClean="0"/>
              <a:t>工作</a:t>
            </a:r>
            <a:r>
              <a:rPr lang="zh-CN" altLang="zh-CN" b="1" dirty="0"/>
              <a:t>辛苦、人情淡漠</a:t>
            </a:r>
            <a:r>
              <a:rPr lang="zh-CN" altLang="zh-CN" b="1" dirty="0" smtClean="0"/>
              <a:t>等</a:t>
            </a:r>
            <a:endParaRPr lang="zh-CN" altLang="zh-CN" dirty="0"/>
          </a:p>
        </p:txBody>
      </p:sp>
      <p:sp>
        <p:nvSpPr>
          <p:cNvPr id="108" name="矩形 107"/>
          <p:cNvSpPr/>
          <p:nvPr/>
        </p:nvSpPr>
        <p:spPr>
          <a:xfrm>
            <a:off x="2304653" y="2664023"/>
            <a:ext cx="3528392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 smtClean="0"/>
              <a:t>社会</a:t>
            </a:r>
            <a:r>
              <a:rPr lang="zh-CN" altLang="zh-CN" b="1" dirty="0"/>
              <a:t>黑暗、层层盘剥等</a:t>
            </a:r>
            <a:endParaRPr lang="zh-CN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106" grpId="0"/>
      <p:bldP spid="107" grpId="0"/>
      <p:bldP spid="10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469555"/>
            <a:ext cx="10980000" cy="5908040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5</a:t>
            </a:r>
            <a:r>
              <a:rPr lang="zh-CN" altLang="zh-CN" kern="100" dirty="0">
                <a:cs typeface="Times New Roman" panose="02020603050405020304"/>
              </a:rPr>
              <a:t>．《促织》与《变形记》</a:t>
            </a:r>
            <a:r>
              <a:rPr lang="en-US" kern="100">
                <a:effectLst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(</a:t>
            </a:r>
            <a:r>
              <a:rPr lang="zh-CN" kern="100">
                <a:effectLst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+mn-ea"/>
              </a:rPr>
              <a:t>节选</a:t>
            </a:r>
            <a:r>
              <a:rPr lang="en-US" kern="100">
                <a:effectLst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)</a:t>
            </a:r>
            <a:r>
              <a:rPr lang="zh-CN" altLang="zh-CN" kern="100" dirty="0">
                <a:cs typeface="Times New Roman" panose="02020603050405020304"/>
              </a:rPr>
              <a:t>分别塑造了被异化的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人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en-US" altLang="zh-CN" kern="100" dirty="0">
                <a:cs typeface="Courier New" panose="02070309020205020404"/>
              </a:rPr>
              <a:t>——</a:t>
            </a:r>
            <a:r>
              <a:rPr lang="zh-CN" altLang="zh-CN" kern="100" dirty="0">
                <a:cs typeface="Times New Roman" panose="02020603050405020304"/>
              </a:rPr>
              <a:t>成名之子和格里高尔，结合文本分析两部作品在揭示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异化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主题上的异同。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solidFill>
                  <a:srgbClr val="FF0000"/>
                </a:solidFill>
                <a:ea typeface="黑体" panose="02010609060101010101" charset="-122"/>
                <a:cs typeface="Times New Roman" panose="02020603050405020304"/>
              </a:rPr>
              <a:t>答案：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相同点：都展现了人在社会压力下的异化，批判了当时社会的黑暗。成名一家因官府征收促织失去了正常生活，格里高尔因生存压力异化为甲壳虫，均丧失了尊严。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ea typeface="楷体" panose="02010609060101010101" charset="-122"/>
                <a:cs typeface="Times New Roman" panose="02020603050405020304"/>
              </a:rPr>
              <a:t>        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不同点：成名一家的遭遇源于外部政治压迫，运用现实与浪漫结合手法，结局偶获荣华；格里高尔异化是社会生存压力下的精神扭曲，运用荒诞手法，以悲剧收场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 bwMode="auto">
          <a:xfrm>
            <a:off x="0" y="66516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/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自主式预习</a:t>
            </a:r>
            <a:endParaRPr lang="zh-CN" altLang="en-US" sz="3600" b="1" dirty="0">
              <a:solidFill>
                <a:schemeClr val="bg1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1566924"/>
            <a:ext cx="10980000" cy="4887595"/>
          </a:xfrm>
        </p:spPr>
        <p:txBody>
          <a:bodyPr/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600" kern="100" dirty="0">
                <a:cs typeface="Times New Roman" panose="02020603050405020304"/>
              </a:rPr>
              <a:t>【课文助读】</a:t>
            </a:r>
            <a:endParaRPr lang="zh-CN" altLang="zh-CN" sz="26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600" kern="100" dirty="0">
                <a:ea typeface="黑体" panose="02010609060101010101" charset="-122"/>
                <a:cs typeface="Times New Roman" panose="02020603050405020304"/>
              </a:rPr>
              <a:t>一、作者简介</a:t>
            </a:r>
            <a:endParaRPr lang="zh-CN" altLang="zh-CN" sz="26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600" kern="100" dirty="0">
                <a:cs typeface="Courier New" panose="02070309020205020404"/>
              </a:rPr>
              <a:t>1</a:t>
            </a:r>
            <a:r>
              <a:rPr lang="zh-CN" altLang="zh-CN" sz="2600" kern="100" dirty="0">
                <a:cs typeface="Times New Roman" panose="02020603050405020304"/>
              </a:rPr>
              <a:t>．蒲松龄</a:t>
            </a:r>
            <a:r>
              <a:rPr lang="en-US" altLang="zh-CN" sz="2600" kern="100" dirty="0">
                <a:cs typeface="Courier New" panose="02070309020205020404"/>
              </a:rPr>
              <a:t>(1640—1715)</a:t>
            </a:r>
            <a:r>
              <a:rPr lang="zh-CN" altLang="zh-CN" sz="2600" kern="100" dirty="0">
                <a:cs typeface="Times New Roman" panose="02020603050405020304"/>
              </a:rPr>
              <a:t>，清初文学家，字留仙，一字剑臣，别号柳泉居士，世称聊斋先生。济南府淄川</a:t>
            </a:r>
            <a:r>
              <a:rPr lang="en-US" altLang="zh-CN" sz="2600" kern="100" dirty="0">
                <a:cs typeface="Courier New" panose="02070309020205020404"/>
              </a:rPr>
              <a:t>(</a:t>
            </a:r>
            <a:r>
              <a:rPr lang="zh-CN" altLang="zh-CN" sz="2600" kern="100" dirty="0">
                <a:cs typeface="Times New Roman" panose="02020603050405020304"/>
              </a:rPr>
              <a:t>今山东淄博</a:t>
            </a:r>
            <a:r>
              <a:rPr lang="en-US" altLang="zh-CN" sz="2600" kern="100" dirty="0">
                <a:cs typeface="Courier New" panose="02070309020205020404"/>
              </a:rPr>
              <a:t>)</a:t>
            </a:r>
            <a:r>
              <a:rPr lang="zh-CN" altLang="zh-CN" sz="2600" kern="100" dirty="0">
                <a:cs typeface="Times New Roman" panose="02020603050405020304"/>
              </a:rPr>
              <a:t>人。早岁即有文名，羡慕功名，醉心科举。</a:t>
            </a:r>
            <a:r>
              <a:rPr lang="en-US" altLang="zh-CN" sz="2600" kern="100" dirty="0">
                <a:cs typeface="Courier New" panose="02070309020205020404"/>
              </a:rPr>
              <a:t>19</a:t>
            </a:r>
            <a:r>
              <a:rPr lang="zh-CN" altLang="zh-CN" sz="2600" kern="100" dirty="0">
                <a:cs typeface="Times New Roman" panose="02020603050405020304"/>
              </a:rPr>
              <a:t>岁时，初应童子试，即在县、府、道的考试中连得第一，补博士弟子员。此后却屡应省试皆落第，到处奔走，过着</a:t>
            </a:r>
            <a:r>
              <a:rPr lang="en-US" altLang="zh-CN" sz="26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600" kern="100" dirty="0">
                <a:cs typeface="Times New Roman" panose="02020603050405020304"/>
              </a:rPr>
              <a:t>烟波万里一身遥</a:t>
            </a:r>
            <a:r>
              <a:rPr lang="en-US" altLang="zh-CN" sz="26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600" kern="100" dirty="0">
                <a:cs typeface="Times New Roman" panose="02020603050405020304"/>
              </a:rPr>
              <a:t>的流落生活。直到</a:t>
            </a:r>
            <a:r>
              <a:rPr lang="en-US" altLang="zh-CN" sz="2600" kern="100" dirty="0">
                <a:cs typeface="Courier New" panose="02070309020205020404"/>
              </a:rPr>
              <a:t>71</a:t>
            </a:r>
            <a:r>
              <a:rPr lang="zh-CN" altLang="zh-CN" sz="2600" kern="100" dirty="0">
                <a:cs typeface="Times New Roman" panose="02020603050405020304"/>
              </a:rPr>
              <a:t>岁，始援例成贡生。他除</a:t>
            </a:r>
            <a:r>
              <a:rPr lang="en-US" altLang="zh-CN" sz="2600" kern="100" dirty="0">
                <a:cs typeface="Courier New" panose="02070309020205020404"/>
              </a:rPr>
              <a:t>30</a:t>
            </a:r>
            <a:r>
              <a:rPr lang="zh-CN" altLang="zh-CN" sz="2600" kern="100" dirty="0">
                <a:cs typeface="Times New Roman" panose="02020603050405020304"/>
              </a:rPr>
              <a:t>岁时在江苏宝应县做了一年幕客之外，毕生都在家设馆教书。家境贫困，对人民生活有一定的接触。能诗文，善俚曲，著有短篇小说集《聊斋志异》、诗集《聊斋诗集》等</a:t>
            </a:r>
            <a:r>
              <a:rPr lang="zh-CN" altLang="zh-CN" sz="2600" kern="100" dirty="0" smtClean="0">
                <a:cs typeface="Times New Roman" panose="02020603050405020304"/>
              </a:rPr>
              <a:t>。</a:t>
            </a:r>
            <a:endParaRPr lang="zh-CN" altLang="zh-CN" sz="26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平行四边形 35"/>
          <p:cNvSpPr/>
          <p:nvPr/>
        </p:nvSpPr>
        <p:spPr>
          <a:xfrm>
            <a:off x="0" y="4498975"/>
            <a:ext cx="11522075" cy="1981199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1230313" y="5224463"/>
            <a:ext cx="2286000" cy="415925"/>
          </a:xfrm>
          <a:prstGeom prst="rect">
            <a:avLst/>
          </a:prstGeom>
          <a:noFill/>
          <a:ln w="9525">
            <a:noFill/>
          </a:ln>
        </p:spPr>
        <p:txBody>
          <a:bodyPr lIns="81650" tIns="40825" rIns="81650" bIns="40825"/>
          <a:lstStyle/>
          <a:p>
            <a:pPr defTabSz="814705" eaLnBrk="0" hangingPunct="0">
              <a:defRPr/>
            </a:pPr>
            <a:r>
              <a:rPr lang="zh-CN" altLang="en-US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点击页面进入</a:t>
            </a:r>
            <a:r>
              <a:rPr lang="en-US" altLang="zh-CN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altLang="zh-CN" sz="189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79500" y="5581650"/>
            <a:ext cx="2030413" cy="382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15975" eaLnBrk="0" hangingPunct="0">
              <a:defRPr/>
            </a:pP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  <a:endParaRPr lang="zh-CN" altLang="en-US" sz="1890" b="1" spc="33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Picture" descr="Picture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3324225"/>
            <a:ext cx="1390650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燕尾形 14"/>
          <p:cNvSpPr/>
          <p:nvPr/>
        </p:nvSpPr>
        <p:spPr>
          <a:xfrm rot="5400000">
            <a:off x="1647825" y="4179888"/>
            <a:ext cx="742950" cy="736600"/>
          </a:xfrm>
          <a:prstGeom prst="chevron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16" name="TextBox 42"/>
          <p:cNvSpPr txBox="1">
            <a:spLocks noChangeArrowheads="1"/>
          </p:cNvSpPr>
          <p:nvPr/>
        </p:nvSpPr>
        <p:spPr bwMode="auto">
          <a:xfrm>
            <a:off x="1003300" y="2808288"/>
            <a:ext cx="2246313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巩固课堂所学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激发学习思维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夯实基础知识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熟悉命题方式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自我检测提能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及时矫正不足</a:t>
            </a:r>
            <a:endParaRPr lang="zh-CN" altLang="en-US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11"/>
          <p:cNvSpPr txBox="1">
            <a:spLocks noChangeArrowheads="1"/>
          </p:cNvSpPr>
          <p:nvPr/>
        </p:nvSpPr>
        <p:spPr bwMode="auto">
          <a:xfrm>
            <a:off x="8396288" y="1071563"/>
            <a:ext cx="258603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本节课掌握了哪些考点？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本节课还有什么疑问点？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41"/>
          <p:cNvGrpSpPr/>
          <p:nvPr/>
        </p:nvGrpSpPr>
        <p:grpSpPr bwMode="auto">
          <a:xfrm>
            <a:off x="3829050" y="1195388"/>
            <a:ext cx="4102100" cy="1787525"/>
            <a:chOff x="3785732" y="617328"/>
            <a:chExt cx="4799076" cy="2091592"/>
          </a:xfrm>
        </p:grpSpPr>
        <p:sp>
          <p:nvSpPr>
            <p:cNvPr id="19" name="椭圆 18"/>
            <p:cNvSpPr/>
            <p:nvPr/>
          </p:nvSpPr>
          <p:spPr>
            <a:xfrm>
              <a:off x="3785732" y="1063138"/>
              <a:ext cx="1493211" cy="1493464"/>
            </a:xfrm>
            <a:prstGeom prst="ellipse">
              <a:avLst/>
            </a:prstGeom>
            <a:solidFill>
              <a:srgbClr val="A8CF38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课后训练 </a:t>
              </a:r>
              <a:endParaRPr lang="zh-CN" altLang="en-US" sz="17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7091597" y="1016699"/>
              <a:ext cx="1493211" cy="1493464"/>
            </a:xfrm>
            <a:prstGeom prst="ellipse">
              <a:avLst/>
            </a:prstGeom>
            <a:solidFill>
              <a:srgbClr val="00B0F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学习反思</a:t>
              </a:r>
              <a:endParaRPr lang="zh-CN" altLang="en-US" sz="1700" b="1" dirty="0">
                <a:solidFill>
                  <a:prstClr val="white"/>
                </a:solidFill>
                <a:latin typeface="HelveticaNeueLT Pro 67 MdCn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5373662" y="1679842"/>
              <a:ext cx="15749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组合 49"/>
            <p:cNvGrpSpPr/>
            <p:nvPr/>
          </p:nvGrpSpPr>
          <p:grpSpPr bwMode="auto">
            <a:xfrm>
              <a:off x="5137389" y="617328"/>
              <a:ext cx="2091594" cy="2091592"/>
              <a:chOff x="5049409" y="1518109"/>
              <a:chExt cx="2091594" cy="2091592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5049409" y="1518109"/>
                <a:ext cx="2091594" cy="2091592"/>
              </a:xfrm>
              <a:prstGeom prst="ellipse">
                <a:avLst/>
              </a:prstGeom>
              <a:gradFill flip="none" rotWithShape="1">
                <a:gsLst>
                  <a:gs pos="48000">
                    <a:srgbClr val="49C1AD"/>
                  </a:gs>
                  <a:gs pos="0">
                    <a:srgbClr val="00B0F0"/>
                  </a:gs>
                  <a:gs pos="100000">
                    <a:srgbClr val="A8CF38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016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130" eaLnBrk="0" hangingPunct="0">
                  <a:defRPr/>
                </a:pPr>
                <a:endParaRPr lang="zh-CN" altLang="en-US" sz="2645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Freeform 6"/>
              <p:cNvSpPr>
                <a:spLocks noEditPoints="1"/>
              </p:cNvSpPr>
              <p:nvPr/>
            </p:nvSpPr>
            <p:spPr bwMode="auto">
              <a:xfrm>
                <a:off x="5766704" y="1910050"/>
                <a:ext cx="806037" cy="900908"/>
              </a:xfrm>
              <a:custGeom>
                <a:avLst/>
                <a:gdLst>
                  <a:gd name="T0" fmla="*/ 602 w 697"/>
                  <a:gd name="T1" fmla="*/ 267 h 782"/>
                  <a:gd name="T2" fmla="*/ 298 w 697"/>
                  <a:gd name="T3" fmla="*/ 0 h 782"/>
                  <a:gd name="T4" fmla="*/ 82 w 697"/>
                  <a:gd name="T5" fmla="*/ 533 h 782"/>
                  <a:gd name="T6" fmla="*/ 433 w 697"/>
                  <a:gd name="T7" fmla="*/ 674 h 782"/>
                  <a:gd name="T8" fmla="*/ 563 w 697"/>
                  <a:gd name="T9" fmla="*/ 673 h 782"/>
                  <a:gd name="T10" fmla="*/ 595 w 697"/>
                  <a:gd name="T11" fmla="*/ 577 h 782"/>
                  <a:gd name="T12" fmla="*/ 570 w 697"/>
                  <a:gd name="T13" fmla="*/ 554 h 782"/>
                  <a:gd name="T14" fmla="*/ 595 w 697"/>
                  <a:gd name="T15" fmla="*/ 527 h 782"/>
                  <a:gd name="T16" fmla="*/ 78 w 697"/>
                  <a:gd name="T17" fmla="*/ 265 h 782"/>
                  <a:gd name="T18" fmla="*/ 141 w 697"/>
                  <a:gd name="T19" fmla="*/ 329 h 782"/>
                  <a:gd name="T20" fmla="*/ 101 w 697"/>
                  <a:gd name="T21" fmla="*/ 426 h 782"/>
                  <a:gd name="T22" fmla="*/ 189 w 697"/>
                  <a:gd name="T23" fmla="*/ 514 h 782"/>
                  <a:gd name="T24" fmla="*/ 352 w 697"/>
                  <a:gd name="T25" fmla="*/ 95 h 782"/>
                  <a:gd name="T26" fmla="*/ 376 w 697"/>
                  <a:gd name="T27" fmla="*/ 315 h 782"/>
                  <a:gd name="T28" fmla="*/ 332 w 697"/>
                  <a:gd name="T29" fmla="*/ 331 h 782"/>
                  <a:gd name="T30" fmla="*/ 350 w 697"/>
                  <a:gd name="T31" fmla="*/ 291 h 782"/>
                  <a:gd name="T32" fmla="*/ 409 w 697"/>
                  <a:gd name="T33" fmla="*/ 156 h 782"/>
                  <a:gd name="T34" fmla="*/ 406 w 697"/>
                  <a:gd name="T35" fmla="*/ 208 h 782"/>
                  <a:gd name="T36" fmla="*/ 375 w 697"/>
                  <a:gd name="T37" fmla="*/ 240 h 782"/>
                  <a:gd name="T38" fmla="*/ 364 w 697"/>
                  <a:gd name="T39" fmla="*/ 263 h 782"/>
                  <a:gd name="T40" fmla="*/ 330 w 697"/>
                  <a:gd name="T41" fmla="*/ 276 h 782"/>
                  <a:gd name="T42" fmla="*/ 328 w 697"/>
                  <a:gd name="T43" fmla="*/ 247 h 782"/>
                  <a:gd name="T44" fmla="*/ 347 w 697"/>
                  <a:gd name="T45" fmla="*/ 219 h 782"/>
                  <a:gd name="T46" fmla="*/ 368 w 697"/>
                  <a:gd name="T47" fmla="*/ 195 h 782"/>
                  <a:gd name="T48" fmla="*/ 363 w 697"/>
                  <a:gd name="T49" fmla="*/ 171 h 782"/>
                  <a:gd name="T50" fmla="*/ 324 w 697"/>
                  <a:gd name="T51" fmla="*/ 170 h 782"/>
                  <a:gd name="T52" fmla="*/ 325 w 697"/>
                  <a:gd name="T53" fmla="*/ 131 h 782"/>
                  <a:gd name="T54" fmla="*/ 396 w 697"/>
                  <a:gd name="T55" fmla="*/ 140 h 782"/>
                  <a:gd name="T56" fmla="*/ 204 w 697"/>
                  <a:gd name="T57" fmla="*/ 479 h 782"/>
                  <a:gd name="T58" fmla="*/ 176 w 697"/>
                  <a:gd name="T59" fmla="*/ 490 h 782"/>
                  <a:gd name="T60" fmla="*/ 187 w 697"/>
                  <a:gd name="T61" fmla="*/ 465 h 782"/>
                  <a:gd name="T62" fmla="*/ 227 w 697"/>
                  <a:gd name="T63" fmla="*/ 395 h 782"/>
                  <a:gd name="T64" fmla="*/ 216 w 697"/>
                  <a:gd name="T65" fmla="*/ 421 h 782"/>
                  <a:gd name="T66" fmla="*/ 199 w 697"/>
                  <a:gd name="T67" fmla="*/ 437 h 782"/>
                  <a:gd name="T68" fmla="*/ 196 w 697"/>
                  <a:gd name="T69" fmla="*/ 452 h 782"/>
                  <a:gd name="T70" fmla="*/ 173 w 697"/>
                  <a:gd name="T71" fmla="*/ 450 h 782"/>
                  <a:gd name="T72" fmla="*/ 176 w 697"/>
                  <a:gd name="T73" fmla="*/ 431 h 782"/>
                  <a:gd name="T74" fmla="*/ 191 w 697"/>
                  <a:gd name="T75" fmla="*/ 415 h 782"/>
                  <a:gd name="T76" fmla="*/ 199 w 697"/>
                  <a:gd name="T77" fmla="*/ 399 h 782"/>
                  <a:gd name="T78" fmla="*/ 191 w 697"/>
                  <a:gd name="T79" fmla="*/ 387 h 782"/>
                  <a:gd name="T80" fmla="*/ 157 w 697"/>
                  <a:gd name="T81" fmla="*/ 398 h 782"/>
                  <a:gd name="T82" fmla="*/ 188 w 697"/>
                  <a:gd name="T83" fmla="*/ 363 h 782"/>
                  <a:gd name="T84" fmla="*/ 224 w 697"/>
                  <a:gd name="T85" fmla="*/ 381 h 782"/>
                  <a:gd name="T86" fmla="*/ 116 w 697"/>
                  <a:gd name="T87" fmla="*/ 243 h 782"/>
                  <a:gd name="T88" fmla="*/ 139 w 697"/>
                  <a:gd name="T89" fmla="*/ 218 h 782"/>
                  <a:gd name="T90" fmla="*/ 166 w 697"/>
                  <a:gd name="T91" fmla="*/ 231 h 782"/>
                  <a:gd name="T92" fmla="*/ 164 w 697"/>
                  <a:gd name="T93" fmla="*/ 255 h 782"/>
                  <a:gd name="T94" fmla="*/ 150 w 697"/>
                  <a:gd name="T95" fmla="*/ 269 h 782"/>
                  <a:gd name="T96" fmla="*/ 145 w 697"/>
                  <a:gd name="T97" fmla="*/ 280 h 782"/>
                  <a:gd name="T98" fmla="*/ 129 w 697"/>
                  <a:gd name="T99" fmla="*/ 286 h 782"/>
                  <a:gd name="T100" fmla="*/ 128 w 697"/>
                  <a:gd name="T101" fmla="*/ 273 h 782"/>
                  <a:gd name="T102" fmla="*/ 137 w 697"/>
                  <a:gd name="T103" fmla="*/ 260 h 782"/>
                  <a:gd name="T104" fmla="*/ 146 w 697"/>
                  <a:gd name="T105" fmla="*/ 249 h 782"/>
                  <a:gd name="T106" fmla="*/ 144 w 697"/>
                  <a:gd name="T107" fmla="*/ 237 h 782"/>
                  <a:gd name="T108" fmla="*/ 147 w 697"/>
                  <a:gd name="T109" fmla="*/ 312 h 782"/>
                  <a:gd name="T110" fmla="*/ 126 w 697"/>
                  <a:gd name="T111" fmla="*/ 304 h 782"/>
                  <a:gd name="T112" fmla="*/ 147 w 697"/>
                  <a:gd name="T113" fmla="*/ 296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97" h="782">
                    <a:moveTo>
                      <a:pt x="652" y="426"/>
                    </a:moveTo>
                    <a:cubicBezTo>
                      <a:pt x="636" y="408"/>
                      <a:pt x="611" y="388"/>
                      <a:pt x="601" y="366"/>
                    </a:cubicBezTo>
                    <a:cubicBezTo>
                      <a:pt x="587" y="333"/>
                      <a:pt x="603" y="301"/>
                      <a:pt x="602" y="267"/>
                    </a:cubicBezTo>
                    <a:cubicBezTo>
                      <a:pt x="602" y="240"/>
                      <a:pt x="594" y="207"/>
                      <a:pt x="585" y="182"/>
                    </a:cubicBezTo>
                    <a:cubicBezTo>
                      <a:pt x="570" y="141"/>
                      <a:pt x="543" y="107"/>
                      <a:pt x="509" y="80"/>
                    </a:cubicBezTo>
                    <a:cubicBezTo>
                      <a:pt x="455" y="31"/>
                      <a:pt x="380" y="0"/>
                      <a:pt x="298" y="0"/>
                    </a:cubicBezTo>
                    <a:cubicBezTo>
                      <a:pt x="133" y="0"/>
                      <a:pt x="0" y="122"/>
                      <a:pt x="0" y="273"/>
                    </a:cubicBezTo>
                    <a:cubicBezTo>
                      <a:pt x="0" y="283"/>
                      <a:pt x="0" y="293"/>
                      <a:pt x="1" y="302"/>
                    </a:cubicBezTo>
                    <a:cubicBezTo>
                      <a:pt x="3" y="368"/>
                      <a:pt x="23" y="446"/>
                      <a:pt x="82" y="533"/>
                    </a:cubicBezTo>
                    <a:cubicBezTo>
                      <a:pt x="82" y="533"/>
                      <a:pt x="164" y="697"/>
                      <a:pt x="0" y="781"/>
                    </a:cubicBezTo>
                    <a:cubicBezTo>
                      <a:pt x="361" y="782"/>
                      <a:pt x="361" y="782"/>
                      <a:pt x="361" y="782"/>
                    </a:cubicBezTo>
                    <a:cubicBezTo>
                      <a:pt x="361" y="782"/>
                      <a:pt x="389" y="674"/>
                      <a:pt x="433" y="674"/>
                    </a:cubicBezTo>
                    <a:cubicBezTo>
                      <a:pt x="470" y="674"/>
                      <a:pt x="508" y="677"/>
                      <a:pt x="545" y="675"/>
                    </a:cubicBezTo>
                    <a:cubicBezTo>
                      <a:pt x="552" y="676"/>
                      <a:pt x="558" y="675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89" y="660"/>
                      <a:pt x="571" y="601"/>
                      <a:pt x="571" y="601"/>
                    </a:cubicBezTo>
                    <a:cubicBezTo>
                      <a:pt x="586" y="595"/>
                      <a:pt x="595" y="585"/>
                      <a:pt x="595" y="577"/>
                    </a:cubicBezTo>
                    <a:cubicBezTo>
                      <a:pt x="595" y="575"/>
                      <a:pt x="595" y="575"/>
                      <a:pt x="595" y="575"/>
                    </a:cubicBezTo>
                    <a:cubicBezTo>
                      <a:pt x="595" y="565"/>
                      <a:pt x="581" y="557"/>
                      <a:pt x="560" y="554"/>
                    </a:cubicBezTo>
                    <a:cubicBezTo>
                      <a:pt x="570" y="554"/>
                      <a:pt x="570" y="554"/>
                      <a:pt x="570" y="554"/>
                    </a:cubicBezTo>
                    <a:cubicBezTo>
                      <a:pt x="585" y="554"/>
                      <a:pt x="598" y="546"/>
                      <a:pt x="598" y="536"/>
                    </a:cubicBezTo>
                    <a:cubicBezTo>
                      <a:pt x="598" y="535"/>
                      <a:pt x="598" y="535"/>
                      <a:pt x="598" y="535"/>
                    </a:cubicBezTo>
                    <a:cubicBezTo>
                      <a:pt x="598" y="532"/>
                      <a:pt x="597" y="529"/>
                      <a:pt x="595" y="527"/>
                    </a:cubicBezTo>
                    <a:cubicBezTo>
                      <a:pt x="598" y="514"/>
                      <a:pt x="608" y="461"/>
                      <a:pt x="611" y="461"/>
                    </a:cubicBezTo>
                    <a:cubicBezTo>
                      <a:pt x="697" y="457"/>
                      <a:pt x="652" y="426"/>
                      <a:pt x="652" y="426"/>
                    </a:cubicBezTo>
                    <a:close/>
                    <a:moveTo>
                      <a:pt x="78" y="265"/>
                    </a:moveTo>
                    <a:cubicBezTo>
                      <a:pt x="78" y="230"/>
                      <a:pt x="106" y="201"/>
                      <a:pt x="141" y="201"/>
                    </a:cubicBezTo>
                    <a:cubicBezTo>
                      <a:pt x="176" y="201"/>
                      <a:pt x="204" y="230"/>
                      <a:pt x="204" y="265"/>
                    </a:cubicBezTo>
                    <a:cubicBezTo>
                      <a:pt x="204" y="300"/>
                      <a:pt x="176" y="329"/>
                      <a:pt x="141" y="329"/>
                    </a:cubicBezTo>
                    <a:cubicBezTo>
                      <a:pt x="106" y="329"/>
                      <a:pt x="78" y="300"/>
                      <a:pt x="78" y="265"/>
                    </a:cubicBezTo>
                    <a:close/>
                    <a:moveTo>
                      <a:pt x="189" y="514"/>
                    </a:moveTo>
                    <a:cubicBezTo>
                      <a:pt x="140" y="514"/>
                      <a:pt x="101" y="474"/>
                      <a:pt x="101" y="426"/>
                    </a:cubicBezTo>
                    <a:cubicBezTo>
                      <a:pt x="101" y="377"/>
                      <a:pt x="140" y="337"/>
                      <a:pt x="189" y="337"/>
                    </a:cubicBezTo>
                    <a:cubicBezTo>
                      <a:pt x="237" y="337"/>
                      <a:pt x="276" y="377"/>
                      <a:pt x="276" y="426"/>
                    </a:cubicBezTo>
                    <a:cubicBezTo>
                      <a:pt x="276" y="474"/>
                      <a:pt x="237" y="514"/>
                      <a:pt x="189" y="514"/>
                    </a:cubicBezTo>
                    <a:close/>
                    <a:moveTo>
                      <a:pt x="352" y="371"/>
                    </a:moveTo>
                    <a:cubicBezTo>
                      <a:pt x="276" y="371"/>
                      <a:pt x="215" y="309"/>
                      <a:pt x="215" y="233"/>
                    </a:cubicBezTo>
                    <a:cubicBezTo>
                      <a:pt x="215" y="157"/>
                      <a:pt x="276" y="95"/>
                      <a:pt x="352" y="95"/>
                    </a:cubicBezTo>
                    <a:cubicBezTo>
                      <a:pt x="428" y="95"/>
                      <a:pt x="489" y="157"/>
                      <a:pt x="489" y="233"/>
                    </a:cubicBezTo>
                    <a:cubicBezTo>
                      <a:pt x="489" y="309"/>
                      <a:pt x="428" y="371"/>
                      <a:pt x="352" y="371"/>
                    </a:cubicBezTo>
                    <a:close/>
                    <a:moveTo>
                      <a:pt x="376" y="315"/>
                    </a:moveTo>
                    <a:cubicBezTo>
                      <a:pt x="376" y="321"/>
                      <a:pt x="374" y="327"/>
                      <a:pt x="369" y="331"/>
                    </a:cubicBezTo>
                    <a:cubicBezTo>
                      <a:pt x="364" y="336"/>
                      <a:pt x="358" y="338"/>
                      <a:pt x="350" y="338"/>
                    </a:cubicBezTo>
                    <a:cubicBezTo>
                      <a:pt x="343" y="338"/>
                      <a:pt x="337" y="336"/>
                      <a:pt x="332" y="331"/>
                    </a:cubicBezTo>
                    <a:cubicBezTo>
                      <a:pt x="327" y="327"/>
                      <a:pt x="324" y="321"/>
                      <a:pt x="324" y="315"/>
                    </a:cubicBezTo>
                    <a:cubicBezTo>
                      <a:pt x="324" y="308"/>
                      <a:pt x="327" y="302"/>
                      <a:pt x="332" y="298"/>
                    </a:cubicBezTo>
                    <a:cubicBezTo>
                      <a:pt x="337" y="294"/>
                      <a:pt x="343" y="291"/>
                      <a:pt x="350" y="291"/>
                    </a:cubicBezTo>
                    <a:cubicBezTo>
                      <a:pt x="358" y="291"/>
                      <a:pt x="364" y="294"/>
                      <a:pt x="369" y="298"/>
                    </a:cubicBezTo>
                    <a:cubicBezTo>
                      <a:pt x="374" y="302"/>
                      <a:pt x="376" y="308"/>
                      <a:pt x="376" y="315"/>
                    </a:cubicBezTo>
                    <a:close/>
                    <a:moveTo>
                      <a:pt x="409" y="156"/>
                    </a:moveTo>
                    <a:cubicBezTo>
                      <a:pt x="412" y="162"/>
                      <a:pt x="414" y="170"/>
                      <a:pt x="414" y="179"/>
                    </a:cubicBezTo>
                    <a:cubicBezTo>
                      <a:pt x="414" y="185"/>
                      <a:pt x="413" y="190"/>
                      <a:pt x="412" y="195"/>
                    </a:cubicBezTo>
                    <a:cubicBezTo>
                      <a:pt x="411" y="200"/>
                      <a:pt x="409" y="204"/>
                      <a:pt x="406" y="208"/>
                    </a:cubicBezTo>
                    <a:cubicBezTo>
                      <a:pt x="404" y="212"/>
                      <a:pt x="401" y="216"/>
                      <a:pt x="397" y="220"/>
                    </a:cubicBezTo>
                    <a:cubicBezTo>
                      <a:pt x="393" y="224"/>
                      <a:pt x="389" y="228"/>
                      <a:pt x="384" y="232"/>
                    </a:cubicBezTo>
                    <a:cubicBezTo>
                      <a:pt x="380" y="235"/>
                      <a:pt x="377" y="237"/>
                      <a:pt x="375" y="240"/>
                    </a:cubicBezTo>
                    <a:cubicBezTo>
                      <a:pt x="372" y="242"/>
                      <a:pt x="370" y="244"/>
                      <a:pt x="369" y="247"/>
                    </a:cubicBezTo>
                    <a:cubicBezTo>
                      <a:pt x="367" y="249"/>
                      <a:pt x="366" y="252"/>
                      <a:pt x="365" y="254"/>
                    </a:cubicBezTo>
                    <a:cubicBezTo>
                      <a:pt x="364" y="257"/>
                      <a:pt x="364" y="260"/>
                      <a:pt x="364" y="263"/>
                    </a:cubicBezTo>
                    <a:cubicBezTo>
                      <a:pt x="364" y="265"/>
                      <a:pt x="364" y="268"/>
                      <a:pt x="365" y="270"/>
                    </a:cubicBezTo>
                    <a:cubicBezTo>
                      <a:pt x="365" y="272"/>
                      <a:pt x="366" y="274"/>
                      <a:pt x="367" y="276"/>
                    </a:cubicBezTo>
                    <a:cubicBezTo>
                      <a:pt x="330" y="276"/>
                      <a:pt x="330" y="276"/>
                      <a:pt x="330" y="276"/>
                    </a:cubicBezTo>
                    <a:cubicBezTo>
                      <a:pt x="329" y="274"/>
                      <a:pt x="328" y="271"/>
                      <a:pt x="328" y="268"/>
                    </a:cubicBezTo>
                    <a:cubicBezTo>
                      <a:pt x="327" y="265"/>
                      <a:pt x="327" y="262"/>
                      <a:pt x="327" y="259"/>
                    </a:cubicBezTo>
                    <a:cubicBezTo>
                      <a:pt x="327" y="255"/>
                      <a:pt x="327" y="251"/>
                      <a:pt x="328" y="247"/>
                    </a:cubicBezTo>
                    <a:cubicBezTo>
                      <a:pt x="329" y="243"/>
                      <a:pt x="330" y="240"/>
                      <a:pt x="332" y="237"/>
                    </a:cubicBezTo>
                    <a:cubicBezTo>
                      <a:pt x="334" y="234"/>
                      <a:pt x="336" y="231"/>
                      <a:pt x="338" y="228"/>
                    </a:cubicBezTo>
                    <a:cubicBezTo>
                      <a:pt x="341" y="225"/>
                      <a:pt x="344" y="222"/>
                      <a:pt x="347" y="219"/>
                    </a:cubicBezTo>
                    <a:cubicBezTo>
                      <a:pt x="351" y="216"/>
                      <a:pt x="354" y="213"/>
                      <a:pt x="357" y="211"/>
                    </a:cubicBezTo>
                    <a:cubicBezTo>
                      <a:pt x="359" y="208"/>
                      <a:pt x="362" y="206"/>
                      <a:pt x="364" y="203"/>
                    </a:cubicBezTo>
                    <a:cubicBezTo>
                      <a:pt x="365" y="200"/>
                      <a:pt x="367" y="198"/>
                      <a:pt x="368" y="195"/>
                    </a:cubicBezTo>
                    <a:cubicBezTo>
                      <a:pt x="369" y="192"/>
                      <a:pt x="369" y="189"/>
                      <a:pt x="369" y="186"/>
                    </a:cubicBezTo>
                    <a:cubicBezTo>
                      <a:pt x="369" y="183"/>
                      <a:pt x="369" y="180"/>
                      <a:pt x="368" y="177"/>
                    </a:cubicBezTo>
                    <a:cubicBezTo>
                      <a:pt x="367" y="175"/>
                      <a:pt x="365" y="173"/>
                      <a:pt x="363" y="171"/>
                    </a:cubicBezTo>
                    <a:cubicBezTo>
                      <a:pt x="361" y="169"/>
                      <a:pt x="359" y="168"/>
                      <a:pt x="356" y="167"/>
                    </a:cubicBezTo>
                    <a:cubicBezTo>
                      <a:pt x="353" y="166"/>
                      <a:pt x="350" y="165"/>
                      <a:pt x="347" y="165"/>
                    </a:cubicBezTo>
                    <a:cubicBezTo>
                      <a:pt x="339" y="165"/>
                      <a:pt x="332" y="167"/>
                      <a:pt x="324" y="170"/>
                    </a:cubicBezTo>
                    <a:cubicBezTo>
                      <a:pt x="316" y="173"/>
                      <a:pt x="308" y="177"/>
                      <a:pt x="301" y="184"/>
                    </a:cubicBezTo>
                    <a:cubicBezTo>
                      <a:pt x="301" y="141"/>
                      <a:pt x="301" y="141"/>
                      <a:pt x="301" y="141"/>
                    </a:cubicBezTo>
                    <a:cubicBezTo>
                      <a:pt x="309" y="137"/>
                      <a:pt x="316" y="133"/>
                      <a:pt x="325" y="131"/>
                    </a:cubicBezTo>
                    <a:cubicBezTo>
                      <a:pt x="334" y="129"/>
                      <a:pt x="343" y="128"/>
                      <a:pt x="352" y="128"/>
                    </a:cubicBezTo>
                    <a:cubicBezTo>
                      <a:pt x="361" y="128"/>
                      <a:pt x="369" y="129"/>
                      <a:pt x="376" y="131"/>
                    </a:cubicBezTo>
                    <a:cubicBezTo>
                      <a:pt x="384" y="133"/>
                      <a:pt x="390" y="136"/>
                      <a:pt x="396" y="140"/>
                    </a:cubicBezTo>
                    <a:cubicBezTo>
                      <a:pt x="402" y="144"/>
                      <a:pt x="406" y="149"/>
                      <a:pt x="409" y="156"/>
                    </a:cubicBezTo>
                    <a:close/>
                    <a:moveTo>
                      <a:pt x="199" y="469"/>
                    </a:moveTo>
                    <a:cubicBezTo>
                      <a:pt x="202" y="472"/>
                      <a:pt x="204" y="475"/>
                      <a:pt x="204" y="479"/>
                    </a:cubicBezTo>
                    <a:cubicBezTo>
                      <a:pt x="204" y="483"/>
                      <a:pt x="202" y="487"/>
                      <a:pt x="199" y="490"/>
                    </a:cubicBezTo>
                    <a:cubicBezTo>
                      <a:pt x="196" y="492"/>
                      <a:pt x="192" y="494"/>
                      <a:pt x="187" y="494"/>
                    </a:cubicBezTo>
                    <a:cubicBezTo>
                      <a:pt x="183" y="494"/>
                      <a:pt x="179" y="492"/>
                      <a:pt x="176" y="490"/>
                    </a:cubicBezTo>
                    <a:cubicBezTo>
                      <a:pt x="173" y="487"/>
                      <a:pt x="171" y="483"/>
                      <a:pt x="171" y="479"/>
                    </a:cubicBezTo>
                    <a:cubicBezTo>
                      <a:pt x="171" y="475"/>
                      <a:pt x="173" y="472"/>
                      <a:pt x="176" y="469"/>
                    </a:cubicBezTo>
                    <a:cubicBezTo>
                      <a:pt x="179" y="466"/>
                      <a:pt x="183" y="465"/>
                      <a:pt x="187" y="465"/>
                    </a:cubicBezTo>
                    <a:cubicBezTo>
                      <a:pt x="192" y="465"/>
                      <a:pt x="196" y="466"/>
                      <a:pt x="199" y="469"/>
                    </a:cubicBezTo>
                    <a:close/>
                    <a:moveTo>
                      <a:pt x="224" y="381"/>
                    </a:moveTo>
                    <a:cubicBezTo>
                      <a:pt x="226" y="385"/>
                      <a:pt x="227" y="390"/>
                      <a:pt x="227" y="395"/>
                    </a:cubicBezTo>
                    <a:cubicBezTo>
                      <a:pt x="227" y="399"/>
                      <a:pt x="227" y="402"/>
                      <a:pt x="226" y="405"/>
                    </a:cubicBezTo>
                    <a:cubicBezTo>
                      <a:pt x="225" y="408"/>
                      <a:pt x="224" y="411"/>
                      <a:pt x="222" y="413"/>
                    </a:cubicBezTo>
                    <a:cubicBezTo>
                      <a:pt x="220" y="416"/>
                      <a:pt x="219" y="418"/>
                      <a:pt x="216" y="421"/>
                    </a:cubicBezTo>
                    <a:cubicBezTo>
                      <a:pt x="214" y="423"/>
                      <a:pt x="211" y="425"/>
                      <a:pt x="208" y="428"/>
                    </a:cubicBezTo>
                    <a:cubicBezTo>
                      <a:pt x="206" y="430"/>
                      <a:pt x="204" y="431"/>
                      <a:pt x="203" y="433"/>
                    </a:cubicBezTo>
                    <a:cubicBezTo>
                      <a:pt x="201" y="434"/>
                      <a:pt x="200" y="436"/>
                      <a:pt x="199" y="437"/>
                    </a:cubicBezTo>
                    <a:cubicBezTo>
                      <a:pt x="198" y="439"/>
                      <a:pt x="197" y="440"/>
                      <a:pt x="196" y="442"/>
                    </a:cubicBezTo>
                    <a:cubicBezTo>
                      <a:pt x="196" y="443"/>
                      <a:pt x="196" y="445"/>
                      <a:pt x="196" y="447"/>
                    </a:cubicBezTo>
                    <a:cubicBezTo>
                      <a:pt x="196" y="449"/>
                      <a:pt x="196" y="450"/>
                      <a:pt x="196" y="452"/>
                    </a:cubicBezTo>
                    <a:cubicBezTo>
                      <a:pt x="197" y="453"/>
                      <a:pt x="197" y="454"/>
                      <a:pt x="198" y="455"/>
                    </a:cubicBezTo>
                    <a:cubicBezTo>
                      <a:pt x="175" y="455"/>
                      <a:pt x="175" y="455"/>
                      <a:pt x="175" y="455"/>
                    </a:cubicBezTo>
                    <a:cubicBezTo>
                      <a:pt x="174" y="454"/>
                      <a:pt x="173" y="452"/>
                      <a:pt x="173" y="450"/>
                    </a:cubicBezTo>
                    <a:cubicBezTo>
                      <a:pt x="173" y="448"/>
                      <a:pt x="173" y="446"/>
                      <a:pt x="173" y="445"/>
                    </a:cubicBezTo>
                    <a:cubicBezTo>
                      <a:pt x="173" y="442"/>
                      <a:pt x="173" y="439"/>
                      <a:pt x="173" y="437"/>
                    </a:cubicBezTo>
                    <a:cubicBezTo>
                      <a:pt x="174" y="435"/>
                      <a:pt x="175" y="433"/>
                      <a:pt x="176" y="431"/>
                    </a:cubicBezTo>
                    <a:cubicBezTo>
                      <a:pt x="177" y="429"/>
                      <a:pt x="178" y="427"/>
                      <a:pt x="180" y="425"/>
                    </a:cubicBezTo>
                    <a:cubicBezTo>
                      <a:pt x="181" y="423"/>
                      <a:pt x="183" y="422"/>
                      <a:pt x="185" y="420"/>
                    </a:cubicBezTo>
                    <a:cubicBezTo>
                      <a:pt x="188" y="418"/>
                      <a:pt x="190" y="416"/>
                      <a:pt x="191" y="415"/>
                    </a:cubicBezTo>
                    <a:cubicBezTo>
                      <a:pt x="193" y="413"/>
                      <a:pt x="194" y="411"/>
                      <a:pt x="196" y="410"/>
                    </a:cubicBezTo>
                    <a:cubicBezTo>
                      <a:pt x="197" y="408"/>
                      <a:pt x="198" y="407"/>
                      <a:pt x="198" y="405"/>
                    </a:cubicBezTo>
                    <a:cubicBezTo>
                      <a:pt x="199" y="403"/>
                      <a:pt x="199" y="401"/>
                      <a:pt x="199" y="399"/>
                    </a:cubicBezTo>
                    <a:cubicBezTo>
                      <a:pt x="199" y="397"/>
                      <a:pt x="199" y="396"/>
                      <a:pt x="198" y="394"/>
                    </a:cubicBezTo>
                    <a:cubicBezTo>
                      <a:pt x="197" y="392"/>
                      <a:pt x="197" y="391"/>
                      <a:pt x="195" y="390"/>
                    </a:cubicBezTo>
                    <a:cubicBezTo>
                      <a:pt x="194" y="389"/>
                      <a:pt x="193" y="388"/>
                      <a:pt x="191" y="387"/>
                    </a:cubicBezTo>
                    <a:cubicBezTo>
                      <a:pt x="189" y="387"/>
                      <a:pt x="187" y="386"/>
                      <a:pt x="185" y="386"/>
                    </a:cubicBezTo>
                    <a:cubicBezTo>
                      <a:pt x="181" y="386"/>
                      <a:pt x="176" y="387"/>
                      <a:pt x="171" y="389"/>
                    </a:cubicBezTo>
                    <a:cubicBezTo>
                      <a:pt x="166" y="391"/>
                      <a:pt x="161" y="394"/>
                      <a:pt x="157" y="398"/>
                    </a:cubicBezTo>
                    <a:cubicBezTo>
                      <a:pt x="157" y="371"/>
                      <a:pt x="157" y="371"/>
                      <a:pt x="157" y="371"/>
                    </a:cubicBezTo>
                    <a:cubicBezTo>
                      <a:pt x="161" y="369"/>
                      <a:pt x="166" y="367"/>
                      <a:pt x="172" y="365"/>
                    </a:cubicBezTo>
                    <a:cubicBezTo>
                      <a:pt x="177" y="364"/>
                      <a:pt x="183" y="363"/>
                      <a:pt x="188" y="363"/>
                    </a:cubicBezTo>
                    <a:cubicBezTo>
                      <a:pt x="194" y="363"/>
                      <a:pt x="199" y="364"/>
                      <a:pt x="203" y="365"/>
                    </a:cubicBezTo>
                    <a:cubicBezTo>
                      <a:pt x="208" y="366"/>
                      <a:pt x="212" y="368"/>
                      <a:pt x="216" y="371"/>
                    </a:cubicBezTo>
                    <a:cubicBezTo>
                      <a:pt x="219" y="373"/>
                      <a:pt x="222" y="377"/>
                      <a:pt x="224" y="381"/>
                    </a:cubicBezTo>
                    <a:close/>
                    <a:moveTo>
                      <a:pt x="137" y="235"/>
                    </a:moveTo>
                    <a:cubicBezTo>
                      <a:pt x="133" y="235"/>
                      <a:pt x="130" y="235"/>
                      <a:pt x="126" y="237"/>
                    </a:cubicBezTo>
                    <a:cubicBezTo>
                      <a:pt x="122" y="238"/>
                      <a:pt x="119" y="241"/>
                      <a:pt x="116" y="243"/>
                    </a:cubicBezTo>
                    <a:cubicBezTo>
                      <a:pt x="116" y="224"/>
                      <a:pt x="116" y="224"/>
                      <a:pt x="116" y="224"/>
                    </a:cubicBezTo>
                    <a:cubicBezTo>
                      <a:pt x="119" y="222"/>
                      <a:pt x="123" y="220"/>
                      <a:pt x="127" y="219"/>
                    </a:cubicBezTo>
                    <a:cubicBezTo>
                      <a:pt x="131" y="218"/>
                      <a:pt x="135" y="218"/>
                      <a:pt x="139" y="218"/>
                    </a:cubicBezTo>
                    <a:cubicBezTo>
                      <a:pt x="143" y="218"/>
                      <a:pt x="147" y="218"/>
                      <a:pt x="150" y="219"/>
                    </a:cubicBezTo>
                    <a:cubicBezTo>
                      <a:pt x="154" y="220"/>
                      <a:pt x="157" y="221"/>
                      <a:pt x="160" y="223"/>
                    </a:cubicBezTo>
                    <a:cubicBezTo>
                      <a:pt x="162" y="225"/>
                      <a:pt x="164" y="228"/>
                      <a:pt x="166" y="231"/>
                    </a:cubicBezTo>
                    <a:cubicBezTo>
                      <a:pt x="167" y="234"/>
                      <a:pt x="168" y="237"/>
                      <a:pt x="168" y="241"/>
                    </a:cubicBezTo>
                    <a:cubicBezTo>
                      <a:pt x="168" y="244"/>
                      <a:pt x="168" y="246"/>
                      <a:pt x="167" y="249"/>
                    </a:cubicBezTo>
                    <a:cubicBezTo>
                      <a:pt x="166" y="251"/>
                      <a:pt x="166" y="253"/>
                      <a:pt x="164" y="255"/>
                    </a:cubicBezTo>
                    <a:cubicBezTo>
                      <a:pt x="163" y="257"/>
                      <a:pt x="162" y="259"/>
                      <a:pt x="160" y="260"/>
                    </a:cubicBezTo>
                    <a:cubicBezTo>
                      <a:pt x="158" y="262"/>
                      <a:pt x="156" y="264"/>
                      <a:pt x="154" y="266"/>
                    </a:cubicBezTo>
                    <a:cubicBezTo>
                      <a:pt x="152" y="267"/>
                      <a:pt x="151" y="268"/>
                      <a:pt x="150" y="269"/>
                    </a:cubicBezTo>
                    <a:cubicBezTo>
                      <a:pt x="149" y="271"/>
                      <a:pt x="148" y="272"/>
                      <a:pt x="147" y="273"/>
                    </a:cubicBezTo>
                    <a:cubicBezTo>
                      <a:pt x="146" y="274"/>
                      <a:pt x="146" y="275"/>
                      <a:pt x="145" y="276"/>
                    </a:cubicBezTo>
                    <a:cubicBezTo>
                      <a:pt x="145" y="277"/>
                      <a:pt x="145" y="279"/>
                      <a:pt x="145" y="280"/>
                    </a:cubicBezTo>
                    <a:cubicBezTo>
                      <a:pt x="145" y="281"/>
                      <a:pt x="145" y="282"/>
                      <a:pt x="145" y="283"/>
                    </a:cubicBezTo>
                    <a:cubicBezTo>
                      <a:pt x="145" y="285"/>
                      <a:pt x="146" y="285"/>
                      <a:pt x="146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8" y="285"/>
                      <a:pt x="128" y="284"/>
                      <a:pt x="128" y="282"/>
                    </a:cubicBezTo>
                    <a:cubicBezTo>
                      <a:pt x="128" y="281"/>
                      <a:pt x="127" y="280"/>
                      <a:pt x="127" y="278"/>
                    </a:cubicBezTo>
                    <a:cubicBezTo>
                      <a:pt x="127" y="276"/>
                      <a:pt x="128" y="274"/>
                      <a:pt x="128" y="273"/>
                    </a:cubicBezTo>
                    <a:cubicBezTo>
                      <a:pt x="128" y="271"/>
                      <a:pt x="129" y="270"/>
                      <a:pt x="130" y="268"/>
                    </a:cubicBezTo>
                    <a:cubicBezTo>
                      <a:pt x="131" y="267"/>
                      <a:pt x="132" y="265"/>
                      <a:pt x="133" y="264"/>
                    </a:cubicBezTo>
                    <a:cubicBezTo>
                      <a:pt x="134" y="263"/>
                      <a:pt x="135" y="261"/>
                      <a:pt x="137" y="260"/>
                    </a:cubicBezTo>
                    <a:cubicBezTo>
                      <a:pt x="139" y="258"/>
                      <a:pt x="140" y="257"/>
                      <a:pt x="141" y="256"/>
                    </a:cubicBezTo>
                    <a:cubicBezTo>
                      <a:pt x="143" y="255"/>
                      <a:pt x="144" y="254"/>
                      <a:pt x="144" y="252"/>
                    </a:cubicBezTo>
                    <a:cubicBezTo>
                      <a:pt x="145" y="251"/>
                      <a:pt x="146" y="250"/>
                      <a:pt x="146" y="249"/>
                    </a:cubicBezTo>
                    <a:cubicBezTo>
                      <a:pt x="147" y="247"/>
                      <a:pt x="147" y="246"/>
                      <a:pt x="147" y="244"/>
                    </a:cubicBezTo>
                    <a:cubicBezTo>
                      <a:pt x="147" y="243"/>
                      <a:pt x="147" y="242"/>
                      <a:pt x="146" y="240"/>
                    </a:cubicBezTo>
                    <a:cubicBezTo>
                      <a:pt x="146" y="239"/>
                      <a:pt x="145" y="238"/>
                      <a:pt x="144" y="237"/>
                    </a:cubicBezTo>
                    <a:cubicBezTo>
                      <a:pt x="143" y="237"/>
                      <a:pt x="142" y="236"/>
                      <a:pt x="141" y="236"/>
                    </a:cubicBezTo>
                    <a:cubicBezTo>
                      <a:pt x="140" y="235"/>
                      <a:pt x="138" y="235"/>
                      <a:pt x="137" y="235"/>
                    </a:cubicBezTo>
                    <a:close/>
                    <a:moveTo>
                      <a:pt x="147" y="312"/>
                    </a:moveTo>
                    <a:cubicBezTo>
                      <a:pt x="145" y="314"/>
                      <a:pt x="142" y="315"/>
                      <a:pt x="138" y="315"/>
                    </a:cubicBezTo>
                    <a:cubicBezTo>
                      <a:pt x="135" y="315"/>
                      <a:pt x="132" y="314"/>
                      <a:pt x="130" y="312"/>
                    </a:cubicBezTo>
                    <a:cubicBezTo>
                      <a:pt x="127" y="310"/>
                      <a:pt x="126" y="307"/>
                      <a:pt x="126" y="304"/>
                    </a:cubicBezTo>
                    <a:cubicBezTo>
                      <a:pt x="126" y="301"/>
                      <a:pt x="127" y="299"/>
                      <a:pt x="130" y="296"/>
                    </a:cubicBezTo>
                    <a:cubicBezTo>
                      <a:pt x="132" y="294"/>
                      <a:pt x="135" y="293"/>
                      <a:pt x="138" y="293"/>
                    </a:cubicBezTo>
                    <a:cubicBezTo>
                      <a:pt x="142" y="293"/>
                      <a:pt x="145" y="294"/>
                      <a:pt x="147" y="296"/>
                    </a:cubicBezTo>
                    <a:cubicBezTo>
                      <a:pt x="149" y="298"/>
                      <a:pt x="150" y="301"/>
                      <a:pt x="150" y="304"/>
                    </a:cubicBezTo>
                    <a:cubicBezTo>
                      <a:pt x="150" y="307"/>
                      <a:pt x="149" y="310"/>
                      <a:pt x="147" y="3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6402" tIns="43201" rIns="86402" bIns="43201"/>
              <a:lstStyle/>
              <a:p>
                <a:pPr defTabSz="913130" eaLnBrk="0" hangingPunct="0">
                  <a:defRPr/>
                </a:pPr>
                <a:endParaRPr lang="zh-CN" altLang="en-US" sz="2645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3" name="TextBox 118"/>
            <p:cNvSpPr txBox="1"/>
            <p:nvPr/>
          </p:nvSpPr>
          <p:spPr>
            <a:xfrm>
              <a:off x="5509239" y="1915749"/>
              <a:ext cx="1348347" cy="4495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130" eaLnBrk="0" hangingPunct="0">
                <a:defRPr/>
              </a:pPr>
              <a:r>
                <a:rPr lang="zh-CN" altLang="en-US" sz="189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课时小结</a:t>
              </a:r>
              <a:endParaRPr lang="zh-CN" altLang="en-US" sz="189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6" name="直接连接符 25"/>
          <p:cNvCxnSpPr/>
          <p:nvPr/>
        </p:nvCxnSpPr>
        <p:spPr>
          <a:xfrm>
            <a:off x="2052638" y="2239963"/>
            <a:ext cx="16319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2052638" y="2239963"/>
            <a:ext cx="0" cy="44926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2033588" y="3852863"/>
            <a:ext cx="0" cy="54451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8010525" y="2224088"/>
            <a:ext cx="1633538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9644063" y="1874838"/>
            <a:ext cx="0" cy="32702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9644063" y="0"/>
            <a:ext cx="0" cy="101917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燕尾形 31"/>
          <p:cNvSpPr/>
          <p:nvPr/>
        </p:nvSpPr>
        <p:spPr>
          <a:xfrm rot="5400000">
            <a:off x="9440069" y="216694"/>
            <a:ext cx="401638" cy="400050"/>
          </a:xfrm>
          <a:prstGeom prst="chevron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33" name="矩形 32">
            <a:hlinkClick r:id="rId2" action="ppaction://hlinkfile"/>
          </p:cNvPr>
          <p:cNvSpPr/>
          <p:nvPr>
            <p:custDataLst>
              <p:tags r:id="rId3"/>
            </p:custDataLst>
          </p:nvPr>
        </p:nvSpPr>
        <p:spPr>
          <a:xfrm>
            <a:off x="3235325" y="5148263"/>
            <a:ext cx="5586413" cy="673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815975" eaLnBrk="0" hangingPunct="0">
              <a:defRPr/>
            </a:pPr>
            <a:r>
              <a:rPr lang="zh-CN" altLang="en-US" sz="378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课后素养评价</a:t>
            </a:r>
            <a:r>
              <a:rPr lang="en-US" altLang="zh-CN" sz="378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78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十四</a:t>
            </a:r>
            <a:r>
              <a:rPr lang="en-US" altLang="zh-CN" sz="378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en-US" altLang="zh-CN" sz="3780" spc="331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4" name="矩形 33">
            <a:hlinkClick r:id="rId4" tooltip="" action="ppaction://hlinkfile"/>
          </p:cNvPr>
          <p:cNvSpPr/>
          <p:nvPr/>
        </p:nvSpPr>
        <p:spPr>
          <a:xfrm>
            <a:off x="-107950" y="-126207"/>
            <a:ext cx="11737975" cy="67325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5" grpId="1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" y="0"/>
            <a:ext cx="11518900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平行四边形 6"/>
          <p:cNvSpPr/>
          <p:nvPr/>
        </p:nvSpPr>
        <p:spPr>
          <a:xfrm>
            <a:off x="-3175" y="0"/>
            <a:ext cx="11522075" cy="354488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-1588" y="3544888"/>
            <a:ext cx="11523663" cy="3794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864235">
              <a:defRPr/>
            </a:pPr>
            <a:endParaRPr lang="en-US" altLang="zh-CN" sz="17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占位符 11"/>
          <p:cNvSpPr txBox="1"/>
          <p:nvPr/>
        </p:nvSpPr>
        <p:spPr>
          <a:xfrm>
            <a:off x="0" y="2271713"/>
            <a:ext cx="11522075" cy="12001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</a:rPr>
              <a:t>谢 谢！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262245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2</a:t>
            </a:r>
            <a:r>
              <a:rPr lang="zh-CN" altLang="zh-CN" kern="100" dirty="0">
                <a:cs typeface="Times New Roman" panose="02020603050405020304"/>
              </a:rPr>
              <a:t>．弗兰兹</a:t>
            </a:r>
            <a:r>
              <a:rPr lang="en-US" altLang="zh-CN" kern="100" dirty="0">
                <a:cs typeface="Courier New" panose="02070309020205020404"/>
              </a:rPr>
              <a:t>·</a:t>
            </a:r>
            <a:r>
              <a:rPr lang="zh-CN" altLang="zh-CN" kern="100" dirty="0">
                <a:cs typeface="Times New Roman" panose="02020603050405020304"/>
              </a:rPr>
              <a:t>卡夫卡</a:t>
            </a:r>
            <a:r>
              <a:rPr lang="en-US" altLang="zh-CN" kern="100" dirty="0">
                <a:cs typeface="Courier New" panose="02070309020205020404"/>
              </a:rPr>
              <a:t>(1883—1924)</a:t>
            </a:r>
            <a:r>
              <a:rPr lang="zh-CN" altLang="zh-CN" kern="100" dirty="0">
                <a:cs typeface="Times New Roman" panose="02020603050405020304"/>
              </a:rPr>
              <a:t>，奥地利小说家，出生于一个犹太商人家庭，</a:t>
            </a:r>
            <a:r>
              <a:rPr lang="en-US" altLang="zh-CN" kern="100" dirty="0">
                <a:cs typeface="Courier New" panose="02070309020205020404"/>
              </a:rPr>
              <a:t>18</a:t>
            </a:r>
            <a:r>
              <a:rPr lang="zh-CN" altLang="zh-CN" kern="100" dirty="0">
                <a:cs typeface="Times New Roman" panose="02020603050405020304"/>
              </a:rPr>
              <a:t>岁入布拉格大学学习文学和法律，</a:t>
            </a:r>
            <a:r>
              <a:rPr lang="en-US" altLang="zh-CN" kern="100" dirty="0">
                <a:cs typeface="Courier New" panose="02070309020205020404"/>
              </a:rPr>
              <a:t>1904</a:t>
            </a:r>
            <a:r>
              <a:rPr lang="zh-CN" altLang="zh-CN" kern="100" dirty="0">
                <a:cs typeface="Times New Roman" panose="02020603050405020304"/>
              </a:rPr>
              <a:t>年开始写作。他生活在奥匈帝国即将崩溃的时代，又深受尼采和柏格森哲学影响，对政治事件也一直持旁观态度，故其作品大都用变形、荒诞的形象和象征、直觉的手法，表现被充满敌意的社会环境所包围的孤立、绝望的个人。他与法国的马塞尔</a:t>
            </a:r>
            <a:r>
              <a:rPr lang="en-US" altLang="zh-CN" kern="100" dirty="0">
                <a:cs typeface="Courier New" panose="02070309020205020404"/>
              </a:rPr>
              <a:t>·</a:t>
            </a:r>
            <a:r>
              <a:rPr lang="zh-CN" altLang="zh-CN" kern="100" dirty="0">
                <a:cs typeface="Times New Roman" panose="02020603050405020304"/>
              </a:rPr>
              <a:t>普鲁斯特、爱尔兰的詹姆斯</a:t>
            </a:r>
            <a:r>
              <a:rPr lang="en-US" altLang="zh-CN" kern="100" dirty="0">
                <a:cs typeface="Courier New" panose="02070309020205020404"/>
              </a:rPr>
              <a:t>·</a:t>
            </a:r>
            <a:r>
              <a:rPr lang="zh-CN" altLang="zh-CN" kern="100" dirty="0">
                <a:cs typeface="Times New Roman" panose="02020603050405020304"/>
              </a:rPr>
              <a:t>乔伊斯并称西方现代主义文学的先驱和大师。他的主要作品有短篇小说《变形记》，长篇小说《诉讼》《城堡》和《失踪者》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327315"/>
            <a:ext cx="10980000" cy="6249035"/>
          </a:xfrm>
        </p:spPr>
        <p:txBody>
          <a:bodyPr/>
          <a:lstStyle/>
          <a:p>
            <a:pPr latinLnBrk="0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600" kern="100" dirty="0">
                <a:ea typeface="黑体" panose="02010609060101010101" charset="-122"/>
                <a:cs typeface="Times New Roman" panose="02020603050405020304"/>
              </a:rPr>
              <a:t>二、写作背景</a:t>
            </a:r>
            <a:endParaRPr lang="zh-CN" altLang="zh-CN" sz="26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latinLnBrk="0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600" kern="100" dirty="0">
                <a:cs typeface="Courier New" panose="02070309020205020404"/>
              </a:rPr>
              <a:t>1</a:t>
            </a:r>
            <a:r>
              <a:rPr lang="zh-CN" altLang="zh-CN" sz="2600" kern="100" dirty="0">
                <a:cs typeface="Times New Roman" panose="02020603050405020304"/>
              </a:rPr>
              <a:t>．</a:t>
            </a:r>
            <a:r>
              <a:rPr lang="zh-CN" altLang="en-US" sz="2600" kern="100" dirty="0">
                <a:cs typeface="Times New Roman" panose="02020603050405020304"/>
              </a:rPr>
              <a:t>《促织》写的是明代宣德年间发生的事。明代皇室尚斗促织，据《吴梅村诗集笺注》转引吕毖《明朝小史》说：</a:t>
            </a:r>
            <a:r>
              <a:rPr lang="zh-CN" altLang="zh-CN" sz="2600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en-US" sz="2600" kern="100" dirty="0">
                <a:cs typeface="Times New Roman" panose="02020603050405020304"/>
              </a:rPr>
              <a:t>帝</a:t>
            </a:r>
            <a:r>
              <a:rPr lang="en-US" altLang="zh-CN" sz="2600" kern="100" dirty="0">
                <a:cs typeface="Times New Roman" panose="02020603050405020304"/>
              </a:rPr>
              <a:t>(</a:t>
            </a:r>
            <a:r>
              <a:rPr lang="zh-CN" altLang="en-US" sz="2600" kern="100" dirty="0">
                <a:cs typeface="Times New Roman" panose="02020603050405020304"/>
              </a:rPr>
              <a:t>明宣宗</a:t>
            </a:r>
            <a:r>
              <a:rPr lang="en-US" altLang="zh-CN" sz="2600" kern="100" dirty="0">
                <a:cs typeface="Times New Roman" panose="02020603050405020304"/>
              </a:rPr>
              <a:t>)</a:t>
            </a:r>
            <a:r>
              <a:rPr lang="zh-CN" altLang="en-US" sz="2600" kern="100" dirty="0">
                <a:cs typeface="Times New Roman" panose="02020603050405020304"/>
              </a:rPr>
              <a:t>酷好促织之戏，遣取之江南，其价腾贵，至十数金。时枫桥一粮长，以郡督遣，觅得其最良者，用所乘骏马易之。妻妾以为骏马易虫，必异。窃视之，</a:t>
            </a:r>
            <a:r>
              <a:rPr lang="zh-CN" altLang="en-US" sz="2600" kern="100" dirty="0">
                <a:cs typeface="Times New Roman" panose="02020603050405020304"/>
              </a:rPr>
              <a:t>乃跃去。妻惧，自经死。夫归，伤其妻，且畏法，</a:t>
            </a:r>
            <a:r>
              <a:rPr lang="zh-CN" altLang="en-US" sz="2600" kern="100" dirty="0">
                <a:cs typeface="Times New Roman" panose="02020603050405020304"/>
              </a:rPr>
              <a:t>亦经焉。</a:t>
            </a:r>
            <a:r>
              <a:rPr lang="en-US" altLang="zh-CN" sz="2600" kern="100" dirty="0">
                <a:cs typeface="Times New Roman" panose="02020603050405020304"/>
              </a:rPr>
              <a:t>”</a:t>
            </a:r>
            <a:r>
              <a:rPr lang="zh-CN" altLang="en-US" sz="2600" kern="100" dirty="0">
                <a:cs typeface="Times New Roman" panose="02020603050405020304"/>
              </a:rPr>
              <a:t>《促织》的部分情节即取材于此</a:t>
            </a:r>
            <a:r>
              <a:rPr lang="zh-CN" altLang="zh-CN" sz="2600" kern="100" dirty="0">
                <a:cs typeface="Times New Roman" panose="02020603050405020304"/>
              </a:rPr>
              <a:t>政的</a:t>
            </a:r>
            <a:r>
              <a:rPr lang="zh-CN" altLang="zh-CN" sz="2600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600" kern="100" dirty="0">
                <a:cs typeface="Times New Roman" panose="02020603050405020304"/>
              </a:rPr>
              <a:t>治世</a:t>
            </a:r>
            <a:r>
              <a:rPr lang="zh-CN" altLang="zh-CN" sz="2600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600" kern="100" dirty="0">
                <a:cs typeface="Times New Roman" panose="02020603050405020304"/>
              </a:rPr>
              <a:t>时代的事，来揭露</a:t>
            </a:r>
            <a:r>
              <a:rPr lang="zh-CN" altLang="zh-CN" sz="2600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600" kern="100" dirty="0">
                <a:cs typeface="Times New Roman" panose="02020603050405020304"/>
              </a:rPr>
              <a:t>当时</a:t>
            </a:r>
            <a:r>
              <a:rPr lang="zh-CN" altLang="zh-CN" sz="2600" kern="100" dirty="0">
                <a:latin typeface="等线" panose="02010600030101010101" charset="-122"/>
                <a:cs typeface="Times New Roman" panose="02020603050405020304"/>
              </a:rPr>
              <a:t>”“</a:t>
            </a:r>
            <a:r>
              <a:rPr lang="zh-CN" altLang="zh-CN" sz="2600" kern="100" dirty="0">
                <a:cs typeface="Times New Roman" panose="02020603050405020304"/>
              </a:rPr>
              <a:t>英主</a:t>
            </a:r>
            <a:r>
              <a:rPr lang="zh-CN" altLang="zh-CN" sz="2600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600" kern="100" dirty="0">
                <a:cs typeface="Times New Roman" panose="02020603050405020304"/>
              </a:rPr>
              <a:t>当政的</a:t>
            </a:r>
            <a:r>
              <a:rPr lang="zh-CN" altLang="zh-CN" sz="2600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600" kern="100" dirty="0">
                <a:cs typeface="Times New Roman" panose="02020603050405020304"/>
              </a:rPr>
              <a:t>盛世</a:t>
            </a:r>
            <a:r>
              <a:rPr lang="zh-CN" altLang="zh-CN" sz="2600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600" kern="100" dirty="0">
                <a:cs typeface="Times New Roman" panose="02020603050405020304"/>
              </a:rPr>
              <a:t>的黑暗现实</a:t>
            </a:r>
            <a:r>
              <a:rPr lang="zh-CN" altLang="en-US" sz="2600" kern="100" dirty="0">
                <a:cs typeface="Times New Roman" panose="02020603050405020304"/>
              </a:rPr>
              <a:t>。</a:t>
            </a:r>
            <a:endParaRPr lang="zh-CN" altLang="en-US" sz="2600" kern="100" dirty="0">
              <a:cs typeface="Times New Roman" panose="02020603050405020304"/>
            </a:endParaRPr>
          </a:p>
          <a:p>
            <a:pPr indent="713740" latinLnBrk="0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en-US" sz="2600" kern="100" dirty="0">
                <a:cs typeface="Times New Roman" panose="02020603050405020304"/>
              </a:rPr>
              <a:t>蒲松龄生活在清康熙年间，当时的统治集团和康熙本人同样追求“声色犬马”，酷爱“斗鸡戏虫”。作者的创作意图，实际上是借讲前朝故事，来揭露当时的黑暗现实。</a:t>
            </a:r>
            <a:endParaRPr lang="zh-CN" altLang="en-US" sz="2600" kern="100" dirty="0">
              <a:cs typeface="Times New Roman" panose="020206030504050203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4615815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2</a:t>
            </a:r>
            <a:r>
              <a:rPr lang="zh-CN" altLang="zh-CN" kern="100" dirty="0">
                <a:cs typeface="Times New Roman" panose="02020603050405020304"/>
              </a:rPr>
              <a:t>．《变形记》</a:t>
            </a:r>
            <a:r>
              <a:rPr lang="zh-CN" altLang="en-US" kern="100" dirty="0" smtClean="0">
                <a:cs typeface="Times New Roman" panose="02020603050405020304"/>
              </a:rPr>
              <a:t>创作于</a:t>
            </a:r>
            <a:r>
              <a:rPr lang="en-US" altLang="zh-CN" kern="100" dirty="0" smtClean="0">
                <a:cs typeface="Times New Roman" panose="02020603050405020304"/>
              </a:rPr>
              <a:t>1912</a:t>
            </a:r>
            <a:r>
              <a:rPr lang="zh-CN" altLang="en-US" kern="100" dirty="0" smtClean="0">
                <a:cs typeface="Times New Roman" panose="02020603050405020304"/>
              </a:rPr>
              <a:t>年，发表于</a:t>
            </a:r>
            <a:r>
              <a:rPr lang="en-US" altLang="zh-CN" kern="100" dirty="0" smtClean="0">
                <a:cs typeface="Times New Roman" panose="02020603050405020304"/>
              </a:rPr>
              <a:t>1915</a:t>
            </a:r>
            <a:r>
              <a:rPr lang="zh-CN" altLang="en-US" kern="100" dirty="0" smtClean="0">
                <a:cs typeface="Times New Roman" panose="02020603050405020304"/>
              </a:rPr>
              <a:t>年。</a:t>
            </a:r>
            <a:r>
              <a:rPr lang="en-US" altLang="zh-CN" kern="100" dirty="0" smtClean="0">
                <a:cs typeface="Times New Roman" panose="02020603050405020304"/>
              </a:rPr>
              <a:t>1914—1918</a:t>
            </a:r>
            <a:r>
              <a:rPr lang="zh-CN" altLang="en-US" kern="100" dirty="0" smtClean="0">
                <a:cs typeface="Times New Roman" panose="02020603050405020304"/>
              </a:rPr>
              <a:t>年的第一次世界大战，</a:t>
            </a:r>
            <a:r>
              <a:rPr lang="zh-CN" altLang="en-US" kern="100" dirty="0" smtClean="0">
                <a:cs typeface="Times New Roman" panose="02020603050405020304"/>
              </a:rPr>
              <a:t>使许多资本主义国家经济萧条，社会动荡，人民生活在水深火热之中。黑暗的现实，痛苦的生活，使得人们对资本主义社会失去信心，陷于孤独、颓废、绝望之中。</a:t>
            </a:r>
            <a:r>
              <a:rPr lang="en-US" altLang="zh-CN" kern="100" dirty="0" smtClean="0">
                <a:cs typeface="Times New Roman" panose="02020603050405020304"/>
              </a:rPr>
              <a:t>19</a:t>
            </a:r>
            <a:r>
              <a:rPr lang="zh-CN" altLang="en-US" kern="100" dirty="0" smtClean="0">
                <a:cs typeface="Times New Roman" panose="02020603050405020304"/>
              </a:rPr>
              <a:t>世纪末至</a:t>
            </a:r>
            <a:r>
              <a:rPr lang="en-US" altLang="zh-CN" kern="100" dirty="0" smtClean="0">
                <a:cs typeface="Times New Roman" panose="02020603050405020304"/>
              </a:rPr>
              <a:t>20</a:t>
            </a:r>
            <a:r>
              <a:rPr lang="zh-CN" altLang="en-US" kern="100" dirty="0" smtClean="0">
                <a:cs typeface="Times New Roman" panose="02020603050405020304"/>
              </a:rPr>
              <a:t>世纪初，一些思想敏锐的艺术家认为世界是混乱的、荒诞的，他们纷纷著书立说，批判资本主义的人际关系，</a:t>
            </a:r>
            <a:r>
              <a:rPr lang="zh-CN" altLang="en-US" kern="100" dirty="0" smtClean="0">
                <a:cs typeface="Times New Roman" panose="02020603050405020304"/>
              </a:rPr>
              <a:t>批判摧残人性的社会制度。卡夫卡就是其中优秀的代表作家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3970318"/>
          </a:xfrm>
        </p:spPr>
        <p:txBody>
          <a:bodyPr/>
          <a:lstStyle/>
          <a:p>
            <a:pPr 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【语基积累】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一、读准字音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algn="l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爇</a:t>
            </a:r>
            <a:r>
              <a:rPr lang="zh-CN" altLang="zh-CN" kern="100" dirty="0">
                <a:cs typeface="Times New Roman" panose="02020603050405020304"/>
              </a:rPr>
              <a:t>香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/>
              <a:t>　　　</a:t>
            </a:r>
            <a:r>
              <a:rPr lang="en-US" altLang="zh-CN" kern="100" dirty="0" smtClean="0">
                <a:cs typeface="Courier New" panose="02070309020205020404"/>
              </a:rPr>
              <a:t>)</a:t>
            </a:r>
            <a:r>
              <a:rPr lang="en-US" altLang="zh-CN" kern="100" dirty="0" smtClean="0">
                <a:cs typeface="Times New Roman" panose="02020603050405020304"/>
              </a:rPr>
              <a:t>	</a:t>
            </a:r>
            <a:r>
              <a:rPr lang="zh-CN" altLang="zh-CN" kern="100" dirty="0" smtClean="0">
                <a:solidFill>
                  <a:srgbClr val="C00000"/>
                </a:solidFill>
                <a:cs typeface="Times New Roman" panose="02020603050405020304"/>
              </a:rPr>
              <a:t>裨</a:t>
            </a:r>
            <a:r>
              <a:rPr lang="zh-CN" altLang="zh-CN" kern="100" dirty="0" smtClean="0">
                <a:cs typeface="Times New Roman" panose="02020603050405020304"/>
              </a:rPr>
              <a:t>益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/>
              <a:t>　　　</a:t>
            </a:r>
            <a:r>
              <a:rPr lang="en-US" altLang="zh-CN" kern="100" dirty="0" smtClean="0">
                <a:cs typeface="Courier New" panose="02070309020205020404"/>
              </a:rPr>
              <a:t>)</a:t>
            </a:r>
            <a:r>
              <a:rPr lang="zh-CN" altLang="zh-CN" kern="100" dirty="0">
                <a:cs typeface="Times New Roman" panose="02020603050405020304"/>
              </a:rPr>
              <a:t>　</a:t>
            </a:r>
            <a:r>
              <a:rPr lang="en-US" altLang="zh-CN" kern="100" dirty="0" smtClean="0">
                <a:cs typeface="Times New Roman" panose="02020603050405020304"/>
              </a:rPr>
              <a:t>	</a:t>
            </a:r>
            <a:r>
              <a:rPr lang="zh-CN" altLang="zh-CN" kern="100" dirty="0" smtClean="0">
                <a:solidFill>
                  <a:srgbClr val="C00000"/>
                </a:solidFill>
                <a:cs typeface="Times New Roman" panose="02020603050405020304"/>
              </a:rPr>
              <a:t>翕</a:t>
            </a:r>
            <a:r>
              <a:rPr lang="zh-CN" altLang="zh-CN" kern="100" dirty="0">
                <a:cs typeface="Times New Roman" panose="02020603050405020304"/>
              </a:rPr>
              <a:t>辟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/>
              <a:t>　　　</a:t>
            </a:r>
            <a:r>
              <a:rPr lang="en-US" altLang="zh-CN" kern="100" dirty="0" smtClean="0">
                <a:cs typeface="Courier New" panose="02070309020205020404"/>
              </a:rPr>
              <a:t>)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不</a:t>
            </a: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啻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/>
              <a:t>　　　</a:t>
            </a:r>
            <a:r>
              <a:rPr lang="en-US" altLang="zh-CN" kern="100" dirty="0" smtClean="0">
                <a:cs typeface="Courier New" panose="02070309020205020404"/>
              </a:rPr>
              <a:t>)    	</a:t>
            </a:r>
            <a:r>
              <a:rPr lang="zh-CN" altLang="zh-CN" kern="100" dirty="0" smtClean="0">
                <a:solidFill>
                  <a:srgbClr val="C00000"/>
                </a:solidFill>
                <a:cs typeface="Times New Roman" panose="02020603050405020304"/>
              </a:rPr>
              <a:t>抢</a:t>
            </a:r>
            <a:r>
              <a:rPr lang="zh-CN" altLang="zh-CN" kern="100" dirty="0">
                <a:cs typeface="Times New Roman" panose="02020603050405020304"/>
              </a:rPr>
              <a:t>呼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/>
              <a:t>　</a:t>
            </a:r>
            <a:r>
              <a:rPr lang="en-US" altLang="zh-CN" dirty="0" smtClean="0"/>
              <a:t>   </a:t>
            </a:r>
            <a:r>
              <a:rPr lang="zh-CN" altLang="zh-CN" dirty="0"/>
              <a:t>　　</a:t>
            </a:r>
            <a:r>
              <a:rPr lang="en-US" altLang="zh-CN" kern="100" dirty="0" smtClean="0">
                <a:cs typeface="Courier New" panose="02070309020205020404"/>
              </a:rPr>
              <a:t>)    	</a:t>
            </a:r>
            <a:r>
              <a:rPr lang="zh-CN" altLang="zh-CN" kern="100" dirty="0" smtClean="0">
                <a:solidFill>
                  <a:srgbClr val="C00000"/>
                </a:solidFill>
                <a:cs typeface="Times New Roman" panose="02020603050405020304"/>
              </a:rPr>
              <a:t>藁</a:t>
            </a:r>
            <a:r>
              <a:rPr lang="zh-CN" altLang="zh-CN" kern="100" dirty="0">
                <a:cs typeface="Times New Roman" panose="02020603050405020304"/>
              </a:rPr>
              <a:t>葬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/>
              <a:t>　　　 </a:t>
            </a:r>
            <a:r>
              <a:rPr lang="en-US" altLang="zh-CN" kern="100" dirty="0" smtClean="0">
                <a:cs typeface="Courier New" panose="02070309020205020404"/>
              </a:rPr>
              <a:t>)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惙</a:t>
            </a:r>
            <a:r>
              <a:rPr lang="zh-CN" altLang="zh-CN" kern="100" dirty="0">
                <a:cs typeface="Times New Roman" panose="02020603050405020304"/>
              </a:rPr>
              <a:t>然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/>
              <a:t>　　　</a:t>
            </a:r>
            <a:r>
              <a:rPr lang="en-US" altLang="zh-CN" kern="100" dirty="0" smtClean="0">
                <a:cs typeface="Courier New" panose="02070309020205020404"/>
              </a:rPr>
              <a:t>)    	</a:t>
            </a:r>
            <a:r>
              <a:rPr lang="zh-CN" altLang="zh-CN" kern="100" dirty="0" smtClean="0">
                <a:solidFill>
                  <a:srgbClr val="C00000"/>
                </a:solidFill>
                <a:cs typeface="Times New Roman" panose="02020603050405020304"/>
              </a:rPr>
              <a:t>觇</a:t>
            </a:r>
            <a:r>
              <a:rPr lang="zh-CN" altLang="zh-CN" kern="100" dirty="0">
                <a:cs typeface="Times New Roman" panose="02020603050405020304"/>
              </a:rPr>
              <a:t>视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/>
              <a:t>　　　 </a:t>
            </a:r>
            <a:r>
              <a:rPr lang="en-US" altLang="zh-CN" kern="100" dirty="0" smtClean="0">
                <a:cs typeface="Courier New" panose="02070309020205020404"/>
              </a:rPr>
              <a:t>)    	</a:t>
            </a:r>
            <a:r>
              <a:rPr lang="zh-CN" altLang="zh-CN" kern="100" dirty="0" smtClean="0">
                <a:cs typeface="Times New Roman" panose="02020603050405020304"/>
              </a:rPr>
              <a:t>惭</a:t>
            </a:r>
            <a:r>
              <a:rPr lang="zh-CN" altLang="zh-CN" kern="100" dirty="0" smtClean="0">
                <a:solidFill>
                  <a:srgbClr val="C00000"/>
                </a:solidFill>
                <a:cs typeface="Times New Roman" panose="02020603050405020304"/>
              </a:rPr>
              <a:t>怍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/>
              <a:t>　　　</a:t>
            </a:r>
            <a:r>
              <a:rPr lang="en-US" altLang="zh-CN" kern="100" dirty="0" smtClean="0">
                <a:cs typeface="Courier New" panose="02070309020205020404"/>
              </a:rPr>
              <a:t>)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直</a:t>
            </a: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龁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/>
              <a:t>　　　</a:t>
            </a:r>
            <a:r>
              <a:rPr lang="en-US" altLang="zh-CN" kern="100" dirty="0" smtClean="0">
                <a:cs typeface="Courier New" panose="02070309020205020404"/>
              </a:rPr>
              <a:t>)    	</a:t>
            </a:r>
            <a:r>
              <a:rPr lang="zh-CN" altLang="zh-CN" kern="100" dirty="0" smtClean="0">
                <a:solidFill>
                  <a:srgbClr val="C00000"/>
                </a:solidFill>
                <a:cs typeface="Times New Roman" panose="02020603050405020304"/>
              </a:rPr>
              <a:t>咫</a:t>
            </a:r>
            <a:r>
              <a:rPr lang="zh-CN" altLang="zh-CN" kern="100" dirty="0" smtClean="0">
                <a:cs typeface="Times New Roman" panose="02020603050405020304"/>
              </a:rPr>
              <a:t>尺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/>
              <a:t>　　　</a:t>
            </a:r>
            <a:r>
              <a:rPr lang="en-US" altLang="zh-CN" kern="100" dirty="0" smtClean="0">
                <a:cs typeface="Courier New" panose="02070309020205020404"/>
              </a:rPr>
              <a:t>)    	</a:t>
            </a:r>
            <a:r>
              <a:rPr lang="zh-CN" altLang="zh-CN" kern="100" dirty="0" smtClean="0">
                <a:cs typeface="Times New Roman" panose="02020603050405020304"/>
              </a:rPr>
              <a:t>蹄</a:t>
            </a: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躈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/>
              <a:t>　　　 </a:t>
            </a:r>
            <a:r>
              <a:rPr lang="en-US" altLang="zh-CN" kern="100" dirty="0" smtClean="0">
                <a:cs typeface="Courier New" panose="02070309020205020404"/>
              </a:rPr>
              <a:t>)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sp>
        <p:nvSpPr>
          <p:cNvPr id="202" name="矩形 201"/>
          <p:cNvSpPr/>
          <p:nvPr/>
        </p:nvSpPr>
        <p:spPr>
          <a:xfrm>
            <a:off x="1340452" y="2015951"/>
            <a:ext cx="13602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err="1" smtClean="0"/>
              <a:t>ruò</a:t>
            </a:r>
            <a:endParaRPr lang="zh-CN" altLang="zh-CN" dirty="0"/>
          </a:p>
        </p:txBody>
      </p:sp>
      <p:sp>
        <p:nvSpPr>
          <p:cNvPr id="203" name="矩形 202"/>
          <p:cNvSpPr/>
          <p:nvPr/>
        </p:nvSpPr>
        <p:spPr>
          <a:xfrm>
            <a:off x="4148873" y="2015951"/>
            <a:ext cx="13602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err="1" smtClean="0"/>
              <a:t>bì</a:t>
            </a:r>
            <a:endParaRPr lang="zh-CN" altLang="zh-CN" dirty="0"/>
          </a:p>
        </p:txBody>
      </p:sp>
      <p:sp>
        <p:nvSpPr>
          <p:cNvPr id="204" name="矩形 203"/>
          <p:cNvSpPr/>
          <p:nvPr/>
        </p:nvSpPr>
        <p:spPr>
          <a:xfrm>
            <a:off x="6815391" y="1996787"/>
            <a:ext cx="13602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err="1" smtClean="0"/>
              <a:t>xī</a:t>
            </a:r>
            <a:endParaRPr lang="zh-CN" altLang="zh-CN" dirty="0"/>
          </a:p>
        </p:txBody>
      </p:sp>
      <p:sp>
        <p:nvSpPr>
          <p:cNvPr id="205" name="矩形 204"/>
          <p:cNvSpPr/>
          <p:nvPr/>
        </p:nvSpPr>
        <p:spPr>
          <a:xfrm>
            <a:off x="1424130" y="2680863"/>
            <a:ext cx="13602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err="1" smtClean="0"/>
              <a:t>chì</a:t>
            </a:r>
            <a:endParaRPr lang="zh-CN" altLang="zh-CN" dirty="0"/>
          </a:p>
        </p:txBody>
      </p:sp>
      <p:sp>
        <p:nvSpPr>
          <p:cNvPr id="206" name="矩形 205"/>
          <p:cNvSpPr/>
          <p:nvPr/>
        </p:nvSpPr>
        <p:spPr>
          <a:xfrm>
            <a:off x="4004748" y="2608855"/>
            <a:ext cx="13602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err="1" smtClean="0"/>
              <a:t>qiāng</a:t>
            </a:r>
            <a:endParaRPr lang="zh-CN" altLang="zh-CN" dirty="0"/>
          </a:p>
        </p:txBody>
      </p:sp>
      <p:sp>
        <p:nvSpPr>
          <p:cNvPr id="207" name="矩形 206"/>
          <p:cNvSpPr/>
          <p:nvPr/>
        </p:nvSpPr>
        <p:spPr>
          <a:xfrm>
            <a:off x="6719512" y="2592015"/>
            <a:ext cx="13602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err="1" smtClean="0"/>
              <a:t>gǎo</a:t>
            </a:r>
            <a:endParaRPr lang="zh-CN" altLang="zh-CN" dirty="0"/>
          </a:p>
        </p:txBody>
      </p:sp>
      <p:sp>
        <p:nvSpPr>
          <p:cNvPr id="208" name="矩形 207"/>
          <p:cNvSpPr/>
          <p:nvPr/>
        </p:nvSpPr>
        <p:spPr>
          <a:xfrm>
            <a:off x="1268148" y="3292931"/>
            <a:ext cx="13602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err="1" smtClean="0"/>
              <a:t>chuò</a:t>
            </a:r>
            <a:endParaRPr lang="zh-CN" altLang="zh-CN" dirty="0"/>
          </a:p>
        </p:txBody>
      </p:sp>
      <p:sp>
        <p:nvSpPr>
          <p:cNvPr id="209" name="矩形 208"/>
          <p:cNvSpPr/>
          <p:nvPr/>
        </p:nvSpPr>
        <p:spPr>
          <a:xfrm>
            <a:off x="3968744" y="3276091"/>
            <a:ext cx="13602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err="1" smtClean="0"/>
              <a:t>chān</a:t>
            </a:r>
            <a:endParaRPr lang="zh-CN" altLang="zh-CN" dirty="0"/>
          </a:p>
        </p:txBody>
      </p:sp>
      <p:sp>
        <p:nvSpPr>
          <p:cNvPr id="210" name="矩形 209"/>
          <p:cNvSpPr/>
          <p:nvPr/>
        </p:nvSpPr>
        <p:spPr>
          <a:xfrm>
            <a:off x="6741052" y="3276091"/>
            <a:ext cx="13602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err="1" smtClean="0"/>
              <a:t>zuò</a:t>
            </a:r>
            <a:endParaRPr lang="zh-CN" altLang="zh-CN" dirty="0"/>
          </a:p>
        </p:txBody>
      </p:sp>
      <p:sp>
        <p:nvSpPr>
          <p:cNvPr id="211" name="矩形 210"/>
          <p:cNvSpPr/>
          <p:nvPr/>
        </p:nvSpPr>
        <p:spPr>
          <a:xfrm>
            <a:off x="1478780" y="3960167"/>
            <a:ext cx="13602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err="1" smtClean="0"/>
              <a:t>hé</a:t>
            </a:r>
            <a:endParaRPr lang="zh-CN" altLang="zh-CN" dirty="0"/>
          </a:p>
        </p:txBody>
      </p:sp>
      <p:sp>
        <p:nvSpPr>
          <p:cNvPr id="212" name="矩形 211"/>
          <p:cNvSpPr/>
          <p:nvPr/>
        </p:nvSpPr>
        <p:spPr>
          <a:xfrm>
            <a:off x="4052422" y="3924163"/>
            <a:ext cx="13602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err="1" smtClean="0"/>
              <a:t>zhǐ</a:t>
            </a:r>
            <a:endParaRPr lang="zh-CN" altLang="zh-CN" dirty="0"/>
          </a:p>
        </p:txBody>
      </p:sp>
      <p:sp>
        <p:nvSpPr>
          <p:cNvPr id="213" name="矩形 212"/>
          <p:cNvSpPr/>
          <p:nvPr/>
        </p:nvSpPr>
        <p:spPr>
          <a:xfrm>
            <a:off x="6741052" y="3924163"/>
            <a:ext cx="13602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err="1" smtClean="0"/>
              <a:t>qiào</a:t>
            </a:r>
            <a:endParaRPr lang="zh-CN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" grpId="0"/>
      <p:bldP spid="203" grpId="0"/>
      <p:bldP spid="204" grpId="0"/>
      <p:bldP spid="205" grpId="0"/>
      <p:bldP spid="206" grpId="0"/>
      <p:bldP spid="207" grpId="0"/>
      <p:bldP spid="208" grpId="0"/>
      <p:bldP spid="209" grpId="0"/>
      <p:bldP spid="210" grpId="0"/>
      <p:bldP spid="211" grpId="0"/>
      <p:bldP spid="212" grpId="0"/>
      <p:bldP spid="2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1303177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二、文言知识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r>
              <a:rPr lang="en-US" altLang="zh-CN" dirty="0"/>
              <a:t>1</a:t>
            </a:r>
            <a:r>
              <a:rPr lang="zh-CN" altLang="zh-CN" dirty="0">
                <a:cs typeface="Times New Roman" panose="02020603050405020304"/>
              </a:rPr>
              <a:t>．通假字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76263" y="2049462"/>
          <a:ext cx="10369550" cy="3200400"/>
        </p:xfrm>
        <a:graphic>
          <a:graphicData uri="http://schemas.openxmlformats.org/drawingml/2006/table">
            <a:tbl>
              <a:tblPr/>
              <a:tblGrid>
                <a:gridCol w="3106717"/>
                <a:gridCol w="7262833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105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指出通假字并释义</a:t>
                      </a:r>
                      <a:endParaRPr lang="zh-CN" sz="105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昂其直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②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而翁归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③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手裁举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④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翼日进宰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7" name="textcount"/>
          <p:cNvSpPr txBox="1"/>
          <p:nvPr/>
        </p:nvSpPr>
        <p:spPr>
          <a:xfrm>
            <a:off x="3672831" y="4644092"/>
            <a:ext cx="5000706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b="1" dirty="0" smtClean="0"/>
              <a:t>“翼”同“翌”，翌日、次日</a:t>
            </a:r>
            <a:endParaRPr lang="zh-CN" altLang="en-US" b="1" dirty="0"/>
          </a:p>
        </p:txBody>
      </p:sp>
      <p:sp>
        <p:nvSpPr>
          <p:cNvPr id="108" name="textcount"/>
          <p:cNvSpPr txBox="1"/>
          <p:nvPr/>
        </p:nvSpPr>
        <p:spPr>
          <a:xfrm>
            <a:off x="3600797" y="3384103"/>
            <a:ext cx="4885775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b="1" dirty="0" smtClean="0"/>
              <a:t>“而”同“尔”，你、你的</a:t>
            </a:r>
            <a:endParaRPr lang="zh-CN" altLang="en-US" b="1" dirty="0"/>
          </a:p>
        </p:txBody>
      </p:sp>
      <p:sp>
        <p:nvSpPr>
          <p:cNvPr id="109" name="textcount"/>
          <p:cNvSpPr txBox="1"/>
          <p:nvPr/>
        </p:nvSpPr>
        <p:spPr>
          <a:xfrm>
            <a:off x="3653173" y="3977007"/>
            <a:ext cx="4088083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b="1" dirty="0" smtClean="0"/>
              <a:t>“裁”同“才”，刚刚</a:t>
            </a:r>
            <a:endParaRPr lang="zh-CN" altLang="en-US" b="1" dirty="0"/>
          </a:p>
        </p:txBody>
      </p:sp>
      <p:sp>
        <p:nvSpPr>
          <p:cNvPr id="110" name="textcount"/>
          <p:cNvSpPr txBox="1"/>
          <p:nvPr/>
        </p:nvSpPr>
        <p:spPr>
          <a:xfrm>
            <a:off x="3672840" y="2700020"/>
            <a:ext cx="5441950" cy="52197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b="1" dirty="0" smtClean="0"/>
              <a:t>“直”同“值”，价值、价钱</a:t>
            </a:r>
            <a:endParaRPr lang="zh-CN" altLang="en-US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/>
      <p:bldP spid="108" grpId="0"/>
      <p:bldP spid="109" grpId="0"/>
      <p:bldP spid="1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791815"/>
            <a:ext cx="10980000" cy="52322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altLang="zh-CN" dirty="0"/>
              <a:t>2.</a:t>
            </a:r>
            <a:r>
              <a:rPr lang="zh-CN" altLang="zh-CN" dirty="0">
                <a:cs typeface="Times New Roman" panose="02020603050405020304"/>
              </a:rPr>
              <a:t>古今异义词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15605" y="1403883"/>
          <a:ext cx="10490865" cy="4480560"/>
        </p:xfrm>
        <a:graphic>
          <a:graphicData uri="http://schemas.openxmlformats.org/drawingml/2006/table">
            <a:tbl>
              <a:tblPr/>
              <a:tblGrid>
                <a:gridCol w="1519077"/>
                <a:gridCol w="1701618"/>
                <a:gridCol w="7270170"/>
              </a:tblGrid>
              <a:tr h="61096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词语</a:t>
                      </a:r>
                      <a:endParaRPr lang="zh-CN" sz="105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5460" marR="654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105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5460" marR="654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释义</a:t>
                      </a:r>
                      <a:endParaRPr lang="zh-CN" sz="105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5460" marR="654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2443843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童子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5460" marR="654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操童子业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5460" marR="654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古义：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__________________________________________________________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今义：男孩子，泛指儿童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5460" marR="654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192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②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户口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5460" marR="654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成不敢敛户口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5460" marR="654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古义：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今义：户籍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5460" marR="654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4" name="矩形 103"/>
          <p:cNvSpPr/>
          <p:nvPr/>
        </p:nvSpPr>
        <p:spPr>
          <a:xfrm>
            <a:off x="3780817" y="2592015"/>
            <a:ext cx="7179977" cy="13849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defTabSz="913130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5930" indent="1905" algn="l" defTabSz="913130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3130" indent="1905" algn="l" defTabSz="913130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0330" indent="1905" algn="l" defTabSz="913130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7530" indent="1905" algn="l" defTabSz="913130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  <a:tabLst>
                <a:tab pos="266700" algn="l"/>
                <a:tab pos="2700020" algn="l"/>
              </a:tabLst>
            </a:pPr>
            <a:r>
              <a:rPr lang="zh-CN" altLang="en-US" b="1" kern="100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童生，科举时代，还没考取秀才的读书人，不论年纪大小，都称为“童生”</a:t>
            </a:r>
            <a:endParaRPr lang="zh-CN" altLang="zh-CN" sz="1050" kern="100" dirty="0">
              <a:effectLst/>
              <a:latin typeface="楷体" panose="02010609060101010101" charset="-122"/>
              <a:ea typeface="楷体" panose="02010609060101010101" charset="-122"/>
              <a:cs typeface="Courier New" panose="02070309020205020404" pitchFamily="49" charset="0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4997109" y="4500227"/>
            <a:ext cx="1198294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defTabSz="913130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5930" indent="1905" algn="l" defTabSz="913130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3130" indent="1905" algn="l" defTabSz="913130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0330" indent="1905" algn="l" defTabSz="913130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7530" indent="1905" algn="l" defTabSz="913130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  <a:tabLst>
                <a:tab pos="266700" algn="l"/>
                <a:tab pos="2700020" algn="l"/>
              </a:tabLst>
            </a:pPr>
            <a:r>
              <a:rPr lang="zh-CN" altLang="zh-CN" b="1" dirty="0">
                <a:latin typeface="Times New Roman" panose="02020603050405020304"/>
                <a:ea typeface="楷体" panose="02010609060101010101" charset="-122"/>
                <a:cs typeface="Times New Roman" panose="02020603050405020304"/>
              </a:rPr>
              <a:t>百姓</a:t>
            </a:r>
            <a:endParaRPr lang="zh-CN" altLang="zh-CN" sz="1050" b="1" kern="100" dirty="0">
              <a:effectLst/>
              <a:latin typeface="楷体" panose="02010609060101010101" charset="-122"/>
              <a:ea typeface="楷体" panose="02010609060101010101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  <p:bldP spid="105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AS_UNIQUEID" val="96"/>
  <p:tag name="KSO_WM_BEAUTIFY_FLAG" val=""/>
</p:tagLst>
</file>

<file path=ppt/tags/tag4.xml><?xml version="1.0" encoding="utf-8"?>
<p:tagLst xmlns:p="http://schemas.openxmlformats.org/presentationml/2006/main">
  <p:tag name="AS_UNIQUEID" val="97"/>
  <p:tag name="KSO_WM_BEAUTIFY_FLAG" val=""/>
</p:tagLst>
</file>

<file path=ppt/tags/tag5.xml><?xml version="1.0" encoding="utf-8"?>
<p:tagLst xmlns:p="http://schemas.openxmlformats.org/presentationml/2006/main">
  <p:tag name="AS_UNIQUEID" val="98"/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Arial"/>
        <a:ea typeface="微软雅黑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5956</Words>
  <Application>WPS 演示</Application>
  <PresentationFormat>自定义</PresentationFormat>
  <Paragraphs>602</Paragraphs>
  <Slides>31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51" baseType="lpstr">
      <vt:lpstr>Arial</vt:lpstr>
      <vt:lpstr>宋体</vt:lpstr>
      <vt:lpstr>Wingdings</vt:lpstr>
      <vt:lpstr>Times New Roman</vt:lpstr>
      <vt:lpstr>微软雅黑</vt:lpstr>
      <vt:lpstr>Calibri Light</vt:lpstr>
      <vt:lpstr>HelveticaNeueLT Pro 67 MdCn</vt:lpstr>
      <vt:lpstr>Calibri</vt:lpstr>
      <vt:lpstr>Calibri</vt:lpstr>
      <vt:lpstr>Times New Roman</vt:lpstr>
      <vt:lpstr>黑体</vt:lpstr>
      <vt:lpstr>等线</vt:lpstr>
      <vt:lpstr>Courier New</vt:lpstr>
      <vt:lpstr>楷体</vt:lpstr>
      <vt:lpstr>Courier New</vt:lpstr>
      <vt:lpstr>Arial Unicode MS</vt:lpstr>
      <vt:lpstr>Numbers &amp; Pinyin</vt:lpstr>
      <vt:lpstr>Cambria Math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XSLQQ752179280</dc:creator>
  <cp:lastModifiedBy>芹泥</cp:lastModifiedBy>
  <cp:revision>1377</cp:revision>
  <dcterms:created xsi:type="dcterms:W3CDTF">2016-06-29T09:22:00Z</dcterms:created>
  <dcterms:modified xsi:type="dcterms:W3CDTF">2026-03-02T09:04:06Z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21D81C60BA724DE68734B79566FB2B0C_13</vt:lpwstr>
  </property>
  <property fmtid="{D5CDD505-2E9C-101B-9397-08002B2CF9AE}" pid="3" name="KSOProductBuildVer">
    <vt:lpwstr>2052-12.1.0.24657</vt:lpwstr>
  </property>
</Properties>
</file>