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64"/>
  </p:handoutMasterIdLst>
  <p:sldIdLst>
    <p:sldId id="3920" r:id="rId3"/>
    <p:sldId id="3922" r:id="rId5"/>
    <p:sldId id="3935" r:id="rId6"/>
    <p:sldId id="4104" r:id="rId7"/>
    <p:sldId id="4047" r:id="rId8"/>
    <p:sldId id="4048" r:id="rId9"/>
    <p:sldId id="3968" r:id="rId10"/>
    <p:sldId id="3969" r:id="rId11"/>
    <p:sldId id="4060" r:id="rId12"/>
    <p:sldId id="3939" r:id="rId13"/>
    <p:sldId id="4062" r:id="rId14"/>
    <p:sldId id="4063" r:id="rId15"/>
    <p:sldId id="4064" r:id="rId16"/>
    <p:sldId id="4065" r:id="rId17"/>
    <p:sldId id="4105" r:id="rId18"/>
    <p:sldId id="4106" r:id="rId19"/>
    <p:sldId id="4107" r:id="rId20"/>
    <p:sldId id="4108" r:id="rId21"/>
    <p:sldId id="4066" r:id="rId22"/>
    <p:sldId id="4067" r:id="rId23"/>
    <p:sldId id="4068" r:id="rId24"/>
    <p:sldId id="4069" r:id="rId25"/>
    <p:sldId id="3927" r:id="rId26"/>
    <p:sldId id="4074" r:id="rId27"/>
    <p:sldId id="4075" r:id="rId28"/>
    <p:sldId id="4076" r:id="rId29"/>
    <p:sldId id="4077" r:id="rId30"/>
    <p:sldId id="4078" r:id="rId31"/>
    <p:sldId id="4079" r:id="rId32"/>
    <p:sldId id="4109" r:id="rId33"/>
    <p:sldId id="4110" r:id="rId34"/>
    <p:sldId id="4111" r:id="rId35"/>
    <p:sldId id="4112" r:id="rId36"/>
    <p:sldId id="4113" r:id="rId37"/>
    <p:sldId id="4114" r:id="rId38"/>
    <p:sldId id="4115" r:id="rId39"/>
    <p:sldId id="4116" r:id="rId40"/>
    <p:sldId id="4117" r:id="rId41"/>
    <p:sldId id="4118" r:id="rId42"/>
    <p:sldId id="4119" r:id="rId43"/>
    <p:sldId id="4120" r:id="rId44"/>
    <p:sldId id="4081" r:id="rId45"/>
    <p:sldId id="4121" r:id="rId46"/>
    <p:sldId id="4122" r:id="rId47"/>
    <p:sldId id="4123" r:id="rId48"/>
    <p:sldId id="3986" r:id="rId49"/>
    <p:sldId id="3987" r:id="rId50"/>
    <p:sldId id="4088" r:id="rId51"/>
    <p:sldId id="4089" r:id="rId52"/>
    <p:sldId id="4090" r:id="rId53"/>
    <p:sldId id="4091" r:id="rId54"/>
    <p:sldId id="4092" r:id="rId55"/>
    <p:sldId id="3991" r:id="rId56"/>
    <p:sldId id="4095" r:id="rId57"/>
    <p:sldId id="4096" r:id="rId58"/>
    <p:sldId id="4097" r:id="rId59"/>
    <p:sldId id="4098" r:id="rId60"/>
    <p:sldId id="3992" r:id="rId61"/>
    <p:sldId id="4046" r:id="rId62"/>
    <p:sldId id="3956" r:id="rId63"/>
  </p:sldIdLst>
  <p:sldSz cx="11522075" cy="6480175"/>
  <p:notesSz cx="6858000" cy="9144000"/>
  <p:embeddedFontLst>
    <p:embeddedFont>
      <p:font typeface="微软雅黑" panose="020B0503020204020204" pitchFamily="34" charset="-122"/>
      <p:regular r:id="rId68"/>
    </p:embeddedFont>
    <p:embeddedFont>
      <p:font typeface="Calibri" panose="020F0502020204030204" pitchFamily="34" charset="0"/>
      <p:regular r:id="rId69"/>
      <p:bold r:id="rId70"/>
      <p:italic r:id="rId71"/>
      <p:boldItalic r:id="rId72"/>
    </p:embeddedFont>
    <p:embeddedFont>
      <p:font typeface="等线" panose="02010600030101010101" charset="-122"/>
      <p:regular r:id="rId73"/>
    </p:embeddedFont>
    <p:embeddedFont>
      <p:font typeface="黑体" panose="02010609060101010101" charset="-122"/>
      <p:regular r:id="rId74"/>
    </p:embeddedFont>
    <p:embeddedFont>
      <p:font typeface="楷体" panose="02010609060101010101" charset="-122"/>
      <p:regular r:id="rId75"/>
    </p:embeddedFont>
    <p:embeddedFont>
      <p:font typeface="华文细黑" panose="02010600040101010101" pitchFamily="2" charset="-122"/>
      <p:regular r:id="rId76"/>
    </p:embeddedFont>
  </p:embeddedFontLst>
  <p:custDataLst>
    <p:tags r:id="rId77"/>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46" userDrawn="1">
          <p15:clr>
            <a:srgbClr val="A4A3A4"/>
          </p15:clr>
        </p15:guide>
        <p15:guide id="4" pos="1678" userDrawn="1">
          <p15:clr>
            <a:srgbClr val="A4A3A4"/>
          </p15:clr>
        </p15:guide>
        <p15:guide id="5" pos="0" userDrawn="1">
          <p15:clr>
            <a:srgbClr val="A4A3A4"/>
          </p15:clr>
        </p15:guide>
        <p15:guide id="6" pos="36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FFF2CC"/>
    <a:srgbClr val="FFC000"/>
    <a:srgbClr val="E6E6E6"/>
    <a:srgbClr val="000000"/>
    <a:srgbClr val="FF9900"/>
    <a:srgbClr val="CC6600"/>
    <a:srgbClr val="C2DBEE"/>
    <a:srgbClr val="1F48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6342" autoAdjust="0"/>
    <p:restoredTop sz="94268" autoAdjust="0"/>
  </p:normalViewPr>
  <p:slideViewPr>
    <p:cSldViewPr showGuides="1">
      <p:cViewPr>
        <p:scale>
          <a:sx n="66" d="100"/>
          <a:sy n="66" d="100"/>
        </p:scale>
        <p:origin x="-1518" y="-1062"/>
      </p:cViewPr>
      <p:guideLst>
        <p:guide orient="horz" pos="562"/>
        <p:guide orient="horz" pos="462"/>
        <p:guide orient="horz" pos="2246"/>
        <p:guide pos="1678"/>
        <p:guide/>
        <p:guide pos="3628"/>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7" Type="http://schemas.openxmlformats.org/officeDocument/2006/relationships/tags" Target="tags/tag17.xml"/><Relationship Id="rId76" Type="http://schemas.openxmlformats.org/officeDocument/2006/relationships/font" Target="fonts/font9.fntdata"/><Relationship Id="rId75" Type="http://schemas.openxmlformats.org/officeDocument/2006/relationships/font" Target="fonts/font8.fntdata"/><Relationship Id="rId74" Type="http://schemas.openxmlformats.org/officeDocument/2006/relationships/font" Target="fonts/font7.fntdata"/><Relationship Id="rId73" Type="http://schemas.openxmlformats.org/officeDocument/2006/relationships/font" Target="fonts/font6.fntdata"/><Relationship Id="rId72" Type="http://schemas.openxmlformats.org/officeDocument/2006/relationships/font" Target="fonts/font5.fntdata"/><Relationship Id="rId71" Type="http://schemas.openxmlformats.org/officeDocument/2006/relationships/font" Target="fonts/font4.fntdata"/><Relationship Id="rId70" Type="http://schemas.openxmlformats.org/officeDocument/2006/relationships/font" Target="fonts/font3.fntdata"/><Relationship Id="rId7" Type="http://schemas.openxmlformats.org/officeDocument/2006/relationships/slide" Target="slides/slide4.xml"/><Relationship Id="rId69" Type="http://schemas.openxmlformats.org/officeDocument/2006/relationships/font" Target="fonts/font2.fntdata"/><Relationship Id="rId68" Type="http://schemas.openxmlformats.org/officeDocument/2006/relationships/font" Target="fonts/font1.fntdata"/><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eaLnBrk="1" hangingPunct="1"/>
            <a:fld id="{527E2B21-1D80-4691-A487-9B2F3CA4CC73}" type="slidenum">
              <a:rPr lang="zh-CN" altLang="en-US" sz="1200" smtClean="0">
                <a:solidFill>
                  <a:prstClr val="black"/>
                </a:solidFill>
                <a:latin typeface="Calibri" panose="020F0502020204030204" pitchFamily="34" charset="0"/>
              </a:rPr>
            </a:fld>
            <a:endParaRPr lang="en-US" altLang="zh-CN" sz="1200">
              <a:solidFill>
                <a:prstClr val="black"/>
              </a:solidFill>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59.xml"/><Relationship Id="rId3" Type="http://schemas.openxmlformats.org/officeDocument/2006/relationships/slide" Target="../slides/slide10.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59.xml"/><Relationship Id="rId3" Type="http://schemas.openxmlformats.org/officeDocument/2006/relationships/slide" Target="../slides/slide10.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00">
    <p:spTree>
      <p:nvGrpSpPr>
        <p:cNvPr id="1" name=""/>
        <p:cNvGrpSpPr/>
        <p:nvPr/>
      </p:nvGrpSpPr>
      <p:grpSpPr>
        <a:xfrm>
          <a:off x="0" y="0"/>
          <a:ext cx="0" cy="0"/>
          <a:chOff x="0" y="0"/>
          <a:chExt cx="0" cy="0"/>
        </a:xfrm>
      </p:grpSpPr>
      <p:sp>
        <p:nvSpPr>
          <p:cNvPr id="6" name="平行四边形 5"/>
          <p:cNvSpPr/>
          <p:nvPr userDrawn="1"/>
        </p:nvSpPr>
        <p:spPr>
          <a:xfrm>
            <a:off x="0"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5" name="文本占位符 4"/>
          <p:cNvSpPr>
            <a:spLocks noGrp="1"/>
          </p:cNvSpPr>
          <p:nvPr>
            <p:ph type="body" sz="quarter" idx="10"/>
          </p:nvPr>
        </p:nvSpPr>
        <p:spPr>
          <a:xfrm>
            <a:off x="271037" y="1566924"/>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重构拓展</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迁移应用</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6">
            <a:hlinkClick r:id="rId4" action="ppaction://hlinksldjump"/>
          </p:cNvPr>
          <p:cNvSpPr>
            <a:spLocks noChangeArrowheads="1"/>
          </p:cNvSpPr>
          <p:nvPr userDrawn="1"/>
        </p:nvSpPr>
        <p:spPr bwMode="auto">
          <a:xfrm>
            <a:off x="10117521" y="140336"/>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单元测试卷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49269"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重构拓展</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8965418"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迁移应用</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6">
            <a:hlinkClick r:id="rId4" action="ppaction://hlinksldjump"/>
          </p:cNvPr>
          <p:cNvSpPr>
            <a:spLocks noChangeArrowheads="1"/>
          </p:cNvSpPr>
          <p:nvPr userDrawn="1"/>
        </p:nvSpPr>
        <p:spPr bwMode="auto">
          <a:xfrm>
            <a:off x="10117521" y="140336"/>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单元测试卷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87796"/>
            <a:ext cx="19800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zh-CN" altLang="en-US" sz="1400" b="1" dirty="0" smtClean="0">
                <a:solidFill>
                  <a:srgbClr val="C0472D"/>
                </a:solidFill>
                <a:latin typeface="微软雅黑" panose="020B0503020204020204" pitchFamily="34" charset="-122"/>
                <a:ea typeface="微软雅黑" panose="020B0503020204020204" pitchFamily="34" charset="-122"/>
              </a:rPr>
              <a:t>第六单元　观察与批判</a:t>
            </a:r>
            <a:endParaRPr lang="zh-CN" altLang="en-US" sz="1400" b="1" dirty="0" smtClean="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4.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tiff"/><Relationship Id="rId1" Type="http://schemas.openxmlformats.org/officeDocument/2006/relationships/image" Target="../media/image5.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tiff"/></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tif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tif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tiff"/></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hyperlink" Target="..\3.&#37197;&#22871;&#32451;&#20064;&#39064;\02%20&#21333;&#20803;&#36136;&#37327;&#35780;&#20272;\03%20&#21333;&#20803;&#36136;&#37327;&#35780;&#20272;(&#19977;).docx" TargetMode="External"/><Relationship Id="rId3" Type="http://schemas.openxmlformats.org/officeDocument/2006/relationships/tags" Target="../tags/tag16.xml"/><Relationship Id="rId2" Type="http://schemas.openxmlformats.org/officeDocument/2006/relationships/hyperlink" Target="../3.&#37197;&#22871;&#32451;&#20064;&#39064;/&#35838;&#21518;&#32032;&#20859;&#35780;&#20215;/&#35838;&#21518;&#32032;&#20859;&#35780;&#20215;(&#19968;).DOCX" TargetMode="External"/><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 y="3571"/>
            <a:ext cx="11522075" cy="3596556"/>
          </a:xfrm>
          <a:prstGeom prst="rect">
            <a:avLst/>
          </a:prstGeom>
        </p:spPr>
      </p:pic>
      <p:sp>
        <p:nvSpPr>
          <p:cNvPr id="30" name="矩形 2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custDataLst>
              <p:tags r:id="rId3"/>
            </p:custDataLst>
          </p:nvPr>
        </p:nvSpPr>
        <p:spPr>
          <a:xfrm>
            <a:off x="0" y="3458341"/>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梯形 16"/>
          <p:cNvSpPr/>
          <p:nvPr>
            <p:custDataLst>
              <p:tags r:id="rId4"/>
            </p:custDataLst>
          </p:nvPr>
        </p:nvSpPr>
        <p:spPr>
          <a:xfrm>
            <a:off x="1458559"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custDataLst>
              <p:tags r:id="rId5"/>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梯形 30"/>
          <p:cNvSpPr/>
          <p:nvPr>
            <p:custDataLst>
              <p:tags r:id="rId6"/>
            </p:custDataLst>
          </p:nvPr>
        </p:nvSpPr>
        <p:spPr>
          <a:xfrm flipV="1">
            <a:off x="1858010"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5"/>
          <p:cNvSpPr txBox="1"/>
          <p:nvPr>
            <p:custDataLst>
              <p:tags r:id="rId7"/>
            </p:custDataLst>
          </p:nvPr>
        </p:nvSpPr>
        <p:spPr>
          <a:xfrm>
            <a:off x="1800597" y="3205824"/>
            <a:ext cx="7920880" cy="646331"/>
          </a:xfrm>
          <a:prstGeom prst="rect">
            <a:avLst/>
          </a:prstGeom>
          <a:noFill/>
        </p:spPr>
        <p:txBody>
          <a:bodyPr wrap="square" rtlCol="0">
            <a:spAutoFit/>
          </a:bodyPr>
          <a:lstStyle/>
          <a:p>
            <a:pPr algn="ctr">
              <a:defRPr/>
            </a:pPr>
            <a:r>
              <a:rPr lang="zh-CN" altLang="en-US"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六</a:t>
            </a:r>
            <a:r>
              <a:rPr lang="zh-CN" altLang="en-US"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单元　观察与批判</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9" name="副标题 1"/>
          <p:cNvSpPr txBox="1"/>
          <p:nvPr/>
        </p:nvSpPr>
        <p:spPr>
          <a:xfrm>
            <a:off x="0" y="4688466"/>
            <a:ext cx="11522075" cy="78386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　迁移应用</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迁移应用</a:t>
            </a:r>
            <a:endParaRPr lang="zh-CN" altLang="en-US" sz="3600" b="1" dirty="0">
              <a:solidFill>
                <a:schemeClr val="bg1"/>
              </a:solidFill>
              <a:ea typeface="微软雅黑" panose="020B0503020204020204" pitchFamily="34" charset="-122"/>
              <a:cs typeface="Times New Roman" panose="02020603050405020304" pitchFamily="18" charset="0"/>
            </a:endParaRPr>
          </a:p>
        </p:txBody>
      </p:sp>
      <p:pic>
        <p:nvPicPr>
          <p:cNvPr id="3074" name="Picture 2" descr="F:\课件\新坐标\8.24 点金训练 语文人教必修上册 教师用书（英）\语文人教必修上册\语文变色\语文实践活动-阅读与鉴赏.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74581" y="1608467"/>
            <a:ext cx="5772912" cy="73152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2343758"/>
            <a:ext cx="10980000" cy="3969385"/>
          </a:xfrm>
        </p:spPr>
        <p:txBody>
          <a:bodyPr/>
          <a:lstStyle/>
          <a:p>
            <a:pPr algn="ctr">
              <a:spcAft>
                <a:spcPts val="0"/>
              </a:spcAft>
              <a:tabLst>
                <a:tab pos="2700655" algn="l"/>
              </a:tabLst>
            </a:pPr>
            <a:r>
              <a:rPr lang="zh-CN" altLang="zh-CN" sz="2400" kern="100" dirty="0">
                <a:ea typeface="黑体" panose="02010609060101010101" charset="-122"/>
                <a:cs typeface="Times New Roman" panose="02020603050405020304"/>
              </a:rPr>
              <a:t>一、鉴赏小说的艺术手法</a:t>
            </a:r>
            <a:endParaRPr lang="zh-CN" altLang="zh-CN" sz="10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sz="2400" kern="100" dirty="0">
                <a:cs typeface="Courier New" panose="02070309020205020404"/>
              </a:rPr>
              <a:t> </a:t>
            </a:r>
            <a:endParaRPr lang="zh-CN" altLang="zh-CN" sz="1000" kern="100" dirty="0">
              <a:latin typeface="等线" panose="02010600030101010101" charset="-122"/>
              <a:ea typeface="等线" panose="02010600030101010101" charset="-122"/>
              <a:cs typeface="Courier New" panose="02070309020205020404"/>
            </a:endParaRPr>
          </a:p>
          <a:p>
            <a:pPr algn="ctr">
              <a:spcAft>
                <a:spcPts val="0"/>
              </a:spcAft>
              <a:tabLst>
                <a:tab pos="2700655" algn="l"/>
              </a:tabLst>
            </a:pPr>
            <a:r>
              <a:rPr lang="zh-CN" altLang="zh-CN" sz="2400" kern="100" dirty="0">
                <a:ea typeface="黑体" panose="02010609060101010101" charset="-122"/>
                <a:cs typeface="Times New Roman" panose="02020603050405020304"/>
              </a:rPr>
              <a:t>小说艺术手法题答题</a:t>
            </a:r>
            <a:r>
              <a:rPr lang="zh-CN" altLang="zh-CN" sz="2400" kern="100" dirty="0">
                <a:latin typeface="等线" panose="02010600030101010101" charset="-122"/>
                <a:cs typeface="Times New Roman" panose="02020603050405020304"/>
              </a:rPr>
              <a:t>“</a:t>
            </a:r>
            <a:r>
              <a:rPr lang="zh-CN" altLang="zh-CN" sz="2400" kern="100" dirty="0">
                <a:ea typeface="黑体" panose="02010609060101010101" charset="-122"/>
                <a:cs typeface="Times New Roman" panose="02020603050405020304"/>
              </a:rPr>
              <a:t>三步骤</a:t>
            </a:r>
            <a:r>
              <a:rPr lang="zh-CN" altLang="zh-CN" sz="2400" kern="100" dirty="0">
                <a:latin typeface="等线" panose="02010600030101010101" charset="-122"/>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sz="2400" kern="100" dirty="0">
                <a:cs typeface="Times New Roman" panose="02020603050405020304"/>
              </a:rPr>
              <a:t>第一步，审题干，明题型。要明确题目考查的是叙述技巧、描写手法、修辞手法、表现手法还是构思方法；有些题目的要求不是特别明显，这就需要根据题干关键词审清具体的要求，比如是要求</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分析环境描写的作用</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，还是要求</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赏析环境描写的手法</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，以防答题角度跑偏</a:t>
            </a:r>
            <a:r>
              <a:rPr lang="zh-CN" altLang="zh-CN" sz="2400" kern="100" dirty="0" smtClean="0">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p:txBody>
      </p:sp>
      <p:pic>
        <p:nvPicPr>
          <p:cNvPr id="6" name="Picture 9" descr="E:\8.24 新文本框文件\版式\语文变色\技法归纳.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606" y="2916051"/>
            <a:ext cx="2112264" cy="496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indent="713740" fontAlgn="ctr">
              <a:spcAft>
                <a:spcPts val="0"/>
              </a:spcAft>
              <a:tabLst>
                <a:tab pos="2700655" algn="l"/>
              </a:tabLst>
            </a:pPr>
            <a:r>
              <a:rPr lang="zh-CN" altLang="zh-CN" kern="100" dirty="0">
                <a:cs typeface="Times New Roman" panose="02020603050405020304"/>
              </a:rPr>
              <a:t>第二步，定角度，找对应。以环境描写为例，需要将描写手法与环境的特点和作用结合起来分析，即具体分析文中描写手法是如何表现环境特点的、有何作用等。</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第三步，组要点，定答案。赏析小说艺术手法的常见答题模式为：手法＋具体分析＋效果</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1068995"/>
            <a:ext cx="10980000" cy="4616648"/>
          </a:xfrm>
        </p:spPr>
        <p:txBody>
          <a:bodyPr/>
          <a:lstStyle/>
          <a:p>
            <a:pPr>
              <a:spcAft>
                <a:spcPts val="0"/>
              </a:spcAft>
              <a:tabLst>
                <a:tab pos="2700655" algn="l"/>
              </a:tabLst>
            </a:pPr>
            <a:r>
              <a:rPr lang="en-US" altLang="zh-CN" kern="100" dirty="0">
                <a:ea typeface="楷体" panose="02010609060101010101" charset="-122"/>
                <a:cs typeface="Courier New" panose="02070309020205020404"/>
              </a:rPr>
              <a:t>(2023·</a:t>
            </a:r>
            <a:r>
              <a:rPr lang="zh-CN" altLang="zh-CN" kern="100" dirty="0">
                <a:ea typeface="楷体" panose="02010609060101010101" charset="-122"/>
                <a:cs typeface="Times New Roman" panose="02020603050405020304"/>
              </a:rPr>
              <a:t>新课标</a:t>
            </a:r>
            <a:r>
              <a:rPr lang="en-US" altLang="zh-CN" kern="100" dirty="0">
                <a:latin typeface="宋体" panose="02010600030101010101" pitchFamily="2" charset="-122"/>
                <a:ea typeface="楷体" panose="02010609060101010101" charset="-122"/>
                <a:cs typeface="Times New Roman" panose="02020603050405020304"/>
              </a:rPr>
              <a:t>Ⅱ</a:t>
            </a:r>
            <a:r>
              <a:rPr lang="zh-CN" altLang="zh-CN" kern="100" dirty="0">
                <a:ea typeface="楷体" panose="02010609060101010101" charset="-122"/>
                <a:cs typeface="Times New Roman" panose="02020603050405020304"/>
              </a:rPr>
              <a:t>卷</a:t>
            </a:r>
            <a:r>
              <a:rPr lang="en-US" altLang="zh-CN" kern="100" dirty="0">
                <a:ea typeface="楷体" panose="02010609060101010101" charset="-122"/>
                <a:cs typeface="Courier New" panose="02070309020205020404"/>
              </a:rPr>
              <a:t>)</a:t>
            </a:r>
            <a:r>
              <a:rPr lang="zh-CN" altLang="zh-CN" kern="100" dirty="0">
                <a:cs typeface="Times New Roman" panose="02020603050405020304"/>
              </a:rPr>
              <a:t>阅读下面的文字，完成后面小题。</a:t>
            </a:r>
            <a:endParaRPr lang="zh-CN" altLang="zh-CN" sz="1050" kern="100" dirty="0">
              <a:latin typeface="等线" panose="02010600030101010101" charset="-122"/>
              <a:ea typeface="等线" panose="02010600030101010101" charset="-122"/>
              <a:cs typeface="Courier New" panose="02070309020205020404"/>
            </a:endParaRPr>
          </a:p>
          <a:p>
            <a:pPr algn="ctr">
              <a:spcAft>
                <a:spcPts val="0"/>
              </a:spcAft>
              <a:tabLst>
                <a:tab pos="2700655" algn="l"/>
              </a:tabLst>
            </a:pPr>
            <a:r>
              <a:rPr lang="zh-CN" altLang="zh-CN" kern="100" dirty="0">
                <a:ea typeface="黑体" panose="02010609060101010101" charset="-122"/>
                <a:cs typeface="Times New Roman" panose="02020603050405020304"/>
              </a:rPr>
              <a:t>社戏</a:t>
            </a:r>
            <a:r>
              <a:rPr lang="en-US" altLang="zh-CN" kern="100" dirty="0">
                <a:ea typeface="黑体" panose="02010609060101010101" charset="-122"/>
                <a:cs typeface="Courier New" panose="02070309020205020404"/>
              </a:rPr>
              <a:t>(</a:t>
            </a:r>
            <a:r>
              <a:rPr lang="zh-CN" altLang="zh-CN" kern="100" dirty="0">
                <a:ea typeface="黑体" panose="02010609060101010101" charset="-122"/>
                <a:cs typeface="Times New Roman" panose="02020603050405020304"/>
              </a:rPr>
              <a:t>节选</a:t>
            </a:r>
            <a:r>
              <a:rPr lang="en-US" altLang="zh-CN" kern="100" dirty="0">
                <a:ea typeface="黑体" panose="02010609060101010101" charset="-122"/>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lgn="ctr">
              <a:spcAft>
                <a:spcPts val="0"/>
              </a:spcAft>
              <a:tabLst>
                <a:tab pos="2700655" algn="l"/>
              </a:tabLst>
            </a:pPr>
            <a:r>
              <a:rPr lang="zh-CN" altLang="zh-CN" kern="100" dirty="0">
                <a:ea typeface="楷体" panose="02010609060101010101" charset="-122"/>
                <a:cs typeface="Times New Roman" panose="02020603050405020304"/>
              </a:rPr>
              <a:t>沈从文</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萝卜溪邀约的浦市戏班子，赶到了吕家坪，是九月二十二。一行十四个人，八个笨大衣箱，坐了只辰溪县装石灰的空船，到地时，便把船靠泊在码头边。掌班依照老规矩，带了个八寸大的朱红拜帖，来拜会本村首事滕长顺，商量看是在什么地方搭台，哪一天起始开锣</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图片 2" descr="E:\张\11.19\新建文件夹\典例体验.tif"/>
          <p:cNvPicPr/>
          <p:nvPr/>
        </p:nvPicPr>
        <p:blipFill>
          <a:blip r:embed="rId1">
            <a:extLst>
              <a:ext uri="{28A0092B-C50C-407E-A947-70E740481C1C}">
                <a14:useLocalDpi xmlns:a14="http://schemas.microsoft.com/office/drawing/2010/main" val="0"/>
              </a:ext>
            </a:extLst>
          </a:blip>
          <a:srcRect/>
          <a:stretch>
            <a:fillRect/>
          </a:stretch>
        </p:blipFill>
        <p:spPr bwMode="auto">
          <a:xfrm>
            <a:off x="360437" y="719807"/>
            <a:ext cx="2112010" cy="495935"/>
          </a:xfrm>
          <a:prstGeom prst="rect">
            <a:avLst/>
          </a:prstGeom>
          <a:noFill/>
          <a:ln>
            <a:noFill/>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67779"/>
            <a:ext cx="10980000" cy="5909310"/>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半月来省里向上调兵开拔的事，已传遍了吕家坪。不过商会会长却拿定了主意：照原来计划装了五船货物向下游放去。长顺因为儿子三黑子的船已到地卸货，听会长亲家出主意，也预备装一船橘子下常德府。空船停泊在河边，随时有人把黄澄澄的橘子挑上船，倒进舱里去。戏班子乘坐那只大空船，就停靠在橘子园边不多远。</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两个做丑角的浦市人，扳着船篷和三黑子说笑话，以为古来仙人坐在斗大橘子中下棋，如今仙人坐在碗口大橘子堆上吸烟，世界既变了，什么都得变。可是三黑子却想起保安队队长向家中讹诈事情，因此只向那个做丑角的戏子苦笑</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6648"/>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长顺约集本村人在伏波宫开会，商量看这戏演不演出。时局既不大好，集众唱戏是不是影响治安？末了依照多数主张，班子既然接来了，酬神戏还是在伏波宫前空坪中举行。凡事依照往年成例，出公份子演戏六天，定二十五开锣。并由本村出名，具全红帖子请了吕家坪的商会会长，和其他庄口上的有名人物，并保安队队长、排长、师爷、税局主任、督察等，到时前来看戏。还每天特别备办两桌四盘四碗酒席，款待这些人物</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909310"/>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到开锣那天，本村和附近村子里的人，都换了浆洗过的新衣服，荷包中装满零用钱，赶到萝卜溪伏波宫看大戏。因为一有戏，照习惯吕家坪镇上卖大面的、卖豆糕米粉的、油炸饼和其他干湿甜酸熟食冷食的，无不挑了锅罐来搭棚子，竞争招揽买卖。妇女们且多戴上满头新洗过的首饰，或镀金首饰，发蓝点翠首饰，扛一条高脚长板凳，成群结伴跑来看戏，必到把入晚最后一幕杂戏看完，把荷包中零用钱花完，方又扛起那条凳子回家。有的来时还带了饭箩和针线，有的又带了香烛纸张顺便敬神还愿。平时单纯沉静的萝卜溪，于是忽然显得空前活泼热闹起来</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长顺一家正忙着把橘子下树上船，还要为款待远来看戏亲友，准备茶饭，因此更见得热闹而忙乱。家中每天必为镇上和其他村子里来的客人，办一顿过午面饭。又另外烧了几缸热茶，供给普通乡下人。长顺自己且换了件大船主穿的大袖短摆蓝宁绸长衫，罩一件玄青羽绫马褂，舞着那个挂有镶银老虎爪的紫竹马鞭长烟杆，到处走动拜客</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410712"/>
          </a:xfrm>
        </p:spPr>
        <p:txBody>
          <a:bodyPr/>
          <a:lstStyle/>
          <a:p>
            <a:pPr indent="713740" fontAlgn="ctr">
              <a:lnSpc>
                <a:spcPct val="120000"/>
              </a:lnSpc>
              <a:spcAft>
                <a:spcPts val="0"/>
              </a:spcAft>
              <a:tabLst>
                <a:tab pos="2700655" algn="l"/>
              </a:tabLst>
            </a:pPr>
            <a:r>
              <a:rPr lang="zh-CN" altLang="zh-CN" sz="2400" kern="100" dirty="0">
                <a:ea typeface="楷体" panose="02010609060101010101" charset="-122"/>
                <a:cs typeface="Times New Roman" panose="02020603050405020304"/>
              </a:rPr>
              <a:t>第一天开锣时，由长顺和其他三个上年纪的首事人，在伏波爷爷神像前磕头焚香，杀了一只白羊，一只雄鸡，烧了个申神黄表。戏还未开场，空坪中即已填满了观众，吕家坪的官商要人，都已就座。开锣后即照例</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打加官</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，由一个套白面具的判官，舞着个肮脏的红缎巾幅，台上打小锣的检场人叫一声：</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某大老爷禄位高升！</a:t>
            </a:r>
            <a:r>
              <a:rPr lang="zh-CN" altLang="zh-CN" sz="2400" kern="100" dirty="0">
                <a:latin typeface="等线" panose="02010600030101010101" charset="-122"/>
                <a:cs typeface="Times New Roman" panose="02020603050405020304"/>
              </a:rPr>
              <a:t>”</a:t>
            </a:r>
            <a:r>
              <a:rPr lang="zh-CN" altLang="zh-CN" sz="2400" kern="100" dirty="0">
                <a:ea typeface="楷体" panose="02010609060101010101" charset="-122"/>
                <a:cs typeface="Times New Roman" panose="02020603050405020304"/>
              </a:rPr>
              <a:t>那判官即将巾幅展开，露出字面。被尊敬颂祝的，即照例赏个红包封。有的把包封派人送去，有的表示豪爽，便把那个赏金用力直向台上掼去，惹得一片喝彩。当天第一个叫保安队队长。第一出戏象征吉祥性质，对神示敬，对人颂祷。第二出戏与劝忠教孝有关。到中午休息，匀出时间大吃大喝。休息时间，一些戏子头上都罩着发网子，脸上颜料油腻也未去净，争到台边熟食棚子去喝酒，引得观众包围了棚子看热闹。妇女们把扣双凤桃梅大花鞋的两脚，搁在高台子踏板上，口中嘘嘘的吃辣子羊肉面，或一面剥葵花子，一面并谈论做梦绩麻琐碎事情。下午开锣重唱，戏文转趋热闹活泼</a:t>
            </a:r>
            <a:r>
              <a:rPr lang="zh-CN" altLang="zh-CN" sz="2400" kern="100" dirty="0" smtClean="0">
                <a:ea typeface="楷体" panose="02010609060101010101" charset="-122"/>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9310"/>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掌班走到几位要人身边来请求赏脸，在排定戏目外额外点戏。</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大家都客气谦让，不肯开口。经过一阵撺掇，队长和税局主任是远客，少不了各点一出，会长也被迫点一出。队长点</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武松打虎</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，因为武人点英雄，短而热闹，且合身份；会长却点</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王大娘补缸</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，戏是趣剧，用意在于与民同乐。戏文经点定后，照例也在台柱边水牌上写明白，给看戏人知道。开锣后正角上场，又是包封赏号，这个包封却照例早由萝卜溪办会的预备好，不用贵客另外破钞。</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最末一出杂戏多是短打，三个穿红裤子的小花脸，在台上不住翻跟斗，说浑话</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35477" y="433995"/>
            <a:ext cx="10980000" cy="6029960"/>
          </a:xfrm>
        </p:spPr>
        <p:txBody>
          <a:bodyPr/>
          <a:lstStyle/>
          <a:p>
            <a:pPr indent="713740" latinLnBrk="0">
              <a:lnSpc>
                <a:spcPct val="135000"/>
              </a:lnSpc>
              <a:spcAft>
                <a:spcPts val="0"/>
              </a:spcAft>
              <a:tabLst>
                <a:tab pos="2700655" algn="l"/>
              </a:tabLst>
            </a:pPr>
            <a:r>
              <a:rPr lang="zh-CN" altLang="zh-CN" sz="2600" kern="100" dirty="0">
                <a:ea typeface="楷体" panose="02010609060101010101" charset="-122"/>
                <a:cs typeface="Times New Roman" panose="02020603050405020304"/>
              </a:rPr>
              <a:t>收锣时已天近黄昏，天上一片霞，照得人特别好看。一切人影子都被斜阳拉得长长的，脸庞被夕阳照炙得红红的。到处是笑语嘈杂，过吕家坪去的渡头，尤其热闹。方头平底大渡船，装满了从戏场回家的人，慢慢在平静河水中移动，两岸小山都成一片紫色，天上云影也逐渐在由黄而变红，由红而变紫。太空无云处但见一片深青，秋天来特有的澄清。在淡青色天末，一颗长庚星白金似的放着煜煜光亮，慢慢地向上升起。远山野烧，因逼近薄暮，背景既转成深蓝色，已由一片白烟变成点点红火。</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一切光景无不神奇而动人。可是人人都融和在这种光景中，带点快乐和疲倦的心情，等待还家。无一个人能远离这个社会的快乐和疲倦，声音与颜色，来领会赞赏这耳目官觉所感受的新奇。</a:t>
            </a:r>
            <a:endParaRPr lang="zh-CN" altLang="zh-CN" sz="2600" kern="100" dirty="0">
              <a:latin typeface="等线" panose="02010600030101010101" charset="-122"/>
              <a:ea typeface="等线" panose="02010600030101010101" charset="-122"/>
              <a:cs typeface="Courier New" panose="02070309020205020404"/>
            </a:endParaRPr>
          </a:p>
          <a:p>
            <a:pPr algn="r" latinLnBrk="0">
              <a:lnSpc>
                <a:spcPct val="135000"/>
              </a:lnSpc>
              <a:spcAft>
                <a:spcPts val="0"/>
              </a:spcAft>
              <a:tabLst>
                <a:tab pos="2700655" algn="l"/>
              </a:tabLst>
            </a:pPr>
            <a:r>
              <a:rPr lang="en-US" altLang="zh-CN" sz="2600" kern="100" dirty="0">
                <a:ea typeface="楷体" panose="02010609060101010101" charset="-122"/>
                <a:cs typeface="Courier New" panose="02070309020205020404"/>
              </a:rPr>
              <a:t>(</a:t>
            </a:r>
            <a:r>
              <a:rPr lang="zh-CN" altLang="zh-CN" sz="2600" kern="100" dirty="0">
                <a:ea typeface="楷体" panose="02010609060101010101" charset="-122"/>
                <a:cs typeface="Times New Roman" panose="02020603050405020304"/>
              </a:rPr>
              <a:t>有改动</a:t>
            </a:r>
            <a:r>
              <a:rPr lang="en-US" altLang="zh-CN" sz="2600" kern="100" dirty="0" smtClean="0">
                <a:ea typeface="楷体" panose="02010609060101010101" charset="-122"/>
                <a:cs typeface="Courier New" panose="02070309020205020404"/>
              </a:rPr>
              <a:t>)</a:t>
            </a:r>
            <a:endParaRPr lang="zh-CN" altLang="zh-CN" sz="26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课件\新坐标\8.24 点金训练 语文人教必修上册 教师用书（英）\语文人教必修上册\语文变色\单元群文探究X.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37" y="1655911"/>
            <a:ext cx="11520000" cy="560889"/>
          </a:xfrm>
          <a:prstGeom prst="rect">
            <a:avLst/>
          </a:prstGeom>
          <a:noFill/>
          <a:extLst>
            <a:ext uri="{909E8E84-426E-40DD-AFC4-6F175D3DCCD1}">
              <a14:hiddenFill xmlns:a14="http://schemas.microsoft.com/office/drawing/2010/main">
                <a:solidFill>
                  <a:srgbClr val="FFFFFF"/>
                </a:solidFill>
              </a14:hiddenFill>
            </a:ext>
          </a:extLst>
        </p:spPr>
      </p:pic>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重构拓展</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5" name="文本占位符 4"/>
          <p:cNvSpPr>
            <a:spLocks noGrp="1"/>
          </p:cNvSpPr>
          <p:nvPr>
            <p:ph type="body" sz="quarter" idx="10"/>
          </p:nvPr>
        </p:nvSpPr>
        <p:spPr>
          <a:xfrm>
            <a:off x="271037" y="2213391"/>
            <a:ext cx="10980000" cy="3242170"/>
          </a:xfrm>
        </p:spPr>
        <p:txBody>
          <a:bodyPr/>
          <a:lstStyle/>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黑体" panose="02010609060101010101" charset="-122"/>
                <a:cs typeface="Times New Roman" panose="02020603050405020304"/>
              </a:rPr>
              <a:t>任务一　探讨社会环境与人物命运的关系</a:t>
            </a:r>
            <a:endParaRPr lang="zh-CN" altLang="zh-CN" sz="1050" kern="100" dirty="0">
              <a:latin typeface="等线" panose="02010600030101010101" charset="-122"/>
              <a:ea typeface="等线" panose="02010600030101010101" charset="-122"/>
              <a:cs typeface="Courier New" panose="02070309020205020404"/>
            </a:endParaRPr>
          </a:p>
          <a:p>
            <a:r>
              <a:rPr lang="en-US" altLang="zh-CN" dirty="0"/>
              <a:t>1</a:t>
            </a:r>
            <a:r>
              <a:rPr lang="zh-CN" altLang="zh-CN" dirty="0">
                <a:cs typeface="Times New Roman" panose="02020603050405020304"/>
              </a:rPr>
              <a:t>．社会环境与人物命运之间存在着共生共长的关系。一方面，社会环境在很大程度上影响、左右着人物命运；另一方面，人也在某种程度上可作用于社会环境。请根据这一关系，梳理、思考本单元主人公与社会环境的关系，完成下</a:t>
            </a:r>
            <a:r>
              <a:rPr lang="zh-CN" altLang="zh-CN" dirty="0" smtClean="0">
                <a:cs typeface="Times New Roman" panose="02020603050405020304"/>
              </a:rPr>
              <a:t>表。</a:t>
            </a:r>
            <a:endParaRPr lang="zh-CN" altLang="en-US"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836406"/>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．下列对文本艺术特色的分析鉴赏，不正确的一项是</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A</a:t>
            </a:r>
            <a:r>
              <a:rPr lang="zh-CN" altLang="zh-CN" kern="100" dirty="0">
                <a:cs typeface="Times New Roman" panose="02020603050405020304"/>
              </a:rPr>
              <a:t>．本文开头写戏班子如约而至，接下来又写到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省里向上调兵开拔的事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，令人感觉到一种寻常岁月隐约生变的气氛。</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B</a:t>
            </a:r>
            <a:r>
              <a:rPr lang="zh-CN" altLang="zh-CN" kern="100" dirty="0">
                <a:cs typeface="Times New Roman" panose="02020603050405020304"/>
              </a:rPr>
              <a:t>．传统白话小说常以描摹衣饰来刻画人物，本文写社戏之日长顺走动拜客，就使用了这种笔法来表现长顺的郑重守礼。</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C</a:t>
            </a:r>
            <a:r>
              <a:rPr lang="zh-CN" altLang="zh-CN" kern="100" dirty="0">
                <a:cs typeface="Times New Roman" panose="02020603050405020304"/>
              </a:rPr>
              <a:t>．最后一段景物描写，同鲁迅《社戏》对归家途中的景物描写一样，都以自然之美衬托了散戏后人们的失落与惆怅。</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D</a:t>
            </a:r>
            <a:r>
              <a:rPr lang="zh-CN" altLang="zh-CN" kern="100" dirty="0">
                <a:cs typeface="Times New Roman" panose="02020603050405020304"/>
              </a:rPr>
              <a:t>．沈从文这里写社戏，同他在《边城》中写端午节一样，都是通过对民俗的铺写描绘了存有世外桃源意味的乡土社会</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3" name="矩形 2"/>
          <p:cNvSpPr/>
          <p:nvPr/>
        </p:nvSpPr>
        <p:spPr>
          <a:xfrm>
            <a:off x="196157" y="3889900"/>
            <a:ext cx="646331" cy="646331"/>
          </a:xfrm>
          <a:prstGeom prst="rect">
            <a:avLst/>
          </a:prstGeom>
        </p:spPr>
        <p:txBody>
          <a:bodyPr wrap="none">
            <a:spAutoFit/>
          </a:bodyPr>
          <a:lstStyle/>
          <a:p>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32663"/>
            <a:ext cx="10980000" cy="5908040"/>
          </a:xfrm>
        </p:spPr>
        <p:txBody>
          <a:bodyPr/>
          <a:lstStyle/>
          <a:p>
            <a:pPr>
              <a:spcAft>
                <a:spcPts val="0"/>
              </a:spcAft>
              <a:tabLst>
                <a:tab pos="2700655" algn="l"/>
              </a:tabLst>
            </a:pPr>
            <a:r>
              <a:rPr lang="zh-CN" altLang="zh-CN" kern="100" dirty="0" smtClean="0">
                <a:solidFill>
                  <a:srgbClr val="0000FF"/>
                </a:solidFill>
                <a:ea typeface="黑体" panose="02010609060101010101" charset="-122"/>
                <a:cs typeface="Times New Roman" panose="02020603050405020304"/>
              </a:rPr>
              <a:t>【解答指导】</a:t>
            </a:r>
            <a:endParaRPr lang="zh-CN" altLang="zh-CN" sz="1050" kern="100" dirty="0" smtClean="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smtClean="0">
                <a:cs typeface="Courier New" panose="02070309020205020404"/>
              </a:rPr>
              <a:t>C</a:t>
            </a:r>
            <a:r>
              <a:rPr lang="zh-CN" altLang="zh-CN" kern="100" dirty="0">
                <a:cs typeface="Times New Roman" panose="02020603050405020304"/>
              </a:rPr>
              <a:t>项，关联的鲁迅小说名篇《社戏》，也是考生非常熟悉的篇目。两个文本，题材相近，场景类似，都非常具有抒情性，作对比也是自然的。本文最后一段写散戏后人们回家，关于云霞野烧的景物描写，美轮美奂；水光山色中、云蒸霞蔚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到处是笑语嘈杂</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，人们并没有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失落与惆怅</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的心情。不过，此情此景，落在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无一个人能远离这个社会的快乐和疲倦，声音与颜色，来领会赞赏这耳目官觉所感受的新奇</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这样的结尾文句上</a:t>
            </a:r>
            <a:r>
              <a:rPr lang="zh-CN" altLang="zh-CN" kern="100" dirty="0" smtClean="0">
                <a:cs typeface="Times New Roman" panose="02020603050405020304"/>
              </a:rPr>
              <a:t>，</a:t>
            </a:r>
            <a:r>
              <a:rPr lang="zh-CN" altLang="zh-CN" sz="2800" kern="100" dirty="0">
                <a:cs typeface="Times New Roman" panose="02020603050405020304"/>
                <a:sym typeface="+mn-ea"/>
              </a:rPr>
              <a:t>也似乎透露出一丝隐约的悲凉之</a:t>
            </a:r>
            <a:r>
              <a:rPr lang="zh-CN" altLang="zh-CN" kern="100" dirty="0">
                <a:solidFill>
                  <a:prstClr val="black"/>
                </a:solidFill>
                <a:cs typeface="Times New Roman" panose="02020603050405020304"/>
                <a:sym typeface="+mn-ea"/>
              </a:rPr>
              <a:t>感。对分析</a:t>
            </a:r>
            <a:r>
              <a:rPr lang="en-US" altLang="zh-CN" kern="100" dirty="0">
                <a:solidFill>
                  <a:prstClr val="black"/>
                </a:solidFill>
                <a:cs typeface="Courier New" panose="02070309020205020404"/>
                <a:sym typeface="+mn-ea"/>
              </a:rPr>
              <a:t>C</a:t>
            </a:r>
            <a:r>
              <a:rPr lang="zh-CN" altLang="zh-CN" kern="100" dirty="0">
                <a:solidFill>
                  <a:prstClr val="black"/>
                </a:solidFill>
                <a:cs typeface="Times New Roman" panose="02020603050405020304"/>
                <a:sym typeface="+mn-ea"/>
              </a:rPr>
              <a:t>项来说，这里可能有一点儿干扰，但这种若有若无的淡</a:t>
            </a:r>
            <a:endParaRPr lang="zh-CN" altLang="zh-CN" sz="2800" kern="100" dirty="0">
              <a:cs typeface="Times New Roman" panose="02020603050405020304"/>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398435"/>
            <a:ext cx="10980000" cy="6092825"/>
          </a:xfrm>
        </p:spPr>
        <p:txBody>
          <a:bodyPr/>
          <a:lstStyle/>
          <a:p>
            <a:pPr latinLnBrk="0">
              <a:lnSpc>
                <a:spcPct val="150000"/>
              </a:lnSpc>
              <a:tabLst>
                <a:tab pos="5399405" algn="l"/>
                <a:tab pos="5399405" algn="l"/>
              </a:tabLst>
            </a:pPr>
            <a:r>
              <a:rPr lang="zh-CN" altLang="zh-CN" sz="2600" kern="100" dirty="0">
                <a:solidFill>
                  <a:prstClr val="black"/>
                </a:solidFill>
                <a:cs typeface="Times New Roman" panose="02020603050405020304"/>
              </a:rPr>
              <a:t>远之意，完全谈不上是以自然之美来衬托人们的失落与惆怅。再看鲁迅的《社戏》，离开赵庄后，</a:t>
            </a:r>
            <a:r>
              <a:rPr lang="zh-CN" altLang="zh-CN" sz="2600" kern="100" dirty="0">
                <a:solidFill>
                  <a:prstClr val="black"/>
                </a:solidFill>
                <a:latin typeface="等线" panose="02010600030101010101" charset="-122"/>
                <a:cs typeface="Times New Roman" panose="02020603050405020304"/>
              </a:rPr>
              <a:t>“</a:t>
            </a:r>
            <a:r>
              <a:rPr lang="zh-CN" altLang="zh-CN" sz="2600" kern="100" dirty="0">
                <a:solidFill>
                  <a:prstClr val="black"/>
                </a:solidFill>
                <a:cs typeface="Times New Roman" panose="02020603050405020304"/>
              </a:rPr>
              <a:t>我</a:t>
            </a:r>
            <a:r>
              <a:rPr lang="zh-CN" altLang="zh-CN" sz="2600" kern="100" dirty="0">
                <a:solidFill>
                  <a:prstClr val="black"/>
                </a:solidFill>
                <a:latin typeface="等线" panose="02010600030101010101" charset="-122"/>
                <a:cs typeface="Times New Roman" panose="02020603050405020304"/>
              </a:rPr>
              <a:t>”</a:t>
            </a:r>
            <a:r>
              <a:rPr lang="zh-CN" altLang="zh-CN" sz="2600" kern="100" dirty="0">
                <a:solidFill>
                  <a:prstClr val="black"/>
                </a:solidFill>
                <a:cs typeface="Times New Roman" panose="02020603050405020304"/>
              </a:rPr>
              <a:t>和双喜一伙撑船返航，这里有两段极美的景物描写：</a:t>
            </a:r>
            <a:r>
              <a:rPr lang="zh-CN" altLang="zh-CN" sz="2600" kern="100" dirty="0">
                <a:solidFill>
                  <a:prstClr val="black"/>
                </a:solidFill>
                <a:latin typeface="等线" panose="02010600030101010101" charset="-122"/>
                <a:cs typeface="Times New Roman" panose="02020603050405020304"/>
              </a:rPr>
              <a:t>“</a:t>
            </a:r>
            <a:r>
              <a:rPr lang="zh-CN" altLang="zh-CN" sz="2600" kern="100" dirty="0">
                <a:solidFill>
                  <a:prstClr val="black"/>
                </a:solidFill>
                <a:cs typeface="Times New Roman" panose="02020603050405020304"/>
              </a:rPr>
              <a:t>月还没有落，仿佛看戏也并不很久似的，而一离赵庄，月光又显得格外的皎洁。回望戏台在灯火光中，却又如初来未到时候一般，又缥渺得像一座仙山楼阁，满被红霞罩着了。</a:t>
            </a:r>
            <a:r>
              <a:rPr lang="zh-CN" altLang="zh-CN" sz="2600" kern="100" dirty="0">
                <a:solidFill>
                  <a:prstClr val="black"/>
                </a:solidFill>
                <a:latin typeface="等线" panose="02010600030101010101" charset="-122"/>
                <a:cs typeface="Times New Roman" panose="02020603050405020304"/>
              </a:rPr>
              <a:t>”“</a:t>
            </a:r>
            <a:r>
              <a:rPr lang="zh-CN" altLang="zh-CN" sz="2600" kern="100" dirty="0">
                <a:solidFill>
                  <a:prstClr val="black"/>
                </a:solidFill>
                <a:cs typeface="Times New Roman" panose="02020603050405020304"/>
              </a:rPr>
              <a:t>不多久，松柏林早在船后了，船行也并不慢，但周围的黑暗只是浓，可知已经到了深夜。他们一面议论着戏子，或骂，或笑，一面加紧的摇船。这一次船头的激水声更其响亮了，那航船，就像一条大白鱼背着一群孩子在浪花里蹿，连夜渔的几个老渔父，也停了艇子看着喝采起来。</a:t>
            </a:r>
            <a:r>
              <a:rPr lang="zh-CN" altLang="zh-CN" sz="2600" kern="100" dirty="0">
                <a:solidFill>
                  <a:prstClr val="black"/>
                </a:solidFill>
                <a:latin typeface="等线" panose="02010600030101010101" charset="-122"/>
                <a:cs typeface="Times New Roman" panose="02020603050405020304"/>
              </a:rPr>
              <a:t>”“</a:t>
            </a:r>
            <a:r>
              <a:rPr lang="zh-CN" altLang="zh-CN" sz="2600" kern="100" dirty="0">
                <a:solidFill>
                  <a:prstClr val="black"/>
                </a:solidFill>
                <a:cs typeface="Times New Roman" panose="02020603050405020304"/>
              </a:rPr>
              <a:t>我</a:t>
            </a:r>
            <a:r>
              <a:rPr lang="zh-CN" altLang="zh-CN" sz="2600" kern="100" dirty="0">
                <a:solidFill>
                  <a:prstClr val="black"/>
                </a:solidFill>
                <a:latin typeface="等线" panose="02010600030101010101" charset="-122"/>
                <a:cs typeface="Times New Roman" panose="02020603050405020304"/>
              </a:rPr>
              <a:t>”</a:t>
            </a:r>
            <a:r>
              <a:rPr lang="zh-CN" altLang="zh-CN" sz="2600" kern="100" dirty="0">
                <a:solidFill>
                  <a:prstClr val="black"/>
                </a:solidFill>
                <a:cs typeface="Times New Roman" panose="02020603050405020304"/>
              </a:rPr>
              <a:t>的心驰神往，孩子们说说笑笑、生气淋漓的夜航，与</a:t>
            </a:r>
            <a:r>
              <a:rPr lang="zh-CN" altLang="zh-CN" sz="2600" kern="100" dirty="0">
                <a:solidFill>
                  <a:prstClr val="black"/>
                </a:solidFill>
                <a:latin typeface="等线" panose="02010600030101010101" charset="-122"/>
                <a:cs typeface="Times New Roman" panose="02020603050405020304"/>
              </a:rPr>
              <a:t>“</a:t>
            </a:r>
            <a:r>
              <a:rPr lang="zh-CN" altLang="zh-CN" sz="2600" kern="100" dirty="0">
                <a:solidFill>
                  <a:prstClr val="black"/>
                </a:solidFill>
                <a:cs typeface="Times New Roman" panose="02020603050405020304"/>
              </a:rPr>
              <a:t>失落与惆怅</a:t>
            </a:r>
            <a:r>
              <a:rPr lang="zh-CN" altLang="zh-CN" sz="2600" kern="100" dirty="0">
                <a:solidFill>
                  <a:prstClr val="black"/>
                </a:solidFill>
                <a:latin typeface="等线" panose="02010600030101010101" charset="-122"/>
                <a:cs typeface="Times New Roman" panose="02020603050405020304"/>
              </a:rPr>
              <a:t>”</a:t>
            </a:r>
            <a:r>
              <a:rPr lang="zh-CN" altLang="zh-CN" sz="2600" kern="100" dirty="0">
                <a:solidFill>
                  <a:prstClr val="black"/>
                </a:solidFill>
                <a:cs typeface="Times New Roman" panose="02020603050405020304"/>
              </a:rPr>
              <a:t>全不相干。故</a:t>
            </a:r>
            <a:r>
              <a:rPr lang="en-US" altLang="zh-CN" sz="2600" kern="100" dirty="0">
                <a:solidFill>
                  <a:prstClr val="black"/>
                </a:solidFill>
                <a:cs typeface="Courier New" panose="02070309020205020404"/>
              </a:rPr>
              <a:t>C</a:t>
            </a:r>
            <a:r>
              <a:rPr lang="zh-CN" altLang="zh-CN" sz="2600" kern="100" dirty="0">
                <a:solidFill>
                  <a:prstClr val="black"/>
                </a:solidFill>
                <a:cs typeface="Times New Roman" panose="02020603050405020304"/>
              </a:rPr>
              <a:t>项错误。</a:t>
            </a:r>
            <a:endParaRPr lang="zh-CN" altLang="en-US" sz="2600"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271037" y="539787"/>
            <a:ext cx="10980000" cy="5632311"/>
          </a:xfrm>
        </p:spPr>
        <p:txBody>
          <a:bodyPr/>
          <a:lstStyle/>
          <a:p>
            <a:pPr fontAlgn="ctr">
              <a:spcAft>
                <a:spcPts val="0"/>
              </a:spcAft>
              <a:tabLst>
                <a:tab pos="2700655" algn="l"/>
              </a:tabLst>
            </a:pPr>
            <a:r>
              <a:rPr lang="en-US" altLang="zh-CN" sz="2400" kern="100" dirty="0">
                <a:cs typeface="Courier New" panose="02070309020205020404"/>
              </a:rPr>
              <a:t>2</a:t>
            </a:r>
            <a:r>
              <a:rPr lang="zh-CN" altLang="zh-CN" sz="2400" kern="100" dirty="0">
                <a:cs typeface="Times New Roman" panose="02020603050405020304"/>
              </a:rPr>
              <a:t>．本文是如何描写社戏的仪式感的？请结合全文简要说明。</a:t>
            </a:r>
            <a:endParaRPr lang="zh-CN" altLang="zh-CN" sz="2400" kern="100" dirty="0">
              <a:latin typeface="等线" panose="02010600030101010101" charset="-122"/>
              <a:ea typeface="等线" panose="02010600030101010101" charset="-122"/>
              <a:cs typeface="Courier New" panose="02070309020205020404"/>
            </a:endParaRPr>
          </a:p>
          <a:p>
            <a:pPr lvl="0">
              <a:spcAft>
                <a:spcPts val="0"/>
              </a:spcAft>
              <a:tabLst>
                <a:tab pos="2700655" algn="l"/>
              </a:tabLst>
            </a:pPr>
            <a:r>
              <a:rPr lang="zh-CN" altLang="zh-CN" sz="2400" kern="100" dirty="0">
                <a:solidFill>
                  <a:srgbClr val="0000FF"/>
                </a:solidFill>
                <a:ea typeface="黑体" panose="02010609060101010101" charset="-122"/>
                <a:cs typeface="Times New Roman" panose="02020603050405020304"/>
              </a:rPr>
              <a:t>【解答指导】</a:t>
            </a:r>
            <a:endParaRPr lang="zh-CN" altLang="zh-CN" sz="2400" kern="100" dirty="0">
              <a:solidFill>
                <a:prstClr val="black"/>
              </a:solidFill>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sz="2400" kern="100" dirty="0" smtClean="0">
                <a:cs typeface="Times New Roman" panose="02020603050405020304"/>
              </a:rPr>
              <a:t>本文</a:t>
            </a:r>
            <a:r>
              <a:rPr lang="zh-CN" altLang="zh-CN" sz="2400" kern="100" dirty="0">
                <a:cs typeface="Times New Roman" panose="02020603050405020304"/>
              </a:rPr>
              <a:t>的核心内容是描写萝卜溪社戏。这是一个过程性的描写，从戏班子来到萝卜溪，到村民看完社戏回家，中间完整地叙述了筹备商议、开锣祭拜</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打加官</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、点戏、演戏等各个环节，社戏仪式感的</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点</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既是</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散</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的，又是贯穿性的，所以这道题需要考生有一定的整合概括能力。通常说到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仪式感</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，给人的感觉似乎是庄重、严肃的，所以</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祭拜</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之类很容易归结到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仪式感</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，而世俗狂欢的一面则有可能被排除在外。不过，</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社戏</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这一民间仪式不同于庙堂祭祀仪式，它属于民俗活动，更具民间趣味，更有人间烟火气。社戏过程中，台上台下、演戏的看戏的，共同营造热闹酣畅的氛围，这也是仪式感的重要组成部分</a:t>
            </a:r>
            <a:r>
              <a:rPr lang="zh-CN" altLang="zh-CN" sz="2400" kern="100" dirty="0" smtClean="0">
                <a:cs typeface="Times New Roman" panose="02020603050405020304"/>
              </a:rPr>
              <a:t>。</a:t>
            </a:r>
            <a:endParaRPr lang="zh-CN" altLang="zh-CN" sz="24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indent="800100" algn="l">
              <a:spcAft>
                <a:spcPts val="0"/>
              </a:spcAft>
              <a:tabLst>
                <a:tab pos="2700655" algn="l"/>
              </a:tabLst>
            </a:pPr>
            <a:r>
              <a:rPr lang="zh-CN" altLang="zh-CN" dirty="0"/>
              <a:t>整理答案： </a:t>
            </a:r>
            <a:r>
              <a:rPr lang="en-US" altLang="zh-CN" kern="100" dirty="0" smtClean="0">
                <a:solidFill>
                  <a:srgbClr val="000000"/>
                </a:solidFill>
                <a:ea typeface="楷体" panose="02010609060101010101" charset="-122"/>
                <a:cs typeface="Courier New" panose="02070309020205020404"/>
              </a:rPr>
              <a:t>____________________________________________________________________________</a:t>
            </a:r>
            <a:r>
              <a:rPr lang="en-US" altLang="zh-CN" kern="100" dirty="0" smtClean="0">
                <a:solidFill>
                  <a:srgbClr val="000000"/>
                </a:solidFill>
                <a:cs typeface="Courier New" panose="02070309020205020404"/>
              </a:rPr>
              <a:t>__</a:t>
            </a:r>
            <a:r>
              <a:rPr lang="en-US" altLang="zh-CN" kern="100" dirty="0" smtClean="0">
                <a:solidFill>
                  <a:srgbClr val="000000"/>
                </a:solidFill>
                <a:ea typeface="楷体" panose="02010609060101010101" charset="-122"/>
                <a:cs typeface="Courier New" panose="02070309020205020404"/>
              </a:rPr>
              <a:t>______</a:t>
            </a:r>
            <a:r>
              <a:rPr lang="en-US" altLang="zh-CN" kern="100" dirty="0" smtClean="0">
                <a:solidFill>
                  <a:srgbClr val="000000"/>
                </a:solidFill>
                <a:cs typeface="Courier New" panose="02070309020205020404"/>
              </a:rPr>
              <a:t>__</a:t>
            </a:r>
            <a:r>
              <a:rPr lang="en-US" altLang="zh-CN" kern="100" dirty="0" smtClean="0">
                <a:solidFill>
                  <a:srgbClr val="000000"/>
                </a:solidFill>
                <a:ea typeface="楷体" panose="02010609060101010101" charset="-122"/>
                <a:cs typeface="Courier New" panose="02070309020205020404"/>
              </a:rPr>
              <a:t>________________________________________________________________________________________________</a:t>
            </a:r>
            <a:endParaRPr lang="zh-CN" altLang="zh-CN" sz="1050" kern="100" dirty="0">
              <a:latin typeface="等线" panose="02010600030101010101" charset="-122"/>
              <a:ea typeface="等线" panose="02010600030101010101" charset="-122"/>
              <a:cs typeface="Courier New" panose="02070309020205020404"/>
            </a:endParaRPr>
          </a:p>
        </p:txBody>
      </p:sp>
      <p:sp>
        <p:nvSpPr>
          <p:cNvPr id="204" name="矩形 203"/>
          <p:cNvSpPr/>
          <p:nvPr/>
        </p:nvSpPr>
        <p:spPr>
          <a:xfrm>
            <a:off x="278245" y="1187859"/>
            <a:ext cx="10895932" cy="2676525"/>
          </a:xfrm>
          <a:prstGeom prst="rect">
            <a:avLst/>
          </a:prstGeom>
        </p:spPr>
        <p:txBody>
          <a:bodyPr wrap="squar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pPr>
              <a:lnSpc>
                <a:spcPct val="150000"/>
              </a:lnSpc>
              <a:spcAft>
                <a:spcPts val="0"/>
              </a:spcAft>
            </a:pPr>
            <a:r>
              <a:rPr lang="en-US" altLang="zh-CN" b="1" kern="100" dirty="0" smtClean="0">
                <a:solidFill>
                  <a:srgbClr val="FF0000"/>
                </a:solidFill>
                <a:latin typeface="宋体" panose="02010600030101010101" pitchFamily="2" charset="-122"/>
                <a:ea typeface="楷体" panose="02010609060101010101" charset="-122"/>
                <a:cs typeface="Times New Roman" panose="02020603050405020304" pitchFamily="18" charset="0"/>
              </a:rPr>
              <a:t>①</a:t>
            </a:r>
            <a:r>
              <a:rPr lang="zh-CN" altLang="zh-CN" b="1" kern="100" dirty="0">
                <a:solidFill>
                  <a:srgbClr val="FF0000"/>
                </a:solidFill>
                <a:ea typeface="楷体" panose="02010609060101010101" charset="-122"/>
                <a:cs typeface="Times New Roman" panose="02020603050405020304" pitchFamily="18" charset="0"/>
              </a:rPr>
              <a:t>正面描写：依次写了社戏过程中的各种仪式，如选址、择日、开锣时的祭拜、开锣后</a:t>
            </a:r>
            <a:r>
              <a:rPr lang="en-US" altLang="zh-CN" b="1" kern="100" dirty="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b="1" kern="100" dirty="0">
                <a:solidFill>
                  <a:srgbClr val="FF0000"/>
                </a:solidFill>
                <a:ea typeface="楷体" panose="02010609060101010101" charset="-122"/>
                <a:cs typeface="Times New Roman" panose="02020603050405020304" pitchFamily="18" charset="0"/>
              </a:rPr>
              <a:t>打加官</a:t>
            </a:r>
            <a:r>
              <a:rPr lang="en-US" altLang="zh-CN" b="1" kern="100" dirty="0">
                <a:solidFill>
                  <a:srgbClr val="FF0000"/>
                </a:solidFill>
                <a:latin typeface="宋体" panose="02010600030101010101" pitchFamily="2" charset="-122"/>
                <a:ea typeface="等线" panose="02010600030101010101" charset="-122"/>
                <a:cs typeface="Times New Roman" panose="02020603050405020304" pitchFamily="18" charset="0"/>
              </a:rPr>
              <a:t>”</a:t>
            </a:r>
            <a:r>
              <a:rPr lang="zh-CN" altLang="zh-CN" b="1" kern="100" dirty="0">
                <a:solidFill>
                  <a:srgbClr val="FF0000"/>
                </a:solidFill>
                <a:ea typeface="楷体" panose="02010609060101010101" charset="-122"/>
                <a:cs typeface="Times New Roman" panose="02020603050405020304" pitchFamily="18" charset="0"/>
              </a:rPr>
              <a:t>、戏目的安排等。</a:t>
            </a:r>
            <a:r>
              <a:rPr lang="en-US" altLang="zh-CN" b="1" kern="100" dirty="0">
                <a:solidFill>
                  <a:srgbClr val="FF0000"/>
                </a:solidFill>
                <a:latin typeface="宋体" panose="02010600030101010101" pitchFamily="2" charset="-122"/>
                <a:ea typeface="楷体" panose="02010609060101010101" charset="-122"/>
                <a:cs typeface="Times New Roman" panose="02020603050405020304" pitchFamily="18" charset="0"/>
              </a:rPr>
              <a:t>②</a:t>
            </a:r>
            <a:r>
              <a:rPr lang="zh-CN" altLang="zh-CN" b="1" kern="100" dirty="0">
                <a:solidFill>
                  <a:srgbClr val="FF0000"/>
                </a:solidFill>
                <a:ea typeface="楷体" panose="02010609060101010101" charset="-122"/>
                <a:cs typeface="Times New Roman" panose="02020603050405020304" pitchFamily="18" charset="0"/>
              </a:rPr>
              <a:t>侧面描写：通过描写各色人物举止、伏波宫前的集会场面等，来衬托社戏的仪式感</a:t>
            </a:r>
            <a:r>
              <a:rPr lang="zh-CN" altLang="zh-CN" b="1" kern="100" dirty="0" smtClean="0">
                <a:solidFill>
                  <a:srgbClr val="FF0000"/>
                </a:solidFill>
                <a:ea typeface="楷体" panose="02010609060101010101" charset="-122"/>
                <a:cs typeface="Times New Roman" panose="02020603050405020304" pitchFamily="18" charset="0"/>
              </a:rPr>
              <a:t>。</a:t>
            </a:r>
            <a:endParaRPr lang="zh-CN" altLang="zh-CN" sz="1050" kern="100" dirty="0">
              <a:effectLst/>
              <a:latin typeface="等线" panose="02010600030101010101" charset="-122"/>
              <a:ea typeface="等线" panose="02010600030101010101"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二、小说阅读选择题解题技巧</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 </a:t>
            </a:r>
            <a:endParaRPr lang="zh-CN" altLang="zh-CN" sz="1050" kern="100" dirty="0">
              <a:latin typeface="等线" panose="02010600030101010101" charset="-122"/>
              <a:ea typeface="等线" panose="02010600030101010101" charset="-122"/>
              <a:cs typeface="Courier New" panose="02070309020205020404"/>
            </a:endParaRPr>
          </a:p>
          <a:p>
            <a:pPr indent="713740" algn="ctr" fontAlgn="ctr">
              <a:spcAft>
                <a:spcPts val="0"/>
              </a:spcAft>
              <a:tabLst>
                <a:tab pos="2700655" algn="l"/>
              </a:tabLst>
            </a:pPr>
            <a:r>
              <a:rPr lang="zh-CN" altLang="zh-CN" kern="100" dirty="0">
                <a:ea typeface="黑体" panose="02010609060101010101" charset="-122"/>
                <a:cs typeface="Times New Roman" panose="02020603050405020304"/>
              </a:rPr>
              <a:t>选择题解题</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黑体" panose="02010609060101010101" charset="-122"/>
                <a:cs typeface="Times New Roman" panose="02020603050405020304"/>
              </a:rPr>
              <a:t>三步走</a:t>
            </a:r>
            <a:r>
              <a:rPr lang="en-US" altLang="zh-CN" kern="100" dirty="0">
                <a:latin typeface="宋体" panose="02010600030101010101" pitchFamily="2" charset="-122"/>
                <a:ea typeface="等线" panose="0201060003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第一步，标注敏感点。选择题题干一般会明确指出考查点，一般为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思想内容</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或</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艺术特色</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快速浏览各选项，把与其中相关的核心词语标注出来</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Picture 9" descr="E:\8.24 新文本框文件\版式\语文变色\技法归纳.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9606" y="1475891"/>
            <a:ext cx="2112264" cy="496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70318"/>
          </a:xfrm>
        </p:spPr>
        <p:txBody>
          <a:bodyPr/>
          <a:lstStyle/>
          <a:p>
            <a:pPr indent="713740" fontAlgn="ctr">
              <a:spcAft>
                <a:spcPts val="0"/>
              </a:spcAft>
              <a:tabLst>
                <a:tab pos="2700655" algn="l"/>
              </a:tabLst>
            </a:pPr>
            <a:r>
              <a:rPr lang="zh-CN" altLang="zh-CN" kern="100" dirty="0">
                <a:cs typeface="Times New Roman" panose="02020603050405020304"/>
              </a:rPr>
              <a:t>第二步，找全对应点。根据选项内容回归原文寻找对应点，筛选信息类的选项要注意是否改变原文的意思，评价赏析类的选项要特别关注标注的敏感点是否有原文依据。</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第三步，落实设误点。根据</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知识性</a:t>
            </a:r>
            <a:r>
              <a:rPr lang="en-US" altLang="zh-CN" kern="100" dirty="0">
                <a:cs typeface="Courier New" panose="02070309020205020404"/>
              </a:rPr>
              <a:t>(</a:t>
            </a:r>
            <a:r>
              <a:rPr lang="zh-CN" altLang="zh-CN" kern="100" dirty="0">
                <a:cs typeface="Times New Roman" panose="02020603050405020304"/>
              </a:rPr>
              <a:t>内容</a:t>
            </a:r>
            <a:r>
              <a:rPr lang="en-US" altLang="zh-CN" kern="100" dirty="0">
                <a:cs typeface="Courier New" panose="02070309020205020404"/>
              </a:rPr>
              <a:t>)</a:t>
            </a:r>
            <a:r>
              <a:rPr lang="zh-CN" altLang="zh-CN" kern="100" dirty="0">
                <a:cs typeface="Times New Roman" panose="02020603050405020304"/>
              </a:rPr>
              <a:t>错误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优先的原则，先将有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知识性</a:t>
            </a:r>
            <a:r>
              <a:rPr lang="en-US" altLang="zh-CN" kern="100" dirty="0">
                <a:cs typeface="Courier New" panose="02070309020205020404"/>
              </a:rPr>
              <a:t>(</a:t>
            </a:r>
            <a:r>
              <a:rPr lang="zh-CN" altLang="zh-CN" kern="100" dirty="0">
                <a:cs typeface="Times New Roman" panose="02020603050405020304"/>
              </a:rPr>
              <a:t>内容</a:t>
            </a:r>
            <a:r>
              <a:rPr lang="en-US" altLang="zh-CN" kern="100" dirty="0">
                <a:cs typeface="Courier New" panose="02070309020205020404"/>
              </a:rPr>
              <a:t>)</a:t>
            </a:r>
            <a:r>
              <a:rPr lang="zh-CN" altLang="zh-CN" kern="100" dirty="0">
                <a:cs typeface="Times New Roman" panose="02020603050405020304"/>
              </a:rPr>
              <a:t>错误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的选项挑选出来，然后再考虑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分析鉴赏</a:t>
            </a:r>
            <a:r>
              <a:rPr lang="en-US" altLang="zh-CN" kern="100" dirty="0">
                <a:cs typeface="Courier New" panose="02070309020205020404"/>
              </a:rPr>
              <a:t>(</a:t>
            </a:r>
            <a:r>
              <a:rPr lang="zh-CN" altLang="zh-CN" kern="100" dirty="0">
                <a:cs typeface="Times New Roman" panose="02020603050405020304"/>
              </a:rPr>
              <a:t>手法</a:t>
            </a:r>
            <a:r>
              <a:rPr lang="en-US" altLang="zh-CN" kern="100" dirty="0">
                <a:cs typeface="Courier New" panose="02070309020205020404"/>
              </a:rPr>
              <a:t>)</a:t>
            </a:r>
            <a:r>
              <a:rPr lang="zh-CN" altLang="zh-CN" kern="100" dirty="0">
                <a:cs typeface="Times New Roman" panose="02020603050405020304"/>
              </a:rPr>
              <a:t>不当</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的选项，最后确定答案</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737235"/>
          </a:xfrm>
        </p:spPr>
        <p:txBody>
          <a:bodyPr/>
          <a:lstStyle/>
          <a:p>
            <a:pPr indent="713740" algn="ctr" fontAlgn="ctr">
              <a:spcAft>
                <a:spcPts val="0"/>
              </a:spcAft>
              <a:tabLst>
                <a:tab pos="2700655" algn="l"/>
              </a:tabLst>
            </a:pPr>
            <a:r>
              <a:rPr lang="zh-CN" altLang="zh-CN" kern="100" dirty="0">
                <a:ea typeface="黑体" panose="02010609060101010101" charset="-122"/>
                <a:cs typeface="Times New Roman" panose="02020603050405020304"/>
              </a:rPr>
              <a:t>选择题解题求快</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黑体" panose="02010609060101010101" charset="-122"/>
                <a:cs typeface="Times New Roman" panose="02020603050405020304"/>
              </a:rPr>
              <a:t>两妙招</a:t>
            </a:r>
            <a:r>
              <a:rPr lang="en-US" altLang="zh-CN" kern="100" dirty="0" smtClean="0">
                <a:latin typeface="宋体" panose="02010600030101010101" pitchFamily="2" charset="-122"/>
                <a:ea typeface="等线" panose="0201060003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图片 2"/>
          <p:cNvPicPr>
            <a:picLocks noChangeAspect="1"/>
          </p:cNvPicPr>
          <p:nvPr/>
        </p:nvPicPr>
        <p:blipFill>
          <a:blip r:embed="rId1"/>
          <a:stretch>
            <a:fillRect/>
          </a:stretch>
        </p:blipFill>
        <p:spPr>
          <a:xfrm>
            <a:off x="2614930" y="1696720"/>
            <a:ext cx="6906895" cy="3919220"/>
          </a:xfrm>
          <a:prstGeom prst="rect">
            <a:avLst/>
          </a:prstGeom>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737235"/>
          </a:xfrm>
        </p:spPr>
        <p:txBody>
          <a:bodyPr/>
          <a:lstStyle/>
          <a:p>
            <a:pPr indent="713740" fontAlgn="ctr">
              <a:spcAft>
                <a:spcPts val="0"/>
              </a:spcAft>
              <a:tabLst>
                <a:tab pos="2700655" algn="l"/>
              </a:tabLst>
            </a:pPr>
            <a:r>
              <a:rPr lang="zh-CN" altLang="zh-CN" kern="100" dirty="0">
                <a:ea typeface="黑体" panose="02010609060101010101" charset="-122"/>
                <a:cs typeface="Times New Roman" panose="02020603050405020304"/>
              </a:rPr>
              <a:t>解题</a:t>
            </a:r>
            <a:r>
              <a:rPr lang="zh-CN" altLang="zh-CN" kern="100" dirty="0" smtClean="0">
                <a:ea typeface="黑体" panose="02010609060101010101" charset="-122"/>
                <a:cs typeface="Times New Roman" panose="02020603050405020304"/>
              </a:rPr>
              <a:t>步骤</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图片 2"/>
          <p:cNvPicPr>
            <a:picLocks noChangeAspect="1"/>
          </p:cNvPicPr>
          <p:nvPr/>
        </p:nvPicPr>
        <p:blipFill>
          <a:blip r:embed="rId1"/>
          <a:stretch>
            <a:fillRect/>
          </a:stretch>
        </p:blipFill>
        <p:spPr>
          <a:xfrm>
            <a:off x="1978025" y="1814195"/>
            <a:ext cx="6964045" cy="3619500"/>
          </a:xfrm>
          <a:prstGeom prst="rect">
            <a:avLst/>
          </a:prstGeom>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219960" y="1314450"/>
            <a:ext cx="6924040" cy="3153410"/>
          </a:xfrm>
          <a:prstGeom prst="rect">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222885" y="575945"/>
          <a:ext cx="11018520" cy="5699760"/>
        </p:xfrm>
        <a:graphic>
          <a:graphicData uri="http://schemas.openxmlformats.org/drawingml/2006/table">
            <a:tbl>
              <a:tblPr/>
              <a:tblGrid>
                <a:gridCol w="1275080"/>
                <a:gridCol w="5175250"/>
                <a:gridCol w="4568190"/>
              </a:tblGrid>
              <a:tr h="594360">
                <a:tc>
                  <a:txBody>
                    <a:bodyPr/>
                    <a:lstStyle/>
                    <a:p>
                      <a:pPr algn="ctr">
                        <a:lnSpc>
                          <a:spcPct val="150000"/>
                        </a:lnSpc>
                        <a:spcAft>
                          <a:spcPts val="0"/>
                        </a:spcAft>
                        <a:tabLst>
                          <a:tab pos="2700655" algn="l"/>
                        </a:tabLst>
                      </a:pPr>
                      <a:r>
                        <a:rPr lang="zh-CN" sz="2600" b="1" kern="100" dirty="0">
                          <a:solidFill>
                            <a:srgbClr val="C00000"/>
                          </a:solidFill>
                          <a:effectLst/>
                          <a:latin typeface="Times New Roman" panose="02020603050405020304"/>
                          <a:ea typeface="黑体" panose="02010609060101010101" charset="-122"/>
                          <a:cs typeface="Times New Roman" panose="02020603050405020304"/>
                        </a:rPr>
                        <a:t>主人公</a:t>
                      </a:r>
                      <a:endParaRPr lang="zh-CN" sz="26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600" b="1" kern="100" dirty="0">
                          <a:solidFill>
                            <a:srgbClr val="C00000"/>
                          </a:solidFill>
                          <a:effectLst/>
                          <a:latin typeface="Times New Roman" panose="02020603050405020304"/>
                          <a:ea typeface="黑体" panose="02010609060101010101" charset="-122"/>
                          <a:cs typeface="Times New Roman" panose="02020603050405020304"/>
                        </a:rPr>
                        <a:t>社会环境对人物命运的影响</a:t>
                      </a:r>
                      <a:endParaRPr lang="zh-CN" sz="26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600" b="1" kern="100" dirty="0">
                          <a:solidFill>
                            <a:srgbClr val="C00000"/>
                          </a:solidFill>
                          <a:effectLst/>
                          <a:latin typeface="Times New Roman" panose="02020603050405020304"/>
                          <a:ea typeface="黑体" panose="02010609060101010101" charset="-122"/>
                          <a:cs typeface="Times New Roman" panose="02020603050405020304"/>
                        </a:rPr>
                        <a:t>人对社会环境的态度、影响</a:t>
                      </a:r>
                      <a:endParaRPr lang="zh-CN" sz="26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1554480">
                <a:tc>
                  <a:txBody>
                    <a:bodyPr/>
                    <a:lstStyle/>
                    <a:p>
                      <a:pPr algn="ctr">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祥林嫂</a:t>
                      </a:r>
                      <a:endParaRPr lang="zh-CN" sz="2600" kern="100" dirty="0">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600" b="1" kern="100" dirty="0">
                        <a:solidFill>
                          <a:srgbClr val="FF0000"/>
                        </a:solidFill>
                        <a:effectLst/>
                        <a:latin typeface="Times New Roman" panose="02020603050405020304"/>
                        <a:ea typeface="宋体" panose="02010600030101010101" pitchFamily="2" charset="-122"/>
                        <a:cs typeface="Times New Roman" panose="020206030504050203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600" b="1" kern="100" dirty="0">
                        <a:solidFill>
                          <a:srgbClr val="FF0000"/>
                        </a:solidFill>
                        <a:effectLst/>
                        <a:latin typeface="Times New Roman" panose="02020603050405020304"/>
                        <a:ea typeface="宋体" panose="02010600030101010101" pitchFamily="2" charset="-122"/>
                        <a:cs typeface="Times New Roman" panose="020206030504050203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6880">
                <a:tc>
                  <a:txBody>
                    <a:bodyPr/>
                    <a:lstStyle/>
                    <a:p>
                      <a:pPr algn="ctr">
                        <a:lnSpc>
                          <a:spcPct val="150000"/>
                        </a:lnSpc>
                        <a:spcAft>
                          <a:spcPts val="0"/>
                        </a:spcAft>
                        <a:tabLst>
                          <a:tab pos="2700655" algn="l"/>
                        </a:tabLst>
                      </a:pPr>
                      <a:r>
                        <a:rPr lang="zh-CN" sz="2600" b="1" kern="100">
                          <a:effectLst/>
                          <a:latin typeface="Times New Roman" panose="02020603050405020304"/>
                          <a:ea typeface="宋体" panose="02010600030101010101" pitchFamily="2" charset="-122"/>
                          <a:cs typeface="Times New Roman" panose="02020603050405020304"/>
                        </a:rPr>
                        <a:t>林冲</a:t>
                      </a:r>
                      <a:endParaRPr lang="zh-CN" sz="2600" kern="100">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600" b="1" kern="100" dirty="0">
                        <a:solidFill>
                          <a:srgbClr val="FF0000"/>
                        </a:solidFill>
                        <a:effectLst/>
                        <a:latin typeface="Times New Roman" panose="02020603050405020304"/>
                        <a:ea typeface="宋体" panose="02010600030101010101" pitchFamily="2" charset="-122"/>
                        <a:cs typeface="Times New Roman" panose="020206030504050203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600" b="1" kern="100" dirty="0">
                        <a:solidFill>
                          <a:srgbClr val="FF0000"/>
                        </a:solidFill>
                        <a:effectLst/>
                        <a:latin typeface="Times New Roman" panose="02020603050405020304"/>
                        <a:ea typeface="宋体" panose="02010600030101010101" pitchFamily="2" charset="-122"/>
                        <a:cs typeface="Times New Roman" panose="020206030504050203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4040">
                <a:tc>
                  <a:txBody>
                    <a:bodyPr/>
                    <a:lstStyle/>
                    <a:p>
                      <a:pPr algn="ctr">
                        <a:lnSpc>
                          <a:spcPct val="150000"/>
                        </a:lnSpc>
                        <a:spcAft>
                          <a:spcPts val="0"/>
                        </a:spcAft>
                        <a:tabLst>
                          <a:tab pos="2700655" algn="l"/>
                        </a:tabLst>
                      </a:pPr>
                      <a:r>
                        <a:rPr lang="zh-CN" sz="2600" b="1" kern="100">
                          <a:effectLst/>
                          <a:latin typeface="Times New Roman" panose="02020603050405020304"/>
                          <a:ea typeface="宋体" panose="02010600030101010101" pitchFamily="2" charset="-122"/>
                          <a:cs typeface="Times New Roman" panose="02020603050405020304"/>
                        </a:rPr>
                        <a:t>别里</a:t>
                      </a:r>
                      <a:endParaRPr lang="zh-CN" sz="2600" kern="10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600" b="1" kern="100">
                          <a:effectLst/>
                          <a:latin typeface="Times New Roman" panose="02020603050405020304"/>
                          <a:ea typeface="宋体" panose="02010600030101010101" pitchFamily="2" charset="-122"/>
                          <a:cs typeface="Times New Roman" panose="02020603050405020304"/>
                        </a:rPr>
                        <a:t>科夫</a:t>
                      </a:r>
                      <a:endParaRPr lang="zh-CN" sz="2600" kern="100">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600" b="1" kern="100">
                        <a:solidFill>
                          <a:srgbClr val="FF0000"/>
                        </a:solidFill>
                        <a:effectLst/>
                        <a:latin typeface="Times New Roman" panose="02020603050405020304"/>
                        <a:ea typeface="宋体" panose="02010600030101010101" pitchFamily="2" charset="-122"/>
                        <a:cs typeface="Times New Roman" panose="020206030504050203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600" b="1" kern="100" dirty="0">
                        <a:solidFill>
                          <a:srgbClr val="FF0000"/>
                        </a:solidFill>
                        <a:effectLst/>
                        <a:latin typeface="Times New Roman" panose="02020603050405020304"/>
                        <a:ea typeface="宋体" panose="02010600030101010101" pitchFamily="2" charset="-122"/>
                        <a:cs typeface="Times New Roman" panose="020206030504050203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文本框 2"/>
          <p:cNvSpPr txBox="1"/>
          <p:nvPr>
            <p:custDataLst>
              <p:tags r:id="rId2"/>
            </p:custDataLst>
          </p:nvPr>
        </p:nvSpPr>
        <p:spPr>
          <a:xfrm>
            <a:off x="1656715" y="1119505"/>
            <a:ext cx="5038090" cy="1651000"/>
          </a:xfrm>
          <a:prstGeom prst="rect">
            <a:avLst/>
          </a:prstGeom>
          <a:noFill/>
        </p:spPr>
        <p:txBody>
          <a:bodyPr wrap="square" rtlCol="0">
            <a:spAutoFit/>
          </a:bodyPr>
          <a:p>
            <a:pPr marL="0" indent="0" eaLnBrk="1" latinLnBrk="0" hangingPunct="1">
              <a:lnSpc>
                <a:spcPct val="130000"/>
              </a:lnSpc>
            </a:pPr>
            <a:r>
              <a:rPr lang="zh-CN" sz="2600" b="1" kern="100" dirty="0">
                <a:effectLst/>
                <a:latin typeface="Times New Roman" panose="02020603050405020304"/>
                <a:cs typeface="Times New Roman" panose="02020603050405020304"/>
                <a:sym typeface="+mn-ea"/>
              </a:rPr>
              <a:t>虽然勤劳善良，但还是一步步地被推向孤立无援的境地，最终惨死</a:t>
            </a:r>
            <a:endParaRPr lang="zh-CN" altLang="en-US"/>
          </a:p>
        </p:txBody>
      </p:sp>
      <p:sp>
        <p:nvSpPr>
          <p:cNvPr id="4" name="文本框 3"/>
          <p:cNvSpPr txBox="1"/>
          <p:nvPr>
            <p:custDataLst>
              <p:tags r:id="rId3"/>
            </p:custDataLst>
          </p:nvPr>
        </p:nvSpPr>
        <p:spPr>
          <a:xfrm>
            <a:off x="6734810" y="1332865"/>
            <a:ext cx="4690110" cy="1210945"/>
          </a:xfrm>
          <a:prstGeom prst="rect">
            <a:avLst/>
          </a:prstGeom>
          <a:noFill/>
        </p:spPr>
        <p:txBody>
          <a:bodyPr wrap="square" rtlCol="0">
            <a:spAutoFit/>
          </a:bodyPr>
          <a:p>
            <a:pPr marL="0" indent="0" eaLnBrk="1" latinLnBrk="0" hangingPunct="1">
              <a:lnSpc>
                <a:spcPct val="130000"/>
              </a:lnSpc>
            </a:pPr>
            <a:r>
              <a:rPr lang="zh-CN" b="1" kern="100" dirty="0">
                <a:effectLst/>
                <a:latin typeface="Times New Roman" panose="02020603050405020304"/>
                <a:cs typeface="Times New Roman" panose="02020603050405020304"/>
                <a:sym typeface="+mn-ea"/>
              </a:rPr>
              <a:t>无力反抗，步步屈从；试图</a:t>
            </a:r>
            <a:endParaRPr lang="zh-CN" b="1" kern="100" dirty="0">
              <a:effectLst/>
              <a:latin typeface="Times New Roman" panose="02020603050405020304"/>
              <a:cs typeface="Times New Roman" panose="02020603050405020304"/>
              <a:sym typeface="+mn-ea"/>
            </a:endParaRPr>
          </a:p>
          <a:p>
            <a:pPr marL="0" indent="0" eaLnBrk="1" latinLnBrk="0" hangingPunct="1">
              <a:lnSpc>
                <a:spcPct val="130000"/>
              </a:lnSpc>
            </a:pPr>
            <a:r>
              <a:rPr lang="zh-CN" b="1" kern="100" dirty="0">
                <a:effectLst/>
                <a:latin typeface="Times New Roman" panose="02020603050405020304"/>
                <a:cs typeface="Times New Roman" panose="02020603050405020304"/>
                <a:sym typeface="+mn-ea"/>
              </a:rPr>
              <a:t>改变、质疑，但没有成功</a:t>
            </a:r>
            <a:endParaRPr lang="zh-CN" altLang="en-US"/>
          </a:p>
        </p:txBody>
      </p:sp>
      <p:sp>
        <p:nvSpPr>
          <p:cNvPr id="5" name="文本框 4"/>
          <p:cNvSpPr txBox="1"/>
          <p:nvPr>
            <p:custDataLst>
              <p:tags r:id="rId4"/>
            </p:custDataLst>
          </p:nvPr>
        </p:nvSpPr>
        <p:spPr>
          <a:xfrm>
            <a:off x="1621790" y="2700020"/>
            <a:ext cx="5047615" cy="1770380"/>
          </a:xfrm>
          <a:prstGeom prst="rect">
            <a:avLst/>
          </a:prstGeom>
          <a:noFill/>
        </p:spPr>
        <p:txBody>
          <a:bodyPr wrap="square" rtlCol="0">
            <a:spAutoFit/>
          </a:bodyPr>
          <a:p>
            <a:pPr marL="0" indent="0" eaLnBrk="1" latinLnBrk="0" hangingPunct="1">
              <a:lnSpc>
                <a:spcPct val="130000"/>
              </a:lnSpc>
            </a:pPr>
            <a:r>
              <a:rPr lang="zh-CN" b="1" kern="100" dirty="0">
                <a:effectLst/>
                <a:latin typeface="Times New Roman" panose="02020603050405020304"/>
                <a:cs typeface="Times New Roman" panose="02020603050405020304"/>
                <a:sym typeface="+mn-ea"/>
              </a:rPr>
              <a:t>以高俅为首的统治者步步紧逼，使林冲性格由安于现状、软弱动摇到走向反抗</a:t>
            </a:r>
            <a:endParaRPr lang="zh-CN" altLang="en-US"/>
          </a:p>
        </p:txBody>
      </p:sp>
      <p:sp>
        <p:nvSpPr>
          <p:cNvPr id="7" name="文本框 6"/>
          <p:cNvSpPr txBox="1"/>
          <p:nvPr>
            <p:custDataLst>
              <p:tags r:id="rId5"/>
            </p:custDataLst>
          </p:nvPr>
        </p:nvSpPr>
        <p:spPr>
          <a:xfrm>
            <a:off x="6773545" y="2982595"/>
            <a:ext cx="4312920" cy="1210945"/>
          </a:xfrm>
          <a:prstGeom prst="rect">
            <a:avLst/>
          </a:prstGeom>
          <a:noFill/>
        </p:spPr>
        <p:txBody>
          <a:bodyPr wrap="square" rtlCol="0">
            <a:spAutoFit/>
          </a:bodyPr>
          <a:p>
            <a:pPr marL="0" indent="0" eaLnBrk="1" latinLnBrk="0" hangingPunct="1">
              <a:lnSpc>
                <a:spcPct val="130000"/>
              </a:lnSpc>
            </a:pPr>
            <a:r>
              <a:rPr lang="zh-CN" b="1" kern="100" dirty="0">
                <a:effectLst/>
                <a:latin typeface="Times New Roman" panose="02020603050405020304"/>
                <a:cs typeface="Times New Roman" panose="02020603050405020304"/>
                <a:sym typeface="+mn-ea"/>
              </a:rPr>
              <a:t>先是安于现状、逆来顺受，最终奋起反抗</a:t>
            </a:r>
            <a:endParaRPr lang="zh-CN" altLang="en-US"/>
          </a:p>
        </p:txBody>
      </p:sp>
      <p:sp>
        <p:nvSpPr>
          <p:cNvPr id="8" name="文本框 7"/>
          <p:cNvSpPr txBox="1"/>
          <p:nvPr>
            <p:custDataLst>
              <p:tags r:id="rId6"/>
            </p:custDataLst>
          </p:nvPr>
        </p:nvSpPr>
        <p:spPr>
          <a:xfrm>
            <a:off x="1476375" y="4494530"/>
            <a:ext cx="5331460" cy="1770380"/>
          </a:xfrm>
          <a:prstGeom prst="rect">
            <a:avLst/>
          </a:prstGeom>
          <a:noFill/>
        </p:spPr>
        <p:txBody>
          <a:bodyPr wrap="square" rtlCol="0">
            <a:spAutoFit/>
          </a:bodyPr>
          <a:p>
            <a:pPr marL="0" indent="0" eaLnBrk="1" latinLnBrk="0" hangingPunct="1">
              <a:lnSpc>
                <a:spcPct val="130000"/>
              </a:lnSpc>
            </a:pPr>
            <a:r>
              <a:rPr lang="zh-CN" b="1" kern="100">
                <a:effectLst/>
                <a:latin typeface="Times New Roman" panose="02020603050405020304"/>
                <a:cs typeface="Times New Roman" panose="02020603050405020304"/>
                <a:sym typeface="+mn-ea"/>
              </a:rPr>
              <a:t>长期的专制统治，养成了他</a:t>
            </a:r>
            <a:r>
              <a:rPr lang="en-US" b="1" kern="100">
                <a:effectLst/>
                <a:latin typeface="宋体" panose="02010600030101010101" pitchFamily="2" charset="-122"/>
                <a:ea typeface="等线" panose="02010600030101010101" charset="-122"/>
                <a:cs typeface="Times New Roman" panose="02020603050405020304"/>
                <a:sym typeface="+mn-ea"/>
              </a:rPr>
              <a:t>“</a:t>
            </a:r>
            <a:r>
              <a:rPr lang="zh-CN" b="1" kern="100">
                <a:effectLst/>
                <a:latin typeface="Times New Roman" panose="02020603050405020304"/>
                <a:cs typeface="Times New Roman" panose="02020603050405020304"/>
                <a:sym typeface="+mn-ea"/>
              </a:rPr>
              <a:t>套</a:t>
            </a:r>
            <a:endParaRPr lang="zh-CN" b="1" kern="100">
              <a:effectLst/>
              <a:latin typeface="Times New Roman" panose="02020603050405020304"/>
              <a:cs typeface="Times New Roman" panose="02020603050405020304"/>
              <a:sym typeface="+mn-ea"/>
            </a:endParaRPr>
          </a:p>
          <a:p>
            <a:pPr marL="0" indent="0" eaLnBrk="1" latinLnBrk="0" hangingPunct="1">
              <a:lnSpc>
                <a:spcPct val="130000"/>
              </a:lnSpc>
            </a:pPr>
            <a:r>
              <a:rPr lang="zh-CN" b="1" kern="100">
                <a:effectLst/>
                <a:latin typeface="Times New Roman" panose="02020603050405020304"/>
                <a:cs typeface="Times New Roman" panose="02020603050405020304"/>
                <a:sym typeface="+mn-ea"/>
              </a:rPr>
              <a:t>中人</a:t>
            </a:r>
            <a:r>
              <a:rPr lang="en-US" b="1" kern="100">
                <a:effectLst/>
                <a:latin typeface="宋体" panose="02010600030101010101" pitchFamily="2" charset="-122"/>
                <a:ea typeface="等线" panose="02010600030101010101" charset="-122"/>
                <a:cs typeface="Times New Roman" panose="02020603050405020304"/>
                <a:sym typeface="+mn-ea"/>
              </a:rPr>
              <a:t>”</a:t>
            </a:r>
            <a:r>
              <a:rPr lang="zh-CN" b="1" kern="100">
                <a:effectLst/>
                <a:latin typeface="Times New Roman" panose="02020603050405020304"/>
                <a:cs typeface="Times New Roman" panose="02020603050405020304"/>
                <a:sym typeface="+mn-ea"/>
              </a:rPr>
              <a:t>的性格，最后被这种环境</a:t>
            </a:r>
            <a:endParaRPr lang="zh-CN" b="1" kern="100">
              <a:effectLst/>
              <a:latin typeface="Times New Roman" panose="02020603050405020304"/>
              <a:cs typeface="Times New Roman" panose="02020603050405020304"/>
              <a:sym typeface="+mn-ea"/>
            </a:endParaRPr>
          </a:p>
          <a:p>
            <a:pPr marL="0" indent="0" eaLnBrk="1" latinLnBrk="0" hangingPunct="1">
              <a:lnSpc>
                <a:spcPct val="130000"/>
              </a:lnSpc>
            </a:pPr>
            <a:r>
              <a:rPr lang="zh-CN" b="1" kern="100">
                <a:effectLst/>
                <a:latin typeface="Times New Roman" panose="02020603050405020304"/>
                <a:cs typeface="Times New Roman" panose="02020603050405020304"/>
                <a:sym typeface="+mn-ea"/>
              </a:rPr>
              <a:t>吞噬</a:t>
            </a:r>
            <a:endParaRPr lang="zh-CN" altLang="en-US"/>
          </a:p>
        </p:txBody>
      </p:sp>
      <p:sp>
        <p:nvSpPr>
          <p:cNvPr id="9" name="文本框 8"/>
          <p:cNvSpPr txBox="1"/>
          <p:nvPr>
            <p:custDataLst>
              <p:tags r:id="rId7"/>
            </p:custDataLst>
          </p:nvPr>
        </p:nvSpPr>
        <p:spPr>
          <a:xfrm>
            <a:off x="6770370" y="4737735"/>
            <a:ext cx="4377690" cy="1210945"/>
          </a:xfrm>
          <a:prstGeom prst="rect">
            <a:avLst/>
          </a:prstGeom>
          <a:noFill/>
        </p:spPr>
        <p:txBody>
          <a:bodyPr wrap="square" rtlCol="0">
            <a:spAutoFit/>
          </a:bodyPr>
          <a:p>
            <a:pPr marL="0" indent="0" eaLnBrk="1" latinLnBrk="0" hangingPunct="1">
              <a:lnSpc>
                <a:spcPct val="130000"/>
              </a:lnSpc>
            </a:pPr>
            <a:r>
              <a:rPr lang="zh-CN" b="1" kern="100" dirty="0">
                <a:effectLst/>
                <a:latin typeface="Times New Roman" panose="02020603050405020304"/>
                <a:cs typeface="Times New Roman" panose="02020603050405020304"/>
                <a:sym typeface="+mn-ea"/>
              </a:rPr>
              <a:t>妄图以</a:t>
            </a:r>
            <a:r>
              <a:rPr lang="en-US" b="1" kern="100" dirty="0">
                <a:effectLst/>
                <a:latin typeface="宋体" panose="02010600030101010101" pitchFamily="2" charset="-122"/>
                <a:ea typeface="等线" panose="02010600030101010101" charset="-122"/>
                <a:cs typeface="Times New Roman" panose="02020603050405020304"/>
                <a:sym typeface="+mn-ea"/>
              </a:rPr>
              <a:t>“</a:t>
            </a:r>
            <a:r>
              <a:rPr lang="zh-CN" b="1" kern="100" dirty="0">
                <a:effectLst/>
                <a:latin typeface="Times New Roman" panose="02020603050405020304"/>
                <a:cs typeface="Times New Roman" panose="02020603050405020304"/>
                <a:sym typeface="+mn-ea"/>
              </a:rPr>
              <a:t>套中人</a:t>
            </a:r>
            <a:r>
              <a:rPr lang="en-US" b="1" kern="100" dirty="0">
                <a:effectLst/>
                <a:latin typeface="宋体" panose="02010600030101010101" pitchFamily="2" charset="-122"/>
                <a:ea typeface="等线" panose="02010600030101010101" charset="-122"/>
                <a:cs typeface="Times New Roman" panose="02020603050405020304"/>
                <a:sym typeface="+mn-ea"/>
              </a:rPr>
              <a:t>”</a:t>
            </a:r>
            <a:r>
              <a:rPr lang="zh-CN" b="1" kern="100" dirty="0">
                <a:effectLst/>
                <a:latin typeface="Times New Roman" panose="02020603050405020304"/>
                <a:cs typeface="Times New Roman" panose="02020603050405020304"/>
                <a:sym typeface="+mn-ea"/>
              </a:rPr>
              <a:t>性格辖制周围的人、事</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1331875"/>
            <a:ext cx="10980000" cy="3970318"/>
          </a:xfrm>
        </p:spPr>
        <p:txBody>
          <a:bodyPr/>
          <a:lstStyle/>
          <a:p>
            <a:pPr>
              <a:spcAft>
                <a:spcPts val="0"/>
              </a:spcAft>
              <a:tabLst>
                <a:tab pos="2700655" algn="l"/>
              </a:tabLst>
            </a:pPr>
            <a:r>
              <a:rPr lang="en-US" altLang="zh-CN" kern="100" dirty="0">
                <a:ea typeface="楷体" panose="02010609060101010101" charset="-122"/>
                <a:cs typeface="Courier New" panose="02070309020205020404"/>
              </a:rPr>
              <a:t>(2023·</a:t>
            </a:r>
            <a:r>
              <a:rPr lang="zh-CN" altLang="zh-CN" kern="100" dirty="0">
                <a:ea typeface="楷体" panose="02010609060101010101" charset="-122"/>
                <a:cs typeface="Times New Roman" panose="02020603050405020304"/>
              </a:rPr>
              <a:t>新课标</a:t>
            </a:r>
            <a:r>
              <a:rPr lang="en-US" altLang="zh-CN" kern="100" dirty="0">
                <a:latin typeface="宋体" panose="02010600030101010101" pitchFamily="2" charset="-122"/>
                <a:ea typeface="楷体" panose="02010609060101010101" charset="-122"/>
                <a:cs typeface="Times New Roman" panose="02020603050405020304"/>
              </a:rPr>
              <a:t>Ⅰ</a:t>
            </a:r>
            <a:r>
              <a:rPr lang="zh-CN" altLang="zh-CN" kern="100" dirty="0">
                <a:ea typeface="楷体" panose="02010609060101010101" charset="-122"/>
                <a:cs typeface="Times New Roman" panose="02020603050405020304"/>
              </a:rPr>
              <a:t>卷</a:t>
            </a:r>
            <a:r>
              <a:rPr lang="en-US" altLang="zh-CN" kern="100" dirty="0">
                <a:ea typeface="楷体" panose="02010609060101010101" charset="-122"/>
                <a:cs typeface="Courier New" panose="02070309020205020404"/>
              </a:rPr>
              <a:t>)</a:t>
            </a:r>
            <a:r>
              <a:rPr lang="zh-CN" altLang="zh-CN" kern="100" dirty="0">
                <a:cs typeface="Times New Roman" panose="02020603050405020304"/>
              </a:rPr>
              <a:t>阅读下面的文字，完成后面小题。</a:t>
            </a:r>
            <a:endParaRPr lang="zh-CN" altLang="zh-CN" sz="1050" kern="100" dirty="0">
              <a:latin typeface="等线" panose="02010600030101010101" charset="-122"/>
              <a:ea typeface="等线" panose="02010600030101010101" charset="-122"/>
              <a:cs typeface="Courier New" panose="02070309020205020404"/>
            </a:endParaRPr>
          </a:p>
          <a:p>
            <a:pPr algn="ctr">
              <a:spcAft>
                <a:spcPts val="0"/>
              </a:spcAft>
              <a:tabLst>
                <a:tab pos="2700655" algn="l"/>
              </a:tabLst>
            </a:pPr>
            <a:r>
              <a:rPr lang="zh-CN" altLang="zh-CN" kern="100" dirty="0">
                <a:ea typeface="黑体" panose="02010609060101010101" charset="-122"/>
                <a:cs typeface="Times New Roman" panose="02020603050405020304"/>
              </a:rPr>
              <a:t>给儿子</a:t>
            </a:r>
            <a:endParaRPr lang="zh-CN" altLang="zh-CN" sz="1050" kern="100" dirty="0">
              <a:latin typeface="等线" panose="02010600030101010101" charset="-122"/>
              <a:ea typeface="等线" panose="02010600030101010101" charset="-122"/>
              <a:cs typeface="Courier New" panose="02070309020205020404"/>
            </a:endParaRPr>
          </a:p>
          <a:p>
            <a:pPr algn="ctr">
              <a:spcAft>
                <a:spcPts val="0"/>
              </a:spcAft>
              <a:tabLst>
                <a:tab pos="2700655" algn="l"/>
              </a:tabLst>
            </a:pPr>
            <a:r>
              <a:rPr lang="zh-CN" altLang="zh-CN" kern="100" dirty="0">
                <a:ea typeface="楷体" panose="02010609060101010101" charset="-122"/>
                <a:cs typeface="Times New Roman" panose="02020603050405020304"/>
              </a:rPr>
              <a:t>陈　村</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你总会长大的，儿子，你总会进入大学，把童年撇得远远的。你会和时髦青年一样，热衷于旅游。等到暑假，你的第一个暑假，儿子，你就去买票</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图片 2" descr="E:\张\11.19\新建文件夹\典例体验.tif"/>
          <p:cNvPicPr/>
          <p:nvPr/>
        </p:nvPicPr>
        <p:blipFill>
          <a:blip r:embed="rId1">
            <a:extLst>
              <a:ext uri="{28A0092B-C50C-407E-A947-70E740481C1C}">
                <a14:useLocalDpi xmlns:a14="http://schemas.microsoft.com/office/drawing/2010/main" val="0"/>
              </a:ext>
            </a:extLst>
          </a:blip>
          <a:srcRect/>
          <a:stretch>
            <a:fillRect/>
          </a:stretch>
        </p:blipFill>
        <p:spPr bwMode="auto">
          <a:xfrm>
            <a:off x="288429" y="755811"/>
            <a:ext cx="2112010" cy="495935"/>
          </a:xfrm>
          <a:prstGeom prst="rect">
            <a:avLst/>
          </a:prstGeom>
          <a:noFill/>
          <a:ln>
            <a:noFill/>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6648"/>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火车</a:t>
            </a:r>
            <a:r>
              <a:rPr lang="en-US" altLang="zh-CN" kern="100" dirty="0">
                <a:ea typeface="楷体" panose="02010609060101010101" charset="-122"/>
                <a:cs typeface="Courier New" panose="02070309020205020404"/>
              </a:rPr>
              <a:t>430</a:t>
            </a:r>
            <a:r>
              <a:rPr lang="zh-CN" altLang="zh-CN" kern="100" dirty="0">
                <a:ea typeface="楷体" panose="02010609060101010101" charset="-122"/>
                <a:cs typeface="Times New Roman" panose="02020603050405020304"/>
              </a:rPr>
              <a:t>公里，一直坐到芜湖。你背着包爬上江堤，看看长江。再没有比长江更亲切的河了。它宽，它长，它黄得恰如其分，不失尊严地走向东海。</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你走下江堤，花一毛钱去打票，坐上渡船。船上无疑会有许多人。他们挑着担子，扛着被子，或许还有板车。他们说话的声音很高，看人从来都是正视。也许会有人和你搭话，你就老老实实说话。他们没有坏意</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979"/>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你从跳板走上岸，顺着被鞋底和脚板踩硬踩白的大路，走半个小时。你能看到村子了。狗总是最先跳出来的。你可以在任何一家的门口坐下，要口水喝。主人总是热情的，而狗却时刻警惕着。也许会引来它的朋友们，纷纷表示出对你的兴趣。你要沉住气。</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你谢过主人，再别理狗的讹诈，去河边寻找滩船。如果你运气好，船上只有一两个客，你就能躺在舱里，将头枕着船帮，河水拍击船底的声音顿时变得很重。船在桨声中不紧不慢地走。双桨</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吱呀吱呀</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的，古人说是</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欸乃</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，也对。怎么说怎么像</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9310"/>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板桥就在太阳落下去的地方。你沿着大埂走，右边是漕河，它连接着巢湖和长江。河滩如没被淹，一定有放牛的。你走过窑场就不远了。可以问问人，谁都愿意回答你，也许还会领你走一段，把咄咄逼人的狗子赶开。走到你的腿有点酸了，那就差不多到了。</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走下大埂，沿着水渠边的路走。你走过一座小桥，只有一条石板的桥就是进村了。我曾写过它。这时，你抬起头，会发觉许多眼睛在看着你。</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你对他们说，你叫杨子，你是我的儿子。</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儿子，你得找和你父亲差不多年纪的人，他们才记得</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6648"/>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他们会记得那五个</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上海佬</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，记得那个戴近视眼镜的下放学生。他们会说他的好话和坏话。不管他们说什么，你都听着，不许还嘴。他们会告诉你一些细节，比如插不齐秧，比如一口气吃了个</a:t>
            </a:r>
            <a:r>
              <a:rPr lang="en-US" altLang="zh-CN" kern="100" dirty="0">
                <a:ea typeface="楷体" panose="02010609060101010101" charset="-122"/>
                <a:cs typeface="Courier New" panose="02070309020205020404"/>
              </a:rPr>
              <a:t>12</a:t>
            </a:r>
            <a:r>
              <a:rPr lang="zh-CN" altLang="zh-CN" kern="100" dirty="0">
                <a:ea typeface="楷体" panose="02010609060101010101" charset="-122"/>
                <a:cs typeface="Times New Roman" panose="02020603050405020304"/>
              </a:rPr>
              <a:t>斤的西瓜。你跟他们一起笑吧，确实值得笑上一场。</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你们谈到黑了，会有人请你吃饭。不必客气，谁先请就跟谁去。能喝多少喝多少，能吃多少吃多少，这才像客人。天黑了，他们会留你住宿。他们非常好客。</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6648"/>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儿子，你去找找那间草屋。它在村子的东头，通往晒场的路边，三面环水。你比着照片，看它还像不像当年。也许那草屋已经不在了，当年它就晃晃的，想必支撑不到你去。也许，那里又成了一片稻田。</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晚上，你到田间小路上走走。你边走边读</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稻花香里说丰年，听取蛙声一片</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，感受会深深的。风吹来暖暖的热气，稻穗在风中作响。一路上，有萤火虫为你照着</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6648"/>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假如你有胆量，就到村东头的大坟茔去。多半会碰上</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鬼火</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，也就是磷火。你别跑，你坐在坟堆上，体会一下死的庄重和沉默。地下的那些人也曾生活在这块土地上，劳动，繁殖。他们也曾埋葬过他们的祖先。你会捉摸到一点历史感的，这比任何教科书都有效。</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住上几天，你就熟悉村子了。男人爱理干干净净的发式，两边的头发一刀推净，这样头便显得长了。顶上则是长长的头毛，能披到眼睛，时而这么一甩，甩得很有点味道</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77656"/>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我喜欢见他们光着上身光着脚的样子。皮肤晒成了栗色，黑得发亮发光，连麦芒都刺不透它。他们不是生来这样的。和他们一起下河，你就知道，他们原先比你还白。现在，他们和你的祖先一样黑了。和你父亲当年一样黑。你要是下田，就和你一样黑</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22392"/>
          </a:xfrm>
        </p:spPr>
        <p:txBody>
          <a:bodyPr/>
          <a:lstStyle/>
          <a:p>
            <a:pPr indent="713740">
              <a:lnSpc>
                <a:spcPct val="120000"/>
              </a:lnSpc>
              <a:spcAft>
                <a:spcPts val="0"/>
              </a:spcAft>
              <a:tabLst>
                <a:tab pos="2700655" algn="l"/>
              </a:tabLst>
            </a:pPr>
            <a:r>
              <a:rPr lang="zh-CN" altLang="zh-CN" kern="100" dirty="0">
                <a:ea typeface="楷体" panose="02010609060101010101" charset="-122"/>
                <a:cs typeface="Times New Roman" panose="02020603050405020304"/>
              </a:rPr>
              <a:t>下田去吧，儿子。让太阳也把你烤透。你弯下腰，从清晨弯到天黑，你恨不得把腰扔了。你的肩膀不是生来只能背背书包的。你挑起担子，肩上的肌肉会在扁担下鼓起。也许会掉层皮，那不算什么。你去拔秧，插秧，锄草，脱粒。你会知道自己并非什么都行。你去握一握大锹，它啥时候都不会被取代。工具越原始就越扔不了，像锤子，像刀，总要的。你得认识麦子，稻子，玉米，高粱，红薯。它们也是扔不了的。你干累了，坐在门边，看着猪在四处漫游，看着鸡上房，鸭下河，鹅窜进秧田美餐一顿。你听着杵声，感觉着太阳渐渐收起它的热力。你心平气和地想想，该说大地是仁慈的。它在无止无息地输出。我们因为这输出，才能存活，才得以延续</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6648"/>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那一层层茅草铺就的屋顶，那一条条小河分割的田野，那土黄色的土墙，那牛，那狗。那威力无比的太阳。</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你会爱的。</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你就这样住着，看着，干着。你去过了，你就会懂得父亲，懂得父亲笔下的漕河。当然，这实在不算什么，应当珍视的是你懂了自己。你得不让自己飘了，你得有块东西镇住自己。也许，借父亲的还不行，你得自己去找</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280670" y="575945"/>
          <a:ext cx="10960735" cy="5425440"/>
        </p:xfrm>
        <a:graphic>
          <a:graphicData uri="http://schemas.openxmlformats.org/drawingml/2006/table">
            <a:tbl>
              <a:tblPr/>
              <a:tblGrid>
                <a:gridCol w="1520190"/>
                <a:gridCol w="5004435"/>
                <a:gridCol w="4436110"/>
              </a:tblGrid>
              <a:tr h="640080">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主人公</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社会环境对人物命运的影响</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人对社会环境的态度、影响</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176270">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成名</a:t>
                      </a:r>
                      <a:endParaRPr lang="zh-CN" sz="28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800" b="1" kern="100" dirty="0">
                        <a:solidFill>
                          <a:srgbClr val="FF0000"/>
                        </a:solidFill>
                        <a:effectLst/>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800" b="1" kern="100">
                        <a:solidFill>
                          <a:srgbClr val="FF0000"/>
                        </a:solidFill>
                        <a:effectLst/>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9090">
                <a:tc>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格</a:t>
                      </a:r>
                      <a:r>
                        <a:rPr lang="zh-CN" sz="2800" b="1" kern="100" dirty="0" smtClean="0">
                          <a:effectLst/>
                          <a:latin typeface="Times New Roman" panose="02020603050405020304"/>
                          <a:ea typeface="宋体" panose="02010600030101010101" pitchFamily="2" charset="-122"/>
                          <a:cs typeface="Times New Roman" panose="02020603050405020304"/>
                        </a:rPr>
                        <a:t>里</a:t>
                      </a:r>
                      <a:endParaRPr lang="en-US" altLang="zh-CN" sz="2800" b="1" kern="100" dirty="0" smtClean="0">
                        <a:effectLst/>
                        <a:latin typeface="Times New Roman" panose="02020603050405020304"/>
                        <a:ea typeface="宋体" panose="02010600030101010101" pitchFamily="2" charset="-122"/>
                        <a:cs typeface="Times New Roman" panose="02020603050405020304"/>
                      </a:endParaRPr>
                    </a:p>
                    <a:p>
                      <a:pPr algn="ctr">
                        <a:lnSpc>
                          <a:spcPct val="150000"/>
                        </a:lnSpc>
                        <a:spcAft>
                          <a:spcPts val="0"/>
                        </a:spcAft>
                        <a:tabLst>
                          <a:tab pos="2700655" algn="l"/>
                        </a:tabLst>
                      </a:pPr>
                      <a:r>
                        <a:rPr lang="zh-CN" sz="2800" b="1" kern="100" dirty="0" smtClean="0">
                          <a:effectLst/>
                          <a:latin typeface="Times New Roman" panose="02020603050405020304"/>
                          <a:ea typeface="宋体" panose="02010600030101010101" pitchFamily="2" charset="-122"/>
                          <a:cs typeface="Times New Roman" panose="02020603050405020304"/>
                        </a:rPr>
                        <a:t>高</a:t>
                      </a:r>
                      <a:r>
                        <a:rPr lang="zh-CN" sz="2800" b="1" kern="100" dirty="0">
                          <a:effectLst/>
                          <a:latin typeface="Times New Roman" panose="02020603050405020304"/>
                          <a:ea typeface="宋体" panose="02010600030101010101" pitchFamily="2" charset="-122"/>
                          <a:cs typeface="Times New Roman" panose="02020603050405020304"/>
                        </a:rPr>
                        <a:t>尔</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800" b="1" kern="100">
                        <a:solidFill>
                          <a:srgbClr val="FF0000"/>
                        </a:solidFill>
                        <a:effectLst/>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800" b="1" kern="100" dirty="0">
                        <a:solidFill>
                          <a:srgbClr val="FF0000"/>
                        </a:solidFill>
                        <a:effectLst/>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文本框 2"/>
          <p:cNvSpPr txBox="1"/>
          <p:nvPr/>
        </p:nvSpPr>
        <p:spPr>
          <a:xfrm>
            <a:off x="1873885" y="1082040"/>
            <a:ext cx="5158105" cy="3322955"/>
          </a:xfrm>
          <a:prstGeom prst="rect">
            <a:avLst/>
          </a:prstGeom>
          <a:noFill/>
        </p:spPr>
        <p:txBody>
          <a:bodyPr wrap="square" rtlCol="0">
            <a:spAutoFit/>
          </a:bodyPr>
          <a:p>
            <a:pPr marL="0" indent="0" eaLnBrk="1" latinLnBrk="0" hangingPunct="1">
              <a:lnSpc>
                <a:spcPct val="150000"/>
              </a:lnSpc>
            </a:pPr>
            <a:r>
              <a:rPr lang="zh-CN" b="1" kern="100" dirty="0">
                <a:effectLst/>
                <a:latin typeface="Times New Roman" panose="02020603050405020304"/>
                <a:cs typeface="Times New Roman" panose="02020603050405020304"/>
                <a:sym typeface="+mn-ea"/>
              </a:rPr>
              <a:t>成名一家被官府逼迫交纳促织</a:t>
            </a:r>
            <a:endParaRPr lang="zh-CN" b="1" kern="100" dirty="0">
              <a:effectLst/>
              <a:latin typeface="Times New Roman" panose="02020603050405020304"/>
              <a:cs typeface="Times New Roman" panose="02020603050405020304"/>
              <a:sym typeface="+mn-ea"/>
            </a:endParaRPr>
          </a:p>
          <a:p>
            <a:pPr marL="0" indent="0" eaLnBrk="1" latinLnBrk="0" hangingPunct="1">
              <a:lnSpc>
                <a:spcPct val="150000"/>
              </a:lnSpc>
            </a:pPr>
            <a:r>
              <a:rPr lang="zh-CN" b="1" kern="100" dirty="0">
                <a:effectLst/>
                <a:latin typeface="Times New Roman" panose="02020603050405020304"/>
                <a:cs typeface="Times New Roman" panose="02020603050405020304"/>
                <a:sym typeface="+mn-ea"/>
              </a:rPr>
              <a:t>以致倾家荡产，儿子也自杀；</a:t>
            </a:r>
            <a:endParaRPr lang="zh-CN" b="1" kern="100" dirty="0">
              <a:effectLst/>
              <a:latin typeface="Times New Roman" panose="02020603050405020304"/>
              <a:cs typeface="Times New Roman" panose="02020603050405020304"/>
              <a:sym typeface="+mn-ea"/>
            </a:endParaRPr>
          </a:p>
          <a:p>
            <a:pPr marL="0" indent="0" eaLnBrk="1" latinLnBrk="0" hangingPunct="1">
              <a:lnSpc>
                <a:spcPct val="150000"/>
              </a:lnSpc>
            </a:pPr>
            <a:r>
              <a:rPr lang="zh-CN" b="1" kern="100" dirty="0">
                <a:effectLst/>
                <a:latin typeface="Times New Roman" panose="02020603050405020304"/>
                <a:cs typeface="Times New Roman" panose="02020603050405020304"/>
                <a:sym typeface="+mn-ea"/>
              </a:rPr>
              <a:t>儿子</a:t>
            </a:r>
            <a:r>
              <a:rPr lang="en-US" b="1" kern="100" dirty="0">
                <a:effectLst/>
                <a:latin typeface="宋体" panose="02010600030101010101" pitchFamily="2" charset="-122"/>
                <a:ea typeface="等线" panose="02010600030101010101" charset="-122"/>
                <a:cs typeface="Times New Roman" panose="02020603050405020304"/>
                <a:sym typeface="+mn-ea"/>
              </a:rPr>
              <a:t>“</a:t>
            </a:r>
            <a:r>
              <a:rPr lang="zh-CN" b="1" kern="100" dirty="0">
                <a:effectLst/>
                <a:latin typeface="Times New Roman" panose="02020603050405020304"/>
                <a:cs typeface="Times New Roman" panose="02020603050405020304"/>
                <a:sym typeface="+mn-ea"/>
              </a:rPr>
              <a:t>魂化</a:t>
            </a:r>
            <a:r>
              <a:rPr lang="zh-CN" b="1" kern="100" dirty="0" smtClean="0">
                <a:effectLst/>
                <a:latin typeface="Times New Roman" panose="02020603050405020304"/>
                <a:cs typeface="Times New Roman" panose="02020603050405020304"/>
                <a:sym typeface="+mn-ea"/>
              </a:rPr>
              <a:t>促织</a:t>
            </a:r>
            <a:r>
              <a:rPr lang="en-US" b="1" kern="100" dirty="0">
                <a:effectLst/>
                <a:latin typeface="宋体" panose="02010600030101010101" pitchFamily="2" charset="-122"/>
                <a:ea typeface="等线" panose="02010600030101010101" charset="-122"/>
                <a:cs typeface="Times New Roman" panose="02020603050405020304"/>
                <a:sym typeface="+mn-ea"/>
              </a:rPr>
              <a:t>”</a:t>
            </a:r>
            <a:r>
              <a:rPr lang="zh-CN" b="1" kern="100" dirty="0">
                <a:effectLst/>
                <a:latin typeface="Times New Roman" panose="02020603050405020304"/>
                <a:cs typeface="Times New Roman" panose="02020603050405020304"/>
                <a:sym typeface="+mn-ea"/>
              </a:rPr>
              <a:t>以供统治者</a:t>
            </a:r>
            <a:endParaRPr lang="zh-CN" b="1" kern="100" dirty="0">
              <a:effectLst/>
              <a:latin typeface="Times New Roman" panose="02020603050405020304"/>
              <a:cs typeface="Times New Roman" panose="02020603050405020304"/>
              <a:sym typeface="+mn-ea"/>
            </a:endParaRPr>
          </a:p>
          <a:p>
            <a:pPr marL="0" indent="0" eaLnBrk="1" latinLnBrk="0" hangingPunct="1">
              <a:lnSpc>
                <a:spcPct val="150000"/>
              </a:lnSpc>
            </a:pPr>
            <a:r>
              <a:rPr lang="zh-CN" b="1" kern="100" dirty="0">
                <a:effectLst/>
                <a:latin typeface="Times New Roman" panose="02020603050405020304"/>
                <a:cs typeface="Times New Roman" panose="02020603050405020304"/>
                <a:sym typeface="+mn-ea"/>
              </a:rPr>
              <a:t>赏玩，成家因此摆脱困境，得</a:t>
            </a:r>
            <a:endParaRPr lang="zh-CN" b="1" kern="100" dirty="0">
              <a:effectLst/>
              <a:latin typeface="Times New Roman" panose="02020603050405020304"/>
              <a:cs typeface="Times New Roman" panose="02020603050405020304"/>
              <a:sym typeface="+mn-ea"/>
            </a:endParaRPr>
          </a:p>
          <a:p>
            <a:pPr marL="0" indent="0" eaLnBrk="1" latinLnBrk="0" hangingPunct="1">
              <a:lnSpc>
                <a:spcPct val="150000"/>
              </a:lnSpc>
            </a:pPr>
            <a:r>
              <a:rPr lang="zh-CN" b="1" kern="100" dirty="0">
                <a:effectLst/>
                <a:latin typeface="Times New Roman" panose="02020603050405020304"/>
                <a:cs typeface="Times New Roman" panose="02020603050405020304"/>
                <a:sym typeface="+mn-ea"/>
              </a:rPr>
              <a:t>了赏赐</a:t>
            </a:r>
            <a:endParaRPr lang="zh-CN" altLang="en-US"/>
          </a:p>
        </p:txBody>
      </p:sp>
      <p:sp>
        <p:nvSpPr>
          <p:cNvPr id="5" name="文本框 4"/>
          <p:cNvSpPr txBox="1"/>
          <p:nvPr/>
        </p:nvSpPr>
        <p:spPr>
          <a:xfrm>
            <a:off x="6936105" y="2506345"/>
            <a:ext cx="4152900" cy="521970"/>
          </a:xfrm>
          <a:prstGeom prst="rect">
            <a:avLst/>
          </a:prstGeom>
          <a:noFill/>
        </p:spPr>
        <p:txBody>
          <a:bodyPr wrap="square" rtlCol="0">
            <a:spAutoFit/>
          </a:bodyPr>
          <a:p>
            <a:r>
              <a:rPr lang="zh-CN" b="1" kern="100">
                <a:effectLst/>
                <a:latin typeface="Times New Roman" panose="02020603050405020304"/>
                <a:cs typeface="Times New Roman" panose="02020603050405020304"/>
                <a:sym typeface="+mn-ea"/>
              </a:rPr>
              <a:t>一步步屈从，一步步挣扎</a:t>
            </a:r>
            <a:endParaRPr lang="zh-CN" altLang="en-US"/>
          </a:p>
        </p:txBody>
      </p:sp>
      <p:sp>
        <p:nvSpPr>
          <p:cNvPr id="6" name="文本框 5"/>
          <p:cNvSpPr txBox="1"/>
          <p:nvPr/>
        </p:nvSpPr>
        <p:spPr>
          <a:xfrm>
            <a:off x="1906270" y="4955540"/>
            <a:ext cx="5231765" cy="521970"/>
          </a:xfrm>
          <a:prstGeom prst="rect">
            <a:avLst/>
          </a:prstGeom>
          <a:noFill/>
        </p:spPr>
        <p:txBody>
          <a:bodyPr wrap="square" rtlCol="0">
            <a:spAutoFit/>
          </a:bodyPr>
          <a:p>
            <a:r>
              <a:rPr lang="zh-CN" b="1" kern="100">
                <a:effectLst/>
                <a:latin typeface="Times New Roman" panose="02020603050405020304"/>
                <a:cs typeface="Times New Roman" panose="02020603050405020304"/>
                <a:sym typeface="+mn-ea"/>
              </a:rPr>
              <a:t>人变成虫，人异化为非人</a:t>
            </a:r>
            <a:endParaRPr lang="zh-CN" altLang="en-US"/>
          </a:p>
        </p:txBody>
      </p:sp>
      <p:sp>
        <p:nvSpPr>
          <p:cNvPr id="7" name="文本框 6"/>
          <p:cNvSpPr txBox="1"/>
          <p:nvPr/>
        </p:nvSpPr>
        <p:spPr>
          <a:xfrm>
            <a:off x="7021195" y="4932045"/>
            <a:ext cx="3870960" cy="521970"/>
          </a:xfrm>
          <a:prstGeom prst="rect">
            <a:avLst/>
          </a:prstGeom>
          <a:noFill/>
        </p:spPr>
        <p:txBody>
          <a:bodyPr wrap="square" rtlCol="0">
            <a:spAutoFit/>
          </a:bodyPr>
          <a:p>
            <a:r>
              <a:rPr lang="zh-CN" b="1" kern="100" dirty="0">
                <a:effectLst/>
                <a:latin typeface="Times New Roman" panose="02020603050405020304"/>
                <a:cs typeface="Times New Roman" panose="02020603050405020304"/>
                <a:sym typeface="+mn-ea"/>
              </a:rPr>
              <a:t>无力改变自己的命运</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70318"/>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当你离开板桥的时候，人们会送你。你是不配的，儿子。你得在晚上告别，半夜就走。夜间的漕河微微发亮，你独自在河滩坐上一会，听听它的流动。</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要是凑巧，你可以带条狗崽子回来。找条有主见的。开始，也许它有点想家。日子长了，你们能处好。你会发觉，为它吃点辛苦是值得的</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也就是这些话了，儿子。你得去，在大学的第一个暑假就去。我不知道究竟会怎样。要是你的船走进漕河，看见的只是一排烟囱，一排厂房，儿子，你该替我痛哭一场才是。虽然我为乡亲们高兴。</a:t>
            </a:r>
            <a:endParaRPr lang="zh-CN" altLang="zh-CN" sz="1050" kern="100" dirty="0">
              <a:latin typeface="等线" panose="02010600030101010101" charset="-122"/>
              <a:ea typeface="等线" panose="02010600030101010101" charset="-122"/>
              <a:cs typeface="Courier New" panose="02070309020205020404"/>
            </a:endParaRPr>
          </a:p>
          <a:p>
            <a:pPr algn="r">
              <a:spcAft>
                <a:spcPts val="0"/>
              </a:spcAft>
              <a:tabLst>
                <a:tab pos="2700655" algn="l"/>
              </a:tabLst>
            </a:pPr>
            <a:r>
              <a:rPr lang="en-US" altLang="zh-CN" kern="100" dirty="0">
                <a:ea typeface="楷体" panose="02010609060101010101" charset="-122"/>
                <a:cs typeface="Courier New" panose="02070309020205020404"/>
              </a:rPr>
              <a:t>1984.8</a:t>
            </a:r>
            <a:r>
              <a:rPr lang="en-US" altLang="zh-CN" kern="100" dirty="0">
                <a:ea typeface="楷体" panose="02010609060101010101" charset="-122"/>
                <a:cs typeface="Times New Roman" panose="02020603050405020304"/>
              </a:rPr>
              <a:t>.</a:t>
            </a:r>
            <a:r>
              <a:rPr lang="en-US" altLang="zh-CN" kern="100" dirty="0">
                <a:ea typeface="楷体" panose="02010609060101010101" charset="-122"/>
                <a:cs typeface="Courier New" panose="02070309020205020404"/>
              </a:rPr>
              <a:t>5</a:t>
            </a:r>
            <a:endParaRPr lang="zh-CN" altLang="zh-CN" sz="1050" kern="100" dirty="0">
              <a:latin typeface="等线" panose="02010600030101010101" charset="-122"/>
              <a:ea typeface="等线" panose="02010600030101010101" charset="-122"/>
              <a:cs typeface="Courier New" panose="02070309020205020404"/>
            </a:endParaRPr>
          </a:p>
          <a:p>
            <a:pPr algn="r">
              <a:spcAft>
                <a:spcPts val="0"/>
              </a:spcAft>
              <a:tabLst>
                <a:tab pos="2700655" algn="l"/>
              </a:tabLst>
            </a:pP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有删改</a:t>
            </a:r>
            <a:r>
              <a:rPr lang="en-US" altLang="zh-CN" kern="100" dirty="0" smtClean="0">
                <a:ea typeface="楷体" panose="02010609060101010101" charset="-122"/>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359767"/>
            <a:ext cx="10980000" cy="1384995"/>
          </a:xfrm>
        </p:spPr>
        <p:txBody>
          <a:bodyPr/>
          <a:lstStyle/>
          <a:p>
            <a:pPr>
              <a:spcAft>
                <a:spcPts val="0"/>
              </a:spcAft>
              <a:tabLst>
                <a:tab pos="2700655" algn="l"/>
              </a:tabLst>
            </a:pPr>
            <a:r>
              <a:rPr lang="zh-CN" altLang="zh-CN" kern="100" dirty="0">
                <a:cs typeface="Times New Roman" panose="02020603050405020304"/>
              </a:rPr>
              <a:t>下列对文本相关内容的理解，不正确的一项是</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r>
              <a:rPr lang="zh-CN" altLang="zh-CN" dirty="0">
                <a:solidFill>
                  <a:srgbClr val="0000FF"/>
                </a:solidFill>
                <a:ea typeface="黑体" panose="02010609060101010101" charset="-122"/>
                <a:cs typeface="Times New Roman" panose="02020603050405020304"/>
              </a:rPr>
              <a:t>【解答指导】</a:t>
            </a:r>
            <a:endParaRPr lang="zh-CN" altLang="en-US" dirty="0">
              <a:solidFill>
                <a:srgbClr val="0000FF"/>
              </a:solidFill>
            </a:endParaRPr>
          </a:p>
        </p:txBody>
      </p:sp>
      <p:graphicFrame>
        <p:nvGraphicFramePr>
          <p:cNvPr id="4" name="表格 3"/>
          <p:cNvGraphicFramePr>
            <a:graphicFrameLocks noGrp="1"/>
          </p:cNvGraphicFramePr>
          <p:nvPr/>
        </p:nvGraphicFramePr>
        <p:xfrm>
          <a:off x="224793" y="1754830"/>
          <a:ext cx="11072488" cy="4436571"/>
        </p:xfrm>
        <a:graphic>
          <a:graphicData uri="http://schemas.openxmlformats.org/drawingml/2006/table">
            <a:tbl>
              <a:tblPr/>
              <a:tblGrid>
                <a:gridCol w="855724"/>
                <a:gridCol w="2448272"/>
                <a:gridCol w="7768492"/>
              </a:tblGrid>
              <a:tr h="388793">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选项</a:t>
                      </a:r>
                      <a:endParaRPr lang="zh-CN" sz="9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细读选项</a:t>
                      </a:r>
                      <a:endParaRPr lang="zh-CN" sz="9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分析比对</a:t>
                      </a:r>
                      <a:endParaRPr lang="zh-CN" sz="9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887931">
                <a:tc>
                  <a:txBody>
                    <a:bodyPr/>
                    <a:lstStyle/>
                    <a:p>
                      <a:pPr algn="ctr">
                        <a:lnSpc>
                          <a:spcPct val="150000"/>
                        </a:lnSpc>
                        <a:spcAft>
                          <a:spcPts val="0"/>
                        </a:spcAft>
                        <a:tabLst>
                          <a:tab pos="2700655" algn="l"/>
                        </a:tabLst>
                      </a:pPr>
                      <a:r>
                        <a:rPr lang="en-US" sz="2400" b="1" kern="100">
                          <a:effectLst/>
                          <a:latin typeface="Times New Roman" panose="02020603050405020304"/>
                          <a:ea typeface="宋体" panose="02010600030101010101" pitchFamily="2" charset="-122"/>
                          <a:cs typeface="Courier New" panose="02070309020205020404"/>
                        </a:rPr>
                        <a:t>A</a:t>
                      </a:r>
                      <a:endParaRPr lang="zh-CN" sz="900" kern="100">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文章开头部分，父亲想象儿子上大学后会像时髦青年一样爱旅游，由此切入长大成人和出门旅行这两个关联话题</a:t>
                      </a:r>
                      <a:endParaRPr lang="zh-CN" sz="900" kern="100" dirty="0">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a:effectLst/>
                          <a:latin typeface="Times New Roman" panose="02020603050405020304"/>
                          <a:ea typeface="宋体" panose="02010600030101010101" pitchFamily="2" charset="-122"/>
                          <a:cs typeface="Courier New" panose="02070309020205020404"/>
                        </a:rPr>
                        <a:t>A</a:t>
                      </a:r>
                      <a:r>
                        <a:rPr lang="zh-CN" sz="2400" b="1" kern="100" dirty="0">
                          <a:effectLst/>
                          <a:latin typeface="Times New Roman" panose="02020603050405020304"/>
                          <a:ea typeface="宋体" panose="02010600030101010101" pitchFamily="2" charset="-122"/>
                          <a:cs typeface="Times New Roman" panose="02020603050405020304"/>
                        </a:rPr>
                        <a:t>项针对开篇第一段交代的内容，即想象儿子有朝一日长大成人了，父亲希望他会有一次出门远行。这里比较有意思的一句话是</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你会和时髦青年一样，热衷于旅游</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，似乎有点儿调侃的语气，奠定了文章轻松的调子。同时，将</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旅游</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安排在</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你总会长大的，儿子</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这一语境下，就使得</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长大成人</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和</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出门旅行</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这两个话题关联了起来，开篇文字也就指向了本文的主旨之一。</a:t>
                      </a:r>
                      <a:r>
                        <a:rPr lang="en-US" sz="2400" b="1" kern="100" dirty="0">
                          <a:effectLst/>
                          <a:latin typeface="Times New Roman" panose="02020603050405020304"/>
                          <a:ea typeface="宋体" panose="02010600030101010101" pitchFamily="2" charset="-122"/>
                          <a:cs typeface="Courier New" panose="02070309020205020404"/>
                        </a:rPr>
                        <a:t>A</a:t>
                      </a:r>
                      <a:r>
                        <a:rPr lang="zh-CN" sz="2400" b="1" kern="100" dirty="0">
                          <a:effectLst/>
                          <a:latin typeface="Times New Roman" panose="02020603050405020304"/>
                          <a:ea typeface="宋体" panose="02010600030101010101" pitchFamily="2" charset="-122"/>
                          <a:cs typeface="Times New Roman" panose="02020603050405020304"/>
                        </a:rPr>
                        <a:t>项正确</a:t>
                      </a:r>
                      <a:endParaRPr lang="zh-CN" sz="900" kern="100" dirty="0">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24793" y="827819"/>
          <a:ext cx="11072488" cy="5120640"/>
        </p:xfrm>
        <a:graphic>
          <a:graphicData uri="http://schemas.openxmlformats.org/drawingml/2006/table">
            <a:tbl>
              <a:tblPr/>
              <a:tblGrid>
                <a:gridCol w="855724"/>
                <a:gridCol w="4176464"/>
                <a:gridCol w="6040300"/>
              </a:tblGrid>
              <a:tr h="388793">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选项</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细读选项</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分析比对</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887931">
                <a:tc>
                  <a:txBody>
                    <a:bodyPr/>
                    <a:lstStyle/>
                    <a:p>
                      <a:pPr algn="ctr">
                        <a:lnSpc>
                          <a:spcPct val="150000"/>
                        </a:lnSpc>
                        <a:spcAft>
                          <a:spcPts val="0"/>
                        </a:spcAft>
                        <a:tabLst>
                          <a:tab pos="2700655" algn="l"/>
                        </a:tabLst>
                      </a:pPr>
                      <a:r>
                        <a:rPr lang="en-US" sz="2800" b="1" kern="100">
                          <a:effectLst/>
                          <a:latin typeface="Times New Roman" panose="02020603050405020304"/>
                          <a:ea typeface="宋体" panose="02010600030101010101" pitchFamily="2" charset="-122"/>
                          <a:cs typeface="Courier New" panose="02070309020205020404"/>
                        </a:rPr>
                        <a:t>B</a:t>
                      </a:r>
                      <a:endParaRPr lang="zh-CN" sz="28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儿子在渡船上会邂逅许多陌生人，父亲教给儿子，如何通过看他们的神情、听他们的言语来判断他们是否心存善意</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B</a:t>
                      </a:r>
                      <a:r>
                        <a:rPr lang="zh-CN" sz="2800" b="1" kern="100" dirty="0">
                          <a:effectLst/>
                          <a:latin typeface="Times New Roman" panose="02020603050405020304"/>
                          <a:ea typeface="宋体" panose="02010600030101010101" pitchFamily="2" charset="-122"/>
                          <a:cs typeface="Times New Roman" panose="02020603050405020304"/>
                        </a:rPr>
                        <a:t>项考查的内容是儿子在渡船上的所见所闻。渡船上的乡下人，</a:t>
                      </a:r>
                      <a:r>
                        <a:rPr lang="en-US" sz="2800" b="1" kern="100" dirty="0">
                          <a:effectLst/>
                          <a:latin typeface="宋体" panose="02010600030101010101" pitchFamily="2" charset="-122"/>
                          <a:ea typeface="等线" panose="02010600030101010101"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他们说话的声音很高，看人从来都是正视</a:t>
                      </a:r>
                      <a:r>
                        <a:rPr lang="en-US" sz="2800" b="1" kern="100" dirty="0">
                          <a:effectLst/>
                          <a:latin typeface="宋体" panose="02010600030101010101" pitchFamily="2" charset="-122"/>
                          <a:ea typeface="等线" panose="02010600030101010101"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。父亲知道，他们的神情和言语，正是他们纯朴率直性格的体现，并非教儿子用以识别人心险恶的素材。</a:t>
                      </a:r>
                      <a:r>
                        <a:rPr lang="en-US" sz="2800" b="1" kern="100" dirty="0">
                          <a:effectLst/>
                          <a:latin typeface="Times New Roman" panose="02020603050405020304"/>
                          <a:ea typeface="宋体" panose="02010600030101010101" pitchFamily="2" charset="-122"/>
                          <a:cs typeface="Courier New" panose="02070309020205020404"/>
                        </a:rPr>
                        <a:t>B</a:t>
                      </a:r>
                      <a:r>
                        <a:rPr lang="zh-CN" sz="2800" b="1" kern="100" dirty="0">
                          <a:effectLst/>
                          <a:latin typeface="Times New Roman" panose="02020603050405020304"/>
                          <a:ea typeface="宋体" panose="02010600030101010101" pitchFamily="2" charset="-122"/>
                          <a:cs typeface="Times New Roman" panose="02020603050405020304"/>
                        </a:rPr>
                        <a:t>项错误</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360437" y="3563879"/>
            <a:ext cx="646331" cy="646331"/>
          </a:xfrm>
          <a:prstGeom prst="rect">
            <a:avLst/>
          </a:prstGeom>
        </p:spPr>
        <p:txBody>
          <a:bodyPr wrap="none">
            <a:spAutoFit/>
          </a:bodyPr>
          <a:lstStyle/>
          <a:p>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24793" y="755811"/>
          <a:ext cx="11072488" cy="4937760"/>
        </p:xfrm>
        <a:graphic>
          <a:graphicData uri="http://schemas.openxmlformats.org/drawingml/2006/table">
            <a:tbl>
              <a:tblPr/>
              <a:tblGrid>
                <a:gridCol w="855724"/>
                <a:gridCol w="2844316"/>
                <a:gridCol w="7372448"/>
              </a:tblGrid>
              <a:tr h="388793">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选项</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细读选项</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分析比对</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887931">
                <a:tc>
                  <a:txBody>
                    <a:bodyPr/>
                    <a:lstStyle/>
                    <a:p>
                      <a:pPr algn="ctr">
                        <a:lnSpc>
                          <a:spcPct val="150000"/>
                        </a:lnSpc>
                        <a:spcAft>
                          <a:spcPts val="0"/>
                        </a:spcAft>
                        <a:tabLst>
                          <a:tab pos="2700655" algn="l"/>
                        </a:tabLst>
                      </a:pPr>
                      <a:r>
                        <a:rPr lang="en-US" sz="2400" b="1" kern="100">
                          <a:effectLst/>
                          <a:latin typeface="Times New Roman" panose="02020603050405020304"/>
                          <a:ea typeface="宋体" panose="02010600030101010101" pitchFamily="2" charset="-122"/>
                          <a:cs typeface="Courier New" panose="02070309020205020404"/>
                        </a:rPr>
                        <a:t>C</a:t>
                      </a:r>
                      <a:endParaRPr lang="zh-CN" sz="10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父亲设想儿子一路上常会遇到狗，并建议儿子离开时带走一条狗，可见狗应是父亲当年乡村生活中难忘的一部分</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a:effectLst/>
                          <a:latin typeface="Times New Roman" panose="02020603050405020304"/>
                          <a:ea typeface="宋体" panose="02010600030101010101" pitchFamily="2" charset="-122"/>
                          <a:cs typeface="Courier New" panose="02070309020205020404"/>
                        </a:rPr>
                        <a:t>C</a:t>
                      </a:r>
                      <a:r>
                        <a:rPr lang="zh-CN" sz="2400" b="1" kern="100" dirty="0">
                          <a:effectLst/>
                          <a:latin typeface="Times New Roman" panose="02020603050405020304"/>
                          <a:ea typeface="宋体" panose="02010600030101010101" pitchFamily="2" charset="-122"/>
                          <a:cs typeface="Times New Roman" panose="02020603050405020304"/>
                        </a:rPr>
                        <a:t>项选取了文中饶有趣味的一个点，即乡下的狗。文中多处写到狗，父亲告诉儿子</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你要沉住气</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再别理狗的讹诈</a:t>
                      </a:r>
                      <a:r>
                        <a:rPr lang="zh-CN" sz="2400" b="1" kern="100" dirty="0">
                          <a:effectLst/>
                          <a:latin typeface="等线" panose="02010600030101010101" charset="-122"/>
                          <a:ea typeface="宋体" panose="02010600030101010101" pitchFamily="2"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，学会与狗和平相处，因为这是乡村生活的日常。当儿子要离开板桥的时候，父亲建议他可以带走一条</a:t>
                      </a:r>
                      <a:r>
                        <a:rPr lang="zh-CN" sz="2400" b="1" kern="100" dirty="0">
                          <a:effectLst/>
                          <a:latin typeface="等线" panose="02010600030101010101" charset="-122"/>
                          <a:ea typeface="宋体" panose="02010600030101010101" pitchFamily="2"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有主见</a:t>
                      </a:r>
                      <a:r>
                        <a:rPr lang="zh-CN" sz="2400" b="1" kern="100" dirty="0">
                          <a:effectLst/>
                          <a:latin typeface="等线" panose="02010600030101010101" charset="-122"/>
                          <a:ea typeface="宋体" panose="02010600030101010101" pitchFamily="2"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的小狗，养育它，为它付出，从中体会到快乐。可见，狗一定曾是父亲当年板桥生活中亲密的伙伴，承载着他难忘的美好回忆。</a:t>
                      </a:r>
                      <a:r>
                        <a:rPr lang="en-US" sz="2400" b="1" kern="100" dirty="0">
                          <a:effectLst/>
                          <a:latin typeface="Times New Roman" panose="02020603050405020304"/>
                          <a:ea typeface="宋体" panose="02010600030101010101" pitchFamily="2" charset="-122"/>
                          <a:cs typeface="Courier New" panose="02070309020205020404"/>
                        </a:rPr>
                        <a:t>C</a:t>
                      </a:r>
                      <a:r>
                        <a:rPr lang="zh-CN" sz="2400" b="1" kern="100" dirty="0">
                          <a:effectLst/>
                          <a:latin typeface="Times New Roman" panose="02020603050405020304"/>
                          <a:ea typeface="宋体" panose="02010600030101010101" pitchFamily="2" charset="-122"/>
                          <a:cs typeface="Times New Roman" panose="02020603050405020304"/>
                        </a:rPr>
                        <a:t>项正确</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24793" y="611795"/>
          <a:ext cx="11072488" cy="5486400"/>
        </p:xfrm>
        <a:graphic>
          <a:graphicData uri="http://schemas.openxmlformats.org/drawingml/2006/table">
            <a:tbl>
              <a:tblPr/>
              <a:tblGrid>
                <a:gridCol w="855724"/>
                <a:gridCol w="2628292"/>
                <a:gridCol w="7588472"/>
              </a:tblGrid>
              <a:tr h="388793">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选项</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细读选项</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分析比对</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41656" marR="416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887931">
                <a:tc>
                  <a:txBody>
                    <a:bodyPr/>
                    <a:lstStyle/>
                    <a:p>
                      <a:pPr algn="ctr">
                        <a:lnSpc>
                          <a:spcPct val="150000"/>
                        </a:lnSpc>
                        <a:spcAft>
                          <a:spcPts val="0"/>
                        </a:spcAft>
                        <a:tabLst>
                          <a:tab pos="2700655" algn="l"/>
                        </a:tabLst>
                      </a:pPr>
                      <a:r>
                        <a:rPr lang="en-US" sz="2400" b="1" kern="100" dirty="0">
                          <a:effectLst/>
                          <a:latin typeface="Times New Roman" panose="02020603050405020304"/>
                          <a:ea typeface="宋体" panose="02010600030101010101" pitchFamily="2" charset="-122"/>
                          <a:cs typeface="Courier New" panose="02070309020205020404"/>
                        </a:rPr>
                        <a:t>D</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儿子的板桥之旅除了坐车乘船，还需步行走过许多路，如江堤、大路、大埂、渠边小路、石桥等，带有较浓的寻访意味　</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smtClean="0">
                          <a:effectLst/>
                          <a:latin typeface="Times New Roman" panose="02020603050405020304"/>
                          <a:ea typeface="宋体" panose="02010600030101010101" pitchFamily="2" charset="-122"/>
                          <a:cs typeface="Courier New" panose="02070309020205020404"/>
                        </a:rPr>
                        <a:t>D</a:t>
                      </a:r>
                      <a:r>
                        <a:rPr lang="zh-CN" sz="2400" b="1" kern="100" dirty="0" smtClean="0">
                          <a:effectLst/>
                          <a:latin typeface="Times New Roman" panose="02020603050405020304"/>
                          <a:ea typeface="宋体" panose="02010600030101010101" pitchFamily="2" charset="-122"/>
                          <a:cs typeface="Times New Roman" panose="02020603050405020304"/>
                        </a:rPr>
                        <a:t>项</a:t>
                      </a:r>
                      <a:r>
                        <a:rPr lang="zh-CN" sz="2400" b="1" kern="100" dirty="0">
                          <a:effectLst/>
                          <a:latin typeface="Times New Roman" panose="02020603050405020304"/>
                          <a:ea typeface="宋体" panose="02010600030101010101" pitchFamily="2" charset="-122"/>
                          <a:cs typeface="Times New Roman" panose="02020603050405020304"/>
                        </a:rPr>
                        <a:t>涉及对全文的把握。儿子的板桥之旅，不是简单的度假，也不是时髦的旅游，它带有更深的含义。走一遍父亲的道路，对父亲来说是重温，对儿子来说则是寻找。这种寻访的意味，是通过</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走</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来表达的。比如，</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顺着被鞋底和脚板踩硬踩白的大路</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你沿着大埂走</a:t>
                      </a:r>
                      <a:r>
                        <a:rPr lang="en-US" sz="2400" b="1" kern="100" dirty="0" smtClean="0">
                          <a:effectLst/>
                          <a:latin typeface="宋体" panose="02010600030101010101" pitchFamily="2" charset="-122"/>
                          <a:ea typeface="等线" panose="02010600030101010101" charset="-122"/>
                          <a:cs typeface="Times New Roman" panose="02020603050405020304"/>
                        </a:rPr>
                        <a:t>”</a:t>
                      </a:r>
                      <a:endParaRPr lang="en-US" sz="2400" b="1" kern="100" dirty="0" smtClean="0">
                        <a:effectLst/>
                        <a:latin typeface="宋体" panose="02010600030101010101" pitchFamily="2" charset="-122"/>
                        <a:ea typeface="等线" panose="02010600030101010101" charset="-122"/>
                        <a:cs typeface="Times New Roman" panose="02020603050405020304"/>
                      </a:endParaRPr>
                    </a:p>
                    <a:p>
                      <a:pPr algn="l">
                        <a:lnSpc>
                          <a:spcPct val="150000"/>
                        </a:lnSpc>
                        <a:spcAft>
                          <a:spcPts val="0"/>
                        </a:spcAft>
                        <a:tabLst>
                          <a:tab pos="2700655" algn="l"/>
                        </a:tabLst>
                      </a:pPr>
                      <a:r>
                        <a:rPr lang="en-US" sz="2400" b="1" kern="100" dirty="0" smtClean="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你走过窑场</a:t>
                      </a:r>
                      <a:r>
                        <a:rPr lang="en-US" sz="2400" b="1" kern="100" dirty="0">
                          <a:effectLst/>
                          <a:latin typeface="宋体" panose="02010600030101010101" pitchFamily="2" charset="-122"/>
                          <a:ea typeface="等线" panose="02010600030101010101" charset="-122"/>
                          <a:cs typeface="Times New Roman" panose="02020603050405020304"/>
                        </a:rPr>
                        <a:t>”</a:t>
                      </a:r>
                      <a:r>
                        <a:rPr lang="en-US" sz="2400" b="1" kern="100" dirty="0">
                          <a:effectLst/>
                          <a:latin typeface="宋体" panose="02010600030101010101" pitchFamily="2" charset="-122"/>
                          <a:ea typeface="等线" panose="02010600030101010101" charset="-122"/>
                          <a:cs typeface="Times New Roman" panose="02020603050405020304"/>
                          <a:sym typeface="+mn-ea"/>
                        </a:rPr>
                        <a:t>“</a:t>
                      </a:r>
                      <a:r>
                        <a:rPr lang="zh-CN" sz="2400" b="1" kern="100" dirty="0">
                          <a:effectLst/>
                          <a:latin typeface="Times New Roman" panose="02020603050405020304"/>
                          <a:ea typeface="宋体" panose="02010600030101010101" pitchFamily="2" charset="-122"/>
                          <a:cs typeface="Times New Roman" panose="02020603050405020304"/>
                          <a:sym typeface="+mn-ea"/>
                        </a:rPr>
                        <a:t>走到你的腿有点酸了</a:t>
                      </a:r>
                      <a:r>
                        <a:rPr lang="en-US" sz="2400" b="1" kern="100" dirty="0">
                          <a:effectLst/>
                          <a:latin typeface="宋体" panose="02010600030101010101" pitchFamily="2" charset="-122"/>
                          <a:ea typeface="等线" panose="02010600030101010101" charset="-122"/>
                          <a:cs typeface="Times New Roman" panose="02020603050405020304"/>
                          <a:sym typeface="+mn-ea"/>
                        </a:rPr>
                        <a:t>”</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沿着水渠边的路走</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走过一座小桥，只有一条石板的桥</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，等等。一步一步踏踏实实走下来，从而将寻访之旅的深意表达了出来。</a:t>
                      </a:r>
                      <a:r>
                        <a:rPr lang="en-US" sz="2400" b="1" kern="100" dirty="0">
                          <a:effectLst/>
                          <a:latin typeface="Times New Roman" panose="02020603050405020304"/>
                          <a:ea typeface="宋体" panose="02010600030101010101" pitchFamily="2" charset="-122"/>
                          <a:cs typeface="Courier New" panose="02070309020205020404"/>
                        </a:rPr>
                        <a:t>D</a:t>
                      </a:r>
                      <a:r>
                        <a:rPr lang="zh-CN" sz="2400" b="1" kern="100" dirty="0">
                          <a:effectLst/>
                          <a:latin typeface="Times New Roman" panose="02020603050405020304"/>
                          <a:ea typeface="宋体" panose="02010600030101010101" pitchFamily="2" charset="-122"/>
                          <a:cs typeface="Times New Roman" panose="02020603050405020304"/>
                        </a:rPr>
                        <a:t>项正确</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课件\新坐标\8.24 点金训练 语文人教必修上册 教师用书（英）\语文人教必修上册\语文变色\语文实践活动-表达与交流.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74581" y="528347"/>
            <a:ext cx="5772912" cy="73152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3"/>
          <p:cNvSpPr>
            <a:spLocks noGrp="1"/>
          </p:cNvSpPr>
          <p:nvPr>
            <p:ph type="body" sz="quarter" idx="10"/>
          </p:nvPr>
        </p:nvSpPr>
        <p:spPr>
          <a:xfrm>
            <a:off x="271037" y="1331875"/>
            <a:ext cx="10980000" cy="3323987"/>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叙事要引人入胜</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小说家是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讲故事的人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。高超的叙事技巧使得小说家笔下的故事精彩纷呈，引人入胜。我们在写作叙事类文章时，也应该在</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怎么讲</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上多用些心思，不能仅仅满足于讲清楚</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时间、地点、人物</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，而要努力尝试新颖的构思和独特的表达</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8" descr="E:\8.24 新文本框文件\版式\语文变色\写作指导.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425" y="763653"/>
            <a:ext cx="2112264" cy="49621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1348550"/>
            <a:ext cx="10980000" cy="4375813"/>
          </a:xfrm>
        </p:spPr>
        <p:txBody>
          <a:bodyPr/>
          <a:lstStyle/>
          <a:p>
            <a:pPr indent="713740">
              <a:lnSpc>
                <a:spcPct val="120000"/>
              </a:lnSpc>
              <a:spcAft>
                <a:spcPts val="0"/>
              </a:spcAft>
              <a:tabLst>
                <a:tab pos="2700655" algn="l"/>
              </a:tabLst>
            </a:pP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文似看山不喜平</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，记叙文忌平铺直叙。为了引起人们的阅读兴趣，激起人们思想的浪花，得到读者的认同和赞赏，记叙文写作要尽量写出曲折变化，也就是要兴起波澜，这样才能达到引人入胜的效果。</a:t>
            </a:r>
            <a:endParaRPr lang="zh-CN" altLang="zh-CN" sz="260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sz="2600" kern="100" dirty="0">
                <a:cs typeface="Times New Roman" panose="02020603050405020304"/>
              </a:rPr>
              <a:t>叙事生动，引人入胜，应注意以下方面：</a:t>
            </a:r>
            <a:endParaRPr lang="zh-CN" altLang="zh-CN" sz="260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en-US" altLang="zh-CN" sz="2600" kern="100" dirty="0">
                <a:cs typeface="Courier New" panose="02070309020205020404"/>
              </a:rPr>
              <a:t>1</a:t>
            </a:r>
            <a:r>
              <a:rPr lang="zh-CN" altLang="zh-CN" sz="2600" kern="100" dirty="0">
                <a:cs typeface="Times New Roman" panose="02020603050405020304"/>
              </a:rPr>
              <a:t>．点面结合，详略得当</a:t>
            </a:r>
            <a:endParaRPr lang="zh-CN" altLang="zh-CN" sz="260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sz="2600" kern="100" dirty="0">
                <a:cs typeface="Times New Roman" panose="02020603050405020304"/>
              </a:rPr>
              <a:t>在叙述某件事情的过程中，为了使文章结构繁简得当，我们可以采用</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点上详，面上略</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的方式。所谓</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点</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cs typeface="Times New Roman" panose="02020603050405020304"/>
              </a:rPr>
              <a:t>，是指重要事件或重点人物，直接体现文章主旨；</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面</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往往渲染气氛，交代背景，起烘托作用。写作中，要有</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点</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有</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面</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地叙事，</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面</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要略写，</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点</a:t>
            </a:r>
            <a:r>
              <a:rPr lang="zh-CN" altLang="zh-CN" sz="2600" kern="100" dirty="0">
                <a:latin typeface="等线" panose="02010600030101010101" charset="-122"/>
                <a:cs typeface="Times New Roman" panose="02020603050405020304"/>
              </a:rPr>
              <a:t>”</a:t>
            </a:r>
            <a:r>
              <a:rPr lang="zh-CN" altLang="zh-CN" sz="2600" kern="100" dirty="0">
                <a:cs typeface="Times New Roman" panose="02020603050405020304"/>
              </a:rPr>
              <a:t>要详写</a:t>
            </a:r>
            <a:r>
              <a:rPr lang="zh-CN" altLang="zh-CN" sz="2600" kern="100" dirty="0" smtClean="0">
                <a:cs typeface="Times New Roman" panose="02020603050405020304"/>
              </a:rPr>
              <a:t>。</a:t>
            </a:r>
            <a:endParaRPr lang="zh-CN" altLang="zh-CN" sz="26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979"/>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．叙事手法，灵活多样</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叙述时，可以运用顺叙，按照事情发生、发展的先后次序进行叙述，使得叙事脉络清晰；可以运用倒叙，将事件的结局或者是比较精彩的情节提到前面叙述，再运用顺叙的方法进行叙述，制造悬念，引人入胜；还可以运用插叙，在叙述中心事件的过程中，根据写作需要而暂时中断叙述的线索，插入相关的情节，使文章结构富有变化，增强情节的生动性，补充事情的前因后果，为塑造人物形象提供更多的支撑</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9310"/>
          </a:xfrm>
        </p:spPr>
        <p:txBody>
          <a:bodyPr/>
          <a:lstStyle/>
          <a:p>
            <a:pPr indent="713740" fontAlgn="ct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．行文曲折，跌宕多姿</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要使记叙文波澜起伏，可采用以下方法：</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伏笔法</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伏笔，就是在前文中对后文将要出现的具有关键性意义的人物或事件作出提示或暗示。前文埋好伏笔，在后文揭示时，读者就能恍然大悟。</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悬念法</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悬念，即在情节发展中设置悬疑，使读者产生急切的期盼心理，然后在适当的时机揭开谜底，为读者释疑</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67779"/>
            <a:ext cx="10980000" cy="2676525"/>
          </a:xfrm>
        </p:spPr>
        <p:txBody>
          <a:bodyPr/>
          <a:lstStyle/>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黑体" panose="02010609060101010101" charset="-122"/>
                <a:cs typeface="Times New Roman" panose="02020603050405020304"/>
              </a:rPr>
              <a:t>任务二　分析小说叙述人称与视角</a:t>
            </a:r>
            <a:endParaRPr lang="zh-CN" altLang="zh-CN" sz="1050" kern="100" dirty="0">
              <a:latin typeface="等线" panose="02010600030101010101" charset="-122"/>
              <a:ea typeface="等线" panose="02010600030101010101" charset="-122"/>
              <a:cs typeface="Courier New" panose="02070309020205020404"/>
            </a:endParaRPr>
          </a:p>
          <a:p>
            <a:r>
              <a:rPr lang="en-US" altLang="zh-CN" dirty="0"/>
              <a:t>2</a:t>
            </a:r>
            <a:r>
              <a:rPr lang="zh-CN" altLang="zh-CN" dirty="0">
                <a:cs typeface="Times New Roman" panose="02020603050405020304"/>
              </a:rPr>
              <a:t>．从小说叙述来讲，叙述人称</a:t>
            </a:r>
            <a:r>
              <a:rPr lang="en-US" kern="100">
                <a:effectLst/>
                <a:latin typeface="Times New Roman" panose="02020603050405020304"/>
                <a:ea typeface="宋体" panose="02010600030101010101" pitchFamily="2" charset="-122"/>
                <a:cs typeface="Courier New" panose="02070309020205020404"/>
                <a:sym typeface="+mn-ea"/>
              </a:rPr>
              <a:t>(</a:t>
            </a:r>
            <a:r>
              <a:rPr lang="zh-CN" altLang="zh-CN" dirty="0">
                <a:cs typeface="Times New Roman" panose="02020603050405020304"/>
              </a:rPr>
              <a:t>第一、第二、第三人称</a:t>
            </a:r>
            <a:r>
              <a:rPr lang="en-US" kern="100">
                <a:effectLst/>
                <a:latin typeface="Times New Roman" panose="02020603050405020304"/>
                <a:ea typeface="宋体" panose="02010600030101010101" pitchFamily="2" charset="-122"/>
                <a:cs typeface="Courier New" panose="02070309020205020404"/>
                <a:sym typeface="+mn-ea"/>
              </a:rPr>
              <a:t>)</a:t>
            </a:r>
            <a:r>
              <a:rPr lang="zh-CN" altLang="en-US" kern="100">
                <a:effectLst/>
                <a:latin typeface="Times New Roman" panose="02020603050405020304"/>
                <a:ea typeface="宋体" panose="02010600030101010101" pitchFamily="2" charset="-122"/>
                <a:cs typeface="Courier New" panose="02070309020205020404"/>
                <a:sym typeface="+mn-ea"/>
              </a:rPr>
              <a:t>、</a:t>
            </a:r>
            <a:r>
              <a:rPr lang="zh-CN" altLang="zh-CN" dirty="0">
                <a:cs typeface="Times New Roman" panose="02020603050405020304"/>
              </a:rPr>
              <a:t>叙述视角</a:t>
            </a:r>
            <a:r>
              <a:rPr lang="en-US" kern="100">
                <a:effectLst/>
                <a:latin typeface="Times New Roman" panose="02020603050405020304"/>
                <a:ea typeface="宋体" panose="02010600030101010101" pitchFamily="2" charset="-122"/>
                <a:cs typeface="Courier New" panose="02070309020205020404"/>
                <a:sym typeface="+mn-ea"/>
              </a:rPr>
              <a:t>(</a:t>
            </a:r>
            <a:r>
              <a:rPr lang="zh-CN" altLang="zh-CN" dirty="0">
                <a:cs typeface="Times New Roman" panose="02020603050405020304"/>
              </a:rPr>
              <a:t>全知视角、有限视角</a:t>
            </a:r>
            <a:r>
              <a:rPr lang="en-US" kern="100">
                <a:effectLst/>
                <a:latin typeface="Times New Roman" panose="02020603050405020304"/>
                <a:ea typeface="宋体" panose="02010600030101010101" pitchFamily="2" charset="-122"/>
                <a:cs typeface="Courier New" panose="02070309020205020404"/>
                <a:sym typeface="+mn-ea"/>
              </a:rPr>
              <a:t>)</a:t>
            </a:r>
            <a:r>
              <a:rPr lang="zh-CN" altLang="zh-CN" dirty="0">
                <a:cs typeface="Times New Roman" panose="02020603050405020304"/>
              </a:rPr>
              <a:t>往往单独运用，也有双重运用的。阅读本单元作品，完成下表。</a:t>
            </a:r>
            <a:endParaRPr lang="zh-CN" altLang="en-US" dirty="0"/>
          </a:p>
        </p:txBody>
      </p:sp>
      <p:graphicFrame>
        <p:nvGraphicFramePr>
          <p:cNvPr id="3" name="表格 2"/>
          <p:cNvGraphicFramePr>
            <a:graphicFrameLocks noGrp="1"/>
          </p:cNvGraphicFramePr>
          <p:nvPr>
            <p:custDataLst>
              <p:tags r:id="rId1"/>
            </p:custDataLst>
          </p:nvPr>
        </p:nvGraphicFramePr>
        <p:xfrm>
          <a:off x="280670" y="2459990"/>
          <a:ext cx="10960735" cy="3865245"/>
        </p:xfrm>
        <a:graphic>
          <a:graphicData uri="http://schemas.openxmlformats.org/drawingml/2006/table">
            <a:tbl>
              <a:tblPr/>
              <a:tblGrid>
                <a:gridCol w="2743835"/>
                <a:gridCol w="3780790"/>
                <a:gridCol w="4436110"/>
              </a:tblGrid>
              <a:tr h="640080">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篇目</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a:solidFill>
                            <a:srgbClr val="C00000"/>
                          </a:solidFill>
                          <a:effectLst/>
                          <a:latin typeface="Times New Roman" panose="02020603050405020304"/>
                          <a:ea typeface="黑体" panose="02010609060101010101" charset="-122"/>
                          <a:cs typeface="Times New Roman" panose="02020603050405020304"/>
                        </a:rPr>
                        <a:t>叙述人称</a:t>
                      </a:r>
                      <a:endParaRPr lang="zh-CN" sz="1050" kern="10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叙述视角</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1767840">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《祝福》</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800" b="1" kern="100" dirty="0">
                        <a:solidFill>
                          <a:srgbClr val="FF0000"/>
                        </a:solidFill>
                        <a:effectLst/>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en-US" sz="2800" b="1" kern="100">
                        <a:solidFill>
                          <a:srgbClr val="FF0000"/>
                        </a:solidFill>
                        <a:effectLst/>
                        <a:latin typeface="Times New Roman" panose="02020603050405020304"/>
                        <a:ea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7325">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《林教头风雪山神庙》</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800" b="1" kern="100">
                        <a:solidFill>
                          <a:srgbClr val="FF0000"/>
                        </a:solidFill>
                        <a:effectLst/>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800" b="1" kern="100" dirty="0">
                        <a:solidFill>
                          <a:srgbClr val="FF0000"/>
                        </a:solidFill>
                        <a:effectLst/>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文本框 3"/>
          <p:cNvSpPr txBox="1"/>
          <p:nvPr/>
        </p:nvSpPr>
        <p:spPr>
          <a:xfrm>
            <a:off x="3025775" y="3313430"/>
            <a:ext cx="3970655" cy="1383665"/>
          </a:xfrm>
          <a:prstGeom prst="rect">
            <a:avLst/>
          </a:prstGeom>
          <a:noFill/>
        </p:spPr>
        <p:txBody>
          <a:bodyPr wrap="square" rtlCol="0">
            <a:spAutoFit/>
          </a:bodyPr>
          <a:p>
            <a:pPr marL="0" indent="0" eaLnBrk="1" latinLnBrk="0" hangingPunct="1">
              <a:lnSpc>
                <a:spcPct val="150000"/>
              </a:lnSpc>
            </a:pPr>
            <a:r>
              <a:rPr lang="zh-CN" b="1" kern="100" dirty="0">
                <a:effectLst/>
                <a:latin typeface="Times New Roman" panose="02020603050405020304"/>
                <a:cs typeface="Times New Roman" panose="02020603050405020304"/>
                <a:sym typeface="+mn-ea"/>
              </a:rPr>
              <a:t>以第一人称为主，第三人称为辅</a:t>
            </a:r>
            <a:endParaRPr lang="zh-CN" altLang="en-US"/>
          </a:p>
        </p:txBody>
      </p:sp>
      <p:sp>
        <p:nvSpPr>
          <p:cNvPr id="5" name="文本框 4"/>
          <p:cNvSpPr txBox="1"/>
          <p:nvPr/>
        </p:nvSpPr>
        <p:spPr>
          <a:xfrm>
            <a:off x="6879590" y="2990850"/>
            <a:ext cx="4311650" cy="1899285"/>
          </a:xfrm>
          <a:prstGeom prst="rect">
            <a:avLst/>
          </a:prstGeom>
          <a:noFill/>
        </p:spPr>
        <p:txBody>
          <a:bodyPr wrap="square" rtlCol="0">
            <a:spAutoFit/>
          </a:bodyPr>
          <a:p>
            <a:pPr marL="0" indent="0" eaLnBrk="1" latinLnBrk="0" hangingPunct="1">
              <a:lnSpc>
                <a:spcPct val="140000"/>
              </a:lnSpc>
            </a:pPr>
            <a:r>
              <a:rPr lang="zh-CN" b="1" kern="100">
                <a:effectLst/>
                <a:latin typeface="Times New Roman" panose="02020603050405020304"/>
                <a:cs typeface="Times New Roman" panose="02020603050405020304"/>
                <a:sym typeface="+mn-ea"/>
              </a:rPr>
              <a:t>双重视角</a:t>
            </a:r>
            <a:r>
              <a:rPr lang="en-US" b="1" kern="100">
                <a:effectLst/>
                <a:latin typeface="Times New Roman" panose="02020603050405020304"/>
                <a:cs typeface="Courier New" panose="02070309020205020404"/>
                <a:sym typeface="+mn-ea"/>
              </a:rPr>
              <a:t>(</a:t>
            </a:r>
            <a:r>
              <a:rPr lang="zh-CN" b="1" kern="100">
                <a:effectLst/>
                <a:latin typeface="Times New Roman" panose="02020603050405020304"/>
                <a:cs typeface="Times New Roman" panose="02020603050405020304"/>
                <a:sym typeface="+mn-ea"/>
              </a:rPr>
              <a:t>既有</a:t>
            </a:r>
            <a:r>
              <a:rPr lang="en-US" b="1" kern="100">
                <a:effectLst/>
                <a:latin typeface="宋体" panose="02010600030101010101" pitchFamily="2" charset="-122"/>
                <a:ea typeface="等线" panose="02010600030101010101" charset="-122"/>
                <a:cs typeface="Times New Roman" panose="02020603050405020304"/>
                <a:sym typeface="+mn-ea"/>
              </a:rPr>
              <a:t>“</a:t>
            </a:r>
            <a:r>
              <a:rPr lang="zh-CN" b="1" kern="100">
                <a:effectLst/>
                <a:latin typeface="Times New Roman" panose="02020603050405020304"/>
                <a:cs typeface="Times New Roman" panose="02020603050405020304"/>
                <a:sym typeface="+mn-ea"/>
              </a:rPr>
              <a:t>我</a:t>
            </a:r>
            <a:r>
              <a:rPr lang="en-US" b="1" kern="100">
                <a:effectLst/>
                <a:latin typeface="宋体" panose="02010600030101010101" pitchFamily="2" charset="-122"/>
                <a:ea typeface="等线" panose="02010600030101010101" charset="-122"/>
                <a:cs typeface="Times New Roman" panose="02020603050405020304"/>
                <a:sym typeface="+mn-ea"/>
              </a:rPr>
              <a:t>”</a:t>
            </a:r>
            <a:r>
              <a:rPr lang="zh-CN" b="1" kern="100">
                <a:effectLst/>
                <a:latin typeface="Times New Roman" panose="02020603050405020304"/>
                <a:cs typeface="Times New Roman" panose="02020603050405020304"/>
                <a:sym typeface="+mn-ea"/>
              </a:rPr>
              <a:t>的有限视角，又有卫老婆子的全知视角</a:t>
            </a:r>
            <a:r>
              <a:rPr lang="en-US" b="1" kern="100">
                <a:effectLst/>
                <a:latin typeface="Times New Roman" panose="02020603050405020304"/>
                <a:cs typeface="Courier New" panose="02070309020205020404"/>
                <a:sym typeface="+mn-ea"/>
              </a:rPr>
              <a:t>)</a:t>
            </a:r>
            <a:endParaRPr lang="zh-CN" altLang="en-US"/>
          </a:p>
        </p:txBody>
      </p:sp>
      <p:sp>
        <p:nvSpPr>
          <p:cNvPr id="6" name="文本框 5"/>
          <p:cNvSpPr txBox="1"/>
          <p:nvPr/>
        </p:nvSpPr>
        <p:spPr>
          <a:xfrm>
            <a:off x="3133090" y="5400040"/>
            <a:ext cx="2735580" cy="521970"/>
          </a:xfrm>
          <a:prstGeom prst="rect">
            <a:avLst/>
          </a:prstGeom>
          <a:noFill/>
        </p:spPr>
        <p:txBody>
          <a:bodyPr wrap="square" rtlCol="0">
            <a:spAutoFit/>
          </a:bodyPr>
          <a:p>
            <a:r>
              <a:rPr lang="zh-CN" b="1" kern="100">
                <a:effectLst/>
                <a:latin typeface="Times New Roman" panose="02020603050405020304"/>
                <a:cs typeface="Times New Roman" panose="02020603050405020304"/>
                <a:sym typeface="+mn-ea"/>
              </a:rPr>
              <a:t>第三人称</a:t>
            </a:r>
            <a:endParaRPr lang="zh-CN" altLang="en-US"/>
          </a:p>
        </p:txBody>
      </p:sp>
      <p:sp>
        <p:nvSpPr>
          <p:cNvPr id="7" name="文本框 6"/>
          <p:cNvSpPr txBox="1"/>
          <p:nvPr/>
        </p:nvSpPr>
        <p:spPr>
          <a:xfrm>
            <a:off x="6950075" y="5328920"/>
            <a:ext cx="2327275" cy="521970"/>
          </a:xfrm>
          <a:prstGeom prst="rect">
            <a:avLst/>
          </a:prstGeom>
          <a:noFill/>
        </p:spPr>
        <p:txBody>
          <a:bodyPr wrap="square" rtlCol="0">
            <a:spAutoFit/>
          </a:bodyPr>
          <a:p>
            <a:r>
              <a:rPr lang="zh-CN" b="1" kern="100" dirty="0">
                <a:effectLst/>
                <a:latin typeface="Times New Roman" panose="02020603050405020304"/>
                <a:cs typeface="Times New Roman" panose="02020603050405020304"/>
                <a:sym typeface="+mn-ea"/>
              </a:rPr>
              <a:t>全知视角</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indent="713740" fontAlgn="ct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抑扬法</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抑扬，就是在表现人物时欲扬先抑、欲抑先扬或明扬实抑、明抑实扬，以造成峰回路转的艺术效果的写作方法。运用抑扬法须注意，欲扬先抑之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或欲抑先扬之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扬</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均只用于外表等非本质方面，或出于误会误判，否则就会适得其反</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979"/>
          </a:xfrm>
        </p:spPr>
        <p:txBody>
          <a:bodyPr/>
          <a:lstStyle/>
          <a:p>
            <a:pPr indent="713740" fontAlgn="ct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误会法</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误会，是由于认识、理解的偏差以及人与人之间缺乏沟通而导致对对方意思的误解或认识错位。误会能使故事情节朝着意外的方向发展，从而掀起故事的波澜。</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巧合法</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巧合指低概率、偶发性事件的发生。常见的是由于非规律性的原因，导致某种规律性的现象出现。误会往往和巧合有着密切的关系，有时一些重大的误会往往发端于细小的巧合</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031325"/>
          </a:xfrm>
        </p:spPr>
        <p:txBody>
          <a:bodyPr/>
          <a:lstStyle/>
          <a:p>
            <a:pPr indent="713740" fontAlgn="ctr">
              <a:spcAft>
                <a:spcPts val="0"/>
              </a:spcAft>
              <a:tabLst>
                <a:tab pos="2700655" algn="l"/>
              </a:tabLst>
            </a:pPr>
            <a:r>
              <a:rPr lang="en-US" altLang="zh-CN" kern="100" dirty="0">
                <a:cs typeface="Courier New" panose="02070309020205020404"/>
              </a:rPr>
              <a:t>(6)</a:t>
            </a:r>
            <a:r>
              <a:rPr lang="zh-CN" altLang="zh-CN" kern="100" dirty="0">
                <a:cs typeface="Times New Roman" panose="02020603050405020304"/>
              </a:rPr>
              <a:t>突转法</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突转指情节的突然转变，这种转变往往是令作品中的人物或读者始料不及的。突转法的运用能造成强烈的戏剧效果</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E:\8.24 新文本框文件\版式\语文变色\范文点评.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55428" y="647799"/>
            <a:ext cx="3811219" cy="54864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1230264"/>
            <a:ext cx="10980000" cy="3969385"/>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街角的鲜花饼</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十岁那年，由于父母工作调动，我们一家不得不离开家乡来到首都北京。离开了家乡，同时也离开了街角那些陪我长大的鲜花饼。</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我的家乡是云南的一座小城，历史悠久，民风淳朴，一条长长的街市蜿蜒其中。记忆中，街上那明晃晃的路灯总会在夜晚蔓延一路，点亮整个小城，传递脉脉温情</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979"/>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街角总会支起一个简朴的小摊，摊位上摆着各种口味、各种样式的鲜花饼。若是不知道的人从这里路过，还会以为是哪家手艺人在卖自制的工艺品呢！摊主是一位温柔的阿姨，不施粉黛，笑语浅浅。摊位前总是排着长长的队伍。鲜花饼入口酥软、花香醉人，一口咬下去，香甜酥糯，花香也在口腔里扩散开来，那是幸福的味道。我每天放学后都会买上一个。每次买完后，阿姨总会关心我一两句：</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饿了吧？在学校开心吗？</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那是我每天单调生活中跳动的热情，也是我多年羁留异乡心中久久不去的念想</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北京，是一座足够古典又足够现代化的城市，高楼林立，川流不息的人群总是在和时间赛跑，街道熙熙攘攘、车水马龙，比不得家乡的闲适、安逸。北京的风也比家乡干燥，吹得人心里总感觉空落落的。于是我经常埋怨父母为何要舍弃故乡的舒适，一家人来到举目无亲的北京。凛冬将至，我幸运地在北京街头发现了一家云南鲜花饼店，那鲜花饼的做法和家乡别无二致，招牌也正宗可信，只是没有家乡街角小摊上鲜花饼的情味了</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70318"/>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时光流转中，我的学业愈加繁忙，父母更是工作忙碌，无暇他顾，我已经慢慢习惯了北京的雍容与迅疾。当学校组织暑假到我的家乡游学时，我几乎是欢呼雀跃地报名参加了。回到家乡，游学间隙，我迫不及待地来到旧日的街市</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那里一切如旧，似待故人归。听着熟悉的吆喝声，循着魂牵梦萦的香味，我不自觉地来到了那个卖鲜花饼的小摊前：</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阿姨，来一个鲜花饼。</a:t>
            </a:r>
            <a:r>
              <a:rPr lang="zh-CN" altLang="zh-CN" kern="100" dirty="0" smtClean="0">
                <a:latin typeface="等线" panose="0201060003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493812"/>
          </a:xfrm>
        </p:spPr>
        <p:txBody>
          <a:bodyPr/>
          <a:lstStyle/>
          <a:p>
            <a:pPr indent="713740" fontAlgn="ctr">
              <a:spcAft>
                <a:spcPts val="0"/>
              </a:spcAft>
              <a:tabLst>
                <a:tab pos="2700655" algn="l"/>
              </a:tabLst>
            </a:pPr>
            <a:r>
              <a:rPr lang="zh-CN" altLang="zh-CN" sz="2600" kern="100" dirty="0">
                <a:ea typeface="楷体" panose="02010609060101010101" charset="-122"/>
                <a:cs typeface="Times New Roman" panose="02020603050405020304"/>
              </a:rPr>
              <a:t>时光仿佛倒流，还是彼时少年，还是父母陪伴，还是悠然自适的岁月。我颤抖着咬下，饼皮的酥香在唇齿间荡开，那味道，似曾相识，又因了工艺的改进迥异于往日。在层层品味中，我读懂了父母的苦心，生活的意义不在于一成不变，而在于行走的姿态与风度。阿姨依然朴素静雅，莞尔一笑，对我说：</a:t>
            </a:r>
            <a:r>
              <a:rPr lang="zh-CN" altLang="zh-CN" sz="2600" kern="100" dirty="0">
                <a:latin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很久不见，阿布出落得越来越俊秀了！</a:t>
            </a:r>
            <a:r>
              <a:rPr lang="zh-CN" altLang="zh-CN" sz="2600" kern="100" dirty="0">
                <a:latin typeface="等线" panose="02010600030101010101" charset="-122"/>
                <a:cs typeface="Times New Roman" panose="02020603050405020304"/>
              </a:rPr>
              <a:t>”</a:t>
            </a:r>
            <a:endParaRPr lang="zh-CN" altLang="zh-CN" sz="26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sz="2600" kern="100" dirty="0">
                <a:ea typeface="黑体" panose="02010609060101010101" charset="-122"/>
                <a:cs typeface="Times New Roman" panose="02020603050405020304"/>
              </a:rPr>
              <a:t>【点评】</a:t>
            </a:r>
            <a:r>
              <a:rPr lang="zh-CN" altLang="zh-CN" sz="2600" kern="100" dirty="0">
                <a:ea typeface="楷体" panose="02010609060101010101" charset="-122"/>
                <a:cs typeface="Times New Roman" panose="02020603050405020304"/>
              </a:rPr>
              <a:t>文章选取了平淡的生活题材，结构完整，开门见山，在叙事中写出了</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我</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对家乡的思念和对成长的感悟，结尾处凸显中心主旨。文章语言明丽清新、不蔓不枝，描写生动细致，抒情含蓄真挚，于叙事之中见精彩，是一篇文质兼美的叙事佳作</a:t>
            </a:r>
            <a:r>
              <a:rPr lang="zh-CN" altLang="zh-CN" sz="2600" kern="100" dirty="0" smtClean="0">
                <a:ea typeface="楷体" panose="02010609060101010101" charset="-122"/>
                <a:cs typeface="Times New Roman" panose="02020603050405020304"/>
              </a:rPr>
              <a:t>。</a:t>
            </a:r>
            <a:endParaRPr lang="zh-CN" altLang="zh-CN" sz="26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7" descr="E:\8.24 新文本框文件\版式\语文变色\写作任务.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6405" y="575791"/>
            <a:ext cx="2112264" cy="49621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1043843"/>
            <a:ext cx="10980000" cy="5262979"/>
          </a:xfrm>
        </p:spPr>
        <p:txBody>
          <a:bodyPr/>
          <a:lstStyle/>
          <a:p>
            <a:pPr indent="713740" fontAlgn="ctr">
              <a:spcAft>
                <a:spcPts val="0"/>
              </a:spcAft>
              <a:tabLst>
                <a:tab pos="2700655" algn="l"/>
              </a:tabLst>
            </a:pPr>
            <a:r>
              <a:rPr lang="zh-CN" altLang="zh-CN" kern="100" dirty="0">
                <a:cs typeface="Times New Roman" panose="02020603050405020304"/>
              </a:rPr>
              <a:t>阅读下面的材料，根据要求写作。</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有人说：</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世界上唯一不变的就是变。</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当前，世界之变、时代之变、历史之变正以前所未有的方式展开。如何应对</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变</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之挑战？习近平总书记在党的二十大报告中强调要主动识变应变求变。</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以上材料对你有什么启示？请结合材料，联系现实，以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识变</a:t>
            </a:r>
            <a:r>
              <a:rPr lang="en-US" altLang="zh-CN" kern="100" dirty="0">
                <a:cs typeface="Courier New" panose="02070309020205020404"/>
              </a:rPr>
              <a:t>·</a:t>
            </a:r>
            <a:r>
              <a:rPr lang="zh-CN" altLang="zh-CN" kern="100" dirty="0">
                <a:cs typeface="Times New Roman" panose="02020603050405020304"/>
              </a:rPr>
              <a:t>应变</a:t>
            </a:r>
            <a:r>
              <a:rPr lang="en-US" altLang="zh-CN" kern="100" dirty="0">
                <a:cs typeface="Courier New" panose="02070309020205020404"/>
              </a:rPr>
              <a:t>·</a:t>
            </a:r>
            <a:r>
              <a:rPr lang="zh-CN" altLang="zh-CN" kern="100" dirty="0">
                <a:cs typeface="Times New Roman" panose="02020603050405020304"/>
              </a:rPr>
              <a:t>求变</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为主题，写一篇文章，体现你的感悟与思考。</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要求：选准角度，确定立意，明确文体，自拟标题；不要套作，不得抄袭；不得泄露个人信息；不少于</a:t>
            </a:r>
            <a:r>
              <a:rPr lang="en-US" altLang="zh-CN" kern="100" dirty="0">
                <a:cs typeface="Courier New" panose="02070309020205020404"/>
              </a:rPr>
              <a:t>800</a:t>
            </a:r>
            <a:r>
              <a:rPr lang="zh-CN" altLang="zh-CN" kern="100" dirty="0">
                <a:cs typeface="Times New Roman" panose="02020603050405020304"/>
              </a:rPr>
              <a:t>字</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平行四边形 35"/>
          <p:cNvSpPr/>
          <p:nvPr/>
        </p:nvSpPr>
        <p:spPr>
          <a:xfrm>
            <a:off x="0" y="4498975"/>
            <a:ext cx="11522075" cy="1981199"/>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prstClr val="white"/>
              </a:solidFill>
              <a:latin typeface="HelveticaNeueLT Pro 67 MdCn" pitchFamily="34" charset="0"/>
              <a:ea typeface="微软雅黑" panose="020B0503020204020204" pitchFamily="34" charset="-122"/>
            </a:endParaRPr>
          </a:p>
        </p:txBody>
      </p:sp>
      <p:sp>
        <p:nvSpPr>
          <p:cNvPr id="1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14"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燕尾形 14"/>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16"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17"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18" name="组合 41"/>
          <p:cNvGrpSpPr/>
          <p:nvPr/>
        </p:nvGrpSpPr>
        <p:grpSpPr bwMode="auto">
          <a:xfrm>
            <a:off x="3829050" y="1195388"/>
            <a:ext cx="4102100" cy="1787525"/>
            <a:chOff x="3785732" y="617328"/>
            <a:chExt cx="4799076" cy="2091592"/>
          </a:xfrm>
        </p:grpSpPr>
        <p:sp>
          <p:nvSpPr>
            <p:cNvPr id="19" name="椭圆 18"/>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21" name="直接连接符 20"/>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49"/>
            <p:cNvGrpSpPr/>
            <p:nvPr/>
          </p:nvGrpSpPr>
          <p:grpSpPr bwMode="auto">
            <a:xfrm>
              <a:off x="5137389" y="617328"/>
              <a:ext cx="2091594" cy="2091592"/>
              <a:chOff x="5049409" y="1518109"/>
              <a:chExt cx="2091594" cy="2091592"/>
            </a:xfrm>
          </p:grpSpPr>
          <p:sp>
            <p:nvSpPr>
              <p:cNvPr id="24" name="椭圆 23"/>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25"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23"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32" name="燕尾形 31"/>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2" action="ppaction://hlinkfile"/>
          </p:cNvPr>
          <p:cNvSpPr/>
          <p:nvPr>
            <p:custDataLst>
              <p:tags r:id="rId3"/>
            </p:custDataLst>
          </p:nvPr>
        </p:nvSpPr>
        <p:spPr>
          <a:xfrm>
            <a:off x="3235325" y="5148263"/>
            <a:ext cx="5586413" cy="672465"/>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单元质量评估</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三</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4" name="矩形 33">
            <a:hlinkClick r:id="rId4" tooltip="" action="ppaction://hlinkfile"/>
          </p:cNvPr>
          <p:cNvSpPr/>
          <p:nvPr/>
        </p:nvSpPr>
        <p:spPr>
          <a:xfrm>
            <a:off x="-107950" y="-108285"/>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15"/>
                                        </p:tgtEl>
                                      </p:cBhvr>
                                    </p:animEffect>
                                    <p:animScale>
                                      <p:cBhvr>
                                        <p:cTn id="7" dur="1000" autoRev="1" fill="hold"/>
                                        <p:tgtEl>
                                          <p:spTgt spid="15"/>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37530" y="632732"/>
          <a:ext cx="10847070" cy="5028565"/>
        </p:xfrm>
        <a:graphic>
          <a:graphicData uri="http://schemas.openxmlformats.org/drawingml/2006/table">
            <a:tbl>
              <a:tblPr/>
              <a:tblGrid>
                <a:gridCol w="2928694"/>
                <a:gridCol w="3744390"/>
                <a:gridCol w="4173930"/>
              </a:tblGrid>
              <a:tr h="534591">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篇目</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叙述人称</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叙述视角</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1603772">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《装在套子里的人》</a:t>
                      </a:r>
                      <a:endParaRPr lang="zh-CN" sz="1050" kern="100" dirty="0">
                        <a:effectLst/>
                        <a:latin typeface="等线" panose="02010600030101010101" charset="-122"/>
                        <a:ea typeface="等线" panose="02010600030101010101" charset="-122"/>
                        <a:cs typeface="Courier New" panose="020703090202050204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800" b="1" kern="100" dirty="0">
                        <a:solidFill>
                          <a:srgbClr val="FF0000"/>
                        </a:solidFill>
                        <a:effectLst/>
                        <a:latin typeface="Times New Roman" panose="02020603050405020304"/>
                        <a:ea typeface="宋体" panose="02010600030101010101" pitchFamily="2" charset="-122"/>
                        <a:cs typeface="Times New Roman" panose="020206030504050203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800" b="1" kern="100" dirty="0">
                        <a:solidFill>
                          <a:srgbClr val="FF0000"/>
                        </a:solidFill>
                        <a:effectLst/>
                        <a:latin typeface="Times New Roman" panose="02020603050405020304"/>
                        <a:ea typeface="宋体" panose="02010600030101010101" pitchFamily="2" charset="-122"/>
                        <a:cs typeface="Times New Roman" panose="020206030504050203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4591">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《促织》</a:t>
                      </a:r>
                      <a:endParaRPr lang="zh-CN" sz="1050" kern="100">
                        <a:effectLst/>
                        <a:latin typeface="等线" panose="02010600030101010101" charset="-122"/>
                        <a:ea typeface="等线" panose="02010600030101010101" charset="-122"/>
                        <a:cs typeface="Courier New" panose="020703090202050204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800" b="1" kern="100">
                        <a:solidFill>
                          <a:srgbClr val="FF0000"/>
                        </a:solidFill>
                        <a:effectLst/>
                        <a:latin typeface="Times New Roman" panose="02020603050405020304"/>
                        <a:ea typeface="宋体" panose="02010600030101010101" pitchFamily="2" charset="-122"/>
                        <a:cs typeface="Times New Roman" panose="020206030504050203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800" b="1" kern="100">
                        <a:solidFill>
                          <a:srgbClr val="FF0000"/>
                        </a:solidFill>
                        <a:effectLst/>
                        <a:latin typeface="Times New Roman" panose="02020603050405020304"/>
                        <a:ea typeface="宋体" panose="02010600030101010101" pitchFamily="2" charset="-122"/>
                        <a:cs typeface="Times New Roman" panose="020206030504050203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4395">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《变形记》</a:t>
                      </a:r>
                      <a:r>
                        <a:rPr lang="en-US" sz="2800" b="1" kern="100">
                          <a:effectLst/>
                          <a:latin typeface="Times New Roman" panose="02020603050405020304"/>
                          <a:ea typeface="宋体" panose="02010600030101010101" pitchFamily="2" charset="-122"/>
                          <a:cs typeface="Courier New" panose="02070309020205020404"/>
                        </a:rPr>
                        <a:t>(</a:t>
                      </a:r>
                      <a:r>
                        <a:rPr lang="zh-CN" sz="2800" b="1" kern="100">
                          <a:effectLst/>
                          <a:latin typeface="Times New Roman" panose="02020603050405020304"/>
                          <a:ea typeface="宋体" panose="02010600030101010101" pitchFamily="2" charset="-122"/>
                          <a:cs typeface="Times New Roman" panose="02020603050405020304"/>
                        </a:rPr>
                        <a:t>节选</a:t>
                      </a:r>
                      <a:r>
                        <a:rPr lang="en-US" sz="2800" b="1" kern="100">
                          <a:effectLst/>
                          <a:latin typeface="Times New Roman" panose="02020603050405020304"/>
                          <a:ea typeface="宋体" panose="02010600030101010101" pitchFamily="2" charset="-122"/>
                          <a:cs typeface="Courier New" panose="02070309020205020404"/>
                        </a:rPr>
                        <a:t>)</a:t>
                      </a:r>
                      <a:endParaRPr lang="zh-CN" sz="1050" kern="100">
                        <a:effectLst/>
                        <a:latin typeface="等线" panose="02010600030101010101" charset="-122"/>
                        <a:ea typeface="等线" panose="02010600030101010101" charset="-122"/>
                        <a:cs typeface="Courier New" panose="020703090202050204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zh-CN" sz="2800" b="1" kern="100">
                        <a:solidFill>
                          <a:srgbClr val="FF0000"/>
                        </a:solidFill>
                        <a:effectLst/>
                        <a:latin typeface="Times New Roman" panose="02020603050405020304"/>
                        <a:ea typeface="宋体" panose="02010600030101010101" pitchFamily="2" charset="-122"/>
                        <a:cs typeface="Times New Roman" panose="020206030504050203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endParaRPr lang="en-US" sz="2800" b="1" kern="100" dirty="0">
                        <a:solidFill>
                          <a:srgbClr val="FF0000"/>
                        </a:solidFill>
                        <a:effectLst/>
                        <a:latin typeface="Times New Roman" panose="02020603050405020304"/>
                        <a:ea typeface="宋体" panose="02010600030101010101" pitchFamily="2" charset="-122"/>
                        <a:cs typeface="Courier New" panose="020703090202050204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文本框 1"/>
          <p:cNvSpPr txBox="1"/>
          <p:nvPr/>
        </p:nvSpPr>
        <p:spPr>
          <a:xfrm>
            <a:off x="7092950" y="3494405"/>
            <a:ext cx="4438015" cy="2030095"/>
          </a:xfrm>
          <a:prstGeom prst="rect">
            <a:avLst/>
          </a:prstGeom>
          <a:noFill/>
        </p:spPr>
        <p:txBody>
          <a:bodyPr wrap="square" rtlCol="0">
            <a:spAutoFit/>
          </a:bodyPr>
          <a:p>
            <a:pPr marL="0" indent="0" eaLnBrk="1" latinLnBrk="0" hangingPunct="1">
              <a:lnSpc>
                <a:spcPct val="150000"/>
              </a:lnSpc>
            </a:pPr>
            <a:r>
              <a:rPr lang="zh-CN" b="1" kern="100" dirty="0">
                <a:effectLst/>
                <a:latin typeface="Times New Roman" panose="02020603050405020304"/>
                <a:cs typeface="Times New Roman" panose="02020603050405020304"/>
                <a:sym typeface="+mn-ea"/>
              </a:rPr>
              <a:t>双重视角</a:t>
            </a:r>
            <a:r>
              <a:rPr lang="en-US" b="1" kern="100" dirty="0">
                <a:effectLst/>
                <a:latin typeface="Times New Roman" panose="02020603050405020304"/>
                <a:cs typeface="Courier New" panose="02070309020205020404"/>
                <a:sym typeface="+mn-ea"/>
              </a:rPr>
              <a:t>(</a:t>
            </a:r>
            <a:r>
              <a:rPr lang="zh-CN" b="1" kern="100" dirty="0">
                <a:effectLst/>
                <a:latin typeface="Times New Roman" panose="02020603050405020304"/>
                <a:cs typeface="Times New Roman" panose="02020603050405020304"/>
                <a:sym typeface="+mn-ea"/>
              </a:rPr>
              <a:t>第三人称的全</a:t>
            </a:r>
            <a:endParaRPr lang="zh-CN" b="1" kern="100" dirty="0">
              <a:effectLst/>
              <a:latin typeface="Times New Roman" panose="02020603050405020304"/>
              <a:cs typeface="Times New Roman" panose="02020603050405020304"/>
              <a:sym typeface="+mn-ea"/>
            </a:endParaRPr>
          </a:p>
          <a:p>
            <a:pPr marL="0" indent="0" eaLnBrk="1" latinLnBrk="0" hangingPunct="1">
              <a:lnSpc>
                <a:spcPct val="150000"/>
              </a:lnSpc>
            </a:pPr>
            <a:r>
              <a:rPr lang="zh-CN" b="1" kern="100" dirty="0">
                <a:effectLst/>
                <a:latin typeface="Times New Roman" panose="02020603050405020304"/>
                <a:cs typeface="Times New Roman" panose="02020603050405020304"/>
                <a:sym typeface="+mn-ea"/>
              </a:rPr>
              <a:t>知视角和格里高尔的有</a:t>
            </a:r>
            <a:endParaRPr lang="zh-CN" b="1" kern="100" dirty="0">
              <a:effectLst/>
              <a:latin typeface="Times New Roman" panose="02020603050405020304"/>
              <a:cs typeface="Times New Roman" panose="02020603050405020304"/>
              <a:sym typeface="+mn-ea"/>
            </a:endParaRPr>
          </a:p>
          <a:p>
            <a:pPr marL="0" indent="0" eaLnBrk="1" latinLnBrk="0" hangingPunct="1">
              <a:lnSpc>
                <a:spcPct val="150000"/>
              </a:lnSpc>
            </a:pPr>
            <a:r>
              <a:rPr lang="zh-CN" b="1" kern="100" dirty="0">
                <a:effectLst/>
                <a:latin typeface="Times New Roman" panose="02020603050405020304"/>
                <a:cs typeface="Times New Roman" panose="02020603050405020304"/>
                <a:sym typeface="+mn-ea"/>
              </a:rPr>
              <a:t>限视角</a:t>
            </a:r>
            <a:r>
              <a:rPr lang="en-US" b="1" kern="100" dirty="0">
                <a:effectLst/>
                <a:latin typeface="Times New Roman" panose="02020603050405020304"/>
                <a:cs typeface="Courier New" panose="02070309020205020404"/>
                <a:sym typeface="+mn-ea"/>
              </a:rPr>
              <a:t>)</a:t>
            </a:r>
            <a:endParaRPr lang="zh-CN" altLang="en-US"/>
          </a:p>
        </p:txBody>
      </p:sp>
      <p:sp>
        <p:nvSpPr>
          <p:cNvPr id="4" name="文本框 3"/>
          <p:cNvSpPr txBox="1"/>
          <p:nvPr/>
        </p:nvSpPr>
        <p:spPr>
          <a:xfrm>
            <a:off x="3242310" y="1369060"/>
            <a:ext cx="3884295" cy="1383665"/>
          </a:xfrm>
          <a:prstGeom prst="rect">
            <a:avLst/>
          </a:prstGeom>
          <a:noFill/>
        </p:spPr>
        <p:txBody>
          <a:bodyPr wrap="square" rtlCol="0">
            <a:spAutoFit/>
          </a:bodyPr>
          <a:p>
            <a:pPr marL="0" indent="0" algn="l" eaLnBrk="1" latinLnBrk="0" hangingPunct="1">
              <a:lnSpc>
                <a:spcPct val="150000"/>
              </a:lnSpc>
              <a:spcAft>
                <a:spcPts val="0"/>
              </a:spcAft>
              <a:tabLst>
                <a:tab pos="2700655" algn="l"/>
              </a:tabLst>
            </a:pPr>
            <a:r>
              <a:rPr lang="zh-CN" b="1" kern="100" dirty="0">
                <a:effectLst/>
                <a:latin typeface="Times New Roman" panose="02020603050405020304"/>
                <a:cs typeface="Times New Roman" panose="02020603050405020304"/>
                <a:sym typeface="+mn-ea"/>
              </a:rPr>
              <a:t>全文采用第一人称，第一人称中有第三人称</a:t>
            </a:r>
            <a:endParaRPr lang="zh-CN" altLang="en-US"/>
          </a:p>
        </p:txBody>
      </p:sp>
      <p:sp>
        <p:nvSpPr>
          <p:cNvPr id="5" name="文本框 4"/>
          <p:cNvSpPr txBox="1"/>
          <p:nvPr/>
        </p:nvSpPr>
        <p:spPr>
          <a:xfrm>
            <a:off x="7093585" y="1369060"/>
            <a:ext cx="3983990" cy="1383665"/>
          </a:xfrm>
          <a:prstGeom prst="rect">
            <a:avLst/>
          </a:prstGeom>
          <a:noFill/>
        </p:spPr>
        <p:txBody>
          <a:bodyPr wrap="square" rtlCol="0">
            <a:spAutoFit/>
          </a:bodyPr>
          <a:p>
            <a:pPr marL="0" indent="0" eaLnBrk="1" latinLnBrk="0" hangingPunct="1">
              <a:lnSpc>
                <a:spcPct val="150000"/>
              </a:lnSpc>
            </a:pPr>
            <a:r>
              <a:rPr lang="zh-CN" b="1" kern="100" dirty="0">
                <a:effectLst/>
                <a:latin typeface="Times New Roman" panose="02020603050405020304"/>
                <a:cs typeface="Times New Roman" panose="02020603050405020304"/>
                <a:sym typeface="+mn-ea"/>
              </a:rPr>
              <a:t>有限视角与全知视角相结合</a:t>
            </a:r>
            <a:endParaRPr lang="zh-CN" altLang="en-US"/>
          </a:p>
        </p:txBody>
      </p:sp>
      <p:sp>
        <p:nvSpPr>
          <p:cNvPr id="6" name="文本框 5"/>
          <p:cNvSpPr txBox="1"/>
          <p:nvPr/>
        </p:nvSpPr>
        <p:spPr>
          <a:xfrm>
            <a:off x="3385185" y="2922905"/>
            <a:ext cx="3901440" cy="521970"/>
          </a:xfrm>
          <a:prstGeom prst="rect">
            <a:avLst/>
          </a:prstGeom>
          <a:noFill/>
        </p:spPr>
        <p:txBody>
          <a:bodyPr wrap="square" rtlCol="0">
            <a:spAutoFit/>
          </a:bodyPr>
          <a:p>
            <a:r>
              <a:rPr lang="zh-CN" b="1" kern="100">
                <a:effectLst/>
                <a:latin typeface="Times New Roman" panose="02020603050405020304"/>
                <a:cs typeface="Times New Roman" panose="02020603050405020304"/>
                <a:sym typeface="+mn-ea"/>
              </a:rPr>
              <a:t>第三人称</a:t>
            </a:r>
            <a:endParaRPr lang="zh-CN" altLang="en-US"/>
          </a:p>
        </p:txBody>
      </p:sp>
      <p:sp>
        <p:nvSpPr>
          <p:cNvPr id="7" name="文本框 6"/>
          <p:cNvSpPr txBox="1"/>
          <p:nvPr/>
        </p:nvSpPr>
        <p:spPr>
          <a:xfrm>
            <a:off x="7165340" y="2922905"/>
            <a:ext cx="3524250" cy="521970"/>
          </a:xfrm>
          <a:prstGeom prst="rect">
            <a:avLst/>
          </a:prstGeom>
          <a:noFill/>
        </p:spPr>
        <p:txBody>
          <a:bodyPr wrap="square" rtlCol="0">
            <a:spAutoFit/>
          </a:bodyPr>
          <a:p>
            <a:r>
              <a:rPr lang="zh-CN" b="1" kern="100">
                <a:effectLst/>
                <a:latin typeface="Times New Roman" panose="02020603050405020304"/>
                <a:cs typeface="Times New Roman" panose="02020603050405020304"/>
                <a:sym typeface="+mn-ea"/>
              </a:rPr>
              <a:t>全知视角</a:t>
            </a:r>
            <a:endParaRPr lang="zh-CN" altLang="en-US"/>
          </a:p>
        </p:txBody>
      </p:sp>
      <p:sp>
        <p:nvSpPr>
          <p:cNvPr id="8" name="文本框 7"/>
          <p:cNvSpPr txBox="1"/>
          <p:nvPr/>
        </p:nvSpPr>
        <p:spPr>
          <a:xfrm>
            <a:off x="3420745" y="4319905"/>
            <a:ext cx="3395980" cy="521970"/>
          </a:xfrm>
          <a:prstGeom prst="rect">
            <a:avLst/>
          </a:prstGeom>
          <a:noFill/>
        </p:spPr>
        <p:txBody>
          <a:bodyPr wrap="square" rtlCol="0">
            <a:spAutoFit/>
          </a:bodyPr>
          <a:p>
            <a:r>
              <a:rPr lang="zh-CN" b="1" kern="100">
                <a:effectLst/>
                <a:latin typeface="Times New Roman" panose="02020603050405020304"/>
                <a:cs typeface="Times New Roman" panose="02020603050405020304"/>
                <a:sym typeface="+mn-ea"/>
              </a:rPr>
              <a:t>第三人称</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7"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3175" y="0"/>
            <a:ext cx="11522075" cy="354488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课件\新坐标\8.24 点金训练 语文人教必修上册 教师用书（英）\语文人教必修上册\语文变色\主题微点写作X.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37" y="611795"/>
            <a:ext cx="11520000" cy="560889"/>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3"/>
          <p:cNvSpPr>
            <a:spLocks noGrp="1"/>
          </p:cNvSpPr>
          <p:nvPr>
            <p:ph type="body" sz="quarter" idx="10"/>
          </p:nvPr>
        </p:nvSpPr>
        <p:spPr>
          <a:xfrm>
            <a:off x="271037" y="1259867"/>
            <a:ext cx="10980000" cy="4615815"/>
          </a:xfrm>
        </p:spPr>
        <p:txBody>
          <a:bodyPr/>
          <a:lstStyle/>
          <a:p>
            <a:pPr indent="713740" fontAlgn="ct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心羽家园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位于陕西省西安市儿童医院附近，为来自全国各地家庭困难的患儿及家属提供免费食宿。常向阳是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心羽家园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的创办人，被孩子们亲切地称为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常妈妈</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。自</a:t>
            </a:r>
            <a:r>
              <a:rPr lang="en-US" altLang="zh-CN" kern="100" dirty="0">
                <a:ea typeface="楷体" panose="02010609060101010101" charset="-122"/>
                <a:cs typeface="Courier New" panose="02070309020205020404"/>
              </a:rPr>
              <a:t>2017</a:t>
            </a:r>
            <a:r>
              <a:rPr lang="zh-CN" altLang="zh-CN" kern="100" dirty="0">
                <a:ea typeface="楷体" panose="02010609060101010101" charset="-122"/>
                <a:cs typeface="Times New Roman" panose="02020603050405020304"/>
              </a:rPr>
              <a:t>年创办至今，</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心羽家园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没有一天打烊，已累计有</a:t>
            </a:r>
            <a:r>
              <a:rPr lang="en-US" altLang="zh-CN" kern="100" dirty="0">
                <a:ea typeface="楷体" panose="02010609060101010101" charset="-122"/>
                <a:cs typeface="Courier New" panose="02070309020205020404"/>
              </a:rPr>
              <a:t>2 000</a:t>
            </a:r>
            <a:r>
              <a:rPr lang="zh-CN" altLang="zh-CN" kern="100" dirty="0">
                <a:ea typeface="楷体" panose="02010609060101010101" charset="-122"/>
                <a:cs typeface="Times New Roman" panose="02020603050405020304"/>
              </a:rPr>
              <a:t>多名困难患儿及其家庭在这里接受了救助。</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读了上面的文字，结合你的感想，写一个</a:t>
            </a:r>
            <a:r>
              <a:rPr lang="en-US" altLang="zh-CN" kern="100" dirty="0">
                <a:cs typeface="Courier New" panose="02070309020205020404"/>
              </a:rPr>
              <a:t>300</a:t>
            </a:r>
            <a:r>
              <a:rPr lang="zh-CN" altLang="zh-CN" kern="100" dirty="0">
                <a:cs typeface="Times New Roman" panose="02020603050405020304"/>
              </a:rPr>
              <a:t>字左右的文段，谈谈你的看法</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611795"/>
            <a:ext cx="10980000" cy="5262979"/>
          </a:xfrm>
        </p:spPr>
        <p:txBody>
          <a:bodyPr/>
          <a:lstStyle/>
          <a:p>
            <a:pPr indent="713740" fontAlgn="ct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示例</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平凡铸就伟大，英雄来自人民。像常向阳一样的平凡英雄就在我们身边。从十余米高的桥上纵身跳入江中救人的外卖员彭清林、多年坚持义务救援抛锚车辆的</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的哥</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崔敬辉、创办心理热线挽救超</a:t>
            </a:r>
            <a:r>
              <a:rPr lang="en-US" altLang="zh-CN" kern="100" dirty="0">
                <a:ea typeface="楷体" panose="02010609060101010101" charset="-122"/>
                <a:cs typeface="Courier New" panose="02070309020205020404"/>
              </a:rPr>
              <a:t>500</a:t>
            </a:r>
            <a:r>
              <a:rPr lang="zh-CN" altLang="zh-CN" kern="100" dirty="0">
                <a:ea typeface="楷体" panose="02010609060101010101" charset="-122"/>
                <a:cs typeface="Times New Roman" panose="02020603050405020304"/>
              </a:rPr>
              <a:t>名轻生者的退休记者柯志雄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五湖四海、天南地北，他们用善良、坚韧、热情凝聚起人间大爱，在广袤的中国大地上写下了一个个感人的故事。英雄不是遥不可及的存在，英雄可以是生活里的每一个人。我们这个时代的精神高地，就是由无数凡人的善举共同托举而成的</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indent="713740" fontAlgn="ctr">
              <a:spcAft>
                <a:spcPts val="0"/>
              </a:spcAft>
              <a:tabLst>
                <a:tab pos="2700655" algn="l"/>
              </a:tabLst>
            </a:pPr>
            <a:r>
              <a:rPr lang="zh-CN" altLang="zh-CN" kern="100" dirty="0">
                <a:ea typeface="楷体" panose="02010609060101010101" charset="-122"/>
                <a:cs typeface="Times New Roman" panose="02020603050405020304"/>
              </a:rPr>
              <a:t>当凡人微光聚成火炬，照亮的是整个社会，温暖的是每个人的心灵。在日常生活中，一句温柔而暖心的话语，一段寻常而坚定的守候，一个果敢而勇毅的举动，都足以迸发震撼人心的力量。存善念、行善举，从此时做起，从小事做起，从你我做起，凡人的善举就能在润物无声中散发出光和热，成为推动社会向上、向善的强大正能量</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05.15,&quot;left&quot;:116.25,&quot;top&quot;:88.15,&quot;width&quot;:814.5}"/>
</p:tagLst>
</file>

<file path=ppt/tags/tag11.xml><?xml version="1.0" encoding="utf-8"?>
<p:tagLst xmlns:p="http://schemas.openxmlformats.org/presentationml/2006/main">
  <p:tag name="KSO_WM_DIAGRAM_VIRTUALLY_FRAME" val="{&quot;height&quot;:405.15,&quot;left&quot;:116.25,&quot;top&quot;:88.15,&quot;width&quot;:814.5}"/>
</p:tagLst>
</file>

<file path=ppt/tags/tag12.xml><?xml version="1.0" encoding="utf-8"?>
<p:tagLst xmlns:p="http://schemas.openxmlformats.org/presentationml/2006/main">
  <p:tag name="KSO_WM_DIAGRAM_VIRTUALLY_FRAME" val="{&quot;height&quot;:405.15,&quot;left&quot;:116.25,&quot;top&quot;:88.15,&quot;width&quot;:814.5}"/>
</p:tagLst>
</file>

<file path=ppt/tags/tag13.xml><?xml version="1.0" encoding="utf-8"?>
<p:tagLst xmlns:p="http://schemas.openxmlformats.org/presentationml/2006/main">
  <p:tag name="KSO_WM_DIAGRAM_VIRTUALLY_FRAME" val="{&quot;height&quot;:405.15,&quot;left&quot;:116.25,&quot;top&quot;:88.15,&quot;width&quot;:814.5}"/>
</p:tagLst>
</file>

<file path=ppt/tags/tag14.xml><?xml version="1.0" encoding="utf-8"?>
<p:tagLst xmlns:p="http://schemas.openxmlformats.org/presentationml/2006/main">
  <p:tag name="TABLE_ENDDRAG_ORIGIN_RECT" val="863*425"/>
  <p:tag name="TABLE_ENDDRAG_RECT" val="22*45*863*425"/>
</p:tagLst>
</file>

<file path=ppt/tags/tag15.xml><?xml version="1.0" encoding="utf-8"?>
<p:tagLst xmlns:p="http://schemas.openxmlformats.org/presentationml/2006/main">
  <p:tag name="TABLE_ENDDRAG_ORIGIN_RECT" val="863*299"/>
  <p:tag name="TABLE_ENDDRAG_RECT" val="22*193*863*299"/>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96"/>
  <p:tag name="KSO_WM_BEAUTIFY_FLAG" val=""/>
</p:tagLst>
</file>

<file path=ppt/tags/tag4.xml><?xml version="1.0" encoding="utf-8"?>
<p:tagLst xmlns:p="http://schemas.openxmlformats.org/presentationml/2006/main">
  <p:tag name="AS_UNIQUEID" val="97"/>
  <p:tag name="KSO_WM_BEAUTIFY_FLAG" val=""/>
</p:tagLst>
</file>

<file path=ppt/tags/tag5.xml><?xml version="1.0" encoding="utf-8"?>
<p:tagLst xmlns:p="http://schemas.openxmlformats.org/presentationml/2006/main">
  <p:tag name="AS_UNIQUEID" val="98"/>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TABLE_ENDDRAG_ORIGIN_RECT" val="867*413"/>
  <p:tag name="TABLE_ENDDRAG_RECT" val="17*45*867*413"/>
</p:tagLst>
</file>

<file path=ppt/tags/tag8.xml><?xml version="1.0" encoding="utf-8"?>
<p:tagLst xmlns:p="http://schemas.openxmlformats.org/presentationml/2006/main">
  <p:tag name="KSO_WM_DIAGRAM_VIRTUALLY_FRAME" val="{&quot;height&quot;:405.15,&quot;left&quot;:116.25,&quot;top&quot;:88.15,&quot;width&quot;:814.5}"/>
</p:tagLst>
</file>

<file path=ppt/tags/tag9.xml><?xml version="1.0" encoding="utf-8"?>
<p:tagLst xmlns:p="http://schemas.openxmlformats.org/presentationml/2006/main">
  <p:tag name="KSO_WM_DIAGRAM_VIRTUALLY_FRAME" val="{&quot;height&quot;:405.15,&quot;left&quot;:116.25,&quot;top&quot;:88.15,&quot;width&quot;:814.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10296</Words>
  <Application>WPS 演示</Application>
  <PresentationFormat>自定义</PresentationFormat>
  <Paragraphs>342</Paragraphs>
  <Slides>60</Slides>
  <Notes>3</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60</vt:i4>
      </vt:variant>
    </vt:vector>
  </HeadingPairs>
  <TitlesOfParts>
    <vt:vector size="79" baseType="lpstr">
      <vt:lpstr>Arial</vt:lpstr>
      <vt:lpstr>宋体</vt:lpstr>
      <vt:lpstr>Wingdings</vt:lpstr>
      <vt:lpstr>Times New Roman</vt:lpstr>
      <vt:lpstr>微软雅黑</vt:lpstr>
      <vt:lpstr>Calibri Light</vt:lpstr>
      <vt:lpstr>HelveticaNeueLT Pro 67 MdCn</vt:lpstr>
      <vt:lpstr>Calibri</vt:lpstr>
      <vt:lpstr>Calibri</vt:lpstr>
      <vt:lpstr>等线</vt:lpstr>
      <vt:lpstr>Times New Roman</vt:lpstr>
      <vt:lpstr>黑体</vt:lpstr>
      <vt:lpstr>Courier New</vt:lpstr>
      <vt:lpstr>楷体</vt:lpstr>
      <vt:lpstr>Arial Unicode MS</vt:lpstr>
      <vt:lpstr>华文细黑</vt:lpstr>
      <vt:lpstr>Courier New</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芹泥</cp:lastModifiedBy>
  <cp:revision>1367</cp:revision>
  <dcterms:created xsi:type="dcterms:W3CDTF">2016-06-29T09:22:00Z</dcterms:created>
  <dcterms:modified xsi:type="dcterms:W3CDTF">2026-03-03T01:51:42Z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AA9A1F13E6C345BA95A1627BAF79A22A_13</vt:lpwstr>
  </property>
  <property fmtid="{D5CDD505-2E9C-101B-9397-08002B2CF9AE}" pid="3" name="KSOProductBuildVer">
    <vt:lpwstr>2052-12.1.0.24657</vt:lpwstr>
  </property>
</Properties>
</file>