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4"/>
  </p:notesMasterIdLst>
  <p:handoutMasterIdLst>
    <p:handoutMasterId r:id="rId45"/>
  </p:handoutMasterIdLst>
  <p:sldIdLst>
    <p:sldId id="3920" r:id="rId3"/>
    <p:sldId id="3961" r:id="rId5"/>
    <p:sldId id="3962" r:id="rId6"/>
    <p:sldId id="3990" r:id="rId7"/>
    <p:sldId id="3925" r:id="rId8"/>
    <p:sldId id="3989" r:id="rId9"/>
    <p:sldId id="3926" r:id="rId10"/>
    <p:sldId id="3963" r:id="rId11"/>
    <p:sldId id="3991" r:id="rId12"/>
    <p:sldId id="3964" r:id="rId13"/>
    <p:sldId id="3931" r:id="rId14"/>
    <p:sldId id="3930" r:id="rId15"/>
    <p:sldId id="3965" r:id="rId16"/>
    <p:sldId id="2478" r:id="rId17"/>
    <p:sldId id="3922" r:id="rId18"/>
    <p:sldId id="3935" r:id="rId19"/>
    <p:sldId id="3977" r:id="rId20"/>
    <p:sldId id="3978" r:id="rId21"/>
    <p:sldId id="3979" r:id="rId22"/>
    <p:sldId id="3980" r:id="rId23"/>
    <p:sldId id="3981" r:id="rId24"/>
    <p:sldId id="3982" r:id="rId25"/>
    <p:sldId id="3984" r:id="rId26"/>
    <p:sldId id="3985" r:id="rId27"/>
    <p:sldId id="3986" r:id="rId28"/>
    <p:sldId id="3987" r:id="rId29"/>
    <p:sldId id="3983" r:id="rId30"/>
    <p:sldId id="3939" r:id="rId31"/>
    <p:sldId id="3971" r:id="rId32"/>
    <p:sldId id="3988" r:id="rId33"/>
    <p:sldId id="3972" r:id="rId34"/>
    <p:sldId id="3973" r:id="rId35"/>
    <p:sldId id="3974" r:id="rId36"/>
    <p:sldId id="3992" r:id="rId37"/>
    <p:sldId id="3993" r:id="rId38"/>
    <p:sldId id="3994" r:id="rId39"/>
    <p:sldId id="3995" r:id="rId40"/>
    <p:sldId id="3996" r:id="rId41"/>
    <p:sldId id="3997" r:id="rId42"/>
    <p:sldId id="2276" r:id="rId43"/>
    <p:sldId id="3956" r:id="rId44"/>
  </p:sldIdLst>
  <p:sldSz cx="11522075" cy="6480175"/>
  <p:notesSz cx="6858000" cy="9144000"/>
  <p:embeddedFontLst>
    <p:embeddedFont>
      <p:font typeface="微软雅黑" panose="020B0503020204020204" pitchFamily="34" charset="-122"/>
      <p:regular r:id="rId49"/>
    </p:embeddedFont>
    <p:embeddedFont>
      <p:font typeface="Calibri" panose="020F0502020204030204" pitchFamily="34" charset="0"/>
      <p:regular r:id="rId50"/>
      <p:bold r:id="rId51"/>
      <p:italic r:id="rId52"/>
      <p:boldItalic r:id="rId53"/>
    </p:embeddedFont>
    <p:embeddedFont>
      <p:font typeface="等线" panose="02010600030101010101" charset="-122"/>
      <p:regular r:id="rId54"/>
    </p:embeddedFont>
    <p:embeddedFont>
      <p:font typeface="黑体" panose="02010609060101010101" pitchFamily="49" charset="-122"/>
      <p:regular r:id="rId55"/>
    </p:embeddedFont>
    <p:embeddedFont>
      <p:font typeface="楷体" panose="02010609060101010101" charset="-122"/>
      <p:regular r:id="rId56"/>
    </p:embeddedFont>
  </p:embeddedFontLst>
  <p:custDataLst>
    <p:tags r:id="rId57"/>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pos="0" userDrawn="1">
          <p15:clr>
            <a:srgbClr val="A4A3A4"/>
          </p15:clr>
        </p15:guide>
        <p15:guide id="6" pos="362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2CC"/>
    <a:srgbClr val="FFC000"/>
    <a:srgbClr val="FF0000"/>
    <a:srgbClr val="E6E6E6"/>
    <a:srgbClr val="000000"/>
    <a:srgbClr val="FF9900"/>
    <a:srgbClr val="CC6600"/>
    <a:srgbClr val="C2DBEE"/>
    <a:srgbClr val="1F487C"/>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342" autoAdjust="0"/>
    <p:restoredTop sz="94268" autoAdjust="0"/>
  </p:normalViewPr>
  <p:slideViewPr>
    <p:cSldViewPr showGuides="1">
      <p:cViewPr>
        <p:scale>
          <a:sx n="66" d="100"/>
          <a:sy n="66" d="100"/>
        </p:scale>
        <p:origin x="-1740" y="-1062"/>
      </p:cViewPr>
      <p:guideLst>
        <p:guide orient="horz" pos="562"/>
        <p:guide orient="horz" pos="462"/>
        <p:guide orient="horz" pos="2212"/>
        <p:guide pos="1678"/>
        <p:guide/>
        <p:guide pos="3628"/>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49"/>
        <p:guide pos="2160"/>
      </p:guideLst>
    </p:cSldViewPr>
  </p:notes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7" Type="http://schemas.openxmlformats.org/officeDocument/2006/relationships/tags" Target="tags/tag8.xml"/><Relationship Id="rId56" Type="http://schemas.openxmlformats.org/officeDocument/2006/relationships/font" Target="fonts/font8.fntdata"/><Relationship Id="rId55" Type="http://schemas.openxmlformats.org/officeDocument/2006/relationships/font" Target="fonts/font7.fntdata"/><Relationship Id="rId54" Type="http://schemas.openxmlformats.org/officeDocument/2006/relationships/font" Target="fonts/font6.fntdata"/><Relationship Id="rId53" Type="http://schemas.openxmlformats.org/officeDocument/2006/relationships/font" Target="fonts/font5.fntdata"/><Relationship Id="rId52" Type="http://schemas.openxmlformats.org/officeDocument/2006/relationships/font" Target="fonts/font4.fntdata"/><Relationship Id="rId51" Type="http://schemas.openxmlformats.org/officeDocument/2006/relationships/font" Target="fonts/font3.fntdata"/><Relationship Id="rId50" Type="http://schemas.openxmlformats.org/officeDocument/2006/relationships/font" Target="fonts/font2.fntdata"/><Relationship Id="rId5" Type="http://schemas.openxmlformats.org/officeDocument/2006/relationships/slide" Target="slides/slide2.xml"/><Relationship Id="rId49" Type="http://schemas.openxmlformats.org/officeDocument/2006/relationships/font" Target="fonts/font1.fntdata"/><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handoutMaster" Target="handoutMasters/handoutMaster1.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A5216BAF-771C-4297-A34F-6DE11A8E18F0}" type="datetimeFigureOut">
              <a:rPr lang="zh-CN" altLang="en-US"/>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D8886CE6-AA26-4DD4-867B-2C2FA614D321}" type="slidenum">
              <a:rPr lang="zh-CN" altLang="en-US"/>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B6F97BF1-F8FB-4238-95BD-8BA2E96633AD}"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6E4AC5A-5349-4815-B6F6-9F51C7BB1342}"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39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839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EB71B228-470F-44B6-9BC3-00E06EFC0145}"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70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870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9110236-A9E3-47A1-B650-4DB6295608A0}"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70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870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9110236-A9E3-47A1-B650-4DB6295608A0}"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70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870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9110236-A9E3-47A1-B650-4DB6295608A0}"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55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155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527E2B21-1D80-4691-A487-9B2F3CA4CC73}"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55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155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527E2B21-1D80-4691-A487-9B2F3CA4CC73}"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slide" Target="../slides/slide40.xml"/><Relationship Id="rId3" Type="http://schemas.openxmlformats.org/officeDocument/2006/relationships/slide" Target="../slides/slide28.xml"/><Relationship Id="rId2" Type="http://schemas.openxmlformats.org/officeDocument/2006/relationships/slide" Target="../slides/slide15.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slide" Target="../slides/slide40.xml"/><Relationship Id="rId3" Type="http://schemas.openxmlformats.org/officeDocument/2006/relationships/slide" Target="../slides/slide28.xml"/><Relationship Id="rId2" Type="http://schemas.openxmlformats.org/officeDocument/2006/relationships/slide" Target="../slides/slide15.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00">
    <p:spTree>
      <p:nvGrpSpPr>
        <p:cNvPr id="1" name=""/>
        <p:cNvGrpSpPr/>
        <p:nvPr/>
      </p:nvGrpSpPr>
      <p:grpSpPr>
        <a:xfrm>
          <a:off x="0" y="0"/>
          <a:ext cx="0" cy="0"/>
          <a:chOff x="0" y="0"/>
          <a:chExt cx="0" cy="0"/>
        </a:xfrm>
      </p:grpSpPr>
      <p:sp>
        <p:nvSpPr>
          <p:cNvPr id="6" name="平行四边形 5"/>
          <p:cNvSpPr/>
          <p:nvPr userDrawn="1"/>
        </p:nvSpPr>
        <p:spPr>
          <a:xfrm>
            <a:off x="0"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5" name="文本占位符 4"/>
          <p:cNvSpPr>
            <a:spLocks noGrp="1"/>
          </p:cNvSpPr>
          <p:nvPr>
            <p:ph type="body" sz="quarter" idx="10"/>
          </p:nvPr>
        </p:nvSpPr>
        <p:spPr>
          <a:xfrm>
            <a:off x="271037" y="1566924"/>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3_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p:ph type="body" sz="quarter" idx="10"/>
          </p:nvPr>
        </p:nvSpPr>
        <p:spPr>
          <a:xfrm>
            <a:off x="271037" y="611795"/>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
        <p:nvSpPr>
          <p:cNvPr id="4" name="TextBox 31"/>
          <p:cNvSpPr txBox="1">
            <a:spLocks noChangeArrowheads="1"/>
          </p:cNvSpPr>
          <p:nvPr userDrawn="1"/>
        </p:nvSpPr>
        <p:spPr bwMode="auto">
          <a:xfrm>
            <a:off x="539750" y="87796"/>
            <a:ext cx="19800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l"/>
            <a:r>
              <a:rPr lang="zh-CN" altLang="en-US" sz="1400" b="1" dirty="0" smtClean="0">
                <a:solidFill>
                  <a:srgbClr val="C0472D"/>
                </a:solidFill>
                <a:latin typeface="微软雅黑" panose="020B0503020204020204" pitchFamily="34" charset="-122"/>
                <a:ea typeface="微软雅黑" panose="020B0503020204020204" pitchFamily="34" charset="-122"/>
              </a:rPr>
              <a:t>第五单元　抱负与使命</a:t>
            </a:r>
            <a:endParaRPr lang="zh-CN" altLang="en-US" sz="1400" b="1" dirty="0" smtClean="0">
              <a:solidFill>
                <a:srgbClr val="C0472D"/>
              </a:solidFill>
              <a:latin typeface="微软雅黑" panose="020B0503020204020204" pitchFamily="34" charset="-122"/>
              <a:ea typeface="微软雅黑" panose="020B0503020204020204" pitchFamily="34" charset="-122"/>
            </a:endParaRPr>
          </a:p>
        </p:txBody>
      </p:sp>
      <p:pic>
        <p:nvPicPr>
          <p:cNvPr id="6" name="图片 3"/>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p:ph type="body" sz="quarter" idx="10"/>
          </p:nvPr>
        </p:nvSpPr>
        <p:spPr>
          <a:xfrm>
            <a:off x="271037" y="611795"/>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p:ph type="body" sz="quarter" idx="10"/>
          </p:nvPr>
        </p:nvSpPr>
        <p:spPr>
          <a:xfrm>
            <a:off x="271037" y="611795"/>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
        <p:nvSpPr>
          <p:cNvPr id="4" name="圆角矩形 5">
            <a:hlinkClick r:id="rId2" action="ppaction://hlinksldjump"/>
          </p:cNvPr>
          <p:cNvSpPr>
            <a:spLocks noChangeArrowheads="1"/>
          </p:cNvSpPr>
          <p:nvPr userDrawn="1"/>
        </p:nvSpPr>
        <p:spPr bwMode="auto">
          <a:xfrm>
            <a:off x="7885273" y="76063"/>
            <a:ext cx="1008000" cy="3060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6" name="圆角矩形 6">
            <a:hlinkClick r:id="rId3" action="ppaction://hlinksldjump"/>
          </p:cNvPr>
          <p:cNvSpPr>
            <a:spLocks noChangeArrowheads="1"/>
          </p:cNvSpPr>
          <p:nvPr userDrawn="1"/>
        </p:nvSpPr>
        <p:spPr bwMode="auto">
          <a:xfrm>
            <a:off x="9001422"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任务型课堂</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7" name="圆角矩形 7">
            <a:hlinkClick r:id="rId4" action="ppaction://hlinksldjump"/>
          </p:cNvPr>
          <p:cNvSpPr>
            <a:spLocks noChangeArrowheads="1"/>
          </p:cNvSpPr>
          <p:nvPr userDrawn="1"/>
        </p:nvSpPr>
        <p:spPr bwMode="auto">
          <a:xfrm>
            <a:off x="10117570"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课后素养评价</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p:ph type="body" sz="quarter" idx="10"/>
          </p:nvPr>
        </p:nvSpPr>
        <p:spPr>
          <a:xfrm>
            <a:off x="271037" y="611795"/>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
        <p:nvSpPr>
          <p:cNvPr id="4" name="圆角矩形 5">
            <a:hlinkClick r:id="rId2" action="ppaction://hlinksldjump"/>
          </p:cNvPr>
          <p:cNvSpPr>
            <a:spLocks noChangeArrowheads="1"/>
          </p:cNvSpPr>
          <p:nvPr userDrawn="1"/>
        </p:nvSpPr>
        <p:spPr bwMode="auto">
          <a:xfrm>
            <a:off x="7885273"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6" name="圆角矩形 6">
            <a:hlinkClick r:id="rId3" action="ppaction://hlinksldjump"/>
          </p:cNvPr>
          <p:cNvSpPr>
            <a:spLocks noChangeArrowheads="1"/>
          </p:cNvSpPr>
          <p:nvPr userDrawn="1"/>
        </p:nvSpPr>
        <p:spPr bwMode="auto">
          <a:xfrm>
            <a:off x="9001422" y="76063"/>
            <a:ext cx="1008000" cy="3060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任务型课堂</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7" name="圆角矩形 7">
            <a:hlinkClick r:id="rId4" action="ppaction://hlinksldjump"/>
          </p:cNvPr>
          <p:cNvSpPr>
            <a:spLocks noChangeArrowheads="1"/>
          </p:cNvSpPr>
          <p:nvPr userDrawn="1"/>
        </p:nvSpPr>
        <p:spPr bwMode="auto">
          <a:xfrm>
            <a:off x="10117570"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课后素养评价</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1.pn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87796"/>
            <a:ext cx="50738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l"/>
            <a:r>
              <a:rPr lang="en-US" altLang="zh-CN" sz="1400" b="1" dirty="0" smtClean="0">
                <a:solidFill>
                  <a:srgbClr val="C0472D"/>
                </a:solidFill>
                <a:latin typeface="微软雅黑" panose="020B0503020204020204" pitchFamily="34" charset="-122"/>
                <a:ea typeface="微软雅黑" panose="020B0503020204020204" pitchFamily="34" charset="-122"/>
              </a:rPr>
              <a:t>10</a:t>
            </a:r>
            <a:r>
              <a:rPr lang="zh-CN" altLang="en-US" sz="1400" b="1" dirty="0" smtClean="0">
                <a:solidFill>
                  <a:srgbClr val="C0472D"/>
                </a:solidFill>
                <a:latin typeface="微软雅黑" panose="020B0503020204020204" pitchFamily="34" charset="-122"/>
                <a:ea typeface="微软雅黑" panose="020B0503020204020204" pitchFamily="34" charset="-122"/>
              </a:rPr>
              <a:t>　在</a:t>
            </a:r>
            <a:r>
              <a:rPr lang="en-US" altLang="zh-CN" sz="1400" b="1" dirty="0" smtClean="0">
                <a:solidFill>
                  <a:srgbClr val="C0472D"/>
                </a:solidFill>
                <a:latin typeface="微软雅黑" panose="020B0503020204020204" pitchFamily="34" charset="-122"/>
                <a:ea typeface="微软雅黑" panose="020B0503020204020204" pitchFamily="34" charset="-122"/>
              </a:rPr>
              <a:t>《</a:t>
            </a:r>
            <a:r>
              <a:rPr lang="zh-CN" altLang="en-US" sz="1400" b="1" dirty="0" smtClean="0">
                <a:solidFill>
                  <a:srgbClr val="C0472D"/>
                </a:solidFill>
                <a:latin typeface="微软雅黑" panose="020B0503020204020204" pitchFamily="34" charset="-122"/>
                <a:ea typeface="微软雅黑" panose="020B0503020204020204" pitchFamily="34" charset="-122"/>
              </a:rPr>
              <a:t>人民报</a:t>
            </a:r>
            <a:r>
              <a:rPr lang="en-US" altLang="zh-CN" sz="1400" b="1" dirty="0" smtClean="0">
                <a:solidFill>
                  <a:srgbClr val="C0472D"/>
                </a:solidFill>
                <a:latin typeface="微软雅黑" panose="020B0503020204020204" pitchFamily="34" charset="-122"/>
                <a:ea typeface="微软雅黑" panose="020B0503020204020204" pitchFamily="34" charset="-122"/>
              </a:rPr>
              <a:t>》</a:t>
            </a:r>
            <a:r>
              <a:rPr lang="zh-CN" altLang="en-US" sz="1400" b="1" dirty="0" smtClean="0">
                <a:solidFill>
                  <a:srgbClr val="C0472D"/>
                </a:solidFill>
                <a:latin typeface="微软雅黑" panose="020B0503020204020204" pitchFamily="34" charset="-122"/>
                <a:ea typeface="微软雅黑" panose="020B0503020204020204" pitchFamily="34" charset="-122"/>
              </a:rPr>
              <a:t>创刊纪念会上的演说　在马克思墓前的讲话</a:t>
            </a:r>
            <a:endParaRPr lang="zh-CN" altLang="en-US" sz="1400" b="1" dirty="0" smtClean="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p:timing>
    <p:tnLst>
      <p:par>
        <p:cTn id="1" dur="indefinite" restart="never" nodeType="tmRoot"/>
      </p:par>
    </p:tnLst>
  </p:timing>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6.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tif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9.tif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0.tif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1.tif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4.xml"/><Relationship Id="rId4" Type="http://schemas.openxmlformats.org/officeDocument/2006/relationships/hyperlink" Target="..\3.&#37197;&#22871;&#32451;&#20064;&#39064;\01%20&#35838;&#21518;&#32032;&#20859;&#35780;&#20215;\10&#35838;&#21518;&#32032;&#20859;&#35780;&#20215;&#65288;&#21313;&#65289;.docx" TargetMode="External"/><Relationship Id="rId3" Type="http://schemas.openxmlformats.org/officeDocument/2006/relationships/tags" Target="../tags/tag7.xml"/><Relationship Id="rId2" Type="http://schemas.openxmlformats.org/officeDocument/2006/relationships/hyperlink" Target="../3.&#37197;&#22871;&#32451;&#20064;&#39064;/&#35838;&#21518;&#32032;&#20859;&#35780;&#20215;/&#35838;&#21518;&#32032;&#20859;&#35780;&#20215;(&#19968;).DOCX" TargetMode="External"/><Relationship Id="rId1" Type="http://schemas.openxmlformats.org/officeDocument/2006/relationships/image" Target="../media/image12.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98" y="3571"/>
            <a:ext cx="11522075" cy="3596556"/>
          </a:xfrm>
          <a:prstGeom prst="rect">
            <a:avLst/>
          </a:prstGeom>
        </p:spPr>
      </p:pic>
      <p:sp>
        <p:nvSpPr>
          <p:cNvPr id="30" name="矩形 29"/>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2" name="矩形 21"/>
          <p:cNvSpPr/>
          <p:nvPr>
            <p:custDataLst>
              <p:tags r:id="rId3"/>
            </p:custDataLst>
          </p:nvPr>
        </p:nvSpPr>
        <p:spPr>
          <a:xfrm>
            <a:off x="0" y="3458341"/>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梯形 16"/>
          <p:cNvSpPr/>
          <p:nvPr>
            <p:custDataLst>
              <p:tags r:id="rId4"/>
            </p:custDataLst>
          </p:nvPr>
        </p:nvSpPr>
        <p:spPr>
          <a:xfrm>
            <a:off x="1458559"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矩形 20"/>
          <p:cNvSpPr/>
          <p:nvPr>
            <p:custDataLst>
              <p:tags r:id="rId5"/>
            </p:custDataLst>
          </p:nvPr>
        </p:nvSpPr>
        <p:spPr>
          <a:xfrm>
            <a:off x="0" y="3628521"/>
            <a:ext cx="11532235" cy="28808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31" name="梯形 30"/>
          <p:cNvSpPr/>
          <p:nvPr>
            <p:custDataLst>
              <p:tags r:id="rId6"/>
            </p:custDataLst>
          </p:nvPr>
        </p:nvSpPr>
        <p:spPr>
          <a:xfrm flipV="1">
            <a:off x="1858010"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文本框 15"/>
          <p:cNvSpPr txBox="1"/>
          <p:nvPr>
            <p:custDataLst>
              <p:tags r:id="rId7"/>
            </p:custDataLst>
          </p:nvPr>
        </p:nvSpPr>
        <p:spPr>
          <a:xfrm>
            <a:off x="1800597" y="3205824"/>
            <a:ext cx="7920880" cy="646331"/>
          </a:xfrm>
          <a:prstGeom prst="rect">
            <a:avLst/>
          </a:prstGeom>
          <a:noFill/>
        </p:spPr>
        <p:txBody>
          <a:bodyPr wrap="square" rtlCol="0">
            <a:spAutoFit/>
          </a:bodyPr>
          <a:lstStyle/>
          <a:p>
            <a:pPr algn="ctr">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第五单元　抱负与使命</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77092" y="637789"/>
            <a:ext cx="2200275"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占位符 4"/>
          <p:cNvSpPr>
            <a:spLocks noGrp="1"/>
          </p:cNvSpPr>
          <p:nvPr>
            <p:ph type="body" sz="quarter" idx="10"/>
          </p:nvPr>
        </p:nvSpPr>
        <p:spPr>
          <a:xfrm>
            <a:off x="271037" y="1223863"/>
            <a:ext cx="10980000" cy="4705327"/>
          </a:xfrm>
        </p:spPr>
        <p:txBody>
          <a:bodyPr/>
          <a:lstStyle/>
          <a:p>
            <a:pPr>
              <a:lnSpc>
                <a:spcPct val="120000"/>
              </a:lnSpc>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．学习演讲词生动形象的语言和多种表达方法的运用。</a:t>
            </a:r>
            <a:endParaRPr lang="zh-CN" altLang="zh-CN" sz="105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．体会演讲词的情感力量，揣摩其中的感情、语气和文采，学习其鼓动性和艺术性的结合。</a:t>
            </a:r>
            <a:endParaRPr lang="zh-CN" altLang="zh-CN" sz="105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en-US" altLang="zh-CN" kern="100" dirty="0">
                <a:cs typeface="Courier New" panose="02070309020205020404"/>
              </a:rPr>
              <a:t>3</a:t>
            </a:r>
            <a:r>
              <a:rPr lang="zh-CN" altLang="zh-CN" kern="100" dirty="0">
                <a:cs typeface="Times New Roman" panose="02020603050405020304"/>
              </a:rPr>
              <a:t>．把握文章的论证思路，学习比喻论证、对比论证和铺陈等方法，学习严密的论证过程。</a:t>
            </a:r>
            <a:endParaRPr lang="zh-CN" altLang="zh-CN" sz="105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en-US" altLang="zh-CN" kern="100" dirty="0">
                <a:cs typeface="Courier New" panose="02070309020205020404"/>
              </a:rPr>
              <a:t>4</a:t>
            </a:r>
            <a:r>
              <a:rPr lang="zh-CN" altLang="zh-CN" kern="100" dirty="0">
                <a:cs typeface="Times New Roman" panose="02020603050405020304"/>
              </a:rPr>
              <a:t>．学习古人在表达观点和情感认识等方面的特点，体味不同文体在表达情感上的不同风采。</a:t>
            </a:r>
            <a:endParaRPr lang="zh-CN" altLang="zh-CN" sz="105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en-US" altLang="zh-CN" kern="100" dirty="0">
                <a:cs typeface="Courier New" panose="02070309020205020404"/>
              </a:rPr>
              <a:t>5</a:t>
            </a:r>
            <a:r>
              <a:rPr lang="zh-CN" altLang="zh-CN" kern="100" dirty="0">
                <a:cs typeface="Times New Roman" panose="02020603050405020304"/>
              </a:rPr>
              <a:t>．结合自己掌握的历史、现实材料，提出自己的观点，提升自己的思考探究能力。</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450725" y="1320469"/>
          <a:ext cx="10620624" cy="4702524"/>
        </p:xfrm>
        <a:graphic>
          <a:graphicData uri="http://schemas.openxmlformats.org/drawingml/2006/table">
            <a:tbl>
              <a:tblPr/>
              <a:tblGrid>
                <a:gridCol w="1673908"/>
                <a:gridCol w="7447408"/>
                <a:gridCol w="507371"/>
                <a:gridCol w="484566"/>
                <a:gridCol w="507371"/>
              </a:tblGrid>
              <a:tr h="431022">
                <a:tc rowSpan="2">
                  <a:txBody>
                    <a:bodyPr/>
                    <a:lstStyle/>
                    <a:p>
                      <a:pPr algn="ctr">
                        <a:lnSpc>
                          <a:spcPct val="100000"/>
                        </a:lnSpc>
                        <a:spcAft>
                          <a:spcPts val="0"/>
                        </a:spcAft>
                        <a:tabLst>
                          <a:tab pos="2610485" algn="l"/>
                        </a:tabLst>
                      </a:pPr>
                      <a:r>
                        <a:rPr lang="zh-CN" sz="24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维度</a:t>
                      </a:r>
                      <a:endParaRPr lang="zh-CN" sz="2400"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rowSpan="2">
                  <a:txBody>
                    <a:bodyPr/>
                    <a:lstStyle/>
                    <a:p>
                      <a:pPr algn="ctr">
                        <a:lnSpc>
                          <a:spcPct val="100000"/>
                        </a:lnSpc>
                        <a:spcAft>
                          <a:spcPts val="0"/>
                        </a:spcAft>
                        <a:tabLst>
                          <a:tab pos="2610485" algn="l"/>
                        </a:tabLst>
                      </a:pPr>
                      <a:r>
                        <a:rPr lang="zh-CN" sz="24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标准</a:t>
                      </a:r>
                      <a:endParaRPr lang="zh-CN" sz="2400"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3">
                  <a:txBody>
                    <a:bodyPr/>
                    <a:lstStyle/>
                    <a:p>
                      <a:pPr algn="ctr">
                        <a:lnSpc>
                          <a:spcPct val="100000"/>
                        </a:lnSpc>
                        <a:spcAft>
                          <a:spcPts val="0"/>
                        </a:spcAft>
                        <a:tabLst>
                          <a:tab pos="2610485" algn="l"/>
                        </a:tabLst>
                      </a:pPr>
                      <a:r>
                        <a:rPr lang="zh-CN" sz="24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等级</a:t>
                      </a:r>
                      <a:endParaRPr lang="zh-CN" sz="2400"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cPr/>
                </a:tc>
                <a:tc hMerge="1">
                  <a:tcPr/>
                </a:tc>
              </a:tr>
              <a:tr h="431022">
                <a:tc vMerge="1">
                  <a:tcPr/>
                </a:tc>
                <a:tc vMerge="1">
                  <a:tcPr/>
                </a:tc>
                <a:tc>
                  <a:txBody>
                    <a:bodyPr/>
                    <a:lstStyle/>
                    <a:p>
                      <a:pPr algn="ctr">
                        <a:lnSpc>
                          <a:spcPct val="100000"/>
                        </a:lnSpc>
                        <a:spcAft>
                          <a:spcPts val="0"/>
                        </a:spcAft>
                        <a:tabLst>
                          <a:tab pos="2610485" algn="l"/>
                        </a:tabLst>
                      </a:pPr>
                      <a:r>
                        <a:rPr lang="en-US" sz="2400" b="1" kern="100" dirty="0">
                          <a:solidFill>
                            <a:srgbClr val="C00000"/>
                          </a:solidFill>
                          <a:effectLst/>
                          <a:latin typeface="+mn-lt"/>
                          <a:ea typeface="+mj-ea"/>
                          <a:cs typeface="Courier New" panose="02070309020205020404"/>
                        </a:rPr>
                        <a:t>A</a:t>
                      </a:r>
                      <a:endParaRPr lang="zh-CN" sz="2400" kern="100" dirty="0">
                        <a:solidFill>
                          <a:srgbClr val="C00000"/>
                        </a:solidFill>
                        <a:effectLst/>
                        <a:latin typeface="+mn-lt"/>
                        <a:ea typeface="+mj-ea"/>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00000"/>
                        </a:lnSpc>
                        <a:spcAft>
                          <a:spcPts val="0"/>
                        </a:spcAft>
                        <a:tabLst>
                          <a:tab pos="2610485" algn="l"/>
                        </a:tabLst>
                      </a:pPr>
                      <a:r>
                        <a:rPr lang="en-US" sz="2400" b="1" kern="100" dirty="0">
                          <a:solidFill>
                            <a:srgbClr val="C00000"/>
                          </a:solidFill>
                          <a:effectLst/>
                          <a:latin typeface="+mn-lt"/>
                          <a:ea typeface="+mj-ea"/>
                          <a:cs typeface="Courier New" panose="02070309020205020404"/>
                        </a:rPr>
                        <a:t>B</a:t>
                      </a:r>
                      <a:endParaRPr lang="zh-CN" sz="2400" kern="100" dirty="0">
                        <a:solidFill>
                          <a:srgbClr val="C00000"/>
                        </a:solidFill>
                        <a:effectLst/>
                        <a:latin typeface="+mn-lt"/>
                        <a:ea typeface="+mj-ea"/>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00000"/>
                        </a:lnSpc>
                        <a:spcAft>
                          <a:spcPts val="0"/>
                        </a:spcAft>
                        <a:tabLst>
                          <a:tab pos="2610485" algn="l"/>
                        </a:tabLst>
                      </a:pPr>
                      <a:r>
                        <a:rPr lang="en-US" sz="2400" b="1" kern="100" dirty="0">
                          <a:solidFill>
                            <a:srgbClr val="C00000"/>
                          </a:solidFill>
                          <a:effectLst/>
                          <a:latin typeface="+mn-lt"/>
                          <a:ea typeface="+mj-ea"/>
                          <a:cs typeface="Courier New" panose="02070309020205020404"/>
                        </a:rPr>
                        <a:t>C</a:t>
                      </a:r>
                      <a:endParaRPr lang="zh-CN" sz="2400" kern="100" dirty="0">
                        <a:solidFill>
                          <a:srgbClr val="C00000"/>
                        </a:solidFill>
                        <a:effectLst/>
                        <a:latin typeface="+mn-lt"/>
                        <a:ea typeface="+mj-ea"/>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528786">
                <a:tc>
                  <a:txBody>
                    <a:bodyPr/>
                    <a:lstStyle/>
                    <a:p>
                      <a:pPr algn="ctr">
                        <a:lnSpc>
                          <a:spcPct val="150000"/>
                        </a:lnSpc>
                        <a:spcAft>
                          <a:spcPts val="0"/>
                        </a:spcAft>
                        <a:tabLst>
                          <a:tab pos="2700655" algn="l"/>
                        </a:tabLst>
                      </a:pPr>
                      <a:r>
                        <a:rPr lang="zh-CN" sz="2400" b="1" kern="100" dirty="0">
                          <a:effectLst/>
                          <a:latin typeface="Times New Roman" panose="02020603050405020304"/>
                          <a:ea typeface="宋体" panose="02010600030101010101" pitchFamily="2" charset="-122"/>
                          <a:cs typeface="Times New Roman" panose="02020603050405020304"/>
                        </a:rPr>
                        <a:t>语言</a:t>
                      </a:r>
                      <a:r>
                        <a:rPr lang="zh-CN" sz="2400" b="1" kern="100" dirty="0" smtClean="0">
                          <a:effectLst/>
                          <a:latin typeface="Times New Roman" panose="02020603050405020304"/>
                          <a:ea typeface="宋体" panose="02010600030101010101" pitchFamily="2" charset="-122"/>
                          <a:cs typeface="Times New Roman" panose="02020603050405020304"/>
                        </a:rPr>
                        <a:t>建构</a:t>
                      </a:r>
                      <a:endParaRPr lang="en-US" altLang="zh-CN" sz="2400" b="1" kern="100" dirty="0" smtClean="0">
                        <a:effectLst/>
                        <a:latin typeface="Times New Roman" panose="02020603050405020304"/>
                        <a:ea typeface="宋体" panose="02010600030101010101" pitchFamily="2" charset="-122"/>
                        <a:cs typeface="Times New Roman" panose="02020603050405020304"/>
                      </a:endParaRPr>
                    </a:p>
                    <a:p>
                      <a:pPr algn="ctr">
                        <a:lnSpc>
                          <a:spcPct val="150000"/>
                        </a:lnSpc>
                        <a:spcAft>
                          <a:spcPts val="0"/>
                        </a:spcAft>
                        <a:tabLst>
                          <a:tab pos="2700655" algn="l"/>
                        </a:tabLst>
                      </a:pPr>
                      <a:r>
                        <a:rPr lang="zh-CN" sz="2400" b="1" kern="100" dirty="0" smtClean="0">
                          <a:effectLst/>
                          <a:latin typeface="Times New Roman" panose="02020603050405020304"/>
                          <a:ea typeface="宋体" panose="02010600030101010101" pitchFamily="2" charset="-122"/>
                          <a:cs typeface="Times New Roman" panose="02020603050405020304"/>
                        </a:rPr>
                        <a:t>与</a:t>
                      </a:r>
                      <a:r>
                        <a:rPr lang="zh-CN" sz="2400" b="1" kern="100" dirty="0">
                          <a:effectLst/>
                          <a:latin typeface="Times New Roman" panose="02020603050405020304"/>
                          <a:ea typeface="宋体" panose="02010600030101010101" pitchFamily="2" charset="-122"/>
                          <a:cs typeface="Times New Roman" panose="02020603050405020304"/>
                        </a:rPr>
                        <a:t>运用</a:t>
                      </a:r>
                      <a:endParaRPr lang="zh-CN" sz="10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400" b="1" kern="100" dirty="0">
                          <a:effectLst/>
                          <a:latin typeface="Times New Roman" panose="02020603050405020304"/>
                          <a:ea typeface="宋体" panose="02010600030101010101" pitchFamily="2" charset="-122"/>
                          <a:cs typeface="Times New Roman" panose="02020603050405020304"/>
                        </a:rPr>
                        <a:t>积累重要词语和重要文言词句；分析每篇课文的重点语句和段落，揣摩其中蕴含的深刻含义，以及作者在不同体裁、不同目的写作中运用的语言表达技巧；学习写演讲稿，学会在公共场合准确、充分地表达意见，抒发情感</a:t>
                      </a:r>
                      <a:endParaRPr lang="zh-CN" sz="10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400" b="1" kern="100">
                          <a:effectLst/>
                          <a:latin typeface="Times New Roman" panose="02020603050405020304"/>
                          <a:ea typeface="宋体" panose="02010600030101010101" pitchFamily="2" charset="-122"/>
                          <a:cs typeface="Courier New" panose="02070309020205020404"/>
                        </a:rPr>
                        <a:t> </a:t>
                      </a:r>
                      <a:endParaRPr lang="zh-CN" sz="24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400" b="1" kern="100">
                          <a:effectLst/>
                          <a:latin typeface="Times New Roman" panose="02020603050405020304"/>
                          <a:ea typeface="宋体" panose="02010600030101010101" pitchFamily="2" charset="-122"/>
                          <a:cs typeface="Courier New" panose="02070309020205020404"/>
                        </a:rPr>
                        <a:t> </a:t>
                      </a:r>
                      <a:endParaRPr lang="zh-CN" sz="24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400" b="1" kern="100">
                          <a:effectLst/>
                          <a:latin typeface="Times New Roman" panose="02020603050405020304"/>
                          <a:ea typeface="宋体" panose="02010600030101010101" pitchFamily="2" charset="-122"/>
                          <a:cs typeface="Courier New" panose="02070309020205020404"/>
                        </a:rPr>
                        <a:t> </a:t>
                      </a:r>
                      <a:endParaRPr lang="zh-CN" sz="24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8786">
                <a:tc>
                  <a:txBody>
                    <a:bodyPr/>
                    <a:lstStyle/>
                    <a:p>
                      <a:pPr algn="ctr">
                        <a:lnSpc>
                          <a:spcPct val="150000"/>
                        </a:lnSpc>
                        <a:spcAft>
                          <a:spcPts val="0"/>
                        </a:spcAft>
                        <a:tabLst>
                          <a:tab pos="2700655" algn="l"/>
                        </a:tabLst>
                      </a:pPr>
                      <a:r>
                        <a:rPr lang="zh-CN" sz="2400" b="1" kern="100" dirty="0">
                          <a:effectLst/>
                          <a:latin typeface="Times New Roman" panose="02020603050405020304"/>
                          <a:ea typeface="宋体" panose="02010600030101010101" pitchFamily="2" charset="-122"/>
                          <a:cs typeface="Times New Roman" panose="02020603050405020304"/>
                        </a:rPr>
                        <a:t>思维</a:t>
                      </a:r>
                      <a:r>
                        <a:rPr lang="zh-CN" sz="2400" b="1" kern="100" dirty="0" smtClean="0">
                          <a:effectLst/>
                          <a:latin typeface="Times New Roman" panose="02020603050405020304"/>
                          <a:ea typeface="宋体" panose="02010600030101010101" pitchFamily="2" charset="-122"/>
                          <a:cs typeface="Times New Roman" panose="02020603050405020304"/>
                        </a:rPr>
                        <a:t>发展</a:t>
                      </a:r>
                      <a:endParaRPr lang="en-US" altLang="zh-CN" sz="2400" b="1" kern="100" dirty="0" smtClean="0">
                        <a:effectLst/>
                        <a:latin typeface="Times New Roman" panose="02020603050405020304"/>
                        <a:ea typeface="宋体" panose="02010600030101010101" pitchFamily="2" charset="-122"/>
                        <a:cs typeface="Times New Roman" panose="02020603050405020304"/>
                      </a:endParaRPr>
                    </a:p>
                    <a:p>
                      <a:pPr algn="ctr">
                        <a:lnSpc>
                          <a:spcPct val="150000"/>
                        </a:lnSpc>
                        <a:spcAft>
                          <a:spcPts val="0"/>
                        </a:spcAft>
                        <a:tabLst>
                          <a:tab pos="2700655" algn="l"/>
                        </a:tabLst>
                      </a:pPr>
                      <a:r>
                        <a:rPr lang="zh-CN" sz="2400" b="1" kern="100" dirty="0" smtClean="0">
                          <a:effectLst/>
                          <a:latin typeface="Times New Roman" panose="02020603050405020304"/>
                          <a:ea typeface="宋体" panose="02010600030101010101" pitchFamily="2" charset="-122"/>
                          <a:cs typeface="Times New Roman" panose="02020603050405020304"/>
                        </a:rPr>
                        <a:t>与</a:t>
                      </a:r>
                      <a:r>
                        <a:rPr lang="zh-CN" sz="2400" b="1" kern="100" dirty="0">
                          <a:effectLst/>
                          <a:latin typeface="Times New Roman" panose="02020603050405020304"/>
                          <a:ea typeface="宋体" panose="02010600030101010101" pitchFamily="2" charset="-122"/>
                          <a:cs typeface="Times New Roman" panose="02020603050405020304"/>
                        </a:rPr>
                        <a:t>提升</a:t>
                      </a:r>
                      <a:endParaRPr lang="zh-CN" sz="10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400" b="1" kern="100" dirty="0">
                          <a:effectLst/>
                          <a:latin typeface="Times New Roman" panose="02020603050405020304"/>
                          <a:ea typeface="宋体" panose="02010600030101010101" pitchFamily="2" charset="-122"/>
                          <a:cs typeface="Times New Roman" panose="02020603050405020304"/>
                        </a:rPr>
                        <a:t>梳理文章的内容和结构，把握文章主旨；感受作者思想的光辉和表达的力量</a:t>
                      </a:r>
                      <a:endParaRPr lang="zh-CN" sz="10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400" b="1" kern="100">
                          <a:effectLst/>
                          <a:latin typeface="Times New Roman" panose="02020603050405020304"/>
                          <a:ea typeface="宋体" panose="02010600030101010101" pitchFamily="2" charset="-122"/>
                          <a:cs typeface="Courier New" panose="02070309020205020404"/>
                        </a:rPr>
                        <a:t> </a:t>
                      </a:r>
                      <a:endParaRPr lang="zh-CN" sz="24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400" b="1" kern="100">
                          <a:effectLst/>
                          <a:latin typeface="Times New Roman" panose="02020603050405020304"/>
                          <a:ea typeface="宋体" panose="02010600030101010101" pitchFamily="2" charset="-122"/>
                          <a:cs typeface="Courier New" panose="02070309020205020404"/>
                        </a:rPr>
                        <a:t> </a:t>
                      </a:r>
                      <a:endParaRPr lang="zh-CN" sz="24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400" b="1" kern="100" dirty="0">
                          <a:effectLst/>
                          <a:latin typeface="Times New Roman" panose="02020603050405020304"/>
                          <a:ea typeface="宋体" panose="02010600030101010101" pitchFamily="2" charset="-122"/>
                          <a:cs typeface="Courier New" panose="02070309020205020404"/>
                        </a:rPr>
                        <a:t> </a:t>
                      </a:r>
                      <a:endParaRPr lang="zh-CN" sz="2400" kern="100" dirty="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4326" y="568734"/>
            <a:ext cx="2200275"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450725" y="636395"/>
          <a:ext cx="10620624" cy="5251164"/>
        </p:xfrm>
        <a:graphic>
          <a:graphicData uri="http://schemas.openxmlformats.org/drawingml/2006/table">
            <a:tbl>
              <a:tblPr/>
              <a:tblGrid>
                <a:gridCol w="1745916"/>
                <a:gridCol w="7375400"/>
                <a:gridCol w="507371"/>
                <a:gridCol w="484566"/>
                <a:gridCol w="507371"/>
              </a:tblGrid>
              <a:tr h="431022">
                <a:tc rowSpan="2">
                  <a:txBody>
                    <a:bodyPr/>
                    <a:lstStyle/>
                    <a:p>
                      <a:pPr algn="ctr">
                        <a:lnSpc>
                          <a:spcPct val="100000"/>
                        </a:lnSpc>
                        <a:spcAft>
                          <a:spcPts val="0"/>
                        </a:spcAft>
                        <a:tabLst>
                          <a:tab pos="2610485" algn="l"/>
                        </a:tabLst>
                      </a:pPr>
                      <a:r>
                        <a:rPr lang="zh-CN" sz="24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维度</a:t>
                      </a:r>
                      <a:endParaRPr lang="zh-CN" sz="2400"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rowSpan="2">
                  <a:txBody>
                    <a:bodyPr/>
                    <a:lstStyle/>
                    <a:p>
                      <a:pPr algn="ctr">
                        <a:lnSpc>
                          <a:spcPct val="100000"/>
                        </a:lnSpc>
                        <a:spcAft>
                          <a:spcPts val="0"/>
                        </a:spcAft>
                        <a:tabLst>
                          <a:tab pos="2610485" algn="l"/>
                        </a:tabLst>
                      </a:pPr>
                      <a:r>
                        <a:rPr lang="zh-CN" sz="24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标准</a:t>
                      </a:r>
                      <a:endParaRPr lang="zh-CN" sz="2400"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3">
                  <a:txBody>
                    <a:bodyPr/>
                    <a:lstStyle/>
                    <a:p>
                      <a:pPr algn="ctr">
                        <a:lnSpc>
                          <a:spcPct val="100000"/>
                        </a:lnSpc>
                        <a:spcAft>
                          <a:spcPts val="0"/>
                        </a:spcAft>
                        <a:tabLst>
                          <a:tab pos="2610485" algn="l"/>
                        </a:tabLst>
                      </a:pPr>
                      <a:r>
                        <a:rPr lang="zh-CN" sz="24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等级</a:t>
                      </a:r>
                      <a:endParaRPr lang="zh-CN" sz="2400"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cPr/>
                </a:tc>
                <a:tc hMerge="1">
                  <a:tcPr/>
                </a:tc>
              </a:tr>
              <a:tr h="431022">
                <a:tc vMerge="1">
                  <a:tcPr/>
                </a:tc>
                <a:tc vMerge="1">
                  <a:tcPr/>
                </a:tc>
                <a:tc>
                  <a:txBody>
                    <a:bodyPr/>
                    <a:lstStyle/>
                    <a:p>
                      <a:pPr algn="ctr">
                        <a:lnSpc>
                          <a:spcPct val="100000"/>
                        </a:lnSpc>
                        <a:spcAft>
                          <a:spcPts val="0"/>
                        </a:spcAft>
                        <a:tabLst>
                          <a:tab pos="2610485" algn="l"/>
                        </a:tabLst>
                      </a:pPr>
                      <a:r>
                        <a:rPr lang="en-US" sz="2400" b="1" kern="100" dirty="0">
                          <a:solidFill>
                            <a:srgbClr val="C00000"/>
                          </a:solidFill>
                          <a:effectLst/>
                          <a:latin typeface="+mn-lt"/>
                          <a:ea typeface="+mj-ea"/>
                          <a:cs typeface="Courier New" panose="02070309020205020404"/>
                        </a:rPr>
                        <a:t>A</a:t>
                      </a:r>
                      <a:endParaRPr lang="zh-CN" sz="2400" kern="100" dirty="0">
                        <a:solidFill>
                          <a:srgbClr val="C00000"/>
                        </a:solidFill>
                        <a:effectLst/>
                        <a:latin typeface="+mn-lt"/>
                        <a:ea typeface="+mj-ea"/>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00000"/>
                        </a:lnSpc>
                        <a:spcAft>
                          <a:spcPts val="0"/>
                        </a:spcAft>
                        <a:tabLst>
                          <a:tab pos="2610485" algn="l"/>
                        </a:tabLst>
                      </a:pPr>
                      <a:r>
                        <a:rPr lang="en-US" sz="2400" b="1" kern="100" dirty="0">
                          <a:solidFill>
                            <a:srgbClr val="C00000"/>
                          </a:solidFill>
                          <a:effectLst/>
                          <a:latin typeface="+mn-lt"/>
                          <a:ea typeface="+mj-ea"/>
                          <a:cs typeface="Courier New" panose="02070309020205020404"/>
                        </a:rPr>
                        <a:t>B</a:t>
                      </a:r>
                      <a:endParaRPr lang="zh-CN" sz="2400" kern="100" dirty="0">
                        <a:solidFill>
                          <a:srgbClr val="C00000"/>
                        </a:solidFill>
                        <a:effectLst/>
                        <a:latin typeface="+mn-lt"/>
                        <a:ea typeface="+mj-ea"/>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00000"/>
                        </a:lnSpc>
                        <a:spcAft>
                          <a:spcPts val="0"/>
                        </a:spcAft>
                        <a:tabLst>
                          <a:tab pos="2610485" algn="l"/>
                        </a:tabLst>
                      </a:pPr>
                      <a:r>
                        <a:rPr lang="en-US" sz="2400" b="1" kern="100" dirty="0">
                          <a:solidFill>
                            <a:srgbClr val="C00000"/>
                          </a:solidFill>
                          <a:effectLst/>
                          <a:latin typeface="+mn-lt"/>
                          <a:ea typeface="+mj-ea"/>
                          <a:cs typeface="Courier New" panose="02070309020205020404"/>
                        </a:rPr>
                        <a:t>C</a:t>
                      </a:r>
                      <a:endParaRPr lang="zh-CN" sz="2400" kern="100" dirty="0">
                        <a:solidFill>
                          <a:srgbClr val="C00000"/>
                        </a:solidFill>
                        <a:effectLst/>
                        <a:latin typeface="+mn-lt"/>
                        <a:ea typeface="+mj-ea"/>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528786">
                <a:tc>
                  <a:txBody>
                    <a:bodyPr/>
                    <a:lstStyle/>
                    <a:p>
                      <a:pPr algn="ctr">
                        <a:lnSpc>
                          <a:spcPct val="150000"/>
                        </a:lnSpc>
                        <a:spcAft>
                          <a:spcPts val="0"/>
                        </a:spcAft>
                        <a:tabLst>
                          <a:tab pos="2700655" algn="l"/>
                        </a:tabLst>
                      </a:pPr>
                      <a:r>
                        <a:rPr lang="zh-CN" sz="2400" b="1" kern="100" dirty="0">
                          <a:effectLst/>
                          <a:latin typeface="Times New Roman" panose="02020603050405020304"/>
                          <a:ea typeface="宋体" panose="02010600030101010101" pitchFamily="2" charset="-122"/>
                          <a:cs typeface="Times New Roman" panose="02020603050405020304"/>
                        </a:rPr>
                        <a:t>审美</a:t>
                      </a:r>
                      <a:r>
                        <a:rPr lang="zh-CN" sz="2400" b="1" kern="100" dirty="0" smtClean="0">
                          <a:effectLst/>
                          <a:latin typeface="Times New Roman" panose="02020603050405020304"/>
                          <a:ea typeface="宋体" panose="02010600030101010101" pitchFamily="2" charset="-122"/>
                          <a:cs typeface="Times New Roman" panose="02020603050405020304"/>
                        </a:rPr>
                        <a:t>鉴赏</a:t>
                      </a:r>
                      <a:endParaRPr lang="en-US" altLang="zh-CN" sz="2400" b="1" kern="100" dirty="0" smtClean="0">
                        <a:effectLst/>
                        <a:latin typeface="Times New Roman" panose="02020603050405020304"/>
                        <a:ea typeface="宋体" panose="02010600030101010101" pitchFamily="2" charset="-122"/>
                        <a:cs typeface="Times New Roman" panose="02020603050405020304"/>
                      </a:endParaRPr>
                    </a:p>
                    <a:p>
                      <a:pPr algn="ctr">
                        <a:lnSpc>
                          <a:spcPct val="150000"/>
                        </a:lnSpc>
                        <a:spcAft>
                          <a:spcPts val="0"/>
                        </a:spcAft>
                        <a:tabLst>
                          <a:tab pos="2700655" algn="l"/>
                        </a:tabLst>
                      </a:pPr>
                      <a:r>
                        <a:rPr lang="zh-CN" sz="2400" b="1" kern="100" dirty="0" smtClean="0">
                          <a:effectLst/>
                          <a:latin typeface="Times New Roman" panose="02020603050405020304"/>
                          <a:ea typeface="宋体" panose="02010600030101010101" pitchFamily="2" charset="-122"/>
                          <a:cs typeface="Times New Roman" panose="02020603050405020304"/>
                        </a:rPr>
                        <a:t>与</a:t>
                      </a:r>
                      <a:r>
                        <a:rPr lang="zh-CN" sz="2400" b="1" kern="100" dirty="0">
                          <a:effectLst/>
                          <a:latin typeface="Times New Roman" panose="02020603050405020304"/>
                          <a:ea typeface="宋体" panose="02010600030101010101" pitchFamily="2" charset="-122"/>
                          <a:cs typeface="Times New Roman" panose="02020603050405020304"/>
                        </a:rPr>
                        <a:t>创造</a:t>
                      </a:r>
                      <a:endParaRPr lang="zh-CN" sz="10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400" b="1" kern="100" dirty="0">
                          <a:effectLst/>
                          <a:latin typeface="Times New Roman" panose="02020603050405020304"/>
                          <a:ea typeface="宋体" panose="02010600030101010101" pitchFamily="2" charset="-122"/>
                          <a:cs typeface="Times New Roman" panose="02020603050405020304"/>
                        </a:rPr>
                        <a:t>把握课文文本实用性、针对性的特点，感受作者在态度语气、叙述策略、表达方式、语体风格等方面的差异；体味文章的语言艺术魅力，揣摩字里行间蕴含的深邃思想和真挚情</a:t>
                      </a:r>
                      <a:r>
                        <a:rPr lang="zh-CN" sz="2400" b="1" kern="100" dirty="0">
                          <a:effectLst/>
                          <a:latin typeface="Times New Roman" panose="02020603050405020304"/>
                          <a:ea typeface="宋体" panose="02010600030101010101" pitchFamily="2" charset="-122"/>
                          <a:cs typeface="Times New Roman" panose="02020603050405020304"/>
                          <a:sym typeface="+mn-ea"/>
                        </a:rPr>
                        <a:t>感</a:t>
                      </a:r>
                      <a:endParaRPr lang="zh-CN" sz="2400" b="1" kern="100" dirty="0">
                        <a:effectLst/>
                        <a:latin typeface="Times New Roman" panose="02020603050405020304"/>
                        <a:ea typeface="宋体" panose="02010600030101010101" pitchFamily="2" charset="-122"/>
                        <a:cs typeface="Times New Roman" panose="02020603050405020304"/>
                        <a:sym typeface="+mn-ea"/>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400" b="1" kern="100">
                          <a:effectLst/>
                          <a:latin typeface="Times New Roman" panose="02020603050405020304"/>
                          <a:ea typeface="宋体" panose="02010600030101010101" pitchFamily="2" charset="-122"/>
                          <a:cs typeface="Courier New" panose="02070309020205020404"/>
                        </a:rPr>
                        <a:t> </a:t>
                      </a:r>
                      <a:endParaRPr lang="zh-CN" sz="24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400" b="1" kern="100">
                          <a:effectLst/>
                          <a:latin typeface="Times New Roman" panose="02020603050405020304"/>
                          <a:ea typeface="宋体" panose="02010600030101010101" pitchFamily="2" charset="-122"/>
                          <a:cs typeface="Courier New" panose="02070309020205020404"/>
                        </a:rPr>
                        <a:t> </a:t>
                      </a:r>
                      <a:endParaRPr lang="zh-CN" sz="24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400" b="1" kern="100">
                          <a:effectLst/>
                          <a:latin typeface="Times New Roman" panose="02020603050405020304"/>
                          <a:ea typeface="宋体" panose="02010600030101010101" pitchFamily="2" charset="-122"/>
                          <a:cs typeface="Courier New" panose="02070309020205020404"/>
                        </a:rPr>
                        <a:t> </a:t>
                      </a:r>
                      <a:endParaRPr lang="zh-CN" sz="24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8786">
                <a:tc>
                  <a:txBody>
                    <a:bodyPr/>
                    <a:lstStyle/>
                    <a:p>
                      <a:pPr algn="ctr">
                        <a:lnSpc>
                          <a:spcPct val="150000"/>
                        </a:lnSpc>
                        <a:spcAft>
                          <a:spcPts val="0"/>
                        </a:spcAft>
                        <a:tabLst>
                          <a:tab pos="2700655" algn="l"/>
                        </a:tabLst>
                      </a:pPr>
                      <a:r>
                        <a:rPr lang="zh-CN" sz="2400" b="1" kern="100" dirty="0">
                          <a:effectLst/>
                          <a:latin typeface="Times New Roman" panose="02020603050405020304"/>
                          <a:ea typeface="宋体" panose="02010600030101010101" pitchFamily="2" charset="-122"/>
                          <a:cs typeface="Times New Roman" panose="02020603050405020304"/>
                        </a:rPr>
                        <a:t>文化</a:t>
                      </a:r>
                      <a:r>
                        <a:rPr lang="zh-CN" sz="2400" b="1" kern="100" dirty="0" smtClean="0">
                          <a:effectLst/>
                          <a:latin typeface="Times New Roman" panose="02020603050405020304"/>
                          <a:ea typeface="宋体" panose="02010600030101010101" pitchFamily="2" charset="-122"/>
                          <a:cs typeface="Times New Roman" panose="02020603050405020304"/>
                        </a:rPr>
                        <a:t>传承</a:t>
                      </a:r>
                      <a:endParaRPr lang="en-US" altLang="zh-CN" sz="2400" b="1" kern="100" dirty="0" smtClean="0">
                        <a:effectLst/>
                        <a:latin typeface="Times New Roman" panose="02020603050405020304"/>
                        <a:ea typeface="宋体" panose="02010600030101010101" pitchFamily="2" charset="-122"/>
                        <a:cs typeface="Times New Roman" panose="02020603050405020304"/>
                      </a:endParaRPr>
                    </a:p>
                    <a:p>
                      <a:pPr algn="ctr">
                        <a:lnSpc>
                          <a:spcPct val="150000"/>
                        </a:lnSpc>
                        <a:spcAft>
                          <a:spcPts val="0"/>
                        </a:spcAft>
                        <a:tabLst>
                          <a:tab pos="2700655" algn="l"/>
                        </a:tabLst>
                      </a:pPr>
                      <a:r>
                        <a:rPr lang="zh-CN" sz="2400" b="1" kern="100" dirty="0" smtClean="0">
                          <a:effectLst/>
                          <a:latin typeface="Times New Roman" panose="02020603050405020304"/>
                          <a:ea typeface="宋体" panose="02010600030101010101" pitchFamily="2" charset="-122"/>
                          <a:cs typeface="Times New Roman" panose="02020603050405020304"/>
                        </a:rPr>
                        <a:t>与</a:t>
                      </a:r>
                      <a:r>
                        <a:rPr lang="zh-CN" sz="2400" b="1" kern="100" dirty="0">
                          <a:effectLst/>
                          <a:latin typeface="Times New Roman" panose="02020603050405020304"/>
                          <a:ea typeface="宋体" panose="02010600030101010101" pitchFamily="2" charset="-122"/>
                          <a:cs typeface="Times New Roman" panose="02020603050405020304"/>
                        </a:rPr>
                        <a:t>理解</a:t>
                      </a:r>
                      <a:endParaRPr lang="zh-CN" sz="10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400" b="1" kern="100" dirty="0">
                          <a:effectLst/>
                          <a:latin typeface="Times New Roman" panose="02020603050405020304"/>
                          <a:ea typeface="宋体" panose="02010600030101010101" pitchFamily="2" charset="-122"/>
                          <a:cs typeface="Times New Roman" panose="02020603050405020304"/>
                        </a:rPr>
                        <a:t>把握作者对所处时代的深刻理解，学习革命导师、仁人志士顺应历史潮流，勇担时代使命的精神；激发对祖国前途命运和当下社会现实的关切之情，思考作为新时代的青年应具有的抱负和将承担的使命</a:t>
                      </a:r>
                      <a:endParaRPr lang="zh-CN" sz="10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400" b="1" kern="100">
                          <a:effectLst/>
                          <a:latin typeface="Times New Roman" panose="02020603050405020304"/>
                          <a:ea typeface="宋体" panose="02010600030101010101" pitchFamily="2" charset="-122"/>
                          <a:cs typeface="Courier New" panose="02070309020205020404"/>
                        </a:rPr>
                        <a:t> </a:t>
                      </a:r>
                      <a:endParaRPr lang="zh-CN" sz="24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400" b="1" kern="100">
                          <a:effectLst/>
                          <a:latin typeface="Times New Roman" panose="02020603050405020304"/>
                          <a:ea typeface="宋体" panose="02010600030101010101" pitchFamily="2" charset="-122"/>
                          <a:cs typeface="Courier New" panose="02070309020205020404"/>
                        </a:rPr>
                        <a:t> </a:t>
                      </a:r>
                      <a:endParaRPr lang="zh-CN" sz="24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400" b="1" kern="100" dirty="0">
                          <a:effectLst/>
                          <a:latin typeface="Times New Roman" panose="02020603050405020304"/>
                          <a:ea typeface="宋体" panose="02010600030101010101" pitchFamily="2" charset="-122"/>
                          <a:cs typeface="Courier New" panose="02070309020205020404"/>
                        </a:rPr>
                        <a:t> </a:t>
                      </a:r>
                      <a:endParaRPr lang="zh-CN" sz="2400" kern="100" dirty="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4"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6" name="副标题 1"/>
          <p:cNvSpPr txBox="1"/>
          <p:nvPr/>
        </p:nvSpPr>
        <p:spPr>
          <a:xfrm>
            <a:off x="0" y="2556011"/>
            <a:ext cx="11522075" cy="1559466"/>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en-US" altLang="zh-CN" sz="3600" b="1" dirty="0">
                <a:solidFill>
                  <a:schemeClr val="accent4">
                    <a:lumMod val="50000"/>
                  </a:schemeClr>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10</a:t>
            </a:r>
            <a:r>
              <a:rPr lang="zh-CN" altLang="en-US" sz="3600" b="1" dirty="0">
                <a:solidFill>
                  <a:schemeClr val="accent4">
                    <a:lumMod val="50000"/>
                  </a:schemeClr>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　在</a:t>
            </a:r>
            <a:r>
              <a:rPr lang="en-US" altLang="zh-CN" sz="3600" b="1" dirty="0">
                <a:solidFill>
                  <a:schemeClr val="accent4">
                    <a:lumMod val="50000"/>
                  </a:schemeClr>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a:t>
            </a:r>
            <a:r>
              <a:rPr lang="zh-CN" altLang="en-US" sz="3600" b="1" dirty="0">
                <a:solidFill>
                  <a:schemeClr val="accent4">
                    <a:lumMod val="50000"/>
                  </a:schemeClr>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人民报</a:t>
            </a:r>
            <a:r>
              <a:rPr lang="en-US" altLang="zh-CN" sz="3600" b="1" dirty="0">
                <a:solidFill>
                  <a:schemeClr val="accent4">
                    <a:lumMod val="50000"/>
                  </a:schemeClr>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a:t>
            </a:r>
            <a:r>
              <a:rPr lang="zh-CN" altLang="en-US" sz="3600" b="1" dirty="0">
                <a:solidFill>
                  <a:schemeClr val="accent4">
                    <a:lumMod val="50000"/>
                  </a:schemeClr>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创刊纪念会上的演说　</a:t>
            </a:r>
            <a:endParaRPr lang="en-US" altLang="zh-CN" sz="3600" b="1" dirty="0" smtClean="0">
              <a:solidFill>
                <a:schemeClr val="accent4">
                  <a:lumMod val="50000"/>
                </a:schemeClr>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defTabSz="913130" eaLnBrk="0" fontAlgn="base" hangingPunct="0">
              <a:spcBef>
                <a:spcPct val="0"/>
              </a:spcBef>
              <a:defRPr/>
            </a:pPr>
            <a:r>
              <a:rPr lang="zh-CN" altLang="en-US" sz="3600" b="1" dirty="0" smtClean="0">
                <a:solidFill>
                  <a:schemeClr val="accent4">
                    <a:lumMod val="50000"/>
                  </a:schemeClr>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在</a:t>
            </a:r>
            <a:r>
              <a:rPr lang="zh-CN" altLang="en-US" sz="3600" b="1" dirty="0">
                <a:solidFill>
                  <a:schemeClr val="accent4">
                    <a:lumMod val="50000"/>
                  </a:schemeClr>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马克思墓前的讲话</a:t>
            </a:r>
            <a:endParaRPr lang="zh-CN" altLang="en-US" sz="3600" b="1" dirty="0">
              <a:solidFill>
                <a:schemeClr val="accent4">
                  <a:lumMod val="50000"/>
                </a:schemeClr>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格 6"/>
          <p:cNvGraphicFramePr>
            <a:graphicFrameLocks noGrp="1"/>
          </p:cNvGraphicFramePr>
          <p:nvPr/>
        </p:nvGraphicFramePr>
        <p:xfrm>
          <a:off x="198220" y="769710"/>
          <a:ext cx="11125634" cy="5170677"/>
        </p:xfrm>
        <a:graphic>
          <a:graphicData uri="http://schemas.openxmlformats.org/drawingml/2006/table">
            <a:tbl>
              <a:tblPr/>
              <a:tblGrid>
                <a:gridCol w="11125634"/>
              </a:tblGrid>
              <a:tr h="690117">
                <a:tc>
                  <a:txBody>
                    <a:bodyPr/>
                    <a:lstStyle/>
                    <a:p>
                      <a:pPr algn="ctr">
                        <a:lnSpc>
                          <a:spcPct val="150000"/>
                        </a:lnSpc>
                        <a:spcAft>
                          <a:spcPts val="0"/>
                        </a:spcAft>
                        <a:tabLst>
                          <a:tab pos="261048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学习任务目标</a:t>
                      </a:r>
                      <a:endParaRPr lang="zh-CN" sz="2800" b="1" kern="100" dirty="0">
                        <a:solidFill>
                          <a:srgbClr val="C00000"/>
                        </a:solidFill>
                        <a:effectLst/>
                        <a:latin typeface="等线" panose="02010600030101010101" charset="-122"/>
                        <a:ea typeface="等线" panose="02010600030101010101" charset="-122"/>
                        <a:cs typeface="Courier New" panose="02070309020205020404"/>
                      </a:endParaRPr>
                    </a:p>
                  </a:txBody>
                  <a:tcPr marL="68580" marR="68580"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2151723">
                <a:tc>
                  <a:txBody>
                    <a:bodyPr/>
                    <a:lstStyle/>
                    <a:p>
                      <a:pPr algn="l">
                        <a:lnSpc>
                          <a:spcPct val="150000"/>
                        </a:lnSpc>
                        <a:spcAft>
                          <a:spcPts val="0"/>
                        </a:spcAft>
                        <a:tabLst>
                          <a:tab pos="2700655" algn="l"/>
                        </a:tabLst>
                      </a:pPr>
                      <a:r>
                        <a:rPr lang="en-US" sz="2800" b="1" kern="100" dirty="0">
                          <a:effectLst/>
                          <a:latin typeface="Times New Roman" panose="02020603050405020304"/>
                          <a:ea typeface="宋体" panose="02010600030101010101" pitchFamily="2" charset="-122"/>
                          <a:cs typeface="Courier New" panose="02070309020205020404"/>
                        </a:rPr>
                        <a:t>1</a:t>
                      </a:r>
                      <a:r>
                        <a:rPr lang="zh-CN" sz="2800" b="1" kern="100" dirty="0">
                          <a:effectLst/>
                          <a:latin typeface="Times New Roman" panose="02020603050405020304"/>
                          <a:ea typeface="宋体" panose="02010600030101010101" pitchFamily="2" charset="-122"/>
                          <a:cs typeface="Times New Roman" panose="02020603050405020304"/>
                          <a:sym typeface="+mn-ea"/>
                        </a:rPr>
                        <a:t>．</a:t>
                      </a:r>
                      <a:r>
                        <a:rPr lang="zh-CN" sz="2800" b="1" kern="100" dirty="0">
                          <a:effectLst/>
                          <a:latin typeface="Times New Roman" panose="02020603050405020304"/>
                          <a:ea typeface="宋体" panose="02010600030101010101" pitchFamily="2" charset="-122"/>
                          <a:cs typeface="Times New Roman" panose="02020603050405020304"/>
                        </a:rPr>
                        <a:t>了解马克思的生平以及《资本论》等相关知识。</a:t>
                      </a:r>
                      <a:endParaRPr lang="zh-CN" sz="1050" kern="100" dirty="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en-US" sz="2800" b="1" kern="100" dirty="0">
                          <a:effectLst/>
                          <a:latin typeface="Times New Roman" panose="02020603050405020304"/>
                          <a:ea typeface="宋体" panose="02010600030101010101" pitchFamily="2" charset="-122"/>
                          <a:cs typeface="Courier New" panose="02070309020205020404"/>
                          <a:sym typeface="+mn-ea"/>
                        </a:rPr>
                        <a:t>2</a:t>
                      </a:r>
                      <a:r>
                        <a:rPr lang="zh-CN" sz="2800" b="1" kern="100" dirty="0">
                          <a:effectLst/>
                          <a:latin typeface="Times New Roman" panose="02020603050405020304"/>
                          <a:ea typeface="宋体" panose="02010600030101010101" pitchFamily="2" charset="-122"/>
                          <a:cs typeface="Times New Roman" panose="02020603050405020304"/>
                          <a:sym typeface="+mn-ea"/>
                        </a:rPr>
                        <a:t>．把握《在〈人民报〉创刊纪念会上的演说》的观点；寻找并借助承递性的词句和过渡句段，明确段与段、层与层之间的逻辑关系。</a:t>
                      </a:r>
                      <a:endParaRPr lang="zh-CN" sz="2800" kern="100" dirty="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en-US" sz="2800" b="1" kern="100" dirty="0">
                          <a:effectLst/>
                          <a:latin typeface="Times New Roman" panose="02020603050405020304"/>
                          <a:ea typeface="宋体" panose="02010600030101010101" pitchFamily="2" charset="-122"/>
                          <a:cs typeface="Courier New" panose="02070309020205020404"/>
                        </a:rPr>
                        <a:t>3</a:t>
                      </a:r>
                      <a:r>
                        <a:rPr lang="zh-CN" sz="2800" b="1" kern="100" dirty="0">
                          <a:effectLst/>
                          <a:latin typeface="Times New Roman" panose="02020603050405020304"/>
                          <a:ea typeface="宋体" panose="02010600030101010101" pitchFamily="2" charset="-122"/>
                          <a:cs typeface="Times New Roman" panose="02020603050405020304"/>
                        </a:rPr>
                        <a:t>．了解悼词的基本特点；梳理《在马克思墓前的讲话》一文的结构，总体把握内容。</a:t>
                      </a:r>
                      <a:endParaRPr lang="zh-CN" sz="1050" kern="100" dirty="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en-US" sz="2800" b="1" kern="100" dirty="0">
                          <a:effectLst/>
                          <a:latin typeface="Times New Roman" panose="02020603050405020304"/>
                          <a:ea typeface="宋体" panose="02010600030101010101" pitchFamily="2" charset="-122"/>
                          <a:cs typeface="Courier New" panose="02070309020205020404"/>
                        </a:rPr>
                        <a:t>4</a:t>
                      </a:r>
                      <a:r>
                        <a:rPr lang="zh-CN" sz="2800" b="1" kern="100" dirty="0">
                          <a:effectLst/>
                          <a:latin typeface="Times New Roman" panose="02020603050405020304"/>
                          <a:ea typeface="宋体" panose="02010600030101010101" pitchFamily="2" charset="-122"/>
                          <a:cs typeface="Times New Roman" panose="02020603050405020304"/>
                        </a:rPr>
                        <a:t>．学习写作手法，体会对比、比喻等修辞手法的表达效果。</a:t>
                      </a:r>
                      <a:endParaRPr lang="zh-CN" sz="1050" kern="100" dirty="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en-US" sz="2800" b="1" kern="100" dirty="0">
                          <a:effectLst/>
                          <a:latin typeface="Times New Roman" panose="02020603050405020304"/>
                          <a:ea typeface="宋体" panose="02010600030101010101" pitchFamily="2" charset="-122"/>
                          <a:cs typeface="Courier New" panose="02070309020205020404"/>
                        </a:rPr>
                        <a:t>5</a:t>
                      </a:r>
                      <a:r>
                        <a:rPr lang="zh-CN" sz="2800" b="1" kern="100" dirty="0">
                          <a:effectLst/>
                          <a:latin typeface="Times New Roman" panose="02020603050405020304"/>
                          <a:ea typeface="宋体" panose="02010600030101010101" pitchFamily="2" charset="-122"/>
                          <a:cs typeface="Times New Roman" panose="02020603050405020304"/>
                        </a:rPr>
                        <a:t>．学习马克思勇于创新、注重实践、科学求实、无私奉献等伟大精神。</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bwMode="auto">
          <a:xfrm>
            <a:off x="0" y="66516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p>
            <a:pPr algn="ctr" eaLnBrk="1" hangingPunct="1">
              <a:lnSpc>
                <a:spcPct val="90000"/>
              </a:lnSpc>
            </a:pPr>
            <a:r>
              <a:rPr lang="zh-CN" altLang="en-US" sz="3600" b="1" dirty="0">
                <a:solidFill>
                  <a:schemeClr val="bg1"/>
                </a:solidFill>
                <a:ea typeface="微软雅黑" panose="020B0503020204020204" pitchFamily="34" charset="-122"/>
                <a:cs typeface="Times New Roman" panose="02020603050405020304" pitchFamily="18" charset="0"/>
              </a:rPr>
              <a:t>自主式预习</a:t>
            </a:r>
            <a:endParaRPr lang="zh-CN" altLang="en-US" sz="3600" b="1" dirty="0">
              <a:solidFill>
                <a:schemeClr val="bg1"/>
              </a:solidFill>
              <a:ea typeface="微软雅黑" panose="020B0503020204020204" pitchFamily="34" charset="-122"/>
              <a:cs typeface="Times New Roman" panose="02020603050405020304" pitchFamily="18" charset="0"/>
            </a:endParaRPr>
          </a:p>
        </p:txBody>
      </p:sp>
      <p:sp>
        <p:nvSpPr>
          <p:cNvPr id="5" name="文本占位符 4"/>
          <p:cNvSpPr>
            <a:spLocks noGrp="1"/>
          </p:cNvSpPr>
          <p:nvPr>
            <p:ph type="body" sz="quarter" idx="10"/>
          </p:nvPr>
        </p:nvSpPr>
        <p:spPr>
          <a:xfrm>
            <a:off x="271037" y="1547899"/>
            <a:ext cx="10980000" cy="4932697"/>
          </a:xfrm>
        </p:spPr>
        <p:txBody>
          <a:bodyPr/>
          <a:lstStyle/>
          <a:p>
            <a:pPr algn="ctr">
              <a:lnSpc>
                <a:spcPct val="120000"/>
              </a:lnSpc>
              <a:spcAft>
                <a:spcPts val="0"/>
              </a:spcAft>
              <a:tabLst>
                <a:tab pos="2700655" algn="l"/>
              </a:tabLst>
            </a:pPr>
            <a:r>
              <a:rPr lang="zh-CN" altLang="zh-CN" sz="2400" kern="100" dirty="0">
                <a:cs typeface="Times New Roman" panose="02020603050405020304"/>
              </a:rPr>
              <a:t>【课文助读】</a:t>
            </a:r>
            <a:endParaRPr lang="zh-CN" altLang="zh-CN" sz="100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zh-CN" altLang="zh-CN" sz="2400" kern="100" dirty="0">
                <a:ea typeface="黑体" panose="02010609060101010101" pitchFamily="49" charset="-122"/>
                <a:cs typeface="Times New Roman" panose="02020603050405020304"/>
              </a:rPr>
              <a:t>一、作者简介</a:t>
            </a:r>
            <a:endParaRPr lang="zh-CN" altLang="zh-CN" sz="1000" kern="100" dirty="0">
              <a:latin typeface="等线" panose="02010600030101010101" charset="-122"/>
              <a:ea typeface="等线" panose="02010600030101010101" charset="-122"/>
              <a:cs typeface="Courier New" panose="02070309020205020404"/>
            </a:endParaRPr>
          </a:p>
          <a:p>
            <a:pPr indent="713740">
              <a:lnSpc>
                <a:spcPct val="120000"/>
              </a:lnSpc>
              <a:spcAft>
                <a:spcPts val="0"/>
              </a:spcAft>
              <a:tabLst>
                <a:tab pos="2700655" algn="l"/>
              </a:tabLst>
            </a:pPr>
            <a:r>
              <a:rPr lang="en-US" altLang="zh-CN" sz="2400" kern="100" dirty="0">
                <a:cs typeface="Courier New" panose="02070309020205020404"/>
              </a:rPr>
              <a:t>1</a:t>
            </a:r>
            <a:r>
              <a:rPr lang="zh-CN" altLang="zh-CN" sz="2400" kern="100" dirty="0">
                <a:cs typeface="Times New Roman" panose="02020603050405020304"/>
              </a:rPr>
              <a:t>．卡尔</a:t>
            </a:r>
            <a:r>
              <a:rPr lang="en-US" altLang="zh-CN" sz="2400" kern="100" dirty="0">
                <a:cs typeface="Courier New" panose="02070309020205020404"/>
              </a:rPr>
              <a:t>·</a:t>
            </a:r>
            <a:r>
              <a:rPr lang="zh-CN" altLang="zh-CN" sz="2400" kern="100" dirty="0">
                <a:cs typeface="Times New Roman" panose="02020603050405020304"/>
              </a:rPr>
              <a:t>海因里希</a:t>
            </a:r>
            <a:r>
              <a:rPr lang="en-US" altLang="zh-CN" sz="2400" kern="100" dirty="0">
                <a:cs typeface="Courier New" panose="02070309020205020404"/>
              </a:rPr>
              <a:t>·</a:t>
            </a:r>
            <a:r>
              <a:rPr lang="zh-CN" altLang="zh-CN" sz="2400" kern="100" dirty="0">
                <a:cs typeface="Times New Roman" panose="02020603050405020304"/>
              </a:rPr>
              <a:t>马克思</a:t>
            </a:r>
            <a:r>
              <a:rPr lang="en-US" altLang="zh-CN" sz="2400" kern="100" dirty="0">
                <a:cs typeface="Courier New" panose="02070309020205020404"/>
              </a:rPr>
              <a:t>(1818—1883)</a:t>
            </a:r>
            <a:r>
              <a:rPr lang="zh-CN" altLang="zh-CN" sz="2400" kern="100" dirty="0">
                <a:cs typeface="Times New Roman" panose="02020603050405020304"/>
              </a:rPr>
              <a:t>，马克思主义创始人之一。第一国际的组织者和领导者，全世界无产阶级和劳动人民的革命导师，无产阶级的精神领袖，国际共产主义运动的开创者。伟大的政治家、哲学家、经济学家、革命理论家、社会学家、记者、历史学者、革命社会主义者。主要著作有《资本论》《共产党宣言》等。马克思确立《资本论》的阐述原则是</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政治经济学批判</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。马克思认为，这是</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政治经济学原理</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的东西，这是</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精髓</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后来人可以在这个基础上继续去研究。马克思认为资产阶级的灭亡和无产阶级的胜利是同样不可避免的。他和恩格斯共同创立的马克思主义学说，被认为是指引全世界劳动人民为实现社会主义和共产主义伟大理想而进行斗争的理论武器和行动指南。</a:t>
            </a:r>
            <a:endParaRPr lang="zh-CN" altLang="zh-CN" sz="100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271037" y="503783"/>
            <a:ext cx="10980000" cy="5909310"/>
          </a:xfrm>
        </p:spPr>
        <p:txBody>
          <a:bodyPr/>
          <a:lstStyle/>
          <a:p>
            <a:pPr indent="713740" fontAlgn="ctr">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．弗里德里希</a:t>
            </a:r>
            <a:r>
              <a:rPr lang="en-US" altLang="zh-CN" kern="100" dirty="0">
                <a:cs typeface="Courier New" panose="02070309020205020404"/>
              </a:rPr>
              <a:t>·</a:t>
            </a:r>
            <a:r>
              <a:rPr lang="zh-CN" altLang="zh-CN" kern="100" dirty="0">
                <a:cs typeface="Times New Roman" panose="02020603050405020304"/>
              </a:rPr>
              <a:t>恩格斯</a:t>
            </a:r>
            <a:r>
              <a:rPr lang="en-US" altLang="zh-CN" kern="100" dirty="0">
                <a:cs typeface="Courier New" panose="02070309020205020404"/>
              </a:rPr>
              <a:t>(1820—1895)</a:t>
            </a:r>
            <a:r>
              <a:rPr lang="zh-CN" altLang="zh-CN" kern="100" dirty="0">
                <a:cs typeface="Times New Roman" panose="02020603050405020304"/>
              </a:rPr>
              <a:t>，德国思想家，马克思主义创始人之一，无产阶级革命导师，国际共产主义运动的伟大领袖。</a:t>
            </a:r>
            <a:r>
              <a:rPr lang="en-US" altLang="zh-CN" kern="100" dirty="0">
                <a:cs typeface="Courier New" panose="02070309020205020404"/>
              </a:rPr>
              <a:t>1844</a:t>
            </a:r>
            <a:r>
              <a:rPr lang="zh-CN" altLang="zh-CN" kern="100" dirty="0">
                <a:cs typeface="Times New Roman" panose="02020603050405020304"/>
              </a:rPr>
              <a:t>年，恩格斯在巴黎会见马克思，从此两人成为最亲密的战友，开始共同为无产阶级解放事业奋斗。</a:t>
            </a:r>
            <a:r>
              <a:rPr lang="en-US" altLang="zh-CN" kern="100" dirty="0">
                <a:cs typeface="Courier New" panose="02070309020205020404"/>
              </a:rPr>
              <a:t>1883</a:t>
            </a:r>
            <a:r>
              <a:rPr lang="zh-CN" altLang="zh-CN" kern="100" dirty="0">
                <a:cs typeface="Times New Roman" panose="02020603050405020304"/>
              </a:rPr>
              <a:t>年马克思逝世后，他担负起领导国际工人运动的重任，同时整理和出版了马克思的著作《资本论》第二、三卷。</a:t>
            </a:r>
            <a:r>
              <a:rPr lang="en-US" altLang="zh-CN" kern="100" dirty="0">
                <a:cs typeface="Courier New" panose="02070309020205020404"/>
              </a:rPr>
              <a:t>1889</a:t>
            </a:r>
            <a:r>
              <a:rPr lang="zh-CN" altLang="zh-CN" kern="100" dirty="0">
                <a:cs typeface="Times New Roman" panose="02020603050405020304"/>
              </a:rPr>
              <a:t>年，恩格斯领导成立了第二国际，同各种机会主义进行坚决斗争，捍卫和丰富了马克思主义，使国际工人运动得到了广阔的发展。列宁曾指出，他是继马克思之后</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整个文明世界中最卓越的学者和现代无产阶级的导师</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503783"/>
            <a:ext cx="10980000" cy="5408295"/>
          </a:xfrm>
        </p:spPr>
        <p:txBody>
          <a:bodyPr/>
          <a:lstStyle/>
          <a:p>
            <a:pPr>
              <a:lnSpc>
                <a:spcPct val="120000"/>
              </a:lnSpc>
              <a:spcAft>
                <a:spcPts val="0"/>
              </a:spcAft>
              <a:tabLst>
                <a:tab pos="2700655" algn="l"/>
              </a:tabLst>
            </a:pPr>
            <a:r>
              <a:rPr lang="zh-CN" altLang="zh-CN" sz="2400" kern="100" dirty="0">
                <a:ea typeface="黑体" panose="02010609060101010101" pitchFamily="49" charset="-122"/>
                <a:cs typeface="Times New Roman" panose="02020603050405020304"/>
              </a:rPr>
              <a:t>二、写作背景</a:t>
            </a:r>
            <a:endParaRPr lang="zh-CN" altLang="zh-CN" sz="1000" kern="100" dirty="0">
              <a:latin typeface="等线" panose="02010600030101010101" charset="-122"/>
              <a:ea typeface="等线" panose="02010600030101010101" charset="-122"/>
              <a:cs typeface="Courier New" panose="02070309020205020404"/>
            </a:endParaRPr>
          </a:p>
          <a:p>
            <a:pPr indent="713740">
              <a:lnSpc>
                <a:spcPct val="120000"/>
              </a:lnSpc>
              <a:spcAft>
                <a:spcPts val="0"/>
              </a:spcAft>
              <a:tabLst>
                <a:tab pos="2700655" algn="l"/>
              </a:tabLst>
            </a:pPr>
            <a:r>
              <a:rPr lang="en-US" altLang="zh-CN" sz="2400" kern="100" dirty="0">
                <a:cs typeface="Courier New" panose="02070309020205020404"/>
              </a:rPr>
              <a:t>1</a:t>
            </a:r>
            <a:r>
              <a:rPr lang="zh-CN" altLang="zh-CN" sz="2400" kern="100" dirty="0">
                <a:cs typeface="Times New Roman" panose="02020603050405020304"/>
              </a:rPr>
              <a:t>．马克思被邀请作为流亡伦敦的外国革命人士的正式代表，出席</a:t>
            </a:r>
            <a:r>
              <a:rPr lang="en-US" altLang="zh-CN" sz="2400" kern="100" dirty="0">
                <a:cs typeface="Courier New" panose="02070309020205020404"/>
              </a:rPr>
              <a:t>1856</a:t>
            </a:r>
            <a:r>
              <a:rPr lang="zh-CN" altLang="zh-CN" sz="2400" kern="100" dirty="0">
                <a:cs typeface="Times New Roman" panose="02020603050405020304"/>
              </a:rPr>
              <a:t>年</a:t>
            </a:r>
            <a:r>
              <a:rPr lang="en-US" altLang="zh-CN" sz="2400" kern="100" dirty="0">
                <a:cs typeface="Courier New" panose="02070309020205020404"/>
              </a:rPr>
              <a:t>4</a:t>
            </a:r>
            <a:r>
              <a:rPr lang="zh-CN" altLang="zh-CN" sz="2400" kern="100" dirty="0">
                <a:cs typeface="Times New Roman" panose="02020603050405020304"/>
              </a:rPr>
              <a:t>月</a:t>
            </a:r>
            <a:r>
              <a:rPr lang="en-US" altLang="zh-CN" sz="2400" kern="100" dirty="0">
                <a:cs typeface="Courier New" panose="02070309020205020404"/>
              </a:rPr>
              <a:t>14</a:t>
            </a:r>
            <a:r>
              <a:rPr lang="zh-CN" altLang="zh-CN" sz="2400" kern="100" dirty="0">
                <a:cs typeface="Times New Roman" panose="02020603050405020304"/>
              </a:rPr>
              <a:t>日为纪念宪章派报纸《人民报》创刊四周年而举行的宴会。他利用请他第一个讲话的机会，发表了关于无产阶级的世界历史使命的演说。马克思参加《人民报》的创刊纪念会这件事明显地说明了科学共产主义奠基人同英国宪章派保持着联系，马克思和恩格斯极力想在思想上影响英国无产阶级并且帮助宪章运动的领袖，以使英国工人运动在新的、社会主义基础上复兴起来。《人民报》是宪章派的周报，</a:t>
            </a:r>
            <a:r>
              <a:rPr lang="en-US" altLang="zh-CN" sz="2400" kern="100" dirty="0">
                <a:cs typeface="Courier New" panose="02070309020205020404"/>
              </a:rPr>
              <a:t>1852</a:t>
            </a:r>
            <a:r>
              <a:rPr lang="zh-CN" altLang="zh-CN" sz="2400" kern="100" dirty="0">
                <a:cs typeface="Times New Roman" panose="02020603050405020304"/>
              </a:rPr>
              <a:t>年</a:t>
            </a:r>
            <a:r>
              <a:rPr lang="en-US" altLang="zh-CN" sz="2400" kern="100" dirty="0">
                <a:cs typeface="Courier New" panose="02070309020205020404"/>
              </a:rPr>
              <a:t>5</a:t>
            </a:r>
            <a:r>
              <a:rPr lang="zh-CN" altLang="zh-CN" sz="2400" kern="100" dirty="0">
                <a:cs typeface="Times New Roman" panose="02020603050405020304"/>
              </a:rPr>
              <a:t>月由宪章运动的领袖之一、马克思和恩格斯的朋友厄</a:t>
            </a:r>
            <a:r>
              <a:rPr lang="en-US" altLang="zh-CN" sz="2400" kern="100" dirty="0">
                <a:cs typeface="Courier New" panose="02070309020205020404"/>
              </a:rPr>
              <a:t>·</a:t>
            </a:r>
            <a:r>
              <a:rPr lang="zh-CN" altLang="zh-CN" sz="2400" kern="100" dirty="0">
                <a:cs typeface="Times New Roman" panose="02020603050405020304"/>
              </a:rPr>
              <a:t>琼斯在伦敦创办。</a:t>
            </a:r>
            <a:r>
              <a:rPr lang="en-US" altLang="zh-CN" sz="2400" kern="100" dirty="0">
                <a:cs typeface="Courier New" panose="02070309020205020404"/>
              </a:rPr>
              <a:t>1852</a:t>
            </a:r>
            <a:r>
              <a:rPr lang="zh-CN" altLang="zh-CN" sz="2400" kern="100" dirty="0">
                <a:cs typeface="Times New Roman" panose="02020603050405020304"/>
              </a:rPr>
              <a:t>年</a:t>
            </a:r>
            <a:r>
              <a:rPr lang="en-US" altLang="zh-CN" sz="2400" kern="100" dirty="0">
                <a:cs typeface="Courier New" panose="02070309020205020404"/>
              </a:rPr>
              <a:t>10</a:t>
            </a:r>
            <a:r>
              <a:rPr lang="zh-CN" altLang="zh-CN" sz="2400" kern="100" dirty="0">
                <a:cs typeface="Times New Roman" panose="02020603050405020304"/>
              </a:rPr>
              <a:t>月至</a:t>
            </a:r>
            <a:r>
              <a:rPr lang="en-US" altLang="zh-CN" sz="2400" kern="100" dirty="0">
                <a:cs typeface="Courier New" panose="02070309020205020404"/>
              </a:rPr>
              <a:t>1856</a:t>
            </a:r>
            <a:r>
              <a:rPr lang="zh-CN" altLang="zh-CN" sz="2400" kern="100" dirty="0">
                <a:cs typeface="Times New Roman" panose="02020603050405020304"/>
              </a:rPr>
              <a:t>年</a:t>
            </a:r>
            <a:r>
              <a:rPr lang="en-US" altLang="zh-CN" sz="2400" kern="100" dirty="0">
                <a:cs typeface="Courier New" panose="02070309020205020404"/>
              </a:rPr>
              <a:t>12</a:t>
            </a:r>
            <a:r>
              <a:rPr lang="zh-CN" altLang="zh-CN" sz="2400" kern="100" dirty="0">
                <a:cs typeface="Times New Roman" panose="02020603050405020304"/>
              </a:rPr>
              <a:t>月，马克思和恩格斯曾为该报撰稿，并对该报的编辑工作给以帮助。《人民报》除了刊登马克思和恩格斯专为该报撰写的一些文章，还转载了他们在《纽约每日论坛报》上发表的重要的文章。在这个时期，该报始终捍卫着工人阶级的利益并宣传社会主义思想。</a:t>
            </a:r>
            <a:endParaRPr lang="zh-CN" altLang="zh-CN" sz="100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2677656"/>
          </a:xfrm>
        </p:spPr>
        <p:txBody>
          <a:bodyPr/>
          <a:lstStyle/>
          <a:p>
            <a:pPr indent="713740" fontAlgn="ctr">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a:t>
            </a:r>
            <a:r>
              <a:rPr lang="en-US" altLang="zh-CN" kern="100" dirty="0">
                <a:cs typeface="Courier New" panose="02070309020205020404"/>
              </a:rPr>
              <a:t>1883</a:t>
            </a:r>
            <a:r>
              <a:rPr lang="zh-CN" altLang="zh-CN" kern="100" dirty="0">
                <a:cs typeface="Times New Roman" panose="02020603050405020304"/>
              </a:rPr>
              <a:t>年</a:t>
            </a:r>
            <a:r>
              <a:rPr lang="en-US" altLang="zh-CN" kern="100" dirty="0">
                <a:cs typeface="Courier New" panose="02070309020205020404"/>
              </a:rPr>
              <a:t>3</a:t>
            </a:r>
            <a:r>
              <a:rPr lang="zh-CN" altLang="zh-CN" kern="100" dirty="0">
                <a:cs typeface="Times New Roman" panose="02020603050405020304"/>
              </a:rPr>
              <a:t>月</a:t>
            </a:r>
            <a:r>
              <a:rPr lang="en-US" altLang="zh-CN" kern="100" dirty="0">
                <a:cs typeface="Courier New" panose="02070309020205020404"/>
              </a:rPr>
              <a:t>17</a:t>
            </a:r>
            <a:r>
              <a:rPr lang="zh-CN" altLang="zh-CN" kern="100" dirty="0">
                <a:cs typeface="Times New Roman" panose="02020603050405020304"/>
              </a:rPr>
              <a:t>日，在伦敦郊区的海格特公墓，人们为马克思举行了简朴的葬礼，参加者是马克思的亲密战友和亲属。恩格斯代表全世界无产阶级对马克思的逝世表示了深切的悼念，并用英语发表了这篇讲话。</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539787"/>
            <a:ext cx="10980000" cy="5908040"/>
          </a:xfrm>
        </p:spPr>
        <p:txBody>
          <a:bodyPr/>
          <a:lstStyle/>
          <a:p>
            <a:pPr algn="ctr">
              <a:spcAft>
                <a:spcPts val="0"/>
              </a:spcAft>
              <a:tabLst>
                <a:tab pos="2700655" algn="l"/>
              </a:tabLst>
            </a:pPr>
            <a:r>
              <a:rPr lang="zh-CN" altLang="zh-CN" kern="100" dirty="0">
                <a:cs typeface="Times New Roman" panose="02020603050405020304"/>
              </a:rPr>
              <a:t>【语基积累】</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ea typeface="黑体" panose="02010609060101010101" pitchFamily="49" charset="-122"/>
                <a:cs typeface="Times New Roman" panose="02020603050405020304"/>
              </a:rPr>
              <a:t>一、辨析词义</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．愚昧</a:t>
            </a:r>
            <a:r>
              <a:rPr lang="en-US" altLang="zh-CN" kern="100" dirty="0">
                <a:cs typeface="Courier New" panose="02070309020205020404"/>
              </a:rPr>
              <a:t>·</a:t>
            </a:r>
            <a:r>
              <a:rPr lang="zh-CN" altLang="zh-CN" kern="100" dirty="0">
                <a:cs typeface="Times New Roman" panose="02020603050405020304"/>
              </a:rPr>
              <a:t>愚钝</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ea typeface="黑体" panose="02010609060101010101" pitchFamily="49" charset="-122"/>
                <a:cs typeface="Times New Roman" panose="02020603050405020304"/>
              </a:rPr>
              <a:t>【应用】</a:t>
            </a:r>
            <a:r>
              <a:rPr lang="en-US" altLang="zh-CN" kern="100" dirty="0">
                <a:latin typeface="宋体" panose="02010600030101010101" pitchFamily="2" charset="-122"/>
                <a:ea typeface="等线" panose="02010600030101010101" charset="-122"/>
                <a:cs typeface="Times New Roman" panose="02020603050405020304"/>
              </a:rPr>
              <a:t>①</a:t>
            </a:r>
            <a:r>
              <a:rPr lang="zh-CN" altLang="zh-CN" kern="100" dirty="0">
                <a:cs typeface="Times New Roman" panose="02020603050405020304"/>
              </a:rPr>
              <a:t>逻辑缺失的后果，就是人们失去了理性和责任的制约，变得</a:t>
            </a:r>
            <a:r>
              <a:rPr lang="en-US" altLang="zh-CN" kern="100" dirty="0">
                <a:solidFill>
                  <a:srgbClr val="000000"/>
                </a:solidFill>
                <a:ea typeface="楷体" panose="02010609060101010101" charset="-122"/>
                <a:cs typeface="Courier New" panose="02070309020205020404"/>
              </a:rPr>
              <a:t>________</a:t>
            </a:r>
            <a:r>
              <a:rPr lang="zh-CN" altLang="zh-CN" kern="100" dirty="0">
                <a:cs typeface="Times New Roman" panose="02020603050405020304"/>
              </a:rPr>
              <a:t>和情绪化。</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latin typeface="宋体" panose="02010600030101010101" pitchFamily="2" charset="-122"/>
                <a:ea typeface="等线" panose="02010600030101010101" charset="-122"/>
                <a:cs typeface="Times New Roman" panose="02020603050405020304"/>
              </a:rPr>
              <a:t>②</a:t>
            </a:r>
            <a:r>
              <a:rPr lang="zh-CN" altLang="zh-CN" kern="100" dirty="0">
                <a:cs typeface="Times New Roman" panose="02020603050405020304"/>
              </a:rPr>
              <a:t>很难改变的只有两类人，一类是绝顶智慧的人，另一类就是极其</a:t>
            </a:r>
            <a:r>
              <a:rPr lang="en-US" altLang="zh-CN" kern="100" dirty="0">
                <a:solidFill>
                  <a:srgbClr val="000000"/>
                </a:solidFill>
                <a:ea typeface="楷体" panose="02010609060101010101" charset="-122"/>
                <a:cs typeface="Courier New" panose="02070309020205020404"/>
              </a:rPr>
              <a:t>________</a:t>
            </a:r>
            <a:r>
              <a:rPr lang="zh-CN" altLang="zh-CN" kern="100" dirty="0">
                <a:cs typeface="Times New Roman" panose="02020603050405020304"/>
              </a:rPr>
              <a:t>的人。</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0000FF"/>
                </a:solidFill>
                <a:ea typeface="黑体" panose="02010609060101010101" pitchFamily="49" charset="-122"/>
                <a:cs typeface="Times New Roman" panose="02020603050405020304"/>
              </a:rPr>
              <a:t>【辨析】</a:t>
            </a:r>
            <a:r>
              <a:rPr lang="zh-CN" altLang="zh-CN" kern="100" dirty="0">
                <a:ea typeface="楷体" panose="02010609060101010101" charset="-122"/>
                <a:cs typeface="Times New Roman" panose="02020603050405020304"/>
              </a:rPr>
              <a:t>两者都是形容词，都有</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愚笨</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的意思。</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愚昧</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指缺乏知识，愚蠢而不明事理。</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愚钝</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指愚笨，不伶俐。</a:t>
            </a:r>
            <a:endParaRPr lang="zh-CN" altLang="zh-CN" sz="1050" kern="100" dirty="0">
              <a:effectLst/>
              <a:latin typeface="等线" panose="02010600030101010101" charset="-122"/>
              <a:ea typeface="等线" panose="02010600030101010101" charset="-122"/>
              <a:cs typeface="Courier New" panose="02070309020205020404"/>
            </a:endParaRPr>
          </a:p>
        </p:txBody>
      </p:sp>
      <p:sp>
        <p:nvSpPr>
          <p:cNvPr id="54" name="矩形 53"/>
          <p:cNvSpPr/>
          <p:nvPr/>
        </p:nvSpPr>
        <p:spPr>
          <a:xfrm>
            <a:off x="976111" y="3148915"/>
            <a:ext cx="906017" cy="523220"/>
          </a:xfrm>
          <a:prstGeom prst="rect">
            <a:avLst/>
          </a:prstGeom>
        </p:spPr>
        <p:txBody>
          <a:bodyPr wrap="none">
            <a:spAutoFit/>
          </a:bodyPr>
          <a:lstStyle/>
          <a:p>
            <a:r>
              <a:rPr lang="zh-CN" altLang="zh-CN" b="1" dirty="0" smtClean="0">
                <a:latin typeface="楷体" panose="02010609060101010101" charset="-122"/>
                <a:ea typeface="楷体" panose="02010609060101010101" charset="-122"/>
              </a:rPr>
              <a:t>愚昧</a:t>
            </a:r>
            <a:endParaRPr lang="zh-CN" altLang="zh-CN" dirty="0">
              <a:latin typeface="楷体" panose="02010609060101010101" charset="-122"/>
              <a:ea typeface="楷体" panose="02010609060101010101" charset="-122"/>
            </a:endParaRPr>
          </a:p>
        </p:txBody>
      </p:sp>
      <p:sp>
        <p:nvSpPr>
          <p:cNvPr id="55" name="矩形 54"/>
          <p:cNvSpPr/>
          <p:nvPr/>
        </p:nvSpPr>
        <p:spPr>
          <a:xfrm>
            <a:off x="494693" y="4409055"/>
            <a:ext cx="906017" cy="523220"/>
          </a:xfrm>
          <a:prstGeom prst="rect">
            <a:avLst/>
          </a:prstGeom>
        </p:spPr>
        <p:txBody>
          <a:bodyPr wrap="none">
            <a:spAutoFit/>
          </a:bodyPr>
          <a:lstStyle/>
          <a:p>
            <a:r>
              <a:rPr lang="zh-CN" altLang="zh-CN" b="1" dirty="0" smtClean="0">
                <a:latin typeface="楷体" panose="02010609060101010101" charset="-122"/>
                <a:ea typeface="楷体" panose="02010609060101010101" charset="-122"/>
              </a:rPr>
              <a:t>愚钝</a:t>
            </a:r>
            <a:endParaRPr lang="zh-CN" altLang="zh-CN" dirty="0">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noChangeArrowheads="1"/>
          </p:cNvSpPr>
          <p:nvPr/>
        </p:nvSpPr>
        <p:spPr bwMode="auto">
          <a:xfrm>
            <a:off x="0" y="4175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单元概览</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6" name="文本占位符 5"/>
          <p:cNvSpPr>
            <a:spLocks noGrp="1"/>
          </p:cNvSpPr>
          <p:nvPr>
            <p:ph type="body" sz="quarter" idx="10"/>
          </p:nvPr>
        </p:nvSpPr>
        <p:spPr>
          <a:xfrm>
            <a:off x="271037" y="2231975"/>
            <a:ext cx="10980000" cy="2031325"/>
          </a:xfrm>
        </p:spPr>
        <p:txBody>
          <a:bodyPr/>
          <a:lstStyle/>
          <a:p>
            <a:pPr indent="713740" fontAlgn="ctr">
              <a:spcAft>
                <a:spcPts val="0"/>
              </a:spcAft>
              <a:tabLst>
                <a:tab pos="2700655" algn="l"/>
              </a:tabLst>
            </a:pPr>
            <a:r>
              <a:rPr lang="zh-CN" altLang="zh-CN" kern="100" dirty="0">
                <a:cs typeface="Times New Roman" panose="02020603050405020304"/>
              </a:rPr>
              <a:t>寥寥数语，无限陈情。笔耕大野，胸怀日月光和热；墨洒长河，夜度春秋慨而慷。社会先觉，长才未竟先归去；精神不死，圭臬常存总可传。</a:t>
            </a:r>
            <a:endParaRPr lang="zh-CN" altLang="zh-CN" sz="1050" kern="100" dirty="0">
              <a:effectLst/>
              <a:latin typeface="等线" panose="02010600030101010101" charset="-122"/>
              <a:ea typeface="等线" panose="02010600030101010101" charset="-122"/>
              <a:cs typeface="Courier New" panose="02070309020205020404"/>
            </a:endParaRPr>
          </a:p>
        </p:txBody>
      </p:sp>
      <p:pic>
        <p:nvPicPr>
          <p:cNvPr id="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96441" y="1691915"/>
            <a:ext cx="2200275"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222392"/>
          </a:xfrm>
        </p:spPr>
        <p:txBody>
          <a:bodyPr/>
          <a:lstStyle/>
          <a:p>
            <a:pPr>
              <a:spcAft>
                <a:spcPts val="0"/>
              </a:spcAft>
              <a:tabLst>
                <a:tab pos="2700655" algn="l"/>
              </a:tabLst>
            </a:pPr>
            <a:r>
              <a:rPr lang="en-US" altLang="zh-CN" kern="100" dirty="0">
                <a:cs typeface="Courier New" panose="02070309020205020404"/>
              </a:rPr>
              <a:t>2</a:t>
            </a:r>
            <a:r>
              <a:rPr lang="zh-CN" altLang="zh-CN" kern="100" dirty="0">
                <a:ea typeface="楷体" panose="02010609060101010101" charset="-122"/>
                <a:cs typeface="Times New Roman" panose="02020603050405020304"/>
              </a:rPr>
              <a:t>．</a:t>
            </a:r>
            <a:r>
              <a:rPr lang="zh-CN" altLang="zh-CN" kern="100" dirty="0">
                <a:cs typeface="Times New Roman" panose="02020603050405020304"/>
              </a:rPr>
              <a:t>摸索</a:t>
            </a:r>
            <a:r>
              <a:rPr lang="en-US" altLang="zh-CN" kern="100" dirty="0">
                <a:cs typeface="Courier New" panose="02070309020205020404"/>
              </a:rPr>
              <a:t>·</a:t>
            </a:r>
            <a:r>
              <a:rPr lang="zh-CN" altLang="zh-CN" kern="100" dirty="0">
                <a:cs typeface="Times New Roman" panose="02020603050405020304"/>
              </a:rPr>
              <a:t>探索</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ea typeface="黑体" panose="02010609060101010101" pitchFamily="49" charset="-122"/>
                <a:cs typeface="Times New Roman" panose="02020603050405020304"/>
              </a:rPr>
              <a:t>【应用】</a:t>
            </a:r>
            <a:r>
              <a:rPr lang="en-US" altLang="zh-CN" kern="100" dirty="0">
                <a:latin typeface="宋体" panose="02010600030101010101" pitchFamily="2" charset="-122"/>
                <a:ea typeface="等线" panose="02010600030101010101" charset="-122"/>
                <a:cs typeface="Times New Roman" panose="02020603050405020304"/>
              </a:rPr>
              <a:t>①</a:t>
            </a:r>
            <a:r>
              <a:rPr lang="zh-CN" altLang="zh-CN" kern="100" dirty="0">
                <a:cs typeface="Times New Roman" panose="02020603050405020304"/>
              </a:rPr>
              <a:t>我们的队伍经常在枪林弹雨中</a:t>
            </a:r>
            <a:r>
              <a:rPr lang="en-US" altLang="zh-CN" kern="100" dirty="0">
                <a:solidFill>
                  <a:srgbClr val="000000"/>
                </a:solidFill>
                <a:ea typeface="楷体" panose="02010609060101010101" charset="-122"/>
                <a:cs typeface="Courier New" panose="02070309020205020404"/>
              </a:rPr>
              <a:t>________</a:t>
            </a:r>
            <a:r>
              <a:rPr lang="zh-CN" altLang="zh-CN" kern="100" dirty="0">
                <a:cs typeface="Times New Roman" panose="02020603050405020304"/>
              </a:rPr>
              <a:t>着前进。</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latin typeface="宋体" panose="02010600030101010101" pitchFamily="2" charset="-122"/>
                <a:ea typeface="等线" panose="02010600030101010101" charset="-122"/>
                <a:cs typeface="Times New Roman" panose="02020603050405020304"/>
              </a:rPr>
              <a:t>②</a:t>
            </a:r>
            <a:r>
              <a:rPr lang="zh-CN" altLang="zh-CN" kern="100" dirty="0">
                <a:cs typeface="Times New Roman" panose="02020603050405020304"/>
              </a:rPr>
              <a:t>省委书记强调，要以全域土地综合整治为抓手，进一步优化农村生产、生态、生活空间布局，</a:t>
            </a:r>
            <a:r>
              <a:rPr lang="en-US" altLang="zh-CN" kern="100" dirty="0">
                <a:solidFill>
                  <a:srgbClr val="000000"/>
                </a:solidFill>
                <a:ea typeface="楷体" panose="02010609060101010101" charset="-122"/>
                <a:cs typeface="Courier New" panose="02070309020205020404"/>
              </a:rPr>
              <a:t>________</a:t>
            </a:r>
            <a:r>
              <a:rPr lang="zh-CN" altLang="zh-CN" kern="100" dirty="0">
                <a:cs typeface="Times New Roman" panose="02020603050405020304"/>
              </a:rPr>
              <a:t>乡村共富新路径，开创强村富民新局面。</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0000FF"/>
                </a:solidFill>
                <a:ea typeface="黑体" panose="02010609060101010101" pitchFamily="49" charset="-122"/>
                <a:cs typeface="Times New Roman" panose="02020603050405020304"/>
              </a:rPr>
              <a:t>【辨析】</a:t>
            </a:r>
            <a:r>
              <a:rPr lang="zh-CN" altLang="zh-CN" kern="100" dirty="0">
                <a:ea typeface="楷体" panose="02010609060101010101" charset="-122"/>
                <a:cs typeface="Times New Roman" panose="02020603050405020304"/>
              </a:rPr>
              <a:t>两者都是动词，都有</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求索</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的意思。</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摸索</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指试探着</a:t>
            </a:r>
            <a:r>
              <a:rPr lang="en-US" altLang="zh-CN" kern="100" dirty="0">
                <a:ea typeface="楷体" panose="02010609060101010101" charset="-122"/>
                <a:cs typeface="Courier New" panose="02070309020205020404"/>
              </a:rPr>
              <a:t>(</a:t>
            </a:r>
            <a:r>
              <a:rPr lang="zh-CN" altLang="zh-CN" kern="100" dirty="0">
                <a:ea typeface="楷体" panose="02010609060101010101" charset="-122"/>
                <a:cs typeface="Times New Roman" panose="02020603050405020304"/>
              </a:rPr>
              <a:t>行进</a:t>
            </a:r>
            <a:r>
              <a:rPr lang="en-US" altLang="zh-CN" kern="100" dirty="0">
                <a:ea typeface="楷体" panose="02010609060101010101" charset="-122"/>
                <a:cs typeface="Courier New" panose="02070309020205020404"/>
              </a:rPr>
              <a:t>)</a:t>
            </a:r>
            <a:r>
              <a:rPr lang="zh-CN" altLang="zh-CN" kern="100" dirty="0">
                <a:ea typeface="楷体" panose="02010609060101010101" charset="-122"/>
                <a:cs typeface="Times New Roman" panose="02020603050405020304"/>
              </a:rPr>
              <a:t>；寻找</a:t>
            </a:r>
            <a:r>
              <a:rPr lang="en-US" altLang="zh-CN" kern="100" dirty="0">
                <a:ea typeface="楷体" panose="02010609060101010101" charset="-122"/>
                <a:cs typeface="Courier New" panose="02070309020205020404"/>
              </a:rPr>
              <a:t>(</a:t>
            </a:r>
            <a:r>
              <a:rPr lang="zh-CN" altLang="zh-CN" kern="100" dirty="0">
                <a:ea typeface="楷体" panose="02010609060101010101" charset="-122"/>
                <a:cs typeface="Times New Roman" panose="02020603050405020304"/>
              </a:rPr>
              <a:t>方向、方法、经验等</a:t>
            </a:r>
            <a:r>
              <a:rPr lang="en-US" altLang="zh-CN" kern="100" dirty="0">
                <a:ea typeface="楷体" panose="02010609060101010101" charset="-122"/>
                <a:cs typeface="Courier New" panose="02070309020205020404"/>
              </a:rPr>
              <a:t>)</a:t>
            </a:r>
            <a:r>
              <a:rPr lang="zh-CN" altLang="zh-CN" kern="100" dirty="0">
                <a:ea typeface="楷体" panose="02010609060101010101" charset="-122"/>
                <a:cs typeface="Times New Roman" panose="02020603050405020304"/>
              </a:rPr>
              <a:t>。</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探索</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指多方寻求答案，解决疑问，侧重于解决问题。</a:t>
            </a:r>
            <a:endParaRPr lang="zh-CN" altLang="zh-CN" sz="1050" kern="100" dirty="0">
              <a:effectLst/>
              <a:latin typeface="等线" panose="02010600030101010101" charset="-122"/>
              <a:ea typeface="等线" panose="02010600030101010101" charset="-122"/>
              <a:cs typeface="Courier New" panose="02070309020205020404"/>
            </a:endParaRPr>
          </a:p>
        </p:txBody>
      </p:sp>
      <p:sp>
        <p:nvSpPr>
          <p:cNvPr id="56" name="矩形 55"/>
          <p:cNvSpPr/>
          <p:nvPr/>
        </p:nvSpPr>
        <p:spPr>
          <a:xfrm>
            <a:off x="7107598" y="1295871"/>
            <a:ext cx="906017" cy="523220"/>
          </a:xfrm>
          <a:prstGeom prst="rect">
            <a:avLst/>
          </a:prstGeom>
        </p:spPr>
        <p:txBody>
          <a:bodyPr wrap="none">
            <a:spAutoFit/>
          </a:bodyPr>
          <a:lstStyle/>
          <a:p>
            <a:r>
              <a:rPr lang="zh-CN" altLang="zh-CN" b="1" dirty="0" smtClean="0">
                <a:latin typeface="楷体" panose="02010609060101010101" charset="-122"/>
                <a:ea typeface="楷体" panose="02010609060101010101" charset="-122"/>
              </a:rPr>
              <a:t>摸索</a:t>
            </a:r>
            <a:endParaRPr lang="zh-CN" altLang="zh-CN" dirty="0">
              <a:latin typeface="楷体" panose="02010609060101010101" charset="-122"/>
              <a:ea typeface="楷体" panose="02010609060101010101" charset="-122"/>
            </a:endParaRPr>
          </a:p>
        </p:txBody>
      </p:sp>
      <p:sp>
        <p:nvSpPr>
          <p:cNvPr id="57" name="矩形 56"/>
          <p:cNvSpPr/>
          <p:nvPr/>
        </p:nvSpPr>
        <p:spPr>
          <a:xfrm>
            <a:off x="5035877" y="2556011"/>
            <a:ext cx="906017" cy="523220"/>
          </a:xfrm>
          <a:prstGeom prst="rect">
            <a:avLst/>
          </a:prstGeom>
        </p:spPr>
        <p:txBody>
          <a:bodyPr wrap="none">
            <a:spAutoFit/>
          </a:bodyPr>
          <a:lstStyle/>
          <a:p>
            <a:r>
              <a:rPr lang="zh-CN" altLang="zh-CN" b="1" dirty="0" smtClean="0">
                <a:latin typeface="楷体" panose="02010609060101010101" charset="-122"/>
                <a:ea typeface="楷体" panose="02010609060101010101" charset="-122"/>
              </a:rPr>
              <a:t>探索</a:t>
            </a:r>
            <a:endParaRPr lang="zh-CN" altLang="zh-CN" dirty="0">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897414"/>
          </a:xfrm>
        </p:spPr>
        <p:txBody>
          <a:bodyPr/>
          <a:lstStyle/>
          <a:p>
            <a:pPr>
              <a:spcAft>
                <a:spcPts val="0"/>
              </a:spcAft>
              <a:tabLst>
                <a:tab pos="2700655" algn="l"/>
              </a:tabLst>
            </a:pPr>
            <a:r>
              <a:rPr lang="en-US" altLang="zh-CN" kern="100" dirty="0">
                <a:cs typeface="Courier New" panose="02070309020205020404"/>
              </a:rPr>
              <a:t>3</a:t>
            </a:r>
            <a:r>
              <a:rPr lang="zh-CN" altLang="zh-CN" kern="100" dirty="0">
                <a:cs typeface="Times New Roman" panose="02020603050405020304"/>
              </a:rPr>
              <a:t>．停止</a:t>
            </a:r>
            <a:r>
              <a:rPr lang="en-US" altLang="zh-CN" kern="100" dirty="0">
                <a:cs typeface="Courier New" panose="02070309020205020404"/>
              </a:rPr>
              <a:t>·</a:t>
            </a:r>
            <a:r>
              <a:rPr lang="zh-CN" altLang="zh-CN" kern="100" dirty="0">
                <a:cs typeface="Times New Roman" panose="02020603050405020304"/>
              </a:rPr>
              <a:t>停滞</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ea typeface="黑体" panose="02010609060101010101" pitchFamily="49" charset="-122"/>
                <a:cs typeface="Times New Roman" panose="02020603050405020304"/>
              </a:rPr>
              <a:t>【应用】</a:t>
            </a:r>
            <a:r>
              <a:rPr lang="en-US" altLang="zh-CN" kern="100" dirty="0">
                <a:latin typeface="宋体" panose="02010600030101010101" pitchFamily="2" charset="-122"/>
                <a:ea typeface="等线" panose="02010600030101010101" charset="-122"/>
                <a:cs typeface="Times New Roman" panose="02020603050405020304"/>
              </a:rPr>
              <a:t>①</a:t>
            </a:r>
            <a:r>
              <a:rPr lang="zh-CN" altLang="zh-CN" kern="100" dirty="0">
                <a:cs typeface="Times New Roman" panose="02020603050405020304"/>
              </a:rPr>
              <a:t>铃声响了，教室里的嘈杂声立刻</a:t>
            </a:r>
            <a:r>
              <a:rPr lang="en-US" altLang="zh-CN" kern="100" dirty="0">
                <a:solidFill>
                  <a:srgbClr val="000000"/>
                </a:solidFill>
                <a:ea typeface="楷体" panose="02010609060101010101" charset="-122"/>
                <a:cs typeface="Courier New" panose="02070309020205020404"/>
              </a:rPr>
              <a:t>________</a:t>
            </a:r>
            <a:r>
              <a:rPr lang="zh-CN" altLang="zh-CN" kern="100" dirty="0">
                <a:cs typeface="Times New Roman" panose="02020603050405020304"/>
              </a:rPr>
              <a:t>了。</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latin typeface="宋体" panose="02010600030101010101" pitchFamily="2" charset="-122"/>
                <a:ea typeface="等线" panose="02010600030101010101" charset="-122"/>
                <a:cs typeface="Times New Roman" panose="02020603050405020304"/>
              </a:rPr>
              <a:t>②</a:t>
            </a:r>
            <a:r>
              <a:rPr lang="en-US" altLang="zh-CN" kern="100" dirty="0">
                <a:cs typeface="Courier New" panose="02070309020205020404"/>
              </a:rPr>
              <a:t>1</a:t>
            </a:r>
            <a:r>
              <a:rPr lang="zh-CN" altLang="zh-CN" kern="100" dirty="0">
                <a:cs typeface="Times New Roman" panose="02020603050405020304"/>
              </a:rPr>
              <a:t>月份市场多数时段均处于节日氛围中，工地逐步停工，商家逐步离市，需求将趋近</a:t>
            </a:r>
            <a:r>
              <a:rPr lang="en-US" altLang="zh-CN" kern="100" dirty="0">
                <a:solidFill>
                  <a:srgbClr val="000000"/>
                </a:solidFill>
                <a:ea typeface="楷体" panose="02010609060101010101" charset="-122"/>
                <a:cs typeface="Courier New" panose="02070309020205020404"/>
              </a:rPr>
              <a:t>________</a:t>
            </a:r>
            <a:r>
              <a:rPr lang="zh-CN" altLang="zh-CN" kern="100" dirty="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0000FF"/>
                </a:solidFill>
                <a:ea typeface="黑体" panose="02010609060101010101" pitchFamily="49" charset="-122"/>
                <a:cs typeface="Times New Roman" panose="02020603050405020304"/>
              </a:rPr>
              <a:t>【辨析】</a:t>
            </a:r>
            <a:r>
              <a:rPr lang="zh-CN" altLang="zh-CN" kern="100" dirty="0">
                <a:ea typeface="楷体" panose="02010609060101010101" charset="-122"/>
                <a:cs typeface="Times New Roman" panose="02020603050405020304"/>
              </a:rPr>
              <a:t>两者都是动词，都有</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停下来</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的意思。</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停止</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只有</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不再进行</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的意思，而</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停滞</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还含有</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受到阻碍</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的意思。</a:t>
            </a:r>
            <a:endParaRPr lang="zh-CN" altLang="zh-CN" sz="1050" kern="100" dirty="0">
              <a:effectLst/>
              <a:latin typeface="等线" panose="02010600030101010101" charset="-122"/>
              <a:ea typeface="等线" panose="02010600030101010101" charset="-122"/>
              <a:cs typeface="Courier New" panose="02070309020205020404"/>
            </a:endParaRPr>
          </a:p>
        </p:txBody>
      </p:sp>
      <p:sp>
        <p:nvSpPr>
          <p:cNvPr id="58" name="矩形 57"/>
          <p:cNvSpPr/>
          <p:nvPr/>
        </p:nvSpPr>
        <p:spPr>
          <a:xfrm>
            <a:off x="7381217" y="1295871"/>
            <a:ext cx="906017" cy="523220"/>
          </a:xfrm>
          <a:prstGeom prst="rect">
            <a:avLst/>
          </a:prstGeom>
        </p:spPr>
        <p:txBody>
          <a:bodyPr wrap="none">
            <a:spAutoFit/>
          </a:bodyPr>
          <a:lstStyle/>
          <a:p>
            <a:r>
              <a:rPr lang="zh-CN" altLang="zh-CN" b="1" dirty="0" smtClean="0">
                <a:latin typeface="楷体" panose="02010609060101010101" charset="-122"/>
                <a:ea typeface="楷体" panose="02010609060101010101" charset="-122"/>
              </a:rPr>
              <a:t>停止</a:t>
            </a:r>
            <a:endParaRPr lang="zh-CN" altLang="zh-CN" dirty="0">
              <a:latin typeface="楷体" panose="02010609060101010101" charset="-122"/>
              <a:ea typeface="楷体" panose="02010609060101010101" charset="-122"/>
            </a:endParaRPr>
          </a:p>
        </p:txBody>
      </p:sp>
      <p:sp>
        <p:nvSpPr>
          <p:cNvPr id="59" name="矩形 58"/>
          <p:cNvSpPr/>
          <p:nvPr/>
        </p:nvSpPr>
        <p:spPr>
          <a:xfrm>
            <a:off x="3476062" y="2592015"/>
            <a:ext cx="906017" cy="523220"/>
          </a:xfrm>
          <a:prstGeom prst="rect">
            <a:avLst/>
          </a:prstGeom>
        </p:spPr>
        <p:txBody>
          <a:bodyPr wrap="none">
            <a:spAutoFit/>
          </a:bodyPr>
          <a:lstStyle/>
          <a:p>
            <a:r>
              <a:rPr lang="zh-CN" altLang="zh-CN" b="1" dirty="0" smtClean="0">
                <a:latin typeface="楷体" panose="02010609060101010101" charset="-122"/>
                <a:ea typeface="楷体" panose="02010609060101010101" charset="-122"/>
              </a:rPr>
              <a:t>停滞</a:t>
            </a:r>
            <a:endParaRPr lang="zh-CN" altLang="zh-CN" dirty="0">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615815"/>
          </a:xfrm>
        </p:spPr>
        <p:txBody>
          <a:bodyPr/>
          <a:lstStyle/>
          <a:p>
            <a:pPr>
              <a:spcAft>
                <a:spcPts val="0"/>
              </a:spcAft>
              <a:tabLst>
                <a:tab pos="2700655" algn="l"/>
              </a:tabLst>
            </a:pPr>
            <a:r>
              <a:rPr lang="zh-CN" altLang="zh-CN" kern="100" dirty="0">
                <a:ea typeface="黑体" panose="02010609060101010101" pitchFamily="49" charset="-122"/>
                <a:cs typeface="Times New Roman" panose="02020603050405020304"/>
              </a:rPr>
              <a:t>二、成语积累</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．微不足道：非常渺小，不值得一提。</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ea typeface="黑体" panose="02010609060101010101" pitchFamily="49" charset="-122"/>
                <a:cs typeface="Times New Roman" panose="02020603050405020304"/>
              </a:rPr>
              <a:t>【判断正误】</a:t>
            </a:r>
            <a:r>
              <a:rPr lang="zh-CN" altLang="zh-CN" kern="100" dirty="0">
                <a:cs typeface="Times New Roman" panose="02020603050405020304"/>
              </a:rPr>
              <a:t>这是古时从长安穿越秦岭通往汉中的一条必经之路，为长安和汉中艰难地建立起了</a:t>
            </a:r>
            <a:r>
              <a:rPr lang="zh-CN" altLang="zh-CN" kern="100" dirty="0">
                <a:solidFill>
                  <a:srgbClr val="C00000"/>
                </a:solidFill>
                <a:cs typeface="Times New Roman" panose="02020603050405020304"/>
              </a:rPr>
              <a:t>微不足道</a:t>
            </a:r>
            <a:r>
              <a:rPr lang="zh-CN" altLang="zh-CN" kern="100" dirty="0">
                <a:cs typeface="Times New Roman" panose="02020603050405020304"/>
              </a:rPr>
              <a:t>的联系。</a:t>
            </a:r>
            <a:r>
              <a:rPr lang="en-US" altLang="zh-CN" kern="100" dirty="0">
                <a:cs typeface="Courier New" panose="02070309020205020404"/>
              </a:rPr>
              <a:t>(</a:t>
            </a:r>
            <a:r>
              <a:rPr lang="zh-CN" altLang="zh-CN" kern="100" dirty="0">
                <a:cs typeface="Times New Roman" panose="02020603050405020304"/>
              </a:rPr>
              <a:t>　　</a:t>
            </a:r>
            <a:r>
              <a:rPr lang="en-US" altLang="zh-CN" kern="100" dirty="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．不可思议：不可想象，不能理解</a:t>
            </a:r>
            <a:r>
              <a:rPr lang="en-US" altLang="zh-CN" kern="100" dirty="0">
                <a:cs typeface="Courier New" panose="02070309020205020404"/>
              </a:rPr>
              <a:t>(</a:t>
            </a:r>
            <a:r>
              <a:rPr lang="zh-CN" altLang="zh-CN" kern="100" dirty="0">
                <a:cs typeface="Times New Roman" panose="02020603050405020304"/>
              </a:rPr>
              <a:t>原来是佛教用语，含有神秘奥妙的意思</a:t>
            </a:r>
            <a:r>
              <a:rPr lang="en-US" altLang="zh-CN" kern="100" dirty="0">
                <a:cs typeface="Courier New" panose="02070309020205020404"/>
              </a:rPr>
              <a:t>)</a:t>
            </a:r>
            <a:r>
              <a:rPr lang="zh-CN" altLang="zh-CN" kern="100" dirty="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ea typeface="黑体" panose="02010609060101010101" pitchFamily="49" charset="-122"/>
                <a:cs typeface="Times New Roman" panose="02020603050405020304"/>
              </a:rPr>
              <a:t>【判断正误】</a:t>
            </a:r>
            <a:r>
              <a:rPr lang="zh-CN" altLang="zh-CN" kern="100" dirty="0">
                <a:cs typeface="Times New Roman" panose="02020603050405020304"/>
              </a:rPr>
              <a:t>这部小说的构思既精巧又严密，真是</a:t>
            </a:r>
            <a:r>
              <a:rPr lang="zh-CN" altLang="zh-CN" kern="100" dirty="0">
                <a:solidFill>
                  <a:srgbClr val="C00000"/>
                </a:solidFill>
                <a:cs typeface="Times New Roman" panose="02020603050405020304"/>
              </a:rPr>
              <a:t>不可思议</a:t>
            </a:r>
            <a:r>
              <a:rPr lang="zh-CN" altLang="zh-CN" kern="100" dirty="0">
                <a:cs typeface="Times New Roman" panose="02020603050405020304"/>
              </a:rPr>
              <a:t>。</a:t>
            </a:r>
            <a:r>
              <a:rPr lang="en-US" altLang="zh-CN" kern="100" dirty="0">
                <a:cs typeface="Courier New" panose="02070309020205020404"/>
              </a:rPr>
              <a:t>(</a:t>
            </a:r>
            <a:r>
              <a:rPr lang="zh-CN" altLang="zh-CN" kern="100" dirty="0">
                <a:cs typeface="Times New Roman" panose="02020603050405020304"/>
              </a:rPr>
              <a:t>　　</a:t>
            </a:r>
            <a:r>
              <a:rPr lang="en-US" altLang="zh-CN" kern="100" dirty="0">
                <a:cs typeface="Courier New" panose="02070309020205020404"/>
              </a:rPr>
              <a:t>)</a:t>
            </a:r>
            <a:endParaRPr lang="zh-CN" altLang="zh-CN" sz="1050" kern="100" dirty="0">
              <a:effectLst/>
              <a:latin typeface="等线" panose="02010600030101010101" charset="-122"/>
              <a:ea typeface="等线" panose="02010600030101010101" charset="-122"/>
              <a:cs typeface="Courier New" panose="02070309020205020404"/>
            </a:endParaRPr>
          </a:p>
        </p:txBody>
      </p:sp>
      <p:sp>
        <p:nvSpPr>
          <p:cNvPr id="60" name="矩形 59"/>
          <p:cNvSpPr/>
          <p:nvPr/>
        </p:nvSpPr>
        <p:spPr>
          <a:xfrm>
            <a:off x="7675465" y="2735143"/>
            <a:ext cx="545342" cy="523220"/>
          </a:xfrm>
          <a:prstGeom prst="rect">
            <a:avLst/>
          </a:prstGeom>
        </p:spPr>
        <p:txBody>
          <a:bodyPr wrap="none">
            <a:spAutoFit/>
          </a:bodyPr>
          <a:lstStyle/>
          <a:p>
            <a:r>
              <a:rPr lang="en-US" altLang="zh-CN" b="1" dirty="0" smtClean="0"/>
              <a:t>×</a:t>
            </a:r>
            <a:endParaRPr lang="zh-CN" altLang="zh-CN" dirty="0"/>
          </a:p>
        </p:txBody>
      </p:sp>
      <p:sp>
        <p:nvSpPr>
          <p:cNvPr id="61" name="矩形 60"/>
          <p:cNvSpPr/>
          <p:nvPr/>
        </p:nvSpPr>
        <p:spPr>
          <a:xfrm>
            <a:off x="10225533" y="4572235"/>
            <a:ext cx="545342" cy="523220"/>
          </a:xfrm>
          <a:prstGeom prst="rect">
            <a:avLst/>
          </a:prstGeom>
        </p:spPr>
        <p:txBody>
          <a:bodyPr wrap="none">
            <a:spAutoFit/>
          </a:bodyPr>
          <a:lstStyle/>
          <a:p>
            <a:r>
              <a:rPr lang="en-US" altLang="zh-CN" b="1" dirty="0" smtClean="0"/>
              <a:t>×</a:t>
            </a:r>
            <a:endParaRPr lang="zh-CN"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539787"/>
            <a:ext cx="10980000" cy="4615815"/>
          </a:xfrm>
        </p:spPr>
        <p:txBody>
          <a:bodyPr/>
          <a:lstStyle/>
          <a:p>
            <a:pPr>
              <a:spcAft>
                <a:spcPts val="0"/>
              </a:spcAft>
              <a:tabLst>
                <a:tab pos="2700655" algn="l"/>
              </a:tabLst>
            </a:pPr>
            <a:r>
              <a:rPr lang="en-US" altLang="zh-CN" kern="100" dirty="0">
                <a:cs typeface="Courier New" panose="02070309020205020404"/>
              </a:rPr>
              <a:t>3</a:t>
            </a:r>
            <a:r>
              <a:rPr lang="zh-CN" altLang="zh-CN" kern="100" dirty="0">
                <a:cs typeface="Times New Roman" panose="02020603050405020304"/>
              </a:rPr>
              <a:t>．惊慌失措：吓得举止失去常态，不知如何是好。</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ea typeface="黑体" panose="02010609060101010101" pitchFamily="49" charset="-122"/>
                <a:cs typeface="Times New Roman" panose="02020603050405020304"/>
              </a:rPr>
              <a:t>【判断正误】</a:t>
            </a:r>
            <a:r>
              <a:rPr lang="zh-CN" altLang="zh-CN" kern="100" dirty="0">
                <a:cs typeface="Times New Roman" panose="02020603050405020304"/>
              </a:rPr>
              <a:t>突如其来的地震让所有人都</a:t>
            </a:r>
            <a:r>
              <a:rPr lang="zh-CN" altLang="zh-CN" kern="100" dirty="0">
                <a:solidFill>
                  <a:srgbClr val="C00000"/>
                </a:solidFill>
                <a:cs typeface="Times New Roman" panose="02020603050405020304"/>
              </a:rPr>
              <a:t>惊慌失措</a:t>
            </a:r>
            <a:r>
              <a:rPr lang="zh-CN" altLang="zh-CN" kern="100" dirty="0">
                <a:cs typeface="Times New Roman" panose="02020603050405020304"/>
              </a:rPr>
              <a:t>，纷纷寻找安全的避难所。</a:t>
            </a:r>
            <a:r>
              <a:rPr lang="en-US" altLang="zh-CN" kern="100" dirty="0">
                <a:cs typeface="Courier New" panose="02070309020205020404"/>
              </a:rPr>
              <a:t>(</a:t>
            </a:r>
            <a:r>
              <a:rPr lang="zh-CN" altLang="zh-CN" kern="100" dirty="0">
                <a:cs typeface="Times New Roman" panose="02020603050405020304"/>
              </a:rPr>
              <a:t>　　</a:t>
            </a:r>
            <a:r>
              <a:rPr lang="en-US" altLang="zh-CN" kern="100" dirty="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4</a:t>
            </a:r>
            <a:r>
              <a:rPr lang="zh-CN" altLang="zh-CN" kern="100" dirty="0">
                <a:cs typeface="Times New Roman" panose="02020603050405020304"/>
              </a:rPr>
              <a:t>．浅尝辄止：略微尝试一下就停下来，指对知识、问题等不做深入研究。</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ea typeface="黑体" panose="02010609060101010101" pitchFamily="49" charset="-122"/>
                <a:cs typeface="Times New Roman" panose="02020603050405020304"/>
              </a:rPr>
              <a:t>【判断正误】</a:t>
            </a:r>
            <a:r>
              <a:rPr lang="zh-CN" altLang="zh-CN" kern="100" dirty="0">
                <a:cs typeface="Times New Roman" panose="02020603050405020304"/>
              </a:rPr>
              <a:t>在学习新技能时，他总是</a:t>
            </a:r>
            <a:r>
              <a:rPr lang="zh-CN" altLang="zh-CN" kern="100" dirty="0">
                <a:solidFill>
                  <a:srgbClr val="C00000"/>
                </a:solidFill>
                <a:cs typeface="Times New Roman" panose="02020603050405020304"/>
              </a:rPr>
              <a:t>浅尝辄止</a:t>
            </a:r>
            <a:r>
              <a:rPr lang="zh-CN" altLang="zh-CN" kern="100" dirty="0">
                <a:cs typeface="Times New Roman" panose="02020603050405020304"/>
              </a:rPr>
              <a:t>，从未真正深入钻研，所以总是达不到精通的程度。</a:t>
            </a:r>
            <a:r>
              <a:rPr lang="en-US" altLang="zh-CN" kern="100" dirty="0">
                <a:cs typeface="Courier New" panose="02070309020205020404"/>
              </a:rPr>
              <a:t>(</a:t>
            </a:r>
            <a:r>
              <a:rPr lang="zh-CN" altLang="zh-CN" kern="100" dirty="0">
                <a:cs typeface="Times New Roman" panose="02020603050405020304"/>
              </a:rPr>
              <a:t>　　</a:t>
            </a:r>
            <a:r>
              <a:rPr lang="en-US" altLang="zh-CN" kern="100" dirty="0" smtClean="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p:txBody>
      </p:sp>
      <p:sp>
        <p:nvSpPr>
          <p:cNvPr id="62" name="矩形 61"/>
          <p:cNvSpPr/>
          <p:nvPr/>
        </p:nvSpPr>
        <p:spPr>
          <a:xfrm>
            <a:off x="2018383" y="2015063"/>
            <a:ext cx="545342" cy="523220"/>
          </a:xfrm>
          <a:prstGeom prst="rect">
            <a:avLst/>
          </a:prstGeom>
        </p:spPr>
        <p:txBody>
          <a:bodyPr wrap="none">
            <a:spAutoFit/>
          </a:bodyPr>
          <a:lstStyle/>
          <a:p>
            <a:r>
              <a:rPr lang="en-US" altLang="zh-CN" b="1" dirty="0" smtClean="0">
                <a:latin typeface="时态"/>
              </a:rPr>
              <a:t>√</a:t>
            </a:r>
            <a:endParaRPr lang="zh-CN" altLang="zh-CN" dirty="0">
              <a:latin typeface="时态"/>
            </a:endParaRPr>
          </a:p>
        </p:txBody>
      </p:sp>
      <p:sp>
        <p:nvSpPr>
          <p:cNvPr id="63" name="矩形 62"/>
          <p:cNvSpPr/>
          <p:nvPr/>
        </p:nvSpPr>
        <p:spPr>
          <a:xfrm>
            <a:off x="6019320" y="4553071"/>
            <a:ext cx="545342" cy="523220"/>
          </a:xfrm>
          <a:prstGeom prst="rect">
            <a:avLst/>
          </a:prstGeom>
        </p:spPr>
        <p:txBody>
          <a:bodyPr wrap="none">
            <a:spAutoFit/>
          </a:bodyPr>
          <a:lstStyle/>
          <a:p>
            <a:r>
              <a:rPr lang="en-US" altLang="zh-CN" b="1" smtClean="0">
                <a:latin typeface="时态"/>
              </a:rPr>
              <a:t>√</a:t>
            </a:r>
            <a:endParaRPr lang="zh-CN" altLang="zh-CN" dirty="0">
              <a:latin typeface="时态"/>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2604752"/>
          </a:xfrm>
        </p:spPr>
        <p:txBody>
          <a:bodyPr/>
          <a:lstStyle/>
          <a:p>
            <a:pPr lvl="0">
              <a:spcAft>
                <a:spcPts val="0"/>
              </a:spcAft>
              <a:tabLst>
                <a:tab pos="2700655" algn="l"/>
              </a:tabLst>
            </a:pPr>
            <a:r>
              <a:rPr lang="en-US" altLang="zh-CN" kern="100" dirty="0">
                <a:solidFill>
                  <a:prstClr val="black"/>
                </a:solidFill>
                <a:cs typeface="Courier New" panose="02070309020205020404"/>
              </a:rPr>
              <a:t>5</a:t>
            </a:r>
            <a:r>
              <a:rPr lang="zh-CN" altLang="zh-CN" kern="100" dirty="0">
                <a:solidFill>
                  <a:prstClr val="black"/>
                </a:solidFill>
                <a:cs typeface="Times New Roman" panose="02020603050405020304"/>
              </a:rPr>
              <a:t>．豁然开朗：形容由狭窄阴暗一下子变为开阔明亮，也形容一下子领悟到某种道理而感觉明朗。</a:t>
            </a:r>
            <a:endParaRPr lang="zh-CN" altLang="zh-CN" sz="1050" kern="100" dirty="0">
              <a:solidFill>
                <a:prstClr val="black"/>
              </a:solidFill>
              <a:latin typeface="等线" panose="02010600030101010101" charset="-122"/>
              <a:ea typeface="等线" panose="02010600030101010101" charset="-122"/>
              <a:cs typeface="Courier New" panose="02070309020205020404"/>
            </a:endParaRPr>
          </a:p>
          <a:p>
            <a:pPr lvl="0">
              <a:spcAft>
                <a:spcPts val="0"/>
              </a:spcAft>
              <a:tabLst>
                <a:tab pos="2700655" algn="l"/>
              </a:tabLst>
            </a:pPr>
            <a:r>
              <a:rPr lang="zh-CN" altLang="zh-CN" kern="100" dirty="0">
                <a:solidFill>
                  <a:prstClr val="black"/>
                </a:solidFill>
                <a:ea typeface="黑体" panose="02010609060101010101" pitchFamily="49" charset="-122"/>
                <a:cs typeface="Times New Roman" panose="02020603050405020304"/>
              </a:rPr>
              <a:t>【判断正误】</a:t>
            </a:r>
            <a:r>
              <a:rPr lang="zh-CN" altLang="zh-CN" kern="100" dirty="0">
                <a:solidFill>
                  <a:prstClr val="black"/>
                </a:solidFill>
                <a:cs typeface="Times New Roman" panose="02020603050405020304"/>
              </a:rPr>
              <a:t>当我走进那个宽敞明亮的房间，窗外的阳光洒满整个空间，我顿时感到心情</a:t>
            </a:r>
            <a:r>
              <a:rPr lang="zh-CN" altLang="zh-CN" kern="100" dirty="0">
                <a:solidFill>
                  <a:srgbClr val="C00000"/>
                </a:solidFill>
                <a:cs typeface="Times New Roman" panose="02020603050405020304"/>
              </a:rPr>
              <a:t>豁然开朗</a:t>
            </a:r>
            <a:r>
              <a:rPr lang="zh-CN" altLang="zh-CN" kern="100" dirty="0">
                <a:solidFill>
                  <a:prstClr val="black"/>
                </a:solidFill>
                <a:cs typeface="Times New Roman" panose="02020603050405020304"/>
              </a:rPr>
              <a:t>，所有的疲惫都一扫而空。</a:t>
            </a:r>
            <a:r>
              <a:rPr lang="en-US" altLang="zh-CN" kern="100" dirty="0">
                <a:solidFill>
                  <a:prstClr val="black"/>
                </a:solidFill>
                <a:cs typeface="Courier New" panose="02070309020205020404"/>
              </a:rPr>
              <a:t>(</a:t>
            </a:r>
            <a:r>
              <a:rPr lang="zh-CN" altLang="zh-CN" kern="100" dirty="0">
                <a:solidFill>
                  <a:prstClr val="black"/>
                </a:solidFill>
                <a:cs typeface="Times New Roman" panose="02020603050405020304"/>
              </a:rPr>
              <a:t>　　</a:t>
            </a:r>
            <a:r>
              <a:rPr lang="en-US" altLang="zh-CN" kern="100" dirty="0">
                <a:solidFill>
                  <a:prstClr val="black"/>
                </a:solidFill>
                <a:cs typeface="Courier New" panose="02070309020205020404"/>
              </a:rPr>
              <a:t>)</a:t>
            </a:r>
            <a:endParaRPr lang="zh-CN" altLang="zh-CN" sz="1050" kern="100" dirty="0">
              <a:solidFill>
                <a:prstClr val="black"/>
              </a:solidFill>
              <a:latin typeface="等线" panose="02010600030101010101" charset="-122"/>
              <a:ea typeface="等线" panose="02010600030101010101" charset="-122"/>
              <a:cs typeface="Courier New" panose="02070309020205020404"/>
            </a:endParaRPr>
          </a:p>
        </p:txBody>
      </p:sp>
      <p:sp>
        <p:nvSpPr>
          <p:cNvPr id="64" name="矩形 63"/>
          <p:cNvSpPr/>
          <p:nvPr/>
        </p:nvSpPr>
        <p:spPr>
          <a:xfrm>
            <a:off x="9626076" y="2700027"/>
            <a:ext cx="545342" cy="523220"/>
          </a:xfrm>
          <a:prstGeom prst="rect">
            <a:avLst/>
          </a:prstGeom>
        </p:spPr>
        <p:txBody>
          <a:bodyPr wrap="none">
            <a:spAutoFit/>
          </a:bodyPr>
          <a:lstStyle/>
          <a:p>
            <a:r>
              <a:rPr lang="en-US" altLang="zh-CN" b="1" dirty="0" smtClean="0">
                <a:latin typeface="时态"/>
              </a:rPr>
              <a:t>√</a:t>
            </a:r>
            <a:endParaRPr lang="zh-CN" altLang="zh-CN" dirty="0">
              <a:latin typeface="时态"/>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262245"/>
          </a:xfrm>
        </p:spPr>
        <p:txBody>
          <a:bodyPr/>
          <a:lstStyle/>
          <a:p>
            <a:pPr>
              <a:spcAft>
                <a:spcPts val="0"/>
              </a:spcAft>
              <a:tabLst>
                <a:tab pos="2700655" algn="l"/>
              </a:tabLst>
            </a:pPr>
            <a:r>
              <a:rPr lang="zh-CN" altLang="zh-CN" kern="100" dirty="0">
                <a:ea typeface="黑体" panose="02010609060101010101" pitchFamily="49" charset="-122"/>
                <a:cs typeface="Times New Roman" panose="02020603050405020304"/>
              </a:rPr>
              <a:t>三、文学常识</a:t>
            </a:r>
            <a:endParaRPr lang="zh-CN" altLang="zh-CN" sz="1050" kern="100" dirty="0">
              <a:latin typeface="等线" panose="02010600030101010101" charset="-122"/>
              <a:ea typeface="等线" panose="02010600030101010101" charset="-122"/>
              <a:cs typeface="Courier New" panose="02070309020205020404"/>
            </a:endParaRPr>
          </a:p>
          <a:p>
            <a:pPr algn="ctr">
              <a:spcAft>
                <a:spcPts val="0"/>
              </a:spcAft>
              <a:tabLst>
                <a:tab pos="2700655" algn="l"/>
              </a:tabLst>
            </a:pPr>
            <a:r>
              <a:rPr lang="zh-CN" altLang="zh-CN" kern="100" dirty="0">
                <a:ea typeface="黑体" panose="02010609060101010101" pitchFamily="49" charset="-122"/>
                <a:cs typeface="Times New Roman" panose="02020603050405020304"/>
              </a:rPr>
              <a:t>演讲词</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演讲词，也称演讲稿、演说词，是指演讲者在集会或某些公共场所发表的讲话文稿。它用来交流思想，表达感情，发表意见和主张，提出号召倡议。演讲词有三种类型：</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叙事型，以叙述为主要表达方式，辅以适当的议论、说明和抒情。叙事演讲词通过对人物、事件、景物的记叙描述，表达演讲者的思想感情，反映社会生活的本质和规律。</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322955"/>
          </a:xfrm>
        </p:spPr>
        <p:txBody>
          <a:bodyPr/>
          <a:lstStyle/>
          <a:p>
            <a:pPr indent="713740" fontAlgn="ctr">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说理型，以议论为主要表达方式，它具有正确、深刻的论点，使用确凿充足、具有说服力的论据，进行富有逻辑性的论证。</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en-US" altLang="zh-CN" kern="100" dirty="0">
                <a:cs typeface="Courier New" panose="02070309020205020404"/>
              </a:rPr>
              <a:t>(3)</a:t>
            </a:r>
            <a:r>
              <a:rPr lang="zh-CN" altLang="zh-CN" kern="100" dirty="0">
                <a:cs typeface="Times New Roman" panose="02020603050405020304"/>
              </a:rPr>
              <a:t>抒情型，以抒情为主要表达方式，在演讲中抒发演讲者爱恨悲喜等强烈感情，对听众动之以情，以</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情</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这把钥匙来开启听众心灵。</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862320"/>
          </a:xfrm>
        </p:spPr>
        <p:txBody>
          <a:bodyPr/>
          <a:lstStyle/>
          <a:p>
            <a:pPr algn="ctr">
              <a:spcAft>
                <a:spcPts val="0"/>
              </a:spcAft>
              <a:tabLst>
                <a:tab pos="2700655" algn="l"/>
              </a:tabLst>
            </a:pPr>
            <a:r>
              <a:rPr lang="zh-CN" altLang="zh-CN" sz="2500" kern="100" dirty="0">
                <a:ea typeface="黑体" panose="02010609060101010101" pitchFamily="49" charset="-122"/>
                <a:cs typeface="Times New Roman" panose="02020603050405020304"/>
              </a:rPr>
              <a:t>悼　词</a:t>
            </a:r>
            <a:endParaRPr lang="zh-CN" altLang="zh-CN" sz="250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sz="2500" kern="100" dirty="0">
                <a:cs typeface="Times New Roman" panose="02020603050405020304"/>
                <a:sym typeface="+mn-ea"/>
              </a:rPr>
              <a:t>悼词有广义和狭义之分。广义的悼词是指向死者表示哀悼、缅怀与敬意的文章，狭义的悼词是指在追悼大会上对死者表达哀思与敬意的讲话文稿。狭义的</a:t>
            </a:r>
            <a:r>
              <a:rPr lang="zh-CN" altLang="zh-CN" sz="2500" kern="100" dirty="0">
                <a:cs typeface="Times New Roman" panose="02020603050405020304"/>
              </a:rPr>
              <a:t>悼词是演讲词的一种，一般包括以下三个方面的内容：</a:t>
            </a:r>
            <a:endParaRPr lang="zh-CN" altLang="zh-CN" sz="250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en-US" altLang="zh-CN" sz="2500" kern="100" dirty="0">
                <a:cs typeface="Courier New" panose="02070309020205020404"/>
              </a:rPr>
              <a:t>(1)</a:t>
            </a:r>
            <a:r>
              <a:rPr lang="zh-CN" altLang="zh-CN" sz="2500" kern="100" dirty="0">
                <a:cs typeface="Times New Roman" panose="02020603050405020304"/>
              </a:rPr>
              <a:t>开头述其哀</a:t>
            </a:r>
            <a:r>
              <a:rPr lang="en-US" altLang="zh-CN" sz="2500" kern="100" dirty="0">
                <a:cs typeface="Courier New" panose="02070309020205020404"/>
              </a:rPr>
              <a:t>(</a:t>
            </a:r>
            <a:r>
              <a:rPr lang="zh-CN" altLang="zh-CN" sz="2500" kern="100" dirty="0">
                <a:cs typeface="Times New Roman" panose="02020603050405020304"/>
              </a:rPr>
              <a:t>悲痛</a:t>
            </a:r>
            <a:r>
              <a:rPr lang="en-US" altLang="zh-CN" sz="2500" kern="100" dirty="0">
                <a:cs typeface="Courier New" panose="02070309020205020404"/>
              </a:rPr>
              <a:t>)</a:t>
            </a:r>
            <a:r>
              <a:rPr lang="zh-CN" altLang="zh-CN" sz="2500" kern="100" dirty="0">
                <a:cs typeface="Times New Roman" panose="02020603050405020304"/>
              </a:rPr>
              <a:t>，一般介绍死者逝世的时间、地点、原因及其享年，还有死者生前的身份和职务。</a:t>
            </a:r>
            <a:endParaRPr lang="zh-CN" altLang="zh-CN" sz="250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en-US" altLang="zh-CN" sz="2500" kern="100" dirty="0">
                <a:cs typeface="Courier New" panose="02070309020205020404"/>
              </a:rPr>
              <a:t>(2)</a:t>
            </a:r>
            <a:r>
              <a:rPr lang="zh-CN" altLang="zh-CN" sz="2500" kern="100" dirty="0">
                <a:cs typeface="Times New Roman" panose="02020603050405020304"/>
              </a:rPr>
              <a:t>主体赞其功</a:t>
            </a:r>
            <a:r>
              <a:rPr lang="en-US" altLang="zh-CN" sz="2500" kern="100" dirty="0">
                <a:cs typeface="Courier New" panose="02070309020205020404"/>
              </a:rPr>
              <a:t>(</a:t>
            </a:r>
            <a:r>
              <a:rPr lang="zh-CN" altLang="zh-CN" sz="2500" kern="100" dirty="0">
                <a:cs typeface="Times New Roman" panose="02020603050405020304"/>
              </a:rPr>
              <a:t>敬仰</a:t>
            </a:r>
            <a:r>
              <a:rPr lang="en-US" altLang="zh-CN" sz="2500" kern="100" dirty="0">
                <a:cs typeface="Courier New" panose="02070309020205020404"/>
              </a:rPr>
              <a:t>)</a:t>
            </a:r>
            <a:r>
              <a:rPr lang="zh-CN" altLang="zh-CN" sz="2500" kern="100" dirty="0">
                <a:cs typeface="Times New Roman" panose="02020603050405020304"/>
              </a:rPr>
              <a:t>，概述死者生前的功绩及生者对其功绩的评价。</a:t>
            </a:r>
            <a:endParaRPr lang="zh-CN" altLang="zh-CN" sz="250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en-US" altLang="zh-CN" sz="2500" kern="100" dirty="0">
                <a:cs typeface="Courier New" panose="02070309020205020404"/>
              </a:rPr>
              <a:t>(3)</a:t>
            </a:r>
            <a:r>
              <a:rPr lang="zh-CN" altLang="zh-CN" sz="2500" kern="100" dirty="0">
                <a:cs typeface="Times New Roman" panose="02020603050405020304"/>
              </a:rPr>
              <a:t>结尾颂其德</a:t>
            </a:r>
            <a:r>
              <a:rPr lang="en-US" altLang="zh-CN" sz="2500" kern="100" dirty="0">
                <a:cs typeface="Courier New" panose="02070309020205020404"/>
              </a:rPr>
              <a:t>(</a:t>
            </a:r>
            <a:r>
              <a:rPr lang="zh-CN" altLang="zh-CN" sz="2500" kern="100" dirty="0">
                <a:cs typeface="Times New Roman" panose="02020603050405020304"/>
              </a:rPr>
              <a:t>悼念</a:t>
            </a:r>
            <a:r>
              <a:rPr lang="en-US" altLang="zh-CN" sz="2500" kern="100" dirty="0">
                <a:cs typeface="Courier New" panose="02070309020205020404"/>
              </a:rPr>
              <a:t>)</a:t>
            </a:r>
            <a:r>
              <a:rPr lang="zh-CN" altLang="zh-CN" sz="2500" kern="100" dirty="0">
                <a:cs typeface="Times New Roman" panose="02020603050405020304"/>
              </a:rPr>
              <a:t>，表达对死者的悼念，寄托哀思，并向参加悼念仪式的人提出希望和要求。</a:t>
            </a:r>
            <a:endParaRPr lang="zh-CN" altLang="zh-CN" sz="250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endParaRPr lang="zh-CN" altLang="zh-CN" sz="250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bwMode="auto">
          <a:xfrm>
            <a:off x="0" y="66516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p>
            <a:pPr algn="ctr" eaLnBrk="1" hangingPunct="1">
              <a:lnSpc>
                <a:spcPct val="90000"/>
              </a:lnSpc>
            </a:pPr>
            <a:r>
              <a:rPr lang="zh-CN" altLang="en-US" sz="3600" b="1" dirty="0">
                <a:solidFill>
                  <a:schemeClr val="bg1"/>
                </a:solidFill>
                <a:ea typeface="微软雅黑" panose="020B0503020204020204" pitchFamily="34" charset="-122"/>
                <a:cs typeface="Times New Roman" panose="02020603050405020304" pitchFamily="18" charset="0"/>
              </a:rPr>
              <a:t>任务型课堂</a:t>
            </a:r>
            <a:endParaRPr lang="zh-CN" altLang="en-US" sz="3600" b="1" dirty="0">
              <a:solidFill>
                <a:schemeClr val="bg1"/>
              </a:solidFill>
              <a:ea typeface="微软雅黑" panose="020B0503020204020204" pitchFamily="34" charset="-122"/>
              <a:cs typeface="Times New Roman" panose="02020603050405020304" pitchFamily="18" charset="0"/>
            </a:endParaRPr>
          </a:p>
        </p:txBody>
      </p:sp>
      <p:sp>
        <p:nvSpPr>
          <p:cNvPr id="3" name="文本占位符 2"/>
          <p:cNvSpPr>
            <a:spLocks noGrp="1"/>
          </p:cNvSpPr>
          <p:nvPr>
            <p:ph type="body" sz="quarter" idx="10"/>
          </p:nvPr>
        </p:nvSpPr>
        <p:spPr>
          <a:xfrm>
            <a:off x="271037" y="1566924"/>
            <a:ext cx="10980000" cy="2676525"/>
          </a:xfrm>
        </p:spPr>
        <p:txBody>
          <a:bodyPr/>
          <a:lstStyle/>
          <a:p>
            <a:pPr>
              <a:spcAft>
                <a:spcPts val="0"/>
              </a:spcAft>
              <a:tabLst>
                <a:tab pos="2700655" algn="l"/>
              </a:tabLst>
            </a:pPr>
            <a:r>
              <a:rPr lang="en-US" altLang="zh-CN" kern="100" dirty="0" smtClean="0">
                <a:cs typeface="Times New Roman" panose="02020603050405020304"/>
              </a:rPr>
              <a:t>                </a:t>
            </a:r>
            <a:r>
              <a:rPr lang="zh-CN" altLang="zh-CN" kern="100" dirty="0" smtClean="0">
                <a:cs typeface="Times New Roman" panose="02020603050405020304"/>
              </a:rPr>
              <a:t>理解</a:t>
            </a:r>
            <a:r>
              <a:rPr lang="zh-CN" altLang="zh-CN" kern="100" dirty="0">
                <a:cs typeface="Times New Roman" panose="02020603050405020304"/>
              </a:rPr>
              <a:t>文章内容</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charset="-122"/>
                <a:cs typeface="Times New Roman" panose="02020603050405020304"/>
              </a:rPr>
              <a:t>《在</a:t>
            </a:r>
            <a:r>
              <a:rPr lang="zh-CN" kern="100" dirty="0">
                <a:effectLst/>
                <a:latin typeface="Times New Roman" panose="02020603050405020304"/>
                <a:ea typeface="宋体" panose="02010600030101010101" pitchFamily="2" charset="-122"/>
                <a:cs typeface="Times New Roman" panose="02020603050405020304"/>
                <a:sym typeface="+mn-ea"/>
              </a:rPr>
              <a:t>〈</a:t>
            </a:r>
            <a:r>
              <a:rPr lang="zh-CN" altLang="zh-CN" kern="100" dirty="0">
                <a:ea typeface="楷体" panose="02010609060101010101" charset="-122"/>
                <a:cs typeface="Times New Roman" panose="02020603050405020304"/>
              </a:rPr>
              <a:t>人民报</a:t>
            </a:r>
            <a:r>
              <a:rPr lang="zh-CN" kern="100" dirty="0">
                <a:effectLst/>
                <a:latin typeface="Times New Roman" panose="02020603050405020304"/>
                <a:ea typeface="宋体" panose="02010600030101010101" pitchFamily="2" charset="-122"/>
                <a:cs typeface="Times New Roman" panose="02020603050405020304"/>
                <a:sym typeface="+mn-ea"/>
              </a:rPr>
              <a:t>〉</a:t>
            </a:r>
            <a:r>
              <a:rPr lang="zh-CN" altLang="zh-CN" kern="100" dirty="0">
                <a:ea typeface="楷体" panose="02010609060101010101" charset="-122"/>
                <a:cs typeface="Times New Roman" panose="02020603050405020304"/>
              </a:rPr>
              <a:t>创刊纪念会上的演说》和《在马克思墓前的讲话》的作者都是全世界伟大的无产阶级革命导师，其文章的内容十分丰富，要认真理解</a:t>
            </a:r>
            <a:r>
              <a:rPr lang="zh-CN" altLang="zh-CN" kern="100" dirty="0" smtClean="0">
                <a:ea typeface="楷体" panose="02010609060101010101" charset="-122"/>
                <a:cs typeface="Times New Roman" panose="02020603050405020304"/>
              </a:rPr>
              <a:t>。</a:t>
            </a:r>
            <a:r>
              <a:rPr lang="en-US" altLang="zh-CN" kern="100" dirty="0" smtClean="0">
                <a:ea typeface="楷体" panose="02010609060101010101" charset="-122"/>
                <a:cs typeface="Times New Roman" panose="02020603050405020304"/>
              </a:rPr>
              <a:t> </a:t>
            </a:r>
            <a:endParaRPr lang="zh-CN" altLang="zh-CN" sz="1050" kern="100" dirty="0">
              <a:effectLst/>
              <a:latin typeface="等线" panose="02010600030101010101" charset="-122"/>
              <a:ea typeface="等线" panose="02010600030101010101" charset="-122"/>
              <a:cs typeface="Courier New" panose="02070309020205020404"/>
            </a:endParaRPr>
          </a:p>
        </p:txBody>
      </p:sp>
      <p:pic>
        <p:nvPicPr>
          <p:cNvPr id="5" name="图片 4" descr="E:\张\11.19\新建文件夹\任务一.tif"/>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24433" y="1780681"/>
            <a:ext cx="1330960" cy="415290"/>
          </a:xfrm>
          <a:prstGeom prst="rect">
            <a:avLst/>
          </a:prstGeom>
          <a:noFill/>
          <a:ln>
            <a:noFill/>
          </a:ln>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969385"/>
          </a:xfrm>
        </p:spPr>
        <p:txBody>
          <a:bodyPr/>
          <a:lstStyle/>
          <a:p>
            <a:pP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．这篇在《人民报》创刊纪念会上发表的演说，为什么从</a:t>
            </a:r>
            <a:r>
              <a:rPr lang="en-US" altLang="zh-CN" kern="100" dirty="0">
                <a:cs typeface="Courier New" panose="02070309020205020404"/>
              </a:rPr>
              <a:t>1848</a:t>
            </a:r>
            <a:r>
              <a:rPr lang="zh-CN" altLang="zh-CN" kern="100" dirty="0">
                <a:cs typeface="Times New Roman" panose="02020603050405020304"/>
              </a:rPr>
              <a:t>年革命谈起？</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FF0000"/>
                </a:solidFill>
                <a:ea typeface="黑体" panose="02010609060101010101" pitchFamily="49" charset="-122"/>
                <a:cs typeface="Times New Roman" panose="02020603050405020304"/>
              </a:rPr>
              <a:t>答案：</a:t>
            </a:r>
            <a:r>
              <a:rPr lang="zh-CN" altLang="zh-CN" kern="100" dirty="0">
                <a:ea typeface="楷体" panose="02010609060101010101" charset="-122"/>
                <a:cs typeface="Times New Roman" panose="02020603050405020304"/>
              </a:rPr>
              <a:t>当时，</a:t>
            </a:r>
            <a:r>
              <a:rPr lang="en-US" altLang="zh-CN" kern="100" dirty="0">
                <a:ea typeface="楷体" panose="02010609060101010101" charset="-122"/>
                <a:cs typeface="Courier New" panose="02070309020205020404"/>
              </a:rPr>
              <a:t>1848</a:t>
            </a:r>
            <a:r>
              <a:rPr lang="zh-CN" altLang="zh-CN" kern="100" dirty="0">
                <a:ea typeface="楷体" panose="02010609060101010101" charset="-122"/>
                <a:cs typeface="Times New Roman" panose="02020603050405020304"/>
              </a:rPr>
              <a:t>年革命的壮烈场面、浩大声势还深深印在听众的心中。因此，从听众的接受心理来看，马克思对</a:t>
            </a:r>
            <a:r>
              <a:rPr lang="en-US" altLang="zh-CN" kern="100" dirty="0">
                <a:ea typeface="楷体" panose="02010609060101010101" charset="-122"/>
                <a:cs typeface="Courier New" panose="02070309020205020404"/>
              </a:rPr>
              <a:t>1848</a:t>
            </a:r>
            <a:r>
              <a:rPr lang="zh-CN" altLang="zh-CN" kern="100" dirty="0">
                <a:ea typeface="楷体" panose="02010609060101010101" charset="-122"/>
                <a:cs typeface="Times New Roman" panose="02020603050405020304"/>
              </a:rPr>
              <a:t>年革命的评价就与听众的接受期待产生了巨大的落差，从而一开始就紧紧地抓住了听众。</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271037" y="503783"/>
            <a:ext cx="10980000" cy="5262979"/>
          </a:xfrm>
        </p:spPr>
        <p:txBody>
          <a:bodyPr/>
          <a:lstStyle/>
          <a:p>
            <a:pPr indent="713740" fontAlgn="ctr">
              <a:spcAft>
                <a:spcPts val="0"/>
              </a:spcAft>
              <a:tabLst>
                <a:tab pos="2700655" algn="l"/>
              </a:tabLst>
            </a:pPr>
            <a:r>
              <a:rPr lang="zh-CN" altLang="zh-CN" kern="100" dirty="0">
                <a:cs typeface="Times New Roman" panose="02020603050405020304"/>
              </a:rPr>
              <a:t>本单元属于必修课程</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实用性阅读与交流</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学习任务群，与必修上册第二单元和必修下册第三单元共同涵盖了课程标准要求的三类实用性文本，本单元包含了互动性较强的社会交往类文体：演讲稿和书信。所选作品，有的揭示了资本主义社会的深层矛盾，富有斗争精神；有的缅怀了马克思伟大人格和崇高精神；有的提出了顺应时代潮流的政治主张；有的表现出牺牲小我成就大我的坚定且伟大的抱负。他们以自己的行动推动了历史的发展，顺应时代发展的潮流，实现自我抱负，完成时代所赋予的使命。</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775960"/>
          </a:xfrm>
        </p:spPr>
        <p:txBody>
          <a:bodyPr/>
          <a:lstStyle/>
          <a:p>
            <a:pPr>
              <a:lnSpc>
                <a:spcPct val="120000"/>
              </a:lnSpc>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．《在马克思墓前的讲话》第二段</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这个人的逝世，对于欧美战斗的无产阶级，对于历史科学，都是不可估量的损失</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总写了马克思一生的贡献，是先实践后理论。为什么后面分说时又采用了先理论后实践的顺序呢？</a:t>
            </a:r>
            <a:endParaRPr lang="zh-CN" altLang="zh-CN" sz="105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zh-CN" altLang="zh-CN" kern="100" dirty="0">
                <a:solidFill>
                  <a:srgbClr val="FF0000"/>
                </a:solidFill>
                <a:ea typeface="黑体" panose="02010609060101010101" pitchFamily="49" charset="-122"/>
                <a:cs typeface="Times New Roman" panose="02020603050405020304"/>
              </a:rPr>
              <a:t>答案：</a:t>
            </a:r>
            <a:r>
              <a:rPr lang="zh-CN" altLang="zh-CN" kern="100" dirty="0">
                <a:ea typeface="楷体" panose="02010609060101010101" charset="-122"/>
                <a:cs typeface="Times New Roman" panose="02020603050405020304"/>
              </a:rPr>
              <a:t>就文章主体部分来看，如果还是先写实践方面，后写理论方面，那么就会给人造成一种错觉：马克思在实践方面的贡献和理论方面的建树似乎没有多大关系。而且读者也会弄不清马克思为什么能在实践方面取得如此大的成就，作者就必须向人们交代清楚这一点，原因就是马克思在理论上的非凡的建树。先讲理论再讲实践，不仅交代清楚了原因，也顺势交代清楚了马克思在理论上的建树以及理论和实践之间的关系，从而达到真正全面地评价马克思一生贡献的目的。</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969385"/>
          </a:xfrm>
        </p:spPr>
        <p:txBody>
          <a:bodyPr/>
          <a:lstStyle/>
          <a:p>
            <a:pPr indent="1435100">
              <a:spcAft>
                <a:spcPts val="0"/>
              </a:spcAft>
              <a:tabLst>
                <a:tab pos="2700655" algn="l"/>
              </a:tabLst>
            </a:pPr>
            <a:r>
              <a:rPr lang="zh-CN" altLang="zh-CN" kern="100" dirty="0">
                <a:cs typeface="Times New Roman" panose="02020603050405020304"/>
              </a:rPr>
              <a:t>赏析精妙的语言</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charset="-122"/>
                <a:cs typeface="Times New Roman" panose="02020603050405020304"/>
              </a:rPr>
              <a:t>《在</a:t>
            </a:r>
            <a:r>
              <a:rPr lang="zh-CN" kern="100" dirty="0">
                <a:effectLst/>
                <a:latin typeface="Times New Roman" panose="02020603050405020304"/>
                <a:ea typeface="宋体" panose="02010600030101010101" pitchFamily="2" charset="-122"/>
                <a:cs typeface="Times New Roman" panose="02020603050405020304"/>
                <a:sym typeface="+mn-ea"/>
              </a:rPr>
              <a:t>〈</a:t>
            </a:r>
            <a:r>
              <a:rPr lang="zh-CN" altLang="zh-CN" kern="100" dirty="0">
                <a:ea typeface="楷体" panose="02010609060101010101" charset="-122"/>
                <a:cs typeface="Times New Roman" panose="02020603050405020304"/>
              </a:rPr>
              <a:t>人民报</a:t>
            </a:r>
            <a:r>
              <a:rPr lang="zh-CN" kern="100" dirty="0">
                <a:effectLst/>
                <a:latin typeface="Times New Roman" panose="02020603050405020304"/>
                <a:ea typeface="宋体" panose="02010600030101010101" pitchFamily="2" charset="-122"/>
                <a:cs typeface="Times New Roman" panose="02020603050405020304"/>
                <a:sym typeface="+mn-ea"/>
              </a:rPr>
              <a:t>〉</a:t>
            </a:r>
            <a:r>
              <a:rPr lang="zh-CN" altLang="zh-CN" kern="100" dirty="0">
                <a:ea typeface="楷体" panose="02010609060101010101" charset="-122"/>
                <a:cs typeface="Times New Roman" panose="02020603050405020304"/>
              </a:rPr>
              <a:t>创刊纪念会上的演说》和《在马克思墓前的讲话》同为演讲词。增强演讲的鼓动性、感染力，需要一定的语言技巧。演讲词既要力避平铺直叙，也要避免高潮迭起，要在能引发听众强烈反响和共鸣的地方合理设置高潮，从而达到</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快者掀髯，愤者扼腕，悲者掩泣，羡者色飞</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的境界。</a:t>
            </a:r>
            <a:endParaRPr lang="zh-CN" altLang="zh-CN" sz="1050" kern="100" dirty="0">
              <a:effectLst/>
              <a:latin typeface="等线" panose="02010600030101010101" charset="-122"/>
              <a:ea typeface="等线" panose="02010600030101010101" charset="-122"/>
              <a:cs typeface="Courier New" panose="02070309020205020404"/>
            </a:endParaRPr>
          </a:p>
        </p:txBody>
      </p:sp>
      <p:pic>
        <p:nvPicPr>
          <p:cNvPr id="4" name="图片 3" descr="E:\张\11.19\新建文件夹\任务二.tif"/>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89617" y="791815"/>
            <a:ext cx="1330960" cy="415290"/>
          </a:xfrm>
          <a:prstGeom prst="rect">
            <a:avLst/>
          </a:prstGeom>
          <a:noFill/>
          <a:ln>
            <a:noFill/>
          </a:ln>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775960"/>
          </a:xfrm>
        </p:spPr>
        <p:txBody>
          <a:bodyPr/>
          <a:lstStyle/>
          <a:p>
            <a:pPr latinLnBrk="0">
              <a:lnSpc>
                <a:spcPct val="140000"/>
              </a:lnSpc>
              <a:spcAft>
                <a:spcPts val="0"/>
              </a:spcAft>
              <a:tabLst>
                <a:tab pos="2700655" algn="l"/>
              </a:tabLst>
            </a:pPr>
            <a:r>
              <a:rPr lang="en-US" altLang="zh-CN" sz="2400" kern="100" dirty="0">
                <a:cs typeface="Courier New" panose="02070309020205020404"/>
              </a:rPr>
              <a:t>3</a:t>
            </a:r>
            <a:r>
              <a:rPr lang="zh-CN" altLang="zh-CN" sz="2400" kern="100" dirty="0">
                <a:cs typeface="Times New Roman" panose="02020603050405020304"/>
              </a:rPr>
              <a:t>．马克思的语言风趣幽默，但是非常具有锋芒和战斗力，试结合《在〈人民报〉创刊纪念会上的演说》分析马克思是运用了哪些手法来进行演讲的。</a:t>
            </a:r>
            <a:endParaRPr lang="zh-CN" altLang="zh-CN" sz="2400" kern="100" dirty="0">
              <a:latin typeface="等线" panose="02010600030101010101" charset="-122"/>
              <a:ea typeface="等线" panose="02010600030101010101" charset="-122"/>
              <a:cs typeface="Courier New" panose="02070309020205020404"/>
            </a:endParaRPr>
          </a:p>
          <a:p>
            <a:pPr latinLnBrk="0">
              <a:lnSpc>
                <a:spcPct val="140000"/>
              </a:lnSpc>
              <a:spcAft>
                <a:spcPts val="0"/>
              </a:spcAft>
              <a:tabLst>
                <a:tab pos="2700655" algn="l"/>
              </a:tabLst>
            </a:pPr>
            <a:r>
              <a:rPr lang="zh-CN" altLang="zh-CN" sz="2400" kern="100" dirty="0">
                <a:solidFill>
                  <a:srgbClr val="FF0000"/>
                </a:solidFill>
                <a:ea typeface="黑体" panose="02010609060101010101" pitchFamily="49" charset="-122"/>
                <a:cs typeface="Times New Roman" panose="02020603050405020304"/>
              </a:rPr>
              <a:t>答案：</a:t>
            </a:r>
            <a:r>
              <a:rPr lang="en-US" altLang="zh-CN" sz="2400" kern="100" dirty="0">
                <a:latin typeface="宋体" panose="02010600030101010101" pitchFamily="2" charset="-122"/>
                <a:ea typeface="楷体" panose="02010609060101010101" charset="-122"/>
                <a:cs typeface="Times New Roman" panose="02020603050405020304"/>
              </a:rPr>
              <a:t>①</a:t>
            </a:r>
            <a:r>
              <a:rPr lang="zh-CN" altLang="zh-CN" sz="2400" kern="100" dirty="0">
                <a:ea typeface="楷体" panose="02010609060101010101" charset="-122"/>
                <a:cs typeface="Times New Roman" panose="02020603050405020304"/>
              </a:rPr>
              <a:t>比喻、对比。马克思把</a:t>
            </a:r>
            <a:r>
              <a:rPr lang="en-US" altLang="zh-CN" sz="2400" kern="100" dirty="0">
                <a:ea typeface="楷体" panose="02010609060101010101" charset="-122"/>
                <a:cs typeface="Courier New" panose="02070309020205020404"/>
              </a:rPr>
              <a:t>1848</a:t>
            </a:r>
            <a:r>
              <a:rPr lang="zh-CN" altLang="zh-CN" sz="2400" kern="100" dirty="0">
                <a:ea typeface="楷体" panose="02010609060101010101" charset="-122"/>
                <a:cs typeface="Times New Roman" panose="02020603050405020304"/>
              </a:rPr>
              <a:t>年革命比喻为</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欧洲社会干硬外壳上的一些细小的裂口和缝隙</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，把将来的无产阶级革命喻为</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一片汪洋大海</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，一旦它汹涌动荡起来，</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就能把由坚硬岩石构成的大陆撞得粉碎</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。将二者以比喻性的评价对照起来，既写出了</a:t>
            </a:r>
            <a:r>
              <a:rPr lang="en-US" altLang="zh-CN" sz="2400" kern="100" dirty="0">
                <a:ea typeface="楷体" panose="02010609060101010101" charset="-122"/>
                <a:cs typeface="Courier New" panose="02070309020205020404"/>
              </a:rPr>
              <a:t>1848</a:t>
            </a:r>
            <a:r>
              <a:rPr lang="zh-CN" altLang="zh-CN" sz="2400" kern="100" dirty="0">
                <a:ea typeface="楷体" panose="02010609060101010101" charset="-122"/>
                <a:cs typeface="Times New Roman" panose="02020603050405020304"/>
              </a:rPr>
              <a:t>年革命的重要意义，又把后者的宏伟气势艺术地展示在听众的面前，震撼着人们的心灵。</a:t>
            </a:r>
            <a:r>
              <a:rPr lang="en-US" altLang="zh-CN" sz="2400" kern="100" dirty="0">
                <a:latin typeface="宋体" panose="02010600030101010101" pitchFamily="2" charset="-122"/>
                <a:ea typeface="楷体" panose="02010609060101010101" charset="-122"/>
                <a:cs typeface="Times New Roman" panose="02020603050405020304"/>
              </a:rPr>
              <a:t>②</a:t>
            </a:r>
            <a:r>
              <a:rPr lang="zh-CN" altLang="zh-CN" sz="2400" kern="100" dirty="0">
                <a:ea typeface="楷体" panose="02010609060101010101" charset="-122"/>
                <a:cs typeface="Times New Roman" panose="02020603050405020304"/>
              </a:rPr>
              <a:t>语言灵活，妙用典故。</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我们的勇敢的朋友好人儿罗宾，这个会迅速刨土的老田鼠、光荣的工兵</a:t>
            </a:r>
            <a:r>
              <a:rPr lang="en-US" altLang="zh-CN" sz="2400" kern="100" dirty="0">
                <a:ea typeface="楷体" panose="02010609060101010101" charset="-122"/>
                <a:cs typeface="Courier New" panose="02070309020205020404"/>
              </a:rPr>
              <a:t>——</a:t>
            </a:r>
            <a:r>
              <a:rPr lang="zh-CN" altLang="zh-CN" sz="2400" kern="100" dirty="0">
                <a:ea typeface="楷体" panose="02010609060101010101" charset="-122"/>
                <a:cs typeface="Times New Roman" panose="02020603050405020304"/>
              </a:rPr>
              <a:t>革命</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历史本身就是审判官，而无产阶级就是执刑者</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，语言精彩幽默；那个经常在这一切矛盾中出现的</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狡狯的精灵</a:t>
            </a:r>
            <a:r>
              <a:rPr lang="en-US" altLang="zh-CN" sz="2400" kern="100" dirty="0">
                <a:latin typeface="宋体" panose="02010600030101010101" pitchFamily="2" charset="-122"/>
                <a:ea typeface="等线" panose="02010600030101010101" charset="-122"/>
                <a:cs typeface="Times New Roman" panose="02020603050405020304"/>
              </a:rPr>
              <a:t>”</a:t>
            </a:r>
            <a:r>
              <a:rPr lang="zh-CN" altLang="en-US" sz="2400" kern="100" dirty="0">
                <a:latin typeface="宋体" panose="02010600030101010101" pitchFamily="2" charset="-122"/>
                <a:ea typeface="等线" panose="02010600030101010101" charset="-122"/>
                <a:cs typeface="Times New Roman" panose="02020603050405020304"/>
              </a:rPr>
              <a:t>、</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菲默法庭</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的判决等典故，使整个演讲始终处在一种鲜活的语境和生动的文化氛围中。</a:t>
            </a:r>
            <a:endParaRPr lang="zh-CN" altLang="zh-CN" sz="240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539787"/>
            <a:ext cx="10980000" cy="5811520"/>
          </a:xfrm>
        </p:spPr>
        <p:txBody>
          <a:bodyPr/>
          <a:lstStyle/>
          <a:p>
            <a:pPr latinLnBrk="0">
              <a:lnSpc>
                <a:spcPct val="130000"/>
              </a:lnSpc>
              <a:spcAft>
                <a:spcPts val="0"/>
              </a:spcAft>
              <a:tabLst>
                <a:tab pos="2700655" algn="l"/>
              </a:tabLst>
            </a:pPr>
            <a:r>
              <a:rPr lang="en-US" altLang="zh-CN" sz="2600" kern="100" dirty="0">
                <a:cs typeface="Courier New" panose="02070309020205020404"/>
              </a:rPr>
              <a:t>4</a:t>
            </a:r>
            <a:r>
              <a:rPr lang="zh-CN" altLang="zh-CN" sz="2600" kern="100" dirty="0">
                <a:cs typeface="Times New Roman" panose="02020603050405020304"/>
              </a:rPr>
              <a:t>．在评述马克思发现剩余价值时，恩格斯说</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cs typeface="Times New Roman" panose="02020603050405020304"/>
              </a:rPr>
              <a:t>豁然开朗</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cs typeface="Times New Roman" panose="02020603050405020304"/>
              </a:rPr>
              <a:t>，而说以前的一切研究都只是</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cs typeface="Times New Roman" panose="02020603050405020304"/>
              </a:rPr>
              <a:t>在黑暗中摸索</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cs typeface="Times New Roman" panose="02020603050405020304"/>
              </a:rPr>
              <a:t>，试揣摩</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cs typeface="Times New Roman" panose="02020603050405020304"/>
              </a:rPr>
              <a:t>豁然开朗</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cs typeface="Times New Roman" panose="02020603050405020304"/>
              </a:rPr>
              <a:t>在黑暗中摸索</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cs typeface="Times New Roman" panose="02020603050405020304"/>
              </a:rPr>
              <a:t>这两个短语所蕴含的意义。</a:t>
            </a:r>
            <a:endParaRPr lang="zh-CN" altLang="zh-CN" sz="2600" kern="100" dirty="0">
              <a:latin typeface="等线" panose="02010600030101010101" charset="-122"/>
              <a:ea typeface="等线" panose="02010600030101010101" charset="-122"/>
              <a:cs typeface="Courier New" panose="02070309020205020404"/>
            </a:endParaRPr>
          </a:p>
          <a:p>
            <a:pPr latinLnBrk="0">
              <a:lnSpc>
                <a:spcPct val="130000"/>
              </a:lnSpc>
              <a:spcAft>
                <a:spcPts val="0"/>
              </a:spcAft>
              <a:tabLst>
                <a:tab pos="2700655" algn="l"/>
              </a:tabLst>
            </a:pPr>
            <a:r>
              <a:rPr lang="zh-CN" altLang="zh-CN" sz="2600" kern="100" dirty="0">
                <a:solidFill>
                  <a:srgbClr val="FF0000"/>
                </a:solidFill>
                <a:ea typeface="黑体" panose="02010609060101010101" pitchFamily="49" charset="-122"/>
                <a:cs typeface="Times New Roman" panose="02020603050405020304"/>
              </a:rPr>
              <a:t>答案：</a:t>
            </a:r>
            <a:r>
              <a:rPr lang="zh-CN" altLang="zh-CN" sz="2600" kern="100" dirty="0">
                <a:ea typeface="楷体" panose="02010609060101010101" charset="-122"/>
                <a:cs typeface="Times New Roman" panose="02020603050405020304"/>
              </a:rPr>
              <a:t>资本主义社会的基本经济规律就是剩余价值规律。资产阶级通过无偿占有剩余价值来剥削工人，具有一定的隐蔽性。马克思以前的资产阶级经济学家或社会主义批评家具有时代和阶级的局限性，他们不可能发现真理，不可能正确解释这个问题，所以恩格斯说他们是</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在黑暗中摸索</a:t>
            </a:r>
            <a:r>
              <a:rPr lang="zh-CN" altLang="zh-CN" sz="2600" kern="100" dirty="0">
                <a:latin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。相反，马克思的剩余价值学说，揭示了整个资本主义制度就是建立在资本家对工人残酷剥削的基础之上的，将其本质揭示了出来，所以作者用了</a:t>
            </a:r>
            <a:r>
              <a:rPr lang="zh-CN" altLang="zh-CN" sz="2600" kern="100" dirty="0">
                <a:latin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豁然开朗</a:t>
            </a:r>
            <a:r>
              <a:rPr lang="zh-CN" altLang="zh-CN" sz="2600" kern="100" dirty="0">
                <a:latin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这个词。这样</a:t>
            </a:r>
            <a:r>
              <a:rPr lang="zh-CN" altLang="zh-CN" sz="2600" kern="100" dirty="0">
                <a:latin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豁然开朗</a:t>
            </a:r>
            <a:r>
              <a:rPr lang="zh-CN" altLang="zh-CN" sz="2600" kern="100" dirty="0">
                <a:latin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与</a:t>
            </a:r>
            <a:r>
              <a:rPr lang="zh-CN" altLang="zh-CN" sz="2600" kern="100" dirty="0">
                <a:latin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在黑暗中摸索</a:t>
            </a:r>
            <a:r>
              <a:rPr lang="zh-CN" altLang="zh-CN" sz="2600" kern="100" dirty="0">
                <a:latin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形成了鲜明、强烈的对比，从而热情地赞颂了马克思这一伟大发现的意义。</a:t>
            </a:r>
            <a:endParaRPr lang="zh-CN" altLang="zh-CN" sz="260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997961"/>
            <a:ext cx="10980000" cy="3969385"/>
          </a:xfrm>
        </p:spPr>
        <p:txBody>
          <a:bodyPr/>
          <a:lstStyle/>
          <a:p>
            <a:pPr algn="ctr">
              <a:spcAft>
                <a:spcPts val="0"/>
              </a:spcAft>
              <a:tabLst>
                <a:tab pos="2700655" algn="l"/>
              </a:tabLst>
            </a:pPr>
            <a:r>
              <a:rPr lang="zh-CN" altLang="zh-CN" kern="100" dirty="0">
                <a:ea typeface="黑体" panose="02010609060101010101" pitchFamily="49" charset="-122"/>
                <a:cs typeface="Times New Roman" panose="02020603050405020304"/>
              </a:rPr>
              <a:t>赏析句子的方法</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charset="-122"/>
                <a:cs typeface="Times New Roman" panose="02020603050405020304"/>
              </a:rPr>
              <a:t>赏析句子虽然以句子为单位，但实际上是一种综合性赏析活动，要综合语句、表达技巧及篇章结构等内容进行赏析。赏析要从两个方面展开：</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charset="-122"/>
                <a:cs typeface="Times New Roman" panose="02020603050405020304"/>
              </a:rPr>
              <a:t>一是选好赏析角度。可以从语言、修辞、描写、表现手法及结构等切入。常见赏析角度</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pic>
        <p:nvPicPr>
          <p:cNvPr id="3" name="图片 2" descr="E:\张\11.19\新建文件夹\技法链接.tif"/>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96441" y="791815"/>
            <a:ext cx="1760220" cy="348615"/>
          </a:xfrm>
          <a:prstGeom prst="rect">
            <a:avLst/>
          </a:prstGeom>
          <a:noFill/>
          <a:ln>
            <a:noFill/>
          </a:ln>
        </p:spPr>
      </p:pic>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467779"/>
            <a:ext cx="10980000" cy="5908040"/>
          </a:xfrm>
        </p:spPr>
        <p:txBody>
          <a:bodyPr/>
          <a:lstStyle/>
          <a:p>
            <a:pPr indent="713740" fontAlgn="ctr">
              <a:spcAft>
                <a:spcPts val="0"/>
              </a:spcAft>
              <a:tabLst>
                <a:tab pos="2700655" algn="l"/>
              </a:tabLst>
            </a:pPr>
            <a:r>
              <a:rPr lang="en-US" altLang="zh-CN" kern="100" dirty="0">
                <a:ea typeface="楷体" panose="02010609060101010101" charset="-122"/>
                <a:cs typeface="Courier New" panose="02070309020205020404"/>
                <a:sym typeface="+mn-ea"/>
              </a:rPr>
              <a:t>(</a:t>
            </a:r>
            <a:r>
              <a:rPr lang="en-US" altLang="zh-CN" kern="100" dirty="0">
                <a:ea typeface="楷体" panose="02010609060101010101" charset="-122"/>
                <a:cs typeface="Times New Roman" panose="02020603050405020304"/>
                <a:sym typeface="+mn-ea"/>
              </a:rPr>
              <a:t>1</a:t>
            </a:r>
            <a:r>
              <a:rPr lang="en-US" altLang="zh-CN" kern="100" dirty="0">
                <a:ea typeface="楷体" panose="02010609060101010101" charset="-122"/>
                <a:cs typeface="Courier New" panose="02070309020205020404"/>
                <a:sym typeface="+mn-ea"/>
              </a:rPr>
              <a:t>)</a:t>
            </a:r>
            <a:r>
              <a:rPr lang="zh-CN" altLang="zh-CN" kern="100" dirty="0">
                <a:ea typeface="楷体" panose="02010609060101010101" charset="-122"/>
                <a:cs typeface="Times New Roman" panose="02020603050405020304"/>
              </a:rPr>
              <a:t>字词赏析</a:t>
            </a:r>
            <a:r>
              <a:rPr lang="zh-CN" altLang="en-US" kern="100" dirty="0">
                <a:ea typeface="楷体" panose="02010609060101010101" charset="-122"/>
                <a:cs typeface="Times New Roman" panose="02020603050405020304"/>
              </a:rPr>
              <a:t>。</a:t>
            </a:r>
            <a:r>
              <a:rPr lang="zh-CN" altLang="zh-CN" kern="100" dirty="0">
                <a:ea typeface="楷体" panose="02010609060101010101" charset="-122"/>
                <a:cs typeface="Times New Roman" panose="02020603050405020304"/>
              </a:rPr>
              <a:t>关注句子中富有表现力的字词。看该字词的词性和色彩</a:t>
            </a:r>
            <a:r>
              <a:rPr lang="en-US" altLang="zh-CN" kern="100" dirty="0">
                <a:ea typeface="楷体" panose="02010609060101010101" charset="-122"/>
                <a:cs typeface="Courier New" panose="02070309020205020404"/>
              </a:rPr>
              <a:t>(</a:t>
            </a:r>
            <a:r>
              <a:rPr lang="zh-CN" altLang="zh-CN" kern="100" dirty="0">
                <a:ea typeface="楷体" panose="02010609060101010101" charset="-122"/>
                <a:cs typeface="Times New Roman" panose="02020603050405020304"/>
              </a:rPr>
              <a:t>感情和语体</a:t>
            </a:r>
            <a:r>
              <a:rPr lang="en-US" altLang="zh-CN" kern="100" dirty="0">
                <a:ea typeface="楷体" panose="02010609060101010101" charset="-122"/>
                <a:cs typeface="Courier New" panose="02070309020205020404"/>
              </a:rPr>
              <a:t>)</a:t>
            </a:r>
            <a:r>
              <a:rPr lang="zh-CN" altLang="zh-CN" kern="100" dirty="0">
                <a:ea typeface="楷体" panose="02010609060101010101" charset="-122"/>
                <a:cs typeface="Times New Roman" panose="02020603050405020304"/>
              </a:rPr>
              <a:t>特点，看其有无临时借用或活用现象，如它是否为动词、叠词、成语，是否为褒</a:t>
            </a:r>
            <a:r>
              <a:rPr lang="en-US" altLang="zh-CN" kern="100" dirty="0">
                <a:ea typeface="楷体" panose="02010609060101010101" charset="-122"/>
                <a:cs typeface="Courier New" panose="02070309020205020404"/>
              </a:rPr>
              <a:t>(</a:t>
            </a:r>
            <a:r>
              <a:rPr lang="zh-CN" altLang="zh-CN" kern="100" dirty="0">
                <a:ea typeface="楷体" panose="02010609060101010101" charset="-122"/>
                <a:cs typeface="Times New Roman" panose="02020603050405020304"/>
              </a:rPr>
              <a:t>贬</a:t>
            </a:r>
            <a:r>
              <a:rPr lang="en-US" altLang="zh-CN" kern="100" dirty="0">
                <a:ea typeface="楷体" panose="02010609060101010101" charset="-122"/>
                <a:cs typeface="Courier New" panose="02070309020205020404"/>
              </a:rPr>
              <a:t>)</a:t>
            </a:r>
            <a:r>
              <a:rPr lang="zh-CN" altLang="zh-CN" kern="100" dirty="0">
                <a:ea typeface="楷体" panose="02010609060101010101" charset="-122"/>
                <a:cs typeface="Times New Roman" panose="02020603050405020304"/>
              </a:rPr>
              <a:t>义词，是否为反复词等情况。</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en-US" altLang="zh-CN" kern="100" dirty="0">
                <a:ea typeface="楷体" panose="02010609060101010101" charset="-122"/>
                <a:cs typeface="Courier New" panose="02070309020205020404"/>
                <a:sym typeface="+mn-ea"/>
              </a:rPr>
              <a:t>(</a:t>
            </a:r>
            <a:r>
              <a:rPr lang="en-US" altLang="zh-CN" kern="100" dirty="0">
                <a:ea typeface="楷体" panose="02010609060101010101" charset="-122"/>
                <a:cs typeface="Times New Roman" panose="02020603050405020304"/>
                <a:sym typeface="+mn-ea"/>
              </a:rPr>
              <a:t>2</a:t>
            </a:r>
            <a:r>
              <a:rPr lang="en-US" altLang="zh-CN" kern="100" dirty="0">
                <a:ea typeface="楷体" panose="02010609060101010101" charset="-122"/>
                <a:cs typeface="Courier New" panose="02070309020205020404"/>
                <a:sym typeface="+mn-ea"/>
              </a:rPr>
              <a:t>)</a:t>
            </a:r>
            <a:r>
              <a:rPr lang="zh-CN" altLang="zh-CN" kern="100" dirty="0">
                <a:ea typeface="楷体" panose="02010609060101010101" charset="-122"/>
                <a:cs typeface="Times New Roman" panose="02020603050405020304"/>
              </a:rPr>
              <a:t>修辞手法。观察是否运用比喻、拟人、夸张、象征等修辞手法。</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en-US" altLang="zh-CN" kern="100" dirty="0">
                <a:ea typeface="楷体" panose="02010609060101010101" charset="-122"/>
                <a:cs typeface="Courier New" panose="02070309020205020404"/>
                <a:sym typeface="+mn-ea"/>
              </a:rPr>
              <a:t>(</a:t>
            </a:r>
            <a:r>
              <a:rPr lang="en-US" altLang="zh-CN" kern="100" dirty="0">
                <a:ea typeface="楷体" panose="02010609060101010101" charset="-122"/>
                <a:cs typeface="Times New Roman" panose="02020603050405020304"/>
                <a:sym typeface="+mn-ea"/>
              </a:rPr>
              <a:t>3</a:t>
            </a:r>
            <a:r>
              <a:rPr lang="en-US" altLang="zh-CN" kern="100" dirty="0">
                <a:ea typeface="楷体" panose="02010609060101010101" charset="-122"/>
                <a:cs typeface="Courier New" panose="02070309020205020404"/>
                <a:sym typeface="+mn-ea"/>
              </a:rPr>
              <a:t>)</a:t>
            </a:r>
            <a:r>
              <a:rPr lang="zh-CN" altLang="zh-CN" kern="100" dirty="0">
                <a:ea typeface="楷体" panose="02010609060101010101" charset="-122"/>
                <a:cs typeface="Times New Roman" panose="02020603050405020304"/>
              </a:rPr>
              <a:t>句式角度。观察句式是否有典型特点，例如长句、短句、整句、散句、倒装句等。</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en-US" altLang="zh-CN" kern="100" dirty="0">
                <a:ea typeface="楷体" panose="02010609060101010101" charset="-122"/>
                <a:cs typeface="Courier New" panose="02070309020205020404"/>
                <a:sym typeface="+mn-ea"/>
              </a:rPr>
              <a:t>(</a:t>
            </a:r>
            <a:r>
              <a:rPr lang="en-US" altLang="zh-CN" kern="100" dirty="0">
                <a:ea typeface="楷体" panose="02010609060101010101" charset="-122"/>
                <a:cs typeface="Times New Roman" panose="02020603050405020304"/>
                <a:sym typeface="+mn-ea"/>
              </a:rPr>
              <a:t>4</a:t>
            </a:r>
            <a:r>
              <a:rPr lang="en-US" altLang="zh-CN" kern="100" dirty="0">
                <a:ea typeface="楷体" panose="02010609060101010101" charset="-122"/>
                <a:cs typeface="Courier New" panose="02070309020205020404"/>
                <a:sym typeface="+mn-ea"/>
              </a:rPr>
              <a:t>)</a:t>
            </a:r>
            <a:r>
              <a:rPr lang="zh-CN" altLang="zh-CN" kern="100" dirty="0">
                <a:ea typeface="楷体" panose="02010609060101010101" charset="-122"/>
                <a:cs typeface="Times New Roman" panose="02020603050405020304"/>
              </a:rPr>
              <a:t>语言风格。评估作者遣词造句的特点，如语言的简洁明了、华丽繁复、幽默诙谐等</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2031325"/>
          </a:xfrm>
        </p:spPr>
        <p:txBody>
          <a:bodyPr/>
          <a:lstStyle/>
          <a:p>
            <a:pPr indent="713740" fontAlgn="ctr">
              <a:spcAft>
                <a:spcPts val="0"/>
              </a:spcAft>
              <a:tabLst>
                <a:tab pos="2700655" algn="l"/>
              </a:tabLst>
            </a:pPr>
            <a:r>
              <a:rPr lang="zh-CN" altLang="zh-CN" kern="100" dirty="0">
                <a:ea typeface="楷体" panose="02010609060101010101" charset="-122"/>
                <a:cs typeface="Times New Roman" panose="02020603050405020304"/>
              </a:rPr>
              <a:t>二是分析表达效果。首先要结合表达技巧自身效果；其次要分析文中效果，看作者想表达什么、要达到何种目的，多从描写对象、表达情感和主旨方面展开</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2677656"/>
          </a:xfrm>
        </p:spPr>
        <p:txBody>
          <a:bodyPr/>
          <a:lstStyle/>
          <a:p>
            <a:pPr indent="1524000">
              <a:spcAft>
                <a:spcPts val="0"/>
              </a:spcAft>
              <a:tabLst>
                <a:tab pos="2700655" algn="l"/>
              </a:tabLst>
            </a:pPr>
            <a:r>
              <a:rPr lang="zh-CN" altLang="zh-CN" kern="100" dirty="0">
                <a:cs typeface="Times New Roman" panose="02020603050405020304"/>
              </a:rPr>
              <a:t>认识马克思，感受思想光辉</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charset="-122"/>
                <a:cs typeface="Times New Roman" panose="02020603050405020304"/>
              </a:rPr>
              <a:t>演讲面对的是有情感、有思想的人，需要与听众进行直接的交流。好的演讲应针对听众的现实需要提出问题，进而逻辑严密地阐释问题，吸引听众，体现出很强的思想性</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pic>
        <p:nvPicPr>
          <p:cNvPr id="3" name="图片 2" descr="E:\张\11.19\新建文件夹\任务三.tif"/>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32445" y="844577"/>
            <a:ext cx="1330960" cy="415290"/>
          </a:xfrm>
          <a:prstGeom prst="rect">
            <a:avLst/>
          </a:prstGeom>
          <a:noFill/>
          <a:ln>
            <a:noFill/>
          </a:ln>
        </p:spPr>
      </p:pic>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615815"/>
          </a:xfrm>
        </p:spPr>
        <p:txBody>
          <a:bodyPr/>
          <a:lstStyle/>
          <a:p>
            <a:pPr>
              <a:spcAft>
                <a:spcPts val="0"/>
              </a:spcAft>
              <a:tabLst>
                <a:tab pos="2700655" algn="l"/>
              </a:tabLst>
            </a:pPr>
            <a:r>
              <a:rPr lang="en-US" altLang="zh-CN" kern="100" dirty="0">
                <a:cs typeface="Courier New" panose="02070309020205020404"/>
              </a:rPr>
              <a:t>5</a:t>
            </a:r>
            <a:r>
              <a:rPr lang="zh-CN" altLang="zh-CN" kern="100" dirty="0">
                <a:cs typeface="Times New Roman" panose="02020603050405020304"/>
              </a:rPr>
              <a:t>．马克思的墓碑上有这样一句话：</a:t>
            </a:r>
            <a:r>
              <a:rPr lang="en-US" altLang="zh-CN" kern="100" dirty="0">
                <a:latin typeface="宋体" panose="02010600030101010101" pitchFamily="2" charset="-122"/>
                <a:ea typeface="等线" panose="02010600030101010101" charset="-122"/>
                <a:cs typeface="Times New Roman" panose="02020603050405020304"/>
              </a:rPr>
              <a:t>“</a:t>
            </a:r>
            <a:r>
              <a:rPr lang="zh-CN" altLang="en-US" kern="100" dirty="0">
                <a:cs typeface="Times New Roman" panose="02020603050405020304"/>
              </a:rPr>
              <a:t>哲学家们只是用不同的方式解释世界，</a:t>
            </a:r>
            <a:r>
              <a:rPr lang="zh-CN" altLang="en-US" kern="100" dirty="0">
                <a:cs typeface="Times New Roman" panose="02020603050405020304"/>
              </a:rPr>
              <a:t>而问题在于改变世界</a:t>
            </a:r>
            <a:r>
              <a:rPr lang="zh-CN" altLang="zh-CN" kern="100" dirty="0">
                <a:cs typeface="Times New Roman" panose="02020603050405020304"/>
              </a:rPr>
              <a:t>。</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结合两篇演讲词的相关内容，谈谈你对这句话的理解。</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FF0000"/>
                </a:solidFill>
                <a:ea typeface="黑体" panose="02010609060101010101" pitchFamily="49" charset="-122"/>
                <a:cs typeface="Times New Roman" panose="02020603050405020304"/>
              </a:rPr>
              <a:t>答案：</a:t>
            </a:r>
            <a:r>
              <a:rPr lang="en-US" altLang="zh-CN" kern="100" dirty="0">
                <a:latin typeface="宋体" panose="02010600030101010101" pitchFamily="2" charset="-122"/>
                <a:ea typeface="楷体" panose="02010609060101010101" charset="-122"/>
                <a:cs typeface="Times New Roman" panose="02020603050405020304"/>
              </a:rPr>
              <a:t>①</a:t>
            </a:r>
            <a:r>
              <a:rPr lang="zh-CN" altLang="zh-CN" kern="100" dirty="0">
                <a:ea typeface="楷体" panose="02010609060101010101" charset="-122"/>
                <a:cs typeface="Times New Roman" panose="02020603050405020304"/>
              </a:rPr>
              <a:t>马克思是一个改变世界的</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行动者</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a:t>
            </a:r>
            <a:r>
              <a:rPr lang="en-US" altLang="zh-CN" kern="100" dirty="0">
                <a:latin typeface="宋体" panose="02010600030101010101" pitchFamily="2" charset="-122"/>
                <a:ea typeface="楷体" panose="02010609060101010101" charset="-122"/>
                <a:cs typeface="Times New Roman" panose="02020603050405020304"/>
              </a:rPr>
              <a:t>②</a:t>
            </a:r>
            <a:r>
              <a:rPr lang="zh-CN" altLang="zh-CN" kern="100" dirty="0">
                <a:ea typeface="楷体" panose="02010609060101010101" charset="-122"/>
                <a:cs typeface="Times New Roman" panose="02020603050405020304"/>
              </a:rPr>
              <a:t>马克思为了改变世界积极投身革命实践活动，如创办报纸、组织国际工人协会等。恩格斯则说：</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马克思首先是一个革命家。</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斗争是他的生命要素。很少有人像他那样满腔热情、坚韧不拔和卓有成效地进行斗争。</a:t>
            </a:r>
            <a:r>
              <a:rPr lang="en-US" altLang="zh-CN" kern="100" dirty="0" smtClean="0">
                <a:latin typeface="宋体" panose="02010600030101010101" pitchFamily="2" charset="-122"/>
                <a:ea typeface="等线" panose="0201060003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262245"/>
          </a:xfrm>
        </p:spPr>
        <p:txBody>
          <a:bodyPr/>
          <a:lstStyle/>
          <a:p>
            <a:pPr>
              <a:spcAft>
                <a:spcPts val="0"/>
              </a:spcAft>
              <a:tabLst>
                <a:tab pos="2700655" algn="l"/>
              </a:tabLst>
            </a:pPr>
            <a:r>
              <a:rPr lang="en-US" altLang="zh-CN" kern="100" dirty="0">
                <a:cs typeface="Courier New" panose="02070309020205020404"/>
              </a:rPr>
              <a:t>6</a:t>
            </a:r>
            <a:r>
              <a:rPr lang="zh-CN" altLang="zh-CN" kern="100" dirty="0">
                <a:cs typeface="Times New Roman" panose="02020603050405020304"/>
              </a:rPr>
              <a:t>．马克思有着如此巨大的贡献，这样的一个人物生前生后又有着怎样的遭遇呢？从中我们可以看出马克思是一个怎样的人？</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FF0000"/>
                </a:solidFill>
                <a:ea typeface="黑体" panose="02010609060101010101" pitchFamily="49" charset="-122"/>
                <a:cs typeface="Times New Roman" panose="02020603050405020304"/>
              </a:rPr>
              <a:t>答案：</a:t>
            </a:r>
            <a:r>
              <a:rPr lang="en-US" altLang="zh-CN" kern="100" dirty="0">
                <a:latin typeface="宋体" panose="02010600030101010101" pitchFamily="2" charset="-122"/>
                <a:ea typeface="楷体" panose="02010609060101010101" charset="-122"/>
                <a:cs typeface="Times New Roman" panose="02020603050405020304"/>
              </a:rPr>
              <a:t>①</a:t>
            </a:r>
            <a:r>
              <a:rPr lang="zh-CN" altLang="zh-CN" kern="100" dirty="0">
                <a:ea typeface="楷体" panose="02010609060101010101" charset="-122"/>
                <a:cs typeface="Times New Roman" panose="02020603050405020304"/>
              </a:rPr>
              <a:t>在生前，马克思遭受着敌人的嫉恨和诬蔑，遭受着各国政府的驱逐，遭受着无论是保守派还是极端民主派的资产者的诽谤。</a:t>
            </a:r>
            <a:r>
              <a:rPr lang="en-US" altLang="zh-CN" kern="100" dirty="0">
                <a:latin typeface="宋体" panose="02010600030101010101" pitchFamily="2" charset="-122"/>
                <a:ea typeface="楷体" panose="02010609060101010101" charset="-122"/>
                <a:cs typeface="Times New Roman" panose="02020603050405020304"/>
              </a:rPr>
              <a:t>②</a:t>
            </a:r>
            <a:r>
              <a:rPr lang="zh-CN" altLang="zh-CN" kern="100" dirty="0">
                <a:ea typeface="楷体" panose="02010609060101010101" charset="-122"/>
                <a:cs typeface="Times New Roman" panose="02020603050405020304"/>
              </a:rPr>
              <a:t>在其逝世之后，整个欧洲和美洲，千百万的革命战友都对马克思表示尊敬、爱戴和悼念。战友恩格斯断言：他可能有过许多敌人，但未必有一个私敌。</a:t>
            </a:r>
            <a:r>
              <a:rPr lang="en-US" altLang="zh-CN" kern="100" dirty="0">
                <a:latin typeface="宋体" panose="02010600030101010101" pitchFamily="2" charset="-122"/>
                <a:ea typeface="楷体" panose="02010609060101010101" charset="-122"/>
                <a:cs typeface="Times New Roman" panose="02020603050405020304"/>
              </a:rPr>
              <a:t>③</a:t>
            </a:r>
            <a:r>
              <a:rPr lang="zh-CN" altLang="zh-CN" kern="100" dirty="0">
                <a:ea typeface="楷体" panose="02010609060101010101" charset="-122"/>
                <a:cs typeface="Times New Roman" panose="02020603050405020304"/>
              </a:rPr>
              <a:t>从中我们可以看出马克思是一个与敌人斗争彻底、深受战友爱戴、光明磊落、大公无私的伟大革命家</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322955"/>
          </a:xfrm>
        </p:spPr>
        <p:txBody>
          <a:bodyPr/>
          <a:lstStyle/>
          <a:p>
            <a:pPr indent="713740" fontAlgn="ctr">
              <a:spcAft>
                <a:spcPts val="0"/>
              </a:spcAft>
              <a:tabLst>
                <a:tab pos="2700655" algn="l"/>
              </a:tabLst>
            </a:pPr>
            <a:r>
              <a:rPr lang="zh-CN" altLang="zh-CN" kern="100" dirty="0">
                <a:cs typeface="Times New Roman" panose="02020603050405020304"/>
              </a:rPr>
              <a:t>学习本单元，要体会文章中所体现出的个人与时代的关系，理解文章中仁人志士的精神品质和人生价值，通过对本单元作品的学习，能够有理有据地阐发自己的观点，把握书信的文体特点，理解作者真挚的情感，培养自己观察社会现象、思考社会问题、把握时代特征的能力</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平行四边形 35"/>
          <p:cNvSpPr/>
          <p:nvPr/>
        </p:nvSpPr>
        <p:spPr>
          <a:xfrm>
            <a:off x="0" y="4498975"/>
            <a:ext cx="11522075" cy="1981199"/>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1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endParaRPr lang="en-US" altLang="zh-CN" sz="1890" b="1" dirty="0">
              <a:solidFill>
                <a:srgbClr val="FFFF00"/>
              </a:solidFill>
              <a:latin typeface="微软雅黑" panose="020B0503020204020204" pitchFamily="34" charset="-122"/>
              <a:ea typeface="微软雅黑" panose="020B0503020204020204" pitchFamily="34" charset="-122"/>
            </a:endParaRPr>
          </a:p>
        </p:txBody>
      </p:sp>
      <p:sp>
        <p:nvSpPr>
          <p:cNvPr id="11" name="矩形 10"/>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endParaRPr lang="zh-CN" altLang="en-US" sz="1890" b="1" spc="331" dirty="0">
              <a:solidFill>
                <a:srgbClr val="FFFF00"/>
              </a:solidFill>
              <a:latin typeface="微软雅黑" panose="020B0503020204020204" pitchFamily="34" charset="-122"/>
              <a:ea typeface="微软雅黑" panose="020B0503020204020204" pitchFamily="34" charset="-122"/>
            </a:endParaRPr>
          </a:p>
        </p:txBody>
      </p:sp>
      <p:pic>
        <p:nvPicPr>
          <p:cNvPr id="14" name="Picture" descr="Picture"/>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燕尾形 14"/>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16"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endParaRPr lang="zh-CN" altLang="en-US" sz="1200">
              <a:solidFill>
                <a:srgbClr val="7F7F7F"/>
              </a:solidFill>
              <a:latin typeface="微软雅黑" panose="020B0503020204020204" pitchFamily="34" charset="-122"/>
              <a:ea typeface="微软雅黑" panose="020B0503020204020204" pitchFamily="34" charset="-122"/>
            </a:endParaRPr>
          </a:p>
        </p:txBody>
      </p:sp>
      <p:sp>
        <p:nvSpPr>
          <p:cNvPr id="17"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18" name="组合 41"/>
          <p:cNvGrpSpPr/>
          <p:nvPr/>
        </p:nvGrpSpPr>
        <p:grpSpPr bwMode="auto">
          <a:xfrm>
            <a:off x="3829050" y="1195388"/>
            <a:ext cx="4102100" cy="1787525"/>
            <a:chOff x="3785732" y="617328"/>
            <a:chExt cx="4799076" cy="2091592"/>
          </a:xfrm>
        </p:grpSpPr>
        <p:sp>
          <p:nvSpPr>
            <p:cNvPr id="19" name="椭圆 18"/>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20" name="椭圆 19"/>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endParaRPr lang="zh-CN" altLang="en-US" sz="1700" b="1" dirty="0">
                <a:solidFill>
                  <a:prstClr val="white"/>
                </a:solidFill>
                <a:latin typeface="HelveticaNeueLT Pro 67 MdCn" pitchFamily="34" charset="0"/>
                <a:ea typeface="微软雅黑" panose="020B0503020204020204" pitchFamily="34" charset="-122"/>
              </a:endParaRPr>
            </a:p>
          </p:txBody>
        </p:sp>
        <p:cxnSp>
          <p:nvCxnSpPr>
            <p:cNvPr id="21" name="直接连接符 20"/>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2" name="组合 49"/>
            <p:cNvGrpSpPr/>
            <p:nvPr/>
          </p:nvGrpSpPr>
          <p:grpSpPr bwMode="auto">
            <a:xfrm>
              <a:off x="5137389" y="617328"/>
              <a:ext cx="2091594" cy="2091592"/>
              <a:chOff x="5049409" y="1518109"/>
              <a:chExt cx="2091594" cy="2091592"/>
            </a:xfrm>
          </p:grpSpPr>
          <p:sp>
            <p:nvSpPr>
              <p:cNvPr id="24" name="椭圆 23"/>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25"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23"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endParaRPr lang="zh-CN" altLang="en-US" sz="1890" b="1" dirty="0">
                <a:solidFill>
                  <a:prstClr val="white"/>
                </a:solidFill>
                <a:latin typeface="微软雅黑" panose="020B0503020204020204" pitchFamily="34" charset="-122"/>
                <a:ea typeface="微软雅黑" panose="020B0503020204020204" pitchFamily="34" charset="-122"/>
              </a:endParaRPr>
            </a:p>
          </p:txBody>
        </p:sp>
      </p:grpSp>
      <p:cxnSp>
        <p:nvCxnSpPr>
          <p:cNvPr id="26" name="直接连接符 25"/>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32" name="燕尾形 31"/>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3" name="矩形 32">
            <a:hlinkClick r:id="rId2" action="ppaction://hlinkfile"/>
          </p:cNvPr>
          <p:cNvSpPr/>
          <p:nvPr>
            <p:custDataLst>
              <p:tags r:id="rId3"/>
            </p:custDataLst>
          </p:nvPr>
        </p:nvSpPr>
        <p:spPr>
          <a:xfrm>
            <a:off x="3235325" y="5148263"/>
            <a:ext cx="5586413" cy="673100"/>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十</a:t>
            </a:r>
            <a:r>
              <a:rPr lang="en-US" altLang="zh-CN" sz="378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endPar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4" name="矩形 33">
            <a:hlinkClick r:id="rId4" tooltip="" action="ppaction://hlinkfile"/>
          </p:cNvPr>
          <p:cNvSpPr/>
          <p:nvPr/>
        </p:nvSpPr>
        <p:spPr>
          <a:xfrm>
            <a:off x="-107950" y="-126207"/>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15"/>
                                        </p:tgtEl>
                                      </p:cBhvr>
                                    </p:animEffect>
                                    <p:animScale>
                                      <p:cBhvr>
                                        <p:cTn id="7" dur="1000" autoRev="1" fill="hold"/>
                                        <p:tgtEl>
                                          <p:spTgt spid="15"/>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1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图片 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587"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3175" y="0"/>
            <a:ext cx="11522075" cy="354488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endParaRPr lang="zh-CN" altLang="en-US" dirty="0">
              <a:solidFill>
                <a:schemeClr val="bg1"/>
              </a:solidFill>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60437" y="575791"/>
            <a:ext cx="2200275"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占位符 4"/>
          <p:cNvSpPr>
            <a:spLocks noGrp="1"/>
          </p:cNvSpPr>
          <p:nvPr>
            <p:ph type="body" sz="quarter" idx="10"/>
          </p:nvPr>
        </p:nvSpPr>
        <p:spPr>
          <a:xfrm>
            <a:off x="271037" y="1241283"/>
            <a:ext cx="10980000" cy="3251083"/>
          </a:xfrm>
        </p:spPr>
        <p:txBody>
          <a:bodyPr/>
          <a:lstStyle/>
          <a:p>
            <a:pP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体会作品中体现出的时代洪流与个人志向、人生选择之间的深切联系，理解文中展现出的革命伟人和仁人志士的精神品质和人生价值，激发对祖国前途命运和当下社会现实的关切之情，思考作为新时代的青年应具有的抱负和将承担的使命，培养观察社会现象、思考社会问题、把握时代特征的能力。</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190075"/>
          </a:xfrm>
        </p:spPr>
        <p:txBody>
          <a:bodyPr/>
          <a:lstStyle/>
          <a:p>
            <a:pPr>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．通过文本细读、专题研讨等方式，梳理文章内容和结构，注意分析文章语句，特别是一些表意复杂的长句所蕴含的深层意蕴，把握作者对各自所处时代使命的深刻理解，感受作者思想的光辉和表达的力量。</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3</a:t>
            </a:r>
            <a:r>
              <a:rPr lang="zh-CN" altLang="zh-CN" kern="100" dirty="0">
                <a:cs typeface="Times New Roman" panose="02020603050405020304"/>
              </a:rPr>
              <a:t>．把握课文各自的文体特点，体会文章的实用性、针对性，感受作者在态度、语气、叙述策略、表达方式、语体风格等方面的差异。</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4</a:t>
            </a:r>
            <a:r>
              <a:rPr lang="zh-CN" altLang="zh-CN" kern="100" dirty="0">
                <a:cs typeface="Times New Roman" panose="02020603050405020304"/>
              </a:rPr>
              <a:t>．进一步学习演讲稿的写作，注意准确、充分地发表见解，阐发主张，明确立场，抒发情感，特别要注意突出演讲的针对性。</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316861" y="1254667"/>
          <a:ext cx="10888352" cy="5045760"/>
        </p:xfrm>
        <a:graphic>
          <a:graphicData uri="http://schemas.openxmlformats.org/drawingml/2006/table">
            <a:tbl>
              <a:tblPr/>
              <a:tblGrid>
                <a:gridCol w="812606"/>
                <a:gridCol w="5819702"/>
                <a:gridCol w="4256044"/>
              </a:tblGrid>
              <a:tr h="575413">
                <a:tc>
                  <a:txBody>
                    <a:bodyPr/>
                    <a:lstStyle/>
                    <a:p>
                      <a:pPr algn="ctr">
                        <a:lnSpc>
                          <a:spcPct val="150000"/>
                        </a:lnSpc>
                        <a:spcAft>
                          <a:spcPts val="0"/>
                        </a:spcAft>
                        <a:tabLst>
                          <a:tab pos="2610485" algn="l"/>
                        </a:tabLst>
                      </a:pPr>
                      <a:r>
                        <a:rPr lang="zh-CN" sz="24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概念</a:t>
                      </a:r>
                      <a:endParaRPr lang="zh-CN" sz="24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610485" algn="l"/>
                        </a:tabLst>
                      </a:pPr>
                      <a:r>
                        <a:rPr lang="zh-CN" sz="24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释义</a:t>
                      </a:r>
                      <a:endParaRPr lang="zh-CN" sz="24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610485" algn="l"/>
                        </a:tabLst>
                      </a:pPr>
                      <a:r>
                        <a:rPr lang="zh-CN" sz="24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举例</a:t>
                      </a:r>
                      <a:endParaRPr lang="zh-CN" sz="24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612719">
                <a:tc>
                  <a:txBody>
                    <a:bodyPr/>
                    <a:lstStyle/>
                    <a:p>
                      <a:pPr algn="ctr">
                        <a:lnSpc>
                          <a:spcPct val="150000"/>
                        </a:lnSpc>
                        <a:spcAft>
                          <a:spcPts val="0"/>
                        </a:spcAft>
                        <a:tabLst>
                          <a:tab pos="2700655" algn="l"/>
                        </a:tabLst>
                      </a:pPr>
                      <a:r>
                        <a:rPr lang="zh-CN" sz="2400" b="1" kern="100">
                          <a:effectLst/>
                          <a:latin typeface="Times New Roman" panose="02020603050405020304"/>
                          <a:ea typeface="宋体" panose="02010600030101010101" pitchFamily="2" charset="-122"/>
                          <a:cs typeface="Times New Roman" panose="02020603050405020304"/>
                        </a:rPr>
                        <a:t>实用文</a:t>
                      </a:r>
                      <a:endParaRPr lang="zh-CN" sz="24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400" b="1" kern="100" dirty="0">
                          <a:effectLst/>
                          <a:latin typeface="Times New Roman" panose="02020603050405020304"/>
                          <a:ea typeface="宋体" panose="02010600030101010101" pitchFamily="2" charset="-122"/>
                          <a:cs typeface="Times New Roman" panose="02020603050405020304"/>
                          <a:sym typeface="+mn-ea"/>
                        </a:rPr>
                        <a:t>实用文是相对于文学文体而言的，凡是文学文体以外的文章都称为实用文。</a:t>
                      </a:r>
                      <a:r>
                        <a:rPr lang="zh-CN" sz="2400" b="1" kern="100" dirty="0">
                          <a:effectLst/>
                          <a:latin typeface="Times New Roman" panose="02020603050405020304"/>
                          <a:ea typeface="宋体" panose="02010600030101010101" pitchFamily="2" charset="-122"/>
                          <a:cs typeface="Times New Roman" panose="02020603050405020304"/>
                        </a:rPr>
                        <a:t>实用文以实用为目的，与文学文体在文体特征、写作特点、写作规律、写作方法、社会作用等方面都有很大的不同，是与社会生活、日常生活或工作密切相关的一种应用型文章体裁。其文体类型包括社会交往类、新闻传媒类和知识性读物类</a:t>
                      </a:r>
                      <a:endParaRPr lang="zh-CN" sz="24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400" b="1" kern="100" dirty="0">
                          <a:effectLst/>
                          <a:latin typeface="Times New Roman" panose="02020603050405020304"/>
                          <a:ea typeface="宋体" panose="02010600030101010101" pitchFamily="2" charset="-122"/>
                          <a:cs typeface="Times New Roman" panose="02020603050405020304"/>
                        </a:rPr>
                        <a:t>以本单元的四篇文章为例，马克思《在〈人民报〉创刊纪念会上的演说》是一篇演讲词，恩格斯《在马克思墓前的讲话》是一篇悼词，李斯《谏逐客书》是写给秦王的奏疏，林觉民《与妻书》是一封家书，都具有实用功能</a:t>
                      </a:r>
                      <a:endParaRPr lang="zh-CN" sz="24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96214" y="539787"/>
            <a:ext cx="2200275"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316861" y="541119"/>
          <a:ext cx="10888352" cy="5228640"/>
        </p:xfrm>
        <a:graphic>
          <a:graphicData uri="http://schemas.openxmlformats.org/drawingml/2006/table">
            <a:tbl>
              <a:tblPr/>
              <a:tblGrid>
                <a:gridCol w="812606"/>
                <a:gridCol w="4271530"/>
                <a:gridCol w="5804216"/>
              </a:tblGrid>
              <a:tr h="575413">
                <a:tc>
                  <a:txBody>
                    <a:bodyPr/>
                    <a:lstStyle/>
                    <a:p>
                      <a:pPr algn="ctr">
                        <a:lnSpc>
                          <a:spcPct val="150000"/>
                        </a:lnSpc>
                        <a:spcAft>
                          <a:spcPts val="0"/>
                        </a:spcAft>
                        <a:tabLst>
                          <a:tab pos="2610485" algn="l"/>
                        </a:tabLst>
                      </a:pPr>
                      <a:r>
                        <a:rPr lang="zh-CN" sz="28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概念</a:t>
                      </a:r>
                      <a:endParaRPr lang="zh-CN" sz="28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610485" algn="l"/>
                        </a:tabLst>
                      </a:pPr>
                      <a:r>
                        <a:rPr lang="zh-CN" sz="28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释义</a:t>
                      </a:r>
                      <a:endParaRPr lang="zh-CN" sz="28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610485" algn="l"/>
                        </a:tabLst>
                      </a:pPr>
                      <a:r>
                        <a:rPr lang="zh-CN" sz="28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举例</a:t>
                      </a:r>
                      <a:endParaRPr lang="zh-CN" sz="28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612719">
                <a:tc>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实用文的</a:t>
                      </a:r>
                      <a:endParaRPr lang="zh-CN" sz="2800" kern="100">
                        <a:effectLst/>
                        <a:latin typeface="等线" panose="02010600030101010101" charset="-122"/>
                        <a:ea typeface="等线" panose="02010600030101010101" charset="-122"/>
                        <a:cs typeface="Courier New" panose="02070309020205020404"/>
                      </a:endParaRPr>
                    </a:p>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针对性</a:t>
                      </a:r>
                      <a:endParaRPr lang="zh-CN" sz="28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实用文的针对性是指文章具有明确的写作意图和目的。本单元的课文都有明确的写作意图和具体、实际的作用，其结构安排、内容选择、语言运用等都与其写作意图和实际作用密切相关</a:t>
                      </a:r>
                      <a:endParaRPr lang="zh-CN" sz="28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就对象而论，李斯的《谏逐客书》是写给秦王的；就目的而论，意在批驳错误政见，劝谏秦王收回驱逐客卿的政令；就语言而论，文章多用对偶、排比、夸饰的手法，气势酣畅，有不容辩驳的力量。这些都是针对性的体现</a:t>
                      </a:r>
                      <a:endParaRPr lang="zh-CN" sz="28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316861" y="647799"/>
          <a:ext cx="10888352" cy="3308400"/>
        </p:xfrm>
        <a:graphic>
          <a:graphicData uri="http://schemas.openxmlformats.org/drawingml/2006/table">
            <a:tbl>
              <a:tblPr/>
              <a:tblGrid>
                <a:gridCol w="1159700"/>
                <a:gridCol w="3924436"/>
                <a:gridCol w="5804216"/>
              </a:tblGrid>
              <a:tr h="575413">
                <a:tc>
                  <a:txBody>
                    <a:bodyPr/>
                    <a:lstStyle/>
                    <a:p>
                      <a:pPr algn="ctr">
                        <a:lnSpc>
                          <a:spcPct val="150000"/>
                        </a:lnSpc>
                        <a:spcAft>
                          <a:spcPts val="0"/>
                        </a:spcAft>
                        <a:tabLst>
                          <a:tab pos="2610485" algn="l"/>
                        </a:tabLst>
                      </a:pPr>
                      <a:r>
                        <a:rPr lang="zh-CN" sz="28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概念</a:t>
                      </a:r>
                      <a:endParaRPr lang="zh-CN" sz="28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610485" algn="l"/>
                        </a:tabLst>
                      </a:pPr>
                      <a:r>
                        <a:rPr lang="zh-CN" sz="28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释义</a:t>
                      </a:r>
                      <a:endParaRPr lang="zh-CN" sz="28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610485" algn="l"/>
                        </a:tabLst>
                      </a:pPr>
                      <a:r>
                        <a:rPr lang="zh-CN" sz="28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举例</a:t>
                      </a:r>
                      <a:endParaRPr lang="zh-CN" sz="28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612719">
                <a:tc>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实用文的</a:t>
                      </a:r>
                      <a:endParaRPr lang="zh-CN" sz="2800" kern="100">
                        <a:effectLst/>
                        <a:latin typeface="等线" panose="02010600030101010101" charset="-122"/>
                        <a:ea typeface="等线" panose="02010600030101010101" charset="-122"/>
                        <a:cs typeface="Courier New" panose="02070309020205020404"/>
                      </a:endParaRPr>
                    </a:p>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实用性</a:t>
                      </a:r>
                      <a:endParaRPr lang="zh-CN" sz="28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实用文的实用性是指人们撰写这类文章是为了解决实际问题</a:t>
                      </a:r>
                      <a:endParaRPr lang="zh-CN" sz="28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如新闻、传记、科普文等实用文文体，新闻是为了传播消息，传记是为了宣传人物，科普文是为了普及科学知识</a:t>
                      </a:r>
                      <a:endParaRPr lang="zh-CN" sz="28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AS_UNIQUEID" val="96"/>
  <p:tag name="KSO_WM_BEAUTIFY_FLAG" val=""/>
</p:tagLst>
</file>

<file path=ppt/tags/tag4.xml><?xml version="1.0" encoding="utf-8"?>
<p:tagLst xmlns:p="http://schemas.openxmlformats.org/presentationml/2006/main">
  <p:tag name="AS_UNIQUEID" val="97"/>
  <p:tag name="KSO_WM_BEAUTIFY_FLAG" val=""/>
</p:tagLst>
</file>

<file path=ppt/tags/tag5.xml><?xml version="1.0" encoding="utf-8"?>
<p:tagLst xmlns:p="http://schemas.openxmlformats.org/presentationml/2006/main">
  <p:tag name="AS_UNIQUEID" val="98"/>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3">
      <a:majorFont>
        <a:latin typeface="Arial"/>
        <a:ea typeface="微软雅黑"/>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6852</Words>
  <Application>WPS 演示</Application>
  <PresentationFormat>自定义</PresentationFormat>
  <Paragraphs>297</Paragraphs>
  <Slides>41</Slides>
  <Notes>6</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41</vt:i4>
      </vt:variant>
    </vt:vector>
  </HeadingPairs>
  <TitlesOfParts>
    <vt:vector size="59" baseType="lpstr">
      <vt:lpstr>Arial</vt:lpstr>
      <vt:lpstr>宋体</vt:lpstr>
      <vt:lpstr>Wingdings</vt:lpstr>
      <vt:lpstr>Times New Roman</vt:lpstr>
      <vt:lpstr>微软雅黑</vt:lpstr>
      <vt:lpstr>Calibri Light</vt:lpstr>
      <vt:lpstr>HelveticaNeueLT Pro 67 MdCn</vt:lpstr>
      <vt:lpstr>Calibri</vt:lpstr>
      <vt:lpstr>Calibri</vt:lpstr>
      <vt:lpstr>Times New Roman</vt:lpstr>
      <vt:lpstr>等线</vt:lpstr>
      <vt:lpstr>Courier New</vt:lpstr>
      <vt:lpstr>黑体</vt:lpstr>
      <vt:lpstr>Arial Unicode MS</vt:lpstr>
      <vt:lpstr>楷体</vt:lpstr>
      <vt:lpstr>时态</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芹泥</cp:lastModifiedBy>
  <cp:revision>1370</cp:revision>
  <dcterms:created xsi:type="dcterms:W3CDTF">2016-06-29T09:22:00Z</dcterms:created>
  <dcterms:modified xsi:type="dcterms:W3CDTF">2026-03-02T09:00:15Z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62CF3BE8228D4FE3B06AABFC599BFC90_13</vt:lpwstr>
  </property>
  <property fmtid="{D5CDD505-2E9C-101B-9397-08002B2CF9AE}" pid="3" name="KSOProductBuildVer">
    <vt:lpwstr>2052-12.1.0.24657</vt:lpwstr>
  </property>
</Properties>
</file>