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920" r:id="rId3"/>
    <p:sldId id="3989" r:id="rId5"/>
    <p:sldId id="3939" r:id="rId6"/>
    <p:sldId id="3971" r:id="rId7"/>
    <p:sldId id="3988" r:id="rId8"/>
    <p:sldId id="3972" r:id="rId9"/>
    <p:sldId id="3973" r:id="rId10"/>
    <p:sldId id="3974" r:id="rId11"/>
    <p:sldId id="3975" r:id="rId12"/>
    <p:sldId id="3990" r:id="rId13"/>
    <p:sldId id="2276" r:id="rId14"/>
    <p:sldId id="3956" r:id="rId15"/>
  </p:sldIdLst>
  <p:sldSz cx="11522075" cy="6480175"/>
  <p:notesSz cx="6858000" cy="9144000"/>
  <p:embeddedFontLst>
    <p:embeddedFont>
      <p:font typeface="微软雅黑" panose="020B0503020204020204" pitchFamily="34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黑体" panose="02010609060101010101" charset="-122"/>
      <p:regular r:id="rId25"/>
    </p:embeddedFont>
    <p:embeddedFont>
      <p:font typeface="等线" panose="02010600030101010101" charset="-122"/>
      <p:regular r:id="rId26"/>
    </p:embeddedFont>
    <p:embeddedFont>
      <p:font typeface="楷体" panose="02010609060101010101" charset="-122"/>
      <p:regular r:id="rId27"/>
    </p:embeddedFont>
  </p:embeddedFontLst>
  <p:custDataLst>
    <p:tags r:id="rId2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2" userDrawn="1">
          <p15:clr>
            <a:srgbClr val="A4A3A4"/>
          </p15:clr>
        </p15:guide>
        <p15:guide id="2" orient="horz" pos="430" userDrawn="1">
          <p15:clr>
            <a:srgbClr val="A4A3A4"/>
          </p15:clr>
        </p15:guide>
        <p15:guide id="3" orient="horz" pos="2246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2292" y="-1062"/>
      </p:cViewPr>
      <p:guideLst>
        <p:guide orient="horz" pos="542"/>
        <p:guide orient="horz" pos="430"/>
        <p:guide orient="horz" pos="2246"/>
        <p:guide pos="1678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8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11.xml"/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圆角矩形 6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单元测试卷</a:t>
            </a:r>
            <a:endParaRPr lang="en-US" altLang="zh-CN" sz="11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33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学习活动三　辨识媒介信息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2%20&#21333;&#20803;&#36136;&#37327;&#35780;&#20272;\02%20&#21333;&#20803;&#36136;&#37327;&#35780;&#20272;(&#20108;).docx" TargetMode="External"/><Relationship Id="rId3" Type="http://schemas.openxmlformats.org/officeDocument/2006/relationships/tags" Target="../tags/tag7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媒介素养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学习活动三　辨识媒介信息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712323"/>
            <a:ext cx="10980000" cy="5262245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Times New Roman" panose="02020603050405020304"/>
              </a:rPr>
              <a:t>        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政府层面：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建构伦理原则，明确道德底线。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  <a:sym typeface="+mn-ea"/>
              </a:rPr>
              <a:t>从个人、组织、行业入手，加强道德修养，构建符合传媒伦理道德的把关体系，改变网络信息传播中的伦理失范现象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  <a:sym typeface="+mn-ea"/>
              </a:rPr>
              <a:t>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加强技术管理。使用技术手段对网络使用者的言行进行约束，确保信息内容的安全性和无害性，以减少网络信息传播的伦理风险和政治风险。③细化完善与网络有关的法律法规，对规范网络传播环境有一定的作用。④净化社会环境，提高网民素质。通过学校、媒体等开展道德宣传，从青少年开始，引导人们树立正确的价值观，倡导文明的语言行为。</a:t>
            </a:r>
            <a:endParaRPr lang="zh-CN" altLang="zh-CN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24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单元质量评估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6441" y="719807"/>
          <a:ext cx="10729192" cy="2284463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515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60838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学会分辨媒介信息的真伪、良莠，提高媒介素养。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．培养理性思维，能够辩证地看待问题。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641706"/>
            <a:ext cx="10980000" cy="203009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en-US" kern="100" dirty="0" smtClean="0">
                <a:cs typeface="Times New Roman" panose="02020603050405020304"/>
              </a:rPr>
              <a:t>学习</a:t>
            </a:r>
            <a:r>
              <a:rPr lang="zh-CN" altLang="zh-CN" kern="100" dirty="0" smtClean="0">
                <a:cs typeface="Times New Roman" panose="02020603050405020304"/>
              </a:rPr>
              <a:t>如何</a:t>
            </a:r>
            <a:r>
              <a:rPr lang="zh-CN" altLang="zh-CN" kern="100" dirty="0">
                <a:cs typeface="Times New Roman" panose="02020603050405020304"/>
              </a:rPr>
              <a:t>辨识媒介信息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．学习小组成员搜集虚假信息被揭穿的例子。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略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85268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．梳理归纳虚假信息的共同特征。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虚假信息借助网络传播，其传播速度更快，范围更广，影响的人群数量更大；虚假信息发布成本低，传播主体泛化；虚假信息传播呈散布型网状传播结构，即许多受众和网友参与了传播；虚假信息可以更离奇怪异，更能满足人们的猎奇心理，因而更能为媒介和受众关注和传播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03009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en-US" kern="100" dirty="0" smtClean="0">
                <a:cs typeface="Times New Roman" panose="02020603050405020304"/>
              </a:rPr>
              <a:t>学习</a:t>
            </a:r>
            <a:r>
              <a:rPr lang="zh-CN" altLang="zh-CN" kern="100" dirty="0" smtClean="0">
                <a:cs typeface="Times New Roman" panose="02020603050405020304"/>
              </a:rPr>
              <a:t>如何</a:t>
            </a:r>
            <a:r>
              <a:rPr lang="zh-CN" altLang="zh-CN" kern="100" dirty="0">
                <a:cs typeface="Times New Roman" panose="02020603050405020304"/>
              </a:rPr>
              <a:t>获取可靠信息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dirty="0"/>
              <a:t>3</a:t>
            </a:r>
            <a:r>
              <a:rPr lang="zh-CN" altLang="zh-CN" dirty="0">
                <a:cs typeface="Times New Roman" panose="02020603050405020304"/>
              </a:rPr>
              <a:t>．学习小组讨论应该从哪些渠道获得可靠信息，并列出一张真实信息源的表单。</a:t>
            </a:r>
            <a:endParaRPr lang="zh-CN" altLang="en-US" dirty="0"/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5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7337" y="2700028"/>
          <a:ext cx="10947400" cy="3310032"/>
        </p:xfrm>
        <a:graphic>
          <a:graphicData uri="http://schemas.openxmlformats.org/drawingml/2006/table">
            <a:tbl>
              <a:tblPr/>
              <a:tblGrid>
                <a:gridCol w="1804132"/>
                <a:gridCol w="3564732"/>
                <a:gridCol w="5578536"/>
              </a:tblGrid>
              <a:tr h="3465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来源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示例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说明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7326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媒体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报纸、书刊、广播、电视、音像制品、网络、其他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包括各种纸质媒体、电子媒体、网络媒体等，提供的是人们加工过的信息或转载信息，使用时要注意考证其出处及权威性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0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他人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老师、父母、同学、朋友、专业人士、其他</a:t>
                      </a:r>
                      <a:endParaRPr lang="zh-CN" sz="9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能为你提供所需信息，或能帮助你找到所需信息</a:t>
                      </a:r>
                      <a:endParaRPr lang="zh-CN" sz="9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7337" y="722059"/>
          <a:ext cx="10947400" cy="2446020"/>
        </p:xfrm>
        <a:graphic>
          <a:graphicData uri="http://schemas.openxmlformats.org/drawingml/2006/table">
            <a:tbl>
              <a:tblPr/>
              <a:tblGrid>
                <a:gridCol w="1477256"/>
                <a:gridCol w="4788532"/>
                <a:gridCol w="4681612"/>
              </a:tblGrid>
              <a:tr h="3465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来源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示例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3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说明</a:t>
                      </a:r>
                      <a:endParaRPr lang="zh-CN" sz="9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7326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事物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本身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动物、山河、风雨、表情、行为、化学反应、活动过程、事件现场、其他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包括各种自然现象、社会现象及人的特征等，可提供直接的、没有经过加工的信息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．分辨信息的真伪，是当代人必须具备的媒介素养。请从新闻的要素和特点的角度判断下面这则新闻是否可靠，并说出你的理由。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有媒体报道，根据巴方需求，中国政府派出的蝗灾防治工作组已抵达巴基斯坦。随后，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10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鸭子军队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也将代表国家出征灭蝗。是的，你没有看错，这支由浙江绍兴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国绍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鸭苗组成的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鸭子军队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简直是灭蝗界的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奇才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20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年前，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鸭子军队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就曾出征新疆，一举平定蝗灾，立下赫赫战功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这则新闻不可靠。理由：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时间不明确，没有写出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10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万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鸭子大军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出征的具体日期；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来源不可靠，没有指明哪家媒体报道的；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原因虽然写清楚了，但是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10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万只鸭子派遣到巴基斯坦在操作上有很大的难度；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新闻中特意提及浙江绍兴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国绍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鸭苗，有植入广告的嫌疑；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是的，你没有看错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等语言在表述上有较强的主观性，不符合新闻语言客观性的要求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5115"/>
            <a:ext cx="10980000" cy="5908040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en-US" kern="100" dirty="0" smtClean="0">
                <a:cs typeface="Times New Roman" panose="02020603050405020304"/>
              </a:rPr>
              <a:t>学习</a:t>
            </a:r>
            <a:r>
              <a:rPr lang="zh-CN" altLang="zh-CN" kern="100" dirty="0" smtClean="0">
                <a:cs typeface="Times New Roman" panose="02020603050405020304"/>
              </a:rPr>
              <a:t>如何</a:t>
            </a:r>
            <a:r>
              <a:rPr lang="zh-CN" altLang="zh-CN" kern="100" dirty="0">
                <a:cs typeface="Times New Roman" panose="02020603050405020304"/>
              </a:rPr>
              <a:t>建立规范的信息传播机制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．针对媒介信息被扭曲、夸大、隐瞒等情况，从个人与政府两个层面谈一谈如何建立规范的信息传播机制。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个人层面：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杜绝谣言，传播事实。谣言捕风捉影，似是而非，带有很强的迷惑性。谣言之所以成为谣言，就是因为它缺乏事实根据。事实与真相是谣言的天敌，只有用事实才能击破谣言。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做有责任感的守法公民。在发言之前，应首先考虑自己的发言是否有确凿根据，是否会给他人和社会造成不良影响。不捏造事实，不传播缺乏事实根据的流言蜚语，是每一个有责任感的守法公民的应尽义务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754923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1494</Words>
  <Application>WPS 演示</Application>
  <PresentationFormat>自定义</PresentationFormat>
  <Paragraphs>84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Segoe Print</vt:lpstr>
      <vt:lpstr>Arial Unicode MS</vt:lpstr>
      <vt:lpstr>Courier New</vt:lpstr>
      <vt:lpstr>Advent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1358</cp:revision>
  <dcterms:created xsi:type="dcterms:W3CDTF">2016-06-29T09:22:00Z</dcterms:created>
  <dcterms:modified xsi:type="dcterms:W3CDTF">2026-03-03T01:50:39Z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2052-12.1.0.24657</vt:lpwstr>
  </property>
</Properties>
</file>