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9"/>
  </p:handoutMasterIdLst>
  <p:sldIdLst>
    <p:sldId id="3920" r:id="rId3"/>
    <p:sldId id="3961" r:id="rId5"/>
    <p:sldId id="3962" r:id="rId6"/>
    <p:sldId id="3925" r:id="rId7"/>
    <p:sldId id="3926" r:id="rId8"/>
    <p:sldId id="3963" r:id="rId9"/>
    <p:sldId id="3964" r:id="rId10"/>
    <p:sldId id="3931" r:id="rId11"/>
    <p:sldId id="3930" r:id="rId12"/>
    <p:sldId id="3965" r:id="rId13"/>
    <p:sldId id="2478" r:id="rId14"/>
    <p:sldId id="3922" r:id="rId15"/>
    <p:sldId id="3935" r:id="rId16"/>
    <p:sldId id="3977" r:id="rId17"/>
    <p:sldId id="3978" r:id="rId18"/>
    <p:sldId id="3979" r:id="rId19"/>
    <p:sldId id="3985" r:id="rId20"/>
    <p:sldId id="3981" r:id="rId21"/>
    <p:sldId id="3982" r:id="rId22"/>
    <p:sldId id="3984" r:id="rId23"/>
    <p:sldId id="3995" r:id="rId24"/>
    <p:sldId id="3939" r:id="rId25"/>
    <p:sldId id="3971" r:id="rId26"/>
    <p:sldId id="3997" r:id="rId27"/>
    <p:sldId id="3988" r:id="rId28"/>
    <p:sldId id="3972" r:id="rId29"/>
    <p:sldId id="3973" r:id="rId30"/>
    <p:sldId id="3974" r:id="rId31"/>
    <p:sldId id="3989" r:id="rId32"/>
    <p:sldId id="3990" r:id="rId33"/>
    <p:sldId id="3991" r:id="rId34"/>
    <p:sldId id="3992" r:id="rId35"/>
    <p:sldId id="3993" r:id="rId36"/>
    <p:sldId id="3994" r:id="rId37"/>
    <p:sldId id="3956" r:id="rId38"/>
  </p:sldIdLst>
  <p:sldSz cx="11522075" cy="6480175"/>
  <p:notesSz cx="6858000" cy="9144000"/>
  <p:embeddedFontLst>
    <p:embeddedFont>
      <p:font typeface="微软雅黑" panose="020B0503020204020204" pitchFamily="34" charset="-122"/>
      <p:regular r:id="rId43"/>
    </p:embeddedFont>
    <p:embeddedFont>
      <p:font typeface="Calibri" panose="020F0502020204030204" pitchFamily="34" charset="0"/>
      <p:regular r:id="rId44"/>
      <p:bold r:id="rId45"/>
      <p:italic r:id="rId46"/>
      <p:boldItalic r:id="rId47"/>
    </p:embeddedFont>
    <p:embeddedFont>
      <p:font typeface="等线" panose="02010600030101010101" charset="-122"/>
      <p:regular r:id="rId48"/>
    </p:embeddedFont>
    <p:embeddedFont>
      <p:font typeface="黑体" panose="02010609060101010101" pitchFamily="49" charset="-122"/>
      <p:regular r:id="rId49"/>
    </p:embeddedFont>
    <p:embeddedFont>
      <p:font typeface="楷体" panose="02010609060101010101" charset="-122"/>
      <p:regular r:id="rId50"/>
    </p:embeddedFont>
  </p:embeddedFontLst>
  <p:custDataLst>
    <p:tags r:id="rId5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155"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42" autoAdjust="0"/>
    <p:restoredTop sz="94268" autoAdjust="0"/>
  </p:normalViewPr>
  <p:slideViewPr>
    <p:cSldViewPr showGuides="1">
      <p:cViewPr>
        <p:scale>
          <a:sx n="75" d="100"/>
          <a:sy n="75" d="100"/>
        </p:scale>
        <p:origin x="-1404" y="-870"/>
      </p:cViewPr>
      <p:guideLst>
        <p:guide orient="horz" pos="562"/>
        <p:guide orient="horz" pos="462"/>
        <p:guide orient="horz" pos="2155"/>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7.xml"/><Relationship Id="rId50" Type="http://schemas.openxmlformats.org/officeDocument/2006/relationships/font" Target="fonts/font8.fntdata"/><Relationship Id="rId5" Type="http://schemas.openxmlformats.org/officeDocument/2006/relationships/slide" Target="slides/slide2.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第七单元　整本书阅读</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892921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153947" y="14319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871331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045997" y="71618"/>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探究构建</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2.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4.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5.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第七单元　整本书阅读</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772035"/>
            <a:ext cx="11522075" cy="86614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《红楼梦》</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396441" y="683803"/>
          <a:ext cx="10729192" cy="389051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坚持读完一部长篇小说，完整阅读，培养读书的耐性与兴趣。</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．探索阅读长篇小说的方法，积累阅读长篇小说的经验。</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．综合运用精读、略读、浏览、跳读、猜读等阅读方法，把握文本丰富的内涵和精髓。</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．撰写故事梗概或作品提要、读书笔记，学写综述。</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860316"/>
            <a:ext cx="10980000" cy="2676525"/>
          </a:xfrm>
        </p:spPr>
        <p:txBody>
          <a:bodyPr/>
          <a:lstStyle/>
          <a:p>
            <a:pPr algn="ctr">
              <a:spcAft>
                <a:spcPts val="0"/>
              </a:spcAft>
              <a:tabLst>
                <a:tab pos="2700655" algn="l"/>
              </a:tabLst>
            </a:pPr>
            <a:r>
              <a:rPr lang="zh-CN" altLang="zh-CN" kern="100" dirty="0">
                <a:cs typeface="Times New Roman" panose="02020603050405020304"/>
              </a:rPr>
              <a:t>【课文助读】</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一、作者简介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曹雪芹</a:t>
            </a:r>
            <a:r>
              <a:rPr lang="en-US" altLang="zh-CN" kern="100" dirty="0">
                <a:cs typeface="Courier New" panose="02070309020205020404"/>
              </a:rPr>
              <a:t>(</a:t>
            </a:r>
            <a:r>
              <a:rPr lang="zh-CN" altLang="zh-CN" kern="100" dirty="0">
                <a:cs typeface="Times New Roman" panose="02020603050405020304"/>
              </a:rPr>
              <a:t>约</a:t>
            </a:r>
            <a:r>
              <a:rPr lang="en-US" altLang="zh-CN" kern="100" dirty="0">
                <a:cs typeface="Courier New" panose="02070309020205020404"/>
              </a:rPr>
              <a:t>1715—</a:t>
            </a:r>
            <a:r>
              <a:rPr lang="zh-CN" altLang="zh-CN" kern="100" dirty="0">
                <a:cs typeface="Times New Roman" panose="02020603050405020304"/>
              </a:rPr>
              <a:t>约</a:t>
            </a:r>
            <a:r>
              <a:rPr lang="en-US" altLang="zh-CN" kern="100" dirty="0">
                <a:cs typeface="Courier New" panose="02070309020205020404"/>
              </a:rPr>
              <a:t>1763)</a:t>
            </a:r>
            <a:r>
              <a:rPr lang="zh-CN" altLang="zh-CN" kern="100" dirty="0">
                <a:cs typeface="Times New Roman" panose="02020603050405020304"/>
              </a:rPr>
              <a:t>，名霑，字梦阮，号雪芹、芹圃、芹溪，清代小说家。</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cs typeface="Times New Roman" panose="02020603050405020304"/>
              </a:rPr>
              <a:t>曹雪芹的曾祖父曹玺曾担任江宁织造，曾祖母孙氏做过康熙的保姆。祖父曹寅做过康熙的伴读和御前侍卫，后任江宁织造，兼任两淮巡盐监察御史，极受康熙宠信。康熙六下江南，其中四次由曹寅负责接驾，并住在曹家。所以，曹雪芹在少年时代，经历了一段富贵荣华的贵族生活。</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3969385"/>
          </a:xfrm>
        </p:spPr>
        <p:txBody>
          <a:bodyPr/>
          <a:lstStyle/>
          <a:p>
            <a:pPr indent="713740" fontAlgn="ctr">
              <a:spcAft>
                <a:spcPts val="0"/>
              </a:spcAft>
              <a:tabLst>
                <a:tab pos="2700655" algn="l"/>
              </a:tabLst>
            </a:pPr>
            <a:r>
              <a:rPr lang="zh-CN" altLang="zh-CN" kern="100" dirty="0">
                <a:cs typeface="Times New Roman" panose="02020603050405020304"/>
              </a:rPr>
              <a:t>雍正五年</a:t>
            </a:r>
            <a:r>
              <a:rPr lang="en-US" altLang="zh-CN" kern="100" dirty="0">
                <a:cs typeface="Courier New" panose="02070309020205020404"/>
              </a:rPr>
              <a:t>(1727)</a:t>
            </a:r>
            <a:r>
              <a:rPr lang="zh-CN" altLang="zh-CN" kern="100" dirty="0">
                <a:cs typeface="Times New Roman" panose="02020603050405020304"/>
              </a:rPr>
              <a:t>，</a:t>
            </a:r>
            <a:r>
              <a:rPr lang="zh-CN" altLang="zh-CN" kern="100" dirty="0" smtClean="0">
                <a:cs typeface="Times New Roman" panose="02020603050405020304"/>
              </a:rPr>
              <a:t>曹</a:t>
            </a:r>
            <a:r>
              <a:rPr lang="en-US" altLang="zh-CN" kern="100" dirty="0" smtClean="0">
                <a:cs typeface="Times New Roman" panose="02020603050405020304"/>
              </a:rPr>
              <a:t>    </a:t>
            </a:r>
            <a:r>
              <a:rPr lang="zh-CN" altLang="zh-CN" kern="100" dirty="0" smtClean="0">
                <a:cs typeface="Times New Roman" panose="02020603050405020304"/>
              </a:rPr>
              <a:t>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行为不端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骚扰驿站</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亏空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的罪名而被革职，曹家南京的家产全被抄没，从此一蹶不振。曹雪芹随家人迁回北京居住。晚年，移居北京西郊，生活更加穷苦，</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满径蓬蒿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举家食粥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。他以坚韧不拔的毅力，专心致志地从事《红楼梦》的写作和修订。乾隆二十七年</a:t>
            </a:r>
            <a:r>
              <a:rPr lang="en-US" altLang="zh-CN" kern="100" dirty="0">
                <a:cs typeface="Courier New" panose="02070309020205020404"/>
              </a:rPr>
              <a:t>(1762)</a:t>
            </a:r>
            <a:r>
              <a:rPr lang="zh-CN" altLang="zh-CN" kern="100" dirty="0">
                <a:cs typeface="Times New Roman" panose="02020603050405020304"/>
              </a:rPr>
              <a:t>，由于幼子夭亡，曹雪芹感伤成疾，卧床不起，终因贫病无医，不久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泪尽而逝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1026" name="Picture 2" descr="页"/>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18305" y="765175"/>
            <a:ext cx="38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zh-CN" altLang="zh-CN" kern="100" dirty="0">
                <a:cs typeface="Times New Roman" panose="02020603050405020304"/>
              </a:rPr>
              <a:t>高鹗</a:t>
            </a:r>
            <a:r>
              <a:rPr lang="en-US" altLang="zh-CN" kern="100" dirty="0">
                <a:cs typeface="Courier New" panose="02070309020205020404"/>
              </a:rPr>
              <a:t>(</a:t>
            </a:r>
            <a:r>
              <a:rPr lang="zh-CN" altLang="zh-CN" kern="100" dirty="0">
                <a:cs typeface="Times New Roman" panose="02020603050405020304"/>
              </a:rPr>
              <a:t>约</a:t>
            </a:r>
            <a:r>
              <a:rPr lang="en-US" altLang="zh-CN" kern="100" dirty="0">
                <a:cs typeface="Courier New" panose="02070309020205020404"/>
              </a:rPr>
              <a:t>1758—</a:t>
            </a:r>
            <a:r>
              <a:rPr lang="zh-CN" altLang="zh-CN" kern="100" dirty="0">
                <a:cs typeface="Times New Roman" panose="02020603050405020304"/>
              </a:rPr>
              <a:t>约</a:t>
            </a:r>
            <a:r>
              <a:rPr lang="en-US" altLang="zh-CN" kern="100" dirty="0">
                <a:cs typeface="Courier New" panose="02070309020205020404"/>
              </a:rPr>
              <a:t>1815)</a:t>
            </a:r>
            <a:r>
              <a:rPr lang="zh-CN" altLang="zh-CN" kern="100" dirty="0">
                <a:cs typeface="Times New Roman" panose="02020603050405020304"/>
              </a:rPr>
              <a:t>，字云士，号秋甫，别号兰墅、红楼外史。中国古典小说《红楼梦》出版史、传播史上首个刻印本、全璧本</a:t>
            </a:r>
            <a:r>
              <a:rPr lang="en-US" altLang="zh-CN" kern="100" dirty="0">
                <a:cs typeface="Courier New" panose="02070309020205020404"/>
              </a:rPr>
              <a:t>——</a:t>
            </a:r>
            <a:r>
              <a:rPr lang="zh-CN" altLang="zh-CN" kern="100" dirty="0">
                <a:cs typeface="Times New Roman" panose="02020603050405020304"/>
              </a:rPr>
              <a:t>程高本的两位主要编辑者、整理者、出版者之一，清代汉军镶黄旗内务府人，辽宁铁岭人，自署铁岭高鹗、奉天高鹗，其先世清初即寓居北京。高鹗于乾隆五十三年</a:t>
            </a:r>
            <a:r>
              <a:rPr lang="en-US" altLang="zh-CN" kern="100" dirty="0">
                <a:cs typeface="Courier New" panose="02070309020205020404"/>
              </a:rPr>
              <a:t>(1788)</a:t>
            </a:r>
            <a:r>
              <a:rPr lang="zh-CN" altLang="zh-CN" kern="100" dirty="0">
                <a:cs typeface="Times New Roman" panose="02020603050405020304"/>
              </a:rPr>
              <a:t>中举，乾隆六十年</a:t>
            </a:r>
            <a:r>
              <a:rPr lang="en-US" altLang="zh-CN" kern="100" dirty="0">
                <a:cs typeface="Courier New" panose="02070309020205020404"/>
              </a:rPr>
              <a:t>(1795)</a:t>
            </a:r>
            <a:r>
              <a:rPr lang="zh-CN" altLang="zh-CN" kern="100" dirty="0">
                <a:cs typeface="Times New Roman" panose="02020603050405020304"/>
              </a:rPr>
              <a:t>进士及第，历官内阁中书、汉军中书、内阁典籍、内阁侍读、江南道监察御史、刑科给事中等职。有《月小山房遗稿》《砚香词》等传世。</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98435"/>
            <a:ext cx="10980000" cy="590804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二、《红楼梦》的地位</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《红楼梦》原名《石头记》，是我国古代小说中杰出的现实主义作品。一般认为它是由清代作家曹雪芹</a:t>
            </a:r>
            <a:r>
              <a:rPr lang="en-US" altLang="zh-CN" kern="100" dirty="0">
                <a:cs typeface="Courier New" panose="02070309020205020404"/>
                <a:sym typeface="+mn-ea"/>
              </a:rPr>
              <a:t>(</a:t>
            </a:r>
            <a:r>
              <a:rPr lang="zh-CN" altLang="en-US" kern="100" dirty="0">
                <a:cs typeface="Courier New" panose="02070309020205020404"/>
                <a:sym typeface="+mn-ea"/>
              </a:rPr>
              <a:t>前</a:t>
            </a:r>
            <a:r>
              <a:rPr lang="en-US" altLang="zh-CN" kern="100" dirty="0">
                <a:cs typeface="Courier New" panose="02070309020205020404"/>
                <a:sym typeface="+mn-ea"/>
              </a:rPr>
              <a:t>80</a:t>
            </a:r>
            <a:r>
              <a:rPr lang="zh-CN" altLang="en-US" kern="100" dirty="0">
                <a:cs typeface="Courier New" panose="02070309020205020404"/>
                <a:sym typeface="+mn-ea"/>
              </a:rPr>
              <a:t>回</a:t>
            </a:r>
            <a:r>
              <a:rPr lang="en-US" altLang="zh-CN" kern="100" dirty="0">
                <a:cs typeface="Courier New" panose="02070309020205020404"/>
                <a:sym typeface="+mn-ea"/>
              </a:rPr>
              <a:t>)</a:t>
            </a:r>
            <a:r>
              <a:rPr lang="zh-CN" altLang="en-US" kern="100" dirty="0">
                <a:cs typeface="Courier New" panose="02070309020205020404"/>
                <a:sym typeface="+mn-ea"/>
              </a:rPr>
              <a:t>和高鹗</a:t>
            </a:r>
            <a:r>
              <a:rPr lang="en-US" altLang="zh-CN" kern="100" dirty="0">
                <a:cs typeface="Courier New" panose="02070309020205020404"/>
                <a:sym typeface="+mn-ea"/>
              </a:rPr>
              <a:t>(</a:t>
            </a:r>
            <a:r>
              <a:rPr lang="zh-CN" altLang="en-US" kern="100" dirty="0">
                <a:cs typeface="Courier New" panose="02070309020205020404"/>
                <a:sym typeface="+mn-ea"/>
              </a:rPr>
              <a:t>后</a:t>
            </a:r>
            <a:r>
              <a:rPr lang="en-US" altLang="zh-CN" kern="100" dirty="0">
                <a:cs typeface="Courier New" panose="02070309020205020404"/>
                <a:sym typeface="+mn-ea"/>
              </a:rPr>
              <a:t>40</a:t>
            </a:r>
            <a:r>
              <a:rPr lang="zh-CN" altLang="en-US" kern="100" dirty="0">
                <a:cs typeface="Courier New" panose="02070309020205020404"/>
                <a:sym typeface="+mn-ea"/>
              </a:rPr>
              <a:t>回</a:t>
            </a:r>
            <a:r>
              <a:rPr lang="en-US" altLang="zh-CN" kern="100" dirty="0">
                <a:cs typeface="Courier New" panose="02070309020205020404"/>
                <a:sym typeface="+mn-ea"/>
              </a:rPr>
              <a:t>)</a:t>
            </a:r>
            <a:r>
              <a:rPr lang="zh-CN" altLang="zh-CN" kern="100" dirty="0">
                <a:cs typeface="Times New Roman" panose="02020603050405020304"/>
              </a:rPr>
              <a:t>创作的章回体长篇小说，被列为中国古典</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四大名著</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之一。它不仅是中华民族文学的代表作，而且也是世界文学中一颗灿烂的明珠。</a:t>
            </a:r>
            <a:endParaRPr lang="zh-CN" altLang="zh-CN" kern="100" dirty="0">
              <a:cs typeface="Times New Roman" panose="02020603050405020304"/>
            </a:endParaRPr>
          </a:p>
          <a:p>
            <a:pPr indent="713740" fontAlgn="ctr">
              <a:spcAft>
                <a:spcPts val="0"/>
              </a:spcAft>
              <a:tabLst>
                <a:tab pos="2700655" algn="l"/>
              </a:tabLst>
            </a:pPr>
            <a:r>
              <a:rPr lang="zh-CN" altLang="zh-CN" sz="2800" kern="100" dirty="0">
                <a:cs typeface="Times New Roman" panose="02020603050405020304"/>
                <a:sym typeface="+mn-ea"/>
              </a:rPr>
              <a:t>清代所谓“河清海晏”的“乾隆盛世”，不过是封建社会的回光返照。当时随着经济的恢复和发展，资本主义的因素也有了增长。这股新的力量与严重束</a:t>
            </a:r>
            <a:r>
              <a:rPr lang="zh-CN" altLang="zh-CN" kern="100" dirty="0">
                <a:cs typeface="Times New Roman" panose="02020603050405020304"/>
                <a:sym typeface="+mn-ea"/>
              </a:rPr>
              <a:t>缚它的封建主义体系不可避免地产生冲突。这种冲突反映在上层建筑领域便是处于萌芽状态却蓬勃而有朝气的初步的</a:t>
            </a:r>
            <a:endParaRPr lang="zh-CN" altLang="zh-CN" sz="2800" kern="100" dirty="0">
              <a:cs typeface="Times New Roman" panose="020206030504050203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688965"/>
          </a:xfrm>
        </p:spPr>
        <p:txBody>
          <a:bodyPr/>
          <a:lstStyle/>
          <a:p>
            <a:pPr latinLnBrk="0">
              <a:lnSpc>
                <a:spcPct val="130000"/>
              </a:lnSpc>
              <a:spcAft>
                <a:spcPts val="0"/>
              </a:spcAft>
              <a:tabLst>
                <a:tab pos="2700655" algn="l"/>
              </a:tabLst>
            </a:pPr>
            <a:r>
              <a:rPr lang="zh-CN" altLang="zh-CN" kern="100" dirty="0">
                <a:cs typeface="Times New Roman" panose="02020603050405020304"/>
                <a:sym typeface="+mn-ea"/>
              </a:rPr>
              <a:t>民主主义思想与腐朽的趋向最后崩溃的但又居于统治地位的封建宗法思想、传统制度之间的矛盾斗争。在这样的时代，《红楼梦》以贾、史、王、薛四大家族的兴衰为背景，着重叙述了贾家荣、宁两府逐渐衰败的过程，揭露了封建官僚地主家庭的荒淫腐败、虚伪欺诈及其各种罪恶活动，歌颂了贾宝玉、林黛玉的叛逆精神，描绘了一些纯洁少女的悲惨遭遇和反抗性格，对封建末期社会进行了剖析和批判。小说以贾宝玉、林黛玉的爱情悲剧为线索，广泛地反映了当时的社会现象和各种矛盾，真实而艺术地反映了封建社会必然灭亡的历史趋势。作品规模宏伟，结构谨严，语言生动优美，善于刻画人物，塑造了许多富有典型性格的艺术形象，是我国古代小说艺术的一座高峰。</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511895"/>
            <a:ext cx="10980000" cy="3322955"/>
          </a:xfrm>
        </p:spPr>
        <p:txBody>
          <a:bodyPr/>
          <a:lstStyle/>
          <a:p>
            <a:pPr>
              <a:spcAft>
                <a:spcPts val="0"/>
              </a:spcAft>
              <a:tabLst>
                <a:tab pos="2700655" algn="l"/>
              </a:tabLst>
            </a:pPr>
            <a:r>
              <a:rPr lang="zh-CN" altLang="zh-CN" kern="100" dirty="0">
                <a:cs typeface="Times New Roman" panose="02020603050405020304"/>
              </a:rPr>
              <a:t>一、《红楼梦》的成就突出地表现于作者塑造出成群的有血有肉的个性化人物形象。请从下面人物中任选两个，根据小说内容为他们撰写人物小传，与同学交流。</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贾宝玉　林黛玉　薛宝钗　王熙凤　史湘云　贾探春　袭人　晴雯</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3" name="图片 2" descr="E:\张\11.19\新建文件夹\整体感知.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12957" y="814995"/>
            <a:ext cx="2296160" cy="609600"/>
          </a:xfrm>
          <a:prstGeom prst="rect">
            <a:avLst/>
          </a:prstGeom>
          <a:noFill/>
          <a:ln>
            <a:noFill/>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0463"/>
            <a:ext cx="10980000" cy="3322955"/>
          </a:xfrm>
        </p:spPr>
        <p:txBody>
          <a:bodyPr/>
          <a:lstStyle/>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贾宝玉：贾政与王夫人的次子，因衔玉而生而在家族备受宠爱。他是封建社会的叛逆者，厌恶封建仕宦道路，具备初步的民主思想(尊重女性、反抗科举等)，被封建正统人物视作“草莽”“不肖”。他和林黛玉互为知己，但在家人的安排下，他被迫娶薛宝钗为妻。最终在家族败落之后出家为僧。</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231975"/>
            <a:ext cx="10980000" cy="3969385"/>
          </a:xfrm>
        </p:spPr>
        <p:txBody>
          <a:bodyPr/>
          <a:lstStyle/>
          <a:p>
            <a:pPr indent="713740" fontAlgn="ctr">
              <a:spcAft>
                <a:spcPts val="0"/>
              </a:spcAft>
              <a:tabLst>
                <a:tab pos="2700655" algn="l"/>
              </a:tabLst>
            </a:pPr>
            <a:r>
              <a:rPr lang="zh-CN" altLang="zh-CN" kern="100" dirty="0">
                <a:cs typeface="Times New Roman" panose="02020603050405020304"/>
              </a:rPr>
              <a:t>在中国古代小说中，曹雪芹的《红楼梦》是一座卓然矗立的小说艺术高峰。这部巨著不以波澜壮阔的场面或曲折离奇的情节取胜，而是在日常生活的细腻叙写中寄寓作者对社会人生的透彻观察和深刻思索，思想内容博大精深，文化内蕴极其丰厚。可以说，《红楼梦》是一部艺术化的中国古代社会文化百科全书，当你逐渐有所领悟，它便能吸引你一读再读，常读常新。</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林黛玉：林如海与贾敏的独女。因母亲去世，外祖母怜其孤独，接入荣国府抚养。</a:t>
            </a:r>
            <a:r>
              <a:rPr lang="zh-CN" altLang="en-US" kern="100" dirty="0">
                <a:ea typeface="楷体" panose="02010609060101010101" charset="-122"/>
                <a:cs typeface="Times New Roman" panose="02020603050405020304"/>
              </a:rPr>
              <a:t>后父亲亦去世，成为寄人篱下的孤女。她身体羸弱，才华横溢，生性孤傲，和贾宝玉同为封建社会的叛逆者。她和贾宝玉有共同的理想和志趣，真心相爱，但这一爱情被残忍扼杀。最终，</a:t>
            </a:r>
            <a:r>
              <a:rPr lang="zh-CN" altLang="en-US" kern="100" dirty="0">
                <a:ea typeface="楷体" panose="02010609060101010101" charset="-122"/>
                <a:cs typeface="Times New Roman" panose="02020603050405020304"/>
              </a:rPr>
              <a:t>林黛玉泪尽而逝</a:t>
            </a:r>
            <a:r>
              <a:rPr lang="zh-CN" altLang="zh-CN" kern="100" dirty="0">
                <a:ea typeface="楷体" panose="02010609060101010101" charset="-122"/>
                <a:cs typeface="Times New Roman" panose="020206030504050203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a:spcAft>
                <a:spcPts val="0"/>
              </a:spcAft>
              <a:tabLst>
                <a:tab pos="2700655" algn="l"/>
              </a:tabLst>
            </a:pPr>
            <a:r>
              <a:rPr lang="zh-CN" altLang="zh-CN" kern="100" dirty="0">
                <a:cs typeface="Times New Roman" panose="02020603050405020304"/>
              </a:rPr>
              <a:t>二、作为章回体小说，每一个章回都有一双明媚动人的</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眼睛</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，能让我们一窥其神秘的世界。回目，是章回的标题，也是章回的</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sym typeface="+mn-ea"/>
              </a:rPr>
              <a:t>眼睛</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它多用对偶的句式概括每一章回的主要内容。通过浏览全书回目，我们可以初步了解整本书的内容、结构和线索。通过梳理回目标题，我们不难发现《红楼梦》不是单条线索贯穿，而是由两条主线构成了纵横交错的网状结构，请进行简单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一是家道中落</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纵向主线</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。以贾府为中心，叙述了四大家族由鼎盛走向衰败的过程。二是人物聚散</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横向主线</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。以宝黛爱情悲剧为中心，叙述了众多女性的由聚而散的不幸命运。</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709164"/>
            <a:ext cx="10980000" cy="1754326"/>
          </a:xfrm>
        </p:spPr>
        <p:txBody>
          <a:bodyPr/>
          <a:lstStyle/>
          <a:p>
            <a:pPr>
              <a:spcAft>
                <a:spcPts val="0"/>
              </a:spcAft>
              <a:tabLst>
                <a:tab pos="2700655" algn="l"/>
              </a:tabLst>
            </a:pPr>
            <a:r>
              <a:rPr lang="en-US" altLang="zh-CN" sz="2400" kern="100" dirty="0" smtClean="0">
                <a:cs typeface="Times New Roman" panose="02020603050405020304"/>
              </a:rPr>
              <a:t>                   </a:t>
            </a:r>
            <a:r>
              <a:rPr lang="zh-CN" altLang="zh-CN" sz="2400" kern="100" dirty="0" smtClean="0">
                <a:cs typeface="Times New Roman" panose="02020603050405020304"/>
              </a:rPr>
              <a:t>把握</a:t>
            </a:r>
            <a:r>
              <a:rPr lang="zh-CN" altLang="zh-CN" sz="2400" kern="100" dirty="0">
                <a:cs typeface="Times New Roman" panose="02020603050405020304"/>
              </a:rPr>
              <a:t>人物关系</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400" kern="100" dirty="0">
                <a:cs typeface="Courier New" panose="02070309020205020404"/>
              </a:rPr>
              <a:t>1</a:t>
            </a:r>
            <a:r>
              <a:rPr lang="zh-CN" altLang="zh-CN" sz="2400" kern="100" dirty="0">
                <a:cs typeface="Times New Roman" panose="02020603050405020304"/>
              </a:rPr>
              <a:t>．精读《红楼梦》前五回，厘清《红楼梦》中的主要人物关系，绘制出人物关系图，并在今后的阅读中进一步完善。</a:t>
            </a:r>
            <a:endParaRPr lang="zh-CN" altLang="zh-CN" sz="1000" kern="100" dirty="0">
              <a:effectLst/>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1625" y="18697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07695"/>
          </a:xfrm>
        </p:spPr>
        <p:txBody>
          <a:bodyPr/>
          <a:lstStyle/>
          <a:p>
            <a:pPr>
              <a:lnSpc>
                <a:spcPct val="120000"/>
              </a:lnSpc>
              <a:spcAft>
                <a:spcPts val="0"/>
              </a:spcAft>
              <a:tabLst>
                <a:tab pos="2700655" algn="l"/>
              </a:tabLst>
            </a:pPr>
            <a:r>
              <a:rPr lang="en-US" altLang="zh-CN" kern="100" dirty="0" smtClean="0">
                <a:cs typeface="Times New Roman" panose="02020603050405020304"/>
              </a:rPr>
              <a:t>      </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2050" name="Picture 2" descr="25YWXJ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62225" y="831215"/>
            <a:ext cx="5873750" cy="503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76580" y="611505"/>
            <a:ext cx="3840480" cy="521970"/>
          </a:xfrm>
          <a:prstGeom prst="rect">
            <a:avLst/>
          </a:prstGeom>
          <a:noFill/>
        </p:spPr>
        <p:txBody>
          <a:bodyPr wrap="square" rtlCol="0">
            <a:spAutoFit/>
          </a:bodyPr>
          <a:p>
            <a:r>
              <a:rPr lang="zh-CN" altLang="zh-CN" kern="100" dirty="0">
                <a:ea typeface="黑体" panose="02010609060101010101" pitchFamily="49" charset="-122"/>
                <a:cs typeface="Times New Roman" panose="02020603050405020304"/>
                <a:sym typeface="+mn-ea"/>
              </a:rPr>
              <a:t>答案：</a:t>
            </a:r>
            <a:endParaRPr lang="zh-CN" alt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39456"/>
          </a:xfrm>
        </p:spPr>
        <p:txBody>
          <a:bodyPr/>
          <a:lstStyle/>
          <a:p>
            <a:pPr>
              <a:lnSpc>
                <a:spcPct val="120000"/>
              </a:lnSpc>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体会</a:t>
            </a:r>
            <a:r>
              <a:rPr lang="zh-CN" altLang="zh-CN" kern="100" dirty="0">
                <a:cs typeface="Times New Roman" panose="02020603050405020304"/>
              </a:rPr>
              <a:t>人物性格的复杂性和多样性</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．阅读《红楼梦》第三十二回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诉肺腑心迷活宝玉　含耻辱情烈死金钏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，总结薛宝钗的性格特点。</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冷静自持，冷漠无情。金钏投井后，连素日最讨厌漂亮女孩子的王夫人都不住地垂泪，薛宝钗安慰王夫人，却将金钏死因归于失足落井，丝毫看不出有一点对生命的怜惜。</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世故，很会做人和处世。王夫人是害人者，却摆出菩萨心肠；薛宝钗能够站在王夫人的立场，从有利于王夫人的角度，加以安慰，极力开脱。</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识大体，顾大局，审时度势。王夫人对金钏投井的原因很忌讳，她不想让更多的人知道这件事情的始末，薛宝钗自告奋勇拿出自己新做的两套衣服给金钏做妆裹用。</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3" name="图片 2"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7629" y="683803"/>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品味</a:t>
            </a:r>
            <a:r>
              <a:rPr lang="zh-CN" altLang="zh-CN" kern="100" dirty="0">
                <a:cs typeface="Times New Roman" panose="02020603050405020304"/>
              </a:rPr>
              <a:t>日常描写所蕴含的丰富内涵</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．阅读《红楼梦》第四十一回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栊翠庵茶品梅花雪　怡红院劫遇母蝗虫</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，从众人饮茶茶具、烹茶所用之水和矛盾冲突中可以得出哪些结论？试从人物身份地位、思想观念、性格特点等方面进行分析。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从贾母和众人所使用的茶具对比中，可以看出贾母身份的高贵。妙玉给林黛玉、薛宝钗用的茶具上题了字，充分彰显了二人的诗情才华。妙玉给贾宝玉用的是自己平时用的，暗示了她对贾宝玉的感情。</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3" name="图片 2"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441" y="791815"/>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当时人们通常认为雨雪入茶能够提升茶的味道，使茶叶中的有效成分充分地渗透到茶水中。泡茶用水的讲究，表现出妙玉烹茶技艺的高超，也体现了封建大家族生活的奢侈性。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(3)</a:t>
            </a:r>
            <a:r>
              <a:rPr lang="zh-CN" altLang="zh-CN" kern="100" dirty="0">
                <a:ea typeface="楷体" panose="02010609060101010101" charset="-122"/>
                <a:cs typeface="Times New Roman" panose="02020603050405020304"/>
              </a:rPr>
              <a:t>乡下人喝茶只有解渴一个目的，是粗茶叶熬制的浓汤，贾府喝的是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两腋风生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的清茶。这就是饮茶映照出来的两种完全不同的生活和不同的饮茶观念。</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(4)</a:t>
            </a:r>
            <a:r>
              <a:rPr lang="zh-CN" altLang="zh-CN" kern="100" dirty="0">
                <a:ea typeface="楷体" panose="02010609060101010101" charset="-122"/>
                <a:cs typeface="Times New Roman" panose="02020603050405020304"/>
              </a:rPr>
              <a:t>刘姥姥喝过的茶杯，不管有多精致和高贵，妙玉都不屑要了，体现出她的清高和内心的尊卑等级观念。</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欣赏</a:t>
            </a:r>
            <a:r>
              <a:rPr lang="zh-CN" altLang="zh-CN" kern="100" dirty="0">
                <a:cs typeface="Times New Roman" panose="02020603050405020304"/>
              </a:rPr>
              <a:t>小说人物创作的诗词</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．诗词本是情动于中而发，《红楼梦》中有很多水平很高、反映人物个性特征的诗词曲赋。如黛玉、宝钗、宝玉等人写的一组</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白海棠诗</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就显露出人物的情趣和性格。请选择其中一个人物的诗作进行分析。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探春的《咏白海棠》通过描绘白海棠的纯洁与美丽，反映了她的性格和对生活的态度。诗中的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玉是精神难比洁，</a:t>
            </a:r>
            <a:r>
              <a:rPr lang="zh-CN" altLang="zh-CN" kern="100" dirty="0">
                <a:latin typeface="等线" panose="02010600030101010101" charset="-122"/>
                <a:ea typeface="Times New Roman" panose="02020603050405020304"/>
                <a:cs typeface="Courier New" panose="02070309020205020404"/>
              </a:rPr>
              <a:t> </a:t>
            </a:r>
            <a:r>
              <a:rPr lang="zh-CN" altLang="zh-CN" kern="100" dirty="0">
                <a:ea typeface="楷体" panose="02010609060101010101" charset="-122"/>
                <a:cs typeface="Times New Roman" panose="02020603050405020304"/>
              </a:rPr>
              <a:t>雪为肌骨易销魂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展示了她对高洁品质的追求。</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3" name="图片 2" descr="E:\张\11.19\新建文件夹\任务四.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2445" y="827819"/>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75791"/>
            <a:ext cx="10980000" cy="5492750"/>
          </a:xfrm>
        </p:spPr>
        <p:txBody>
          <a:bodyPr/>
          <a:lstStyle/>
          <a:p>
            <a:pPr>
              <a:spcAft>
                <a:spcPts val="0"/>
              </a:spcAft>
              <a:tabLst>
                <a:tab pos="2700655" algn="l"/>
              </a:tabLst>
            </a:pPr>
            <a:r>
              <a:rPr lang="en-US" altLang="zh-CN" sz="2600" kern="100" dirty="0">
                <a:ea typeface="楷体" panose="02010609060101010101" charset="-122"/>
                <a:cs typeface="Courier New" panose="02070309020205020404"/>
              </a:rPr>
              <a:t>        (2)</a:t>
            </a:r>
            <a:r>
              <a:rPr lang="zh-CN" altLang="zh-CN" sz="2600" kern="100" dirty="0">
                <a:ea typeface="楷体" panose="02010609060101010101" charset="-122"/>
                <a:cs typeface="Times New Roman" panose="02020603050405020304"/>
              </a:rPr>
              <a:t>薛宝钗的《咏白海棠》则更多地体现了她的稳重和内敛。诗中的</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珍重芳姿昼掩门，</a:t>
            </a:r>
            <a:r>
              <a:rPr lang="zh-CN" altLang="zh-CN" sz="2600" kern="100" dirty="0">
                <a:latin typeface="等线" panose="02010600030101010101" charset="-122"/>
                <a:ea typeface="Times New Roman" panose="02020603050405020304"/>
                <a:cs typeface="Courier New" panose="02070309020205020404"/>
              </a:rPr>
              <a:t> </a:t>
            </a:r>
            <a:r>
              <a:rPr lang="zh-CN" altLang="zh-CN" sz="2600" kern="100" dirty="0">
                <a:ea typeface="楷体" panose="02010609060101010101" charset="-122"/>
                <a:cs typeface="Times New Roman" panose="02020603050405020304"/>
              </a:rPr>
              <a:t>自携手瓮灌苔盆</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描绘了她对白海棠的珍视，同时也反映了她的矜持和端庄。</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600" kern="100" dirty="0">
                <a:ea typeface="楷体" panose="02010609060101010101" charset="-122"/>
                <a:cs typeface="Courier New" panose="02070309020205020404"/>
              </a:rPr>
              <a:t>        (3)</a:t>
            </a:r>
            <a:r>
              <a:rPr lang="zh-CN" altLang="zh-CN" sz="2600" kern="100" dirty="0">
                <a:ea typeface="楷体" panose="02010609060101010101" charset="-122"/>
                <a:cs typeface="Times New Roman" panose="02020603050405020304"/>
              </a:rPr>
              <a:t>贾宝玉的《咏白海棠》通过比喻和典故，表达了他对人生和情感的感慨。如</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出浴太真冰作影，</a:t>
            </a:r>
            <a:r>
              <a:rPr lang="zh-CN" altLang="zh-CN" sz="2600" kern="100" dirty="0">
                <a:latin typeface="等线" panose="02010600030101010101" charset="-122"/>
                <a:ea typeface="Times New Roman" panose="02020603050405020304"/>
                <a:cs typeface="Courier New" panose="02070309020205020404"/>
              </a:rPr>
              <a:t> </a:t>
            </a:r>
            <a:r>
              <a:rPr lang="zh-CN" altLang="zh-CN" sz="2600" kern="100" dirty="0">
                <a:ea typeface="楷体" panose="02010609060101010101" charset="-122"/>
                <a:cs typeface="Times New Roman" panose="02020603050405020304"/>
              </a:rPr>
              <a:t>捧心西子玉为魂</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借用历史人物，表达了对美好但又脆弱的事物的赞美。</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600" kern="100" dirty="0">
                <a:ea typeface="楷体" panose="02010609060101010101" charset="-122"/>
                <a:cs typeface="Courier New" panose="02070309020205020404"/>
              </a:rPr>
              <a:t>        (4)</a:t>
            </a:r>
            <a:r>
              <a:rPr lang="zh-CN" altLang="zh-CN" sz="2600" kern="100" dirty="0">
                <a:ea typeface="楷体" panose="02010609060101010101" charset="-122"/>
                <a:cs typeface="Times New Roman" panose="02020603050405020304"/>
              </a:rPr>
              <a:t>林黛玉的《咏白海棠》充满了诗意的哀愁，反映了她敏感多疑的性格和对孤独的深刻体验。诗中的</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偷来梨蕊三分白，</a:t>
            </a:r>
            <a:r>
              <a:rPr lang="zh-CN" altLang="zh-CN" sz="2600" kern="100" dirty="0">
                <a:latin typeface="等线" panose="02010600030101010101" charset="-122"/>
                <a:ea typeface="Times New Roman" panose="02020603050405020304"/>
                <a:cs typeface="Courier New" panose="02070309020205020404"/>
              </a:rPr>
              <a:t> </a:t>
            </a:r>
            <a:r>
              <a:rPr lang="zh-CN" altLang="zh-CN" sz="2600" kern="100" dirty="0">
                <a:ea typeface="楷体" panose="02010609060101010101" charset="-122"/>
                <a:cs typeface="Times New Roman" panose="02020603050405020304"/>
              </a:rPr>
              <a:t>借得梅花一缕魂</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通过对比梨花和梅花的特质，表达了对白海棠纯洁与坚韧的赞美。</a:t>
            </a:r>
            <a:endParaRPr lang="zh-CN" altLang="zh-CN" sz="26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ea typeface="楷体" panose="02010609060101010101" charset="-122"/>
                <a:cs typeface="Courier New" panose="02070309020205020404"/>
              </a:rPr>
              <a:t>        (5)</a:t>
            </a:r>
            <a:r>
              <a:rPr lang="zh-CN" altLang="zh-CN" kern="100" dirty="0">
                <a:ea typeface="楷体" panose="02010609060101010101" charset="-122"/>
                <a:cs typeface="Times New Roman" panose="02020603050405020304"/>
              </a:rPr>
              <a:t>史湘云的两首诗。第一首诗咏白海棠，先以蓝田玉称之，次以传奇神话渲染之，从人的感受来表现它，最后委婉地表现人们对它的喜爱、呵护之情，真可谓跌宕起伏，亦可见史湘云才思之敏捷。第二首诗写作的目的是诉</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幽情</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。史湘云对花生情，托花寄兴，结果却是幽情无处诉说。可见苦闷表达得多么深沉，这或许是史湘云在咏物抒怀时，更多地联系了自己的身世命运的缘故</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4615815"/>
          </a:xfrm>
        </p:spPr>
        <p:txBody>
          <a:bodyPr/>
          <a:lstStyle/>
          <a:p>
            <a:pPr indent="713740" fontAlgn="ctr">
              <a:spcAft>
                <a:spcPts val="0"/>
              </a:spcAft>
              <a:tabLst>
                <a:tab pos="2700655" algn="l"/>
              </a:tabLst>
            </a:pPr>
            <a:r>
              <a:rPr lang="zh-CN" altLang="zh-CN" kern="100" dirty="0">
                <a:cs typeface="Times New Roman" panose="02020603050405020304"/>
              </a:rPr>
              <a:t>本单元属于必修课程</a:t>
            </a:r>
            <a:r>
              <a:rPr lang="zh-CN" altLang="zh-CN" kern="100" dirty="0">
                <a:latin typeface="等线" panose="02010600030101010101" charset="-122"/>
                <a:cs typeface="Times New Roman" panose="02020603050405020304"/>
                <a:sym typeface="+mn-ea"/>
              </a:rPr>
              <a:t>“</a:t>
            </a:r>
            <a:r>
              <a:rPr lang="zh-CN" altLang="zh-CN" kern="100" dirty="0">
                <a:cs typeface="Times New Roman" panose="02020603050405020304"/>
              </a:rPr>
              <a:t>整本书阅读与研讨</a:t>
            </a:r>
            <a:r>
              <a:rPr lang="zh-CN" altLang="zh-CN" kern="100" dirty="0">
                <a:latin typeface="等线" panose="02010600030101010101" charset="-122"/>
                <a:cs typeface="Times New Roman" panose="02020603050405020304"/>
                <a:sym typeface="+mn-ea"/>
              </a:rPr>
              <a:t>”</a:t>
            </a:r>
            <a:r>
              <a:rPr lang="zh-CN" altLang="zh-CN" kern="100" dirty="0">
                <a:cs typeface="Times New Roman" panose="02020603050405020304"/>
              </a:rPr>
              <a:t>学习任务群。通过本专题的研究性学习，整体把握长篇小说的思想内容和艺术特点。宏观方面，梳理小说中四大家族的关系脉络，厘清人物关系，赏析人物形象，探究红楼梦</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万艳同悲</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的悲剧性，体会小说的主旨。微观方面，可从诗词、器具、服饰、建筑等方面入手，多角度赏析《红楼梦》中为我们建造的</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诗礼簪缨家，花柳繁华地</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，从而获得对人生有益的启示。</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把握</a:t>
            </a:r>
            <a:r>
              <a:rPr lang="zh-CN" altLang="zh-CN" kern="100" dirty="0">
                <a:cs typeface="Times New Roman" panose="02020603050405020304"/>
              </a:rPr>
              <a:t>主要人物的命运或结局</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．第五回贾宝玉梦游太虚幻境时，听到了预示书中主要人物命运和结局的《红楼梦》仙曲。请结合《红楼梦》全书分析最后一支曲《收尾</a:t>
            </a:r>
            <a:r>
              <a:rPr lang="en-US" altLang="zh-CN" kern="100" dirty="0">
                <a:cs typeface="Courier New" panose="02070309020205020404"/>
              </a:rPr>
              <a:t>·</a:t>
            </a:r>
            <a:r>
              <a:rPr lang="zh-CN" altLang="zh-CN" kern="100" dirty="0">
                <a:cs typeface="Times New Roman" panose="02020603050405020304"/>
              </a:rPr>
              <a:t>飞鸟各投林》中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有恩的，死里逃生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欠泪的，泪已尽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老来富贵也真侥幸</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看破的，遁入空门</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各预示哪些人物怎样的命运和结局</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五.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441" y="827819"/>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lgn="ctr">
              <a:spcAft>
                <a:spcPts val="0"/>
              </a:spcAft>
              <a:tabLst>
                <a:tab pos="2700655" algn="l"/>
              </a:tabLst>
            </a:pPr>
            <a:r>
              <a:rPr lang="zh-CN" altLang="zh-CN" kern="100" dirty="0">
                <a:ea typeface="黑体" panose="02010609060101010101" pitchFamily="49" charset="-122"/>
                <a:cs typeface="Times New Roman" panose="02020603050405020304"/>
              </a:rPr>
              <a:t>收尾</a:t>
            </a:r>
            <a:r>
              <a:rPr lang="en-US" altLang="zh-CN" kern="100" dirty="0">
                <a:ea typeface="黑体" panose="02010609060101010101" pitchFamily="49" charset="-122"/>
                <a:cs typeface="Courier New" panose="02070309020205020404"/>
              </a:rPr>
              <a:t>·</a:t>
            </a:r>
            <a:r>
              <a:rPr lang="zh-CN" altLang="zh-CN" kern="100" dirty="0">
                <a:ea typeface="黑体" panose="02010609060101010101" pitchFamily="49" charset="-122"/>
                <a:cs typeface="Times New Roman" panose="02020603050405020304"/>
              </a:rPr>
              <a:t>飞鸟各投林</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为官的，家业凋零；富贵的，金银散尽；有恩的，死里逃生；无情的，分明报应。欠命的，命已还；欠泪的，泪已尽。冤冤相报实非轻，分离聚合皆前定。欲知命短问前生，老来富贵也真侥幸。看破的，遁入空门；痴迷的，枉送了性命。好一似食尽鸟投林，落了片白茫茫大地真干净！</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第五回</a:t>
            </a:r>
            <a:r>
              <a:rPr lang="zh-CN" altLang="zh-CN" kern="100" dirty="0" smtClean="0">
                <a:ea typeface="楷体" panose="02010609060101010101" charset="-122"/>
                <a:cs typeface="Times New Roman" panose="02020603050405020304"/>
              </a:rPr>
              <a:t>《游幻境指迷十二钗</a:t>
            </a:r>
            <a:endParaRPr lang="zh-CN" altLang="zh-CN" sz="1050" kern="100" dirty="0" smtClean="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zh-CN" altLang="zh-CN" kern="100" dirty="0" smtClean="0">
                <a:ea typeface="楷体" panose="02010609060101010101" charset="-122"/>
                <a:cs typeface="Times New Roman" panose="02020603050405020304"/>
              </a:rPr>
              <a:t>饮仙醪曲演红楼梦》</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有恩的，死里逃生：巧姐因母亲曾接济过刘姥姥，在贾府败落后被刘姥姥搭救。</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欠泪的，泪已尽：林黛玉是绛珠仙子转世，要用一生的泪水偿还转世为贾宝玉的神瑛侍者的灌溉之恩，最终泪尽而亡。</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老来富贵也真侥幸：贾府败落后，李纨晚年因儿子科举高中而得富贵。</a:t>
            </a:r>
            <a:r>
              <a:rPr lang="en-US" altLang="zh-CN" kern="100" dirty="0">
                <a:latin typeface="宋体" panose="02010600030101010101" pitchFamily="2" charset="-122"/>
                <a:ea typeface="楷体" panose="02010609060101010101" charset="-122"/>
                <a:cs typeface="Times New Roman" panose="02020603050405020304"/>
              </a:rPr>
              <a:t>④</a:t>
            </a:r>
            <a:r>
              <a:rPr lang="zh-CN" altLang="zh-CN" kern="100" dirty="0">
                <a:ea typeface="楷体" panose="02010609060101010101" charset="-122"/>
                <a:cs typeface="Times New Roman" panose="02020603050405020304"/>
              </a:rPr>
              <a:t>看破的，遁入空门：贾惜春因看破贾府好景不长而出家为尼</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探究</a:t>
            </a:r>
            <a:r>
              <a:rPr lang="zh-CN" altLang="zh-CN" kern="100" dirty="0">
                <a:cs typeface="Times New Roman" panose="02020603050405020304"/>
              </a:rPr>
              <a:t>《红楼梦》的主题</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．作品的名称往往暗寓着作品的主题思想或者作者的创作意图。《红楼梦》有很多别名，试着整理《红楼梦》的别称，并分析其中寓含的作者的思想、情感、态度。</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《石头记》：作者以石自喻，感叹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枉入红尘若许年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而一事无成，表达人生虚幻如梦的思想情感。</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《情僧录》：作者借有情人贾宝玉最终出家为僧的故事，表达</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因空见色，由色生情，传情入色，自色悟空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的思想</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六.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2445" y="791815"/>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ea typeface="楷体" panose="02010609060101010101" charset="-122"/>
                <a:cs typeface="Courier New" panose="02070309020205020404"/>
              </a:rPr>
              <a:t>        (3)</a:t>
            </a:r>
            <a:r>
              <a:rPr lang="zh-CN" altLang="zh-CN" kern="100" dirty="0">
                <a:ea typeface="楷体" panose="02010609060101010101" charset="-122"/>
                <a:cs typeface="Times New Roman" panose="02020603050405020304"/>
              </a:rPr>
              <a:t>《风月宝鉴》：寓含戒妄动风月之情的思想。</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(4)</a:t>
            </a:r>
            <a:r>
              <a:rPr lang="zh-CN" altLang="zh-CN" kern="100" dirty="0">
                <a:ea typeface="楷体" panose="02010609060101010101" charset="-122"/>
                <a:cs typeface="Times New Roman" panose="02020603050405020304"/>
              </a:rPr>
              <a:t>《金陵十二钗》：借写十二位女性的悲剧生平，表达青春美好难以长久的思想感情。</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(5)</a:t>
            </a:r>
            <a:r>
              <a:rPr lang="zh-CN" altLang="zh-CN" kern="100" dirty="0">
                <a:ea typeface="楷体" panose="02010609060101010101" charset="-122"/>
                <a:cs typeface="Times New Roman" panose="02020603050405020304"/>
              </a:rPr>
              <a:t>《红楼梦》：《红楼梦》本是太虚幻境中警幻所演之曲名，作者借此交代书中人物的结局；古代的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红楼</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又指富豪权贵人家女子所居的华丽楼宇，作者以此为名，表达了一切繁华富贵皆如梦的思想</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5077460"/>
          </a:xfrm>
        </p:spPr>
        <p:txBody>
          <a:bodyPr/>
          <a:lstStyle/>
          <a:p>
            <a:pPr>
              <a:spcAft>
                <a:spcPts val="0"/>
              </a:spcAft>
              <a:tabLst>
                <a:tab pos="2700655" algn="l"/>
              </a:tabLst>
            </a:pPr>
            <a:r>
              <a:rPr lang="en-US" altLang="zh-CN" sz="2400" kern="100" dirty="0">
                <a:cs typeface="Courier New" panose="02070309020205020404"/>
              </a:rPr>
              <a:t>1</a:t>
            </a:r>
            <a:r>
              <a:rPr lang="zh-CN" altLang="zh-CN" sz="2400" kern="100" dirty="0">
                <a:cs typeface="Times New Roman" panose="02020603050405020304"/>
              </a:rPr>
              <a:t>．阅读《红楼梦》全书，体会作者在日常生活的细腻叙写中寄寓的深刻思想内容与丰厚文化内蕴，了解小说展现的社会风貌和生活习俗，领悟小说深厚的社会内容。</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400" kern="100" dirty="0">
                <a:cs typeface="Courier New" panose="02070309020205020404"/>
              </a:rPr>
              <a:t>2</a:t>
            </a:r>
            <a:r>
              <a:rPr lang="zh-CN" altLang="zh-CN" sz="2400" kern="100" dirty="0">
                <a:cs typeface="Times New Roman" panose="02020603050405020304"/>
              </a:rPr>
              <a:t>．梳理小说主要情节，厘清情节主线，把握小说精巧的艺术结构，积累阅读长篇小说的方法和经验。</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400" kern="100" dirty="0">
                <a:cs typeface="Courier New" panose="02070309020205020404"/>
              </a:rPr>
              <a:t>3</a:t>
            </a:r>
            <a:r>
              <a:rPr lang="zh-CN" altLang="zh-CN" sz="2400" kern="100" dirty="0">
                <a:cs typeface="Times New Roman" panose="02020603050405020304"/>
              </a:rPr>
              <a:t>．厘清人物关系，赏析人物形象，把握主要人物复杂的性格，深入探究小说的内涵和主旨。</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400" kern="100" dirty="0">
                <a:cs typeface="Courier New" panose="02070309020205020404"/>
              </a:rPr>
              <a:t>4</a:t>
            </a:r>
            <a:r>
              <a:rPr lang="zh-CN" altLang="zh-CN" sz="2400" kern="100" dirty="0">
                <a:cs typeface="Times New Roman" panose="02020603050405020304"/>
              </a:rPr>
              <a:t>．分析小说的艺术手法，整体把握小说的艺术价值，获得审美感悟，丰富自己的精神世界；品味和欣赏小说语言，提高语言鉴赏能力和运用能力。</a:t>
            </a:r>
            <a:endParaRPr lang="zh-CN" altLang="zh-CN" sz="10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95871"/>
          <a:ext cx="10888352" cy="4416349"/>
        </p:xfrm>
        <a:graphic>
          <a:graphicData uri="http://schemas.openxmlformats.org/drawingml/2006/table">
            <a:tbl>
              <a:tblPr/>
              <a:tblGrid>
                <a:gridCol w="812606"/>
                <a:gridCol w="5747694"/>
                <a:gridCol w="4328052"/>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现实主义</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现实主义是一种文学艺术的创作方法和思潮。它要求按照现实生活本来的面貌，选择具有普遍意义的生活现象，作具体的、如实的艺术描绘，真实地典型地再现社会生活</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《红楼梦》以现实主义的手法描绘了清代社会的方方面面，具有很高的历史价值和现实意义，深刻揭示了封建社会的种种矛盾和问题</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3948480"/>
        </p:xfrm>
        <a:graphic>
          <a:graphicData uri="http://schemas.openxmlformats.org/drawingml/2006/table">
            <a:tbl>
              <a:tblPr/>
              <a:tblGrid>
                <a:gridCol w="943676"/>
                <a:gridCol w="4140460"/>
                <a:gridCol w="5804216"/>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象征手法</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象征手法是根据事物之间的某种联系，借用某种具体的形象的事物暗示特定的人物或事理，以表达真挚的感情和深刻的寓意</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《红楼梦》运用象征手法如宝玉的通灵宝玉、黛玉的葬花等，增添了文学艺术的魅力，同时也深化了小说的主题和思想</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7092"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342876"/>
            <a:ext cx="10980000" cy="4855945"/>
          </a:xfrm>
        </p:spPr>
        <p:txBody>
          <a:bodyPr/>
          <a:lstStyle/>
          <a:p>
            <a:pPr>
              <a:lnSpc>
                <a:spcPct val="120000"/>
              </a:lnSpc>
              <a:spcAft>
                <a:spcPts val="0"/>
              </a:spcAft>
              <a:tabLst>
                <a:tab pos="2700655" algn="l"/>
              </a:tabLst>
            </a:pPr>
            <a:r>
              <a:rPr lang="en-US" altLang="zh-CN" sz="2600" kern="100" dirty="0">
                <a:cs typeface="Courier New" panose="02070309020205020404"/>
              </a:rPr>
              <a:t>1</a:t>
            </a:r>
            <a:r>
              <a:rPr lang="zh-CN" altLang="zh-CN" sz="2600" kern="100" dirty="0">
                <a:cs typeface="Times New Roman" panose="02020603050405020304"/>
              </a:rPr>
              <a:t>．通过阅读整本书，拓展阅读视野，建构阅读整本书的经验，形成适合自己的读书方法，提升阅读鉴赏能力，养成良好的阅读习惯。</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sz="2600" kern="100" dirty="0">
                <a:cs typeface="Courier New" panose="02070309020205020404"/>
              </a:rPr>
              <a:t>2</a:t>
            </a:r>
            <a:r>
              <a:rPr lang="zh-CN" altLang="zh-CN" sz="2600" kern="100" dirty="0">
                <a:cs typeface="Times New Roman" panose="02020603050405020304"/>
              </a:rPr>
              <a:t>．学习前人的阅读经验，根据不同的阅读目的，综合运用精读、略读与浏览的方法阅读整本书，读懂文本，把握文本丰富的内涵和精髓。</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sz="2600" kern="100" dirty="0">
                <a:cs typeface="Courier New" panose="02070309020205020404"/>
              </a:rPr>
              <a:t>3</a:t>
            </a:r>
            <a:r>
              <a:rPr lang="zh-CN" altLang="zh-CN" sz="2600" kern="100" dirty="0">
                <a:cs typeface="Times New Roman" panose="02020603050405020304"/>
              </a:rPr>
              <a:t>．通读全书，整体把握其思想内容和艺术特点。反复阅读品味，深入探究，欣赏语言表达的精彩之处，梳理小说的感人场景乃至整体的艺术架构，厘清人物关系，感受、欣赏人物形象，探究人物的精神世界，体会小说的主旨，研究小说的艺术价值。</a:t>
            </a:r>
            <a:endParaRPr lang="zh-CN" altLang="zh-CN" sz="26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sz="2600" kern="100" dirty="0">
                <a:cs typeface="Courier New" panose="02070309020205020404"/>
              </a:rPr>
              <a:t>4</a:t>
            </a:r>
            <a:r>
              <a:rPr lang="zh-CN" altLang="zh-CN" sz="2600" kern="100" dirty="0">
                <a:cs typeface="Times New Roman" panose="02020603050405020304"/>
              </a:rPr>
              <a:t>．利用书中的目录、序跋、注释等，学习检索作者信息、作品背景、相关评价等资料，深入研读作家作品。</a:t>
            </a:r>
            <a:endParaRPr lang="zh-CN" altLang="zh-CN" sz="260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320469"/>
          <a:ext cx="10620624" cy="4296528"/>
        </p:xfrm>
        <a:graphic>
          <a:graphicData uri="http://schemas.openxmlformats.org/drawingml/2006/table">
            <a:tbl>
              <a:tblPr/>
              <a:tblGrid>
                <a:gridCol w="1673908"/>
                <a:gridCol w="7447408"/>
                <a:gridCol w="507371"/>
                <a:gridCol w="484566"/>
                <a:gridCol w="507371"/>
              </a:tblGrid>
              <a:tr h="431022">
                <a:tc rowSpan="2">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A</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B</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C</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语言建构与运用</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学会品味人物在特定语境下的语言，体会文字中蕴含的独特的精神世界和诗意追求；积累语言材料和语言经验，提高语言鉴赏能力和运用能力</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思维发展与提升</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有逻辑地梳理《红楼梦》中的人物关系与结构线索；把握小说精巧的艺术结构，思辨地看待人物的多样性和复杂性</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dirty="0">
                          <a:effectLst/>
                          <a:latin typeface="Times New Roman" panose="02020603050405020304"/>
                          <a:ea typeface="宋体" panose="02010600030101010101" pitchFamily="2" charset="-122"/>
                          <a:cs typeface="Courier New" panose="02070309020205020404"/>
                        </a:rPr>
                        <a:t> </a:t>
                      </a:r>
                      <a:endParaRPr lang="zh-CN" sz="26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68734"/>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36395"/>
          <a:ext cx="10620624" cy="5485248"/>
        </p:xfrm>
        <a:graphic>
          <a:graphicData uri="http://schemas.openxmlformats.org/drawingml/2006/table">
            <a:tbl>
              <a:tblPr/>
              <a:tblGrid>
                <a:gridCol w="1745916"/>
                <a:gridCol w="7375400"/>
                <a:gridCol w="507371"/>
                <a:gridCol w="484566"/>
                <a:gridCol w="507371"/>
              </a:tblGrid>
              <a:tr h="431022">
                <a:tc rowSpan="2">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6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A</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B</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600" b="1" kern="100" dirty="0">
                          <a:solidFill>
                            <a:srgbClr val="C00000"/>
                          </a:solidFill>
                          <a:effectLst/>
                          <a:latin typeface="+mn-lt"/>
                          <a:ea typeface="+mj-ea"/>
                          <a:cs typeface="Courier New" panose="02070309020205020404"/>
                        </a:rPr>
                        <a:t>C</a:t>
                      </a:r>
                      <a:endParaRPr lang="zh-CN" sz="26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审美鉴赏与创造</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初步感受《红楼梦》的艺术魅力，包括人物塑造、情节安排及环境描写等方面，激发阅读兴趣；品味作品日常生活描写中蕴含的审美趣味，形成正确的审美价值观和高雅的审美情趣</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文化传承与理解</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了解《红楼梦》在中国文学史上的地位，认识《红楼梦》的文学价值；整体把握小说的思想内容，体会其中体现的中华传统文化和人文精神，增进对中华优秀传统文化的理解和认同</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a:effectLst/>
                          <a:latin typeface="Times New Roman" panose="02020603050405020304"/>
                          <a:ea typeface="宋体" panose="02010600030101010101" pitchFamily="2" charset="-122"/>
                          <a:cs typeface="Courier New" panose="02070309020205020404"/>
                        </a:rPr>
                        <a:t> </a:t>
                      </a:r>
                      <a:endParaRPr lang="zh-CN" sz="26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600" b="1" kern="100" dirty="0">
                          <a:effectLst/>
                          <a:latin typeface="Times New Roman" panose="02020603050405020304"/>
                          <a:ea typeface="宋体" panose="02010600030101010101" pitchFamily="2" charset="-122"/>
                          <a:cs typeface="Courier New" panose="02070309020205020404"/>
                        </a:rPr>
                        <a:t> </a:t>
                      </a:r>
                      <a:endParaRPr lang="zh-CN" sz="26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5680</Words>
  <Application>WPS 演示</Application>
  <PresentationFormat>自定义</PresentationFormat>
  <Paragraphs>211</Paragraphs>
  <Slides>35</Slides>
  <Notes>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35</vt:i4>
      </vt:variant>
    </vt:vector>
  </HeadingPairs>
  <TitlesOfParts>
    <vt:vector size="52"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楷体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1373</cp:revision>
  <dcterms:created xsi:type="dcterms:W3CDTF">2016-06-29T09:22:00Z</dcterms:created>
  <dcterms:modified xsi:type="dcterms:W3CDTF">2026-03-03T01:55:31Z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2052-12.1.0.24657</vt:lpwstr>
  </property>
</Properties>
</file>