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3920" r:id="rId3"/>
    <p:sldId id="3961" r:id="rId5"/>
    <p:sldId id="3962" r:id="rId6"/>
    <p:sldId id="3967" r:id="rId7"/>
    <p:sldId id="3925" r:id="rId8"/>
    <p:sldId id="3926" r:id="rId9"/>
    <p:sldId id="3963" r:id="rId10"/>
    <p:sldId id="3964" r:id="rId11"/>
    <p:sldId id="3931" r:id="rId12"/>
    <p:sldId id="3930" r:id="rId13"/>
    <p:sldId id="3965" r:id="rId14"/>
    <p:sldId id="2478" r:id="rId15"/>
    <p:sldId id="3922" r:id="rId16"/>
    <p:sldId id="3935" r:id="rId17"/>
    <p:sldId id="3977" r:id="rId18"/>
    <p:sldId id="3978" r:id="rId19"/>
    <p:sldId id="3979" r:id="rId20"/>
    <p:sldId id="3980" r:id="rId21"/>
    <p:sldId id="3981" r:id="rId22"/>
    <p:sldId id="3982" r:id="rId23"/>
    <p:sldId id="3984" r:id="rId24"/>
    <p:sldId id="3985" r:id="rId25"/>
    <p:sldId id="3986" r:id="rId26"/>
    <p:sldId id="3939" r:id="rId27"/>
    <p:sldId id="3971" r:id="rId28"/>
    <p:sldId id="3988" r:id="rId29"/>
    <p:sldId id="3972" r:id="rId30"/>
    <p:sldId id="3973" r:id="rId31"/>
    <p:sldId id="3974" r:id="rId32"/>
    <p:sldId id="3975" r:id="rId33"/>
    <p:sldId id="3976" r:id="rId34"/>
    <p:sldId id="2276" r:id="rId35"/>
    <p:sldId id="3956" r:id="rId36"/>
  </p:sldIdLst>
  <p:sldSz cx="11522075" cy="6480175"/>
  <p:notesSz cx="6858000" cy="9144000"/>
  <p:embeddedFontLst>
    <p:embeddedFont>
      <p:font typeface="微软雅黑" panose="020B0503020204020204" pitchFamily="34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等线" panose="02010600030101010101" charset="-122"/>
      <p:regular r:id="rId46"/>
    </p:embeddedFont>
    <p:embeddedFont>
      <p:font typeface="黑体" panose="02010609060101010101" pitchFamily="49" charset="-122"/>
      <p:regular r:id="rId47"/>
    </p:embeddedFont>
    <p:embeddedFont>
      <p:font typeface="楷体" panose="02010609060101010101" charset="-122"/>
      <p:regular r:id="rId48"/>
    </p:embeddedFont>
  </p:embeddedFontLst>
  <p:custDataLst>
    <p:tags r:id="rId49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740" y="-1062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.xml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2.xml"/><Relationship Id="rId3" Type="http://schemas.openxmlformats.org/officeDocument/2006/relationships/slide" Target="../slides/slide2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2.xml"/><Relationship Id="rId3" Type="http://schemas.openxmlformats.org/officeDocument/2006/relationships/slide" Target="../slides/slide2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良知与悲悯</a:t>
            </a:r>
            <a:endParaRPr lang="zh-CN" altLang="en-US" sz="1400" b="1" dirty="0" smtClean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5135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窦娥冤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节选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hyperlink" Target="..\3.&#37197;&#22871;&#32451;&#20064;&#39064;\01%20&#35838;&#21518;&#32032;&#20859;&#35780;&#20215;\04&#35838;&#21518;&#32032;&#20859;&#35780;&#20215;&#65288;&#22235;&#65289;.docx" TargetMode="External"/><Relationship Id="rId3" Type="http://schemas.openxmlformats.org/officeDocument/2006/relationships/tags" Target="../tags/tag7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良知与悲悯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0725" y="636395"/>
          <a:ext cx="10620624" cy="5251164"/>
        </p:xfrm>
        <a:graphic>
          <a:graphicData uri="http://schemas.openxmlformats.org/drawingml/2006/table">
            <a:tbl>
              <a:tblPr/>
              <a:tblGrid>
                <a:gridCol w="1097844"/>
                <a:gridCol w="8023472"/>
                <a:gridCol w="507371"/>
                <a:gridCol w="484566"/>
                <a:gridCol w="507371"/>
              </a:tblGrid>
              <a:tr h="43102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维度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标准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等级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4310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A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B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C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审美鉴赏与创造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鉴赏戏剧的艺术魅力，包括戏剧的结构、情节的起伏、人物形象的塑造等，获得审美享受；体会不同戏剧作品的风格差异，如关汉卿杂剧的豪放泼辣、曹禺话剧的深沉凝重、莎士比亚戏剧的浪漫与现实交织，培养多元的审美情趣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文化传承与理解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了解中国古代戏曲和西方戏剧的发展历程和文化背景，促进中外文化的交流与理解；传承中国古代戏曲中的优秀文化传统，如对正义的追求、对人性的关注，同时汲取西方戏剧中关于人性探索、社会批判等方面的有益思想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8430" y="1834992"/>
            <a:ext cx="7225215" cy="28383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4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25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任意多边形 19"/>
          <p:cNvSpPr/>
          <p:nvPr/>
        </p:nvSpPr>
        <p:spPr>
          <a:xfrm>
            <a:off x="882" y="2086882"/>
            <a:ext cx="11520311" cy="2334590"/>
          </a:xfrm>
          <a:custGeom>
            <a:avLst/>
            <a:gdLst>
              <a:gd name="connsiteX0" fmla="*/ 0 w 9144000"/>
              <a:gd name="connsiteY0" fmla="*/ 0 h 2757715"/>
              <a:gd name="connsiteX1" fmla="*/ 4308857 w 9144000"/>
              <a:gd name="connsiteY1" fmla="*/ 0 h 2757715"/>
              <a:gd name="connsiteX2" fmla="*/ 4572000 w 9144000"/>
              <a:gd name="connsiteY2" fmla="*/ 319314 h 2757715"/>
              <a:gd name="connsiteX3" fmla="*/ 4835144 w 9144000"/>
              <a:gd name="connsiteY3" fmla="*/ 0 h 2757715"/>
              <a:gd name="connsiteX4" fmla="*/ 9144000 w 9144000"/>
              <a:gd name="connsiteY4" fmla="*/ 0 h 2757715"/>
              <a:gd name="connsiteX5" fmla="*/ 9144000 w 9144000"/>
              <a:gd name="connsiteY5" fmla="*/ 2757715 h 2757715"/>
              <a:gd name="connsiteX6" fmla="*/ 0 w 9144000"/>
              <a:gd name="connsiteY6" fmla="*/ 2757715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757715">
                <a:moveTo>
                  <a:pt x="0" y="0"/>
                </a:moveTo>
                <a:lnTo>
                  <a:pt x="4308857" y="0"/>
                </a:lnTo>
                <a:lnTo>
                  <a:pt x="4572000" y="319314"/>
                </a:lnTo>
                <a:lnTo>
                  <a:pt x="4835144" y="0"/>
                </a:lnTo>
                <a:lnTo>
                  <a:pt x="9144000" y="0"/>
                </a:lnTo>
                <a:lnTo>
                  <a:pt x="9144000" y="2757715"/>
                </a:lnTo>
                <a:lnTo>
                  <a:pt x="0" y="27577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939800" sx="95000" sy="95000" algn="c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4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25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副标题 1"/>
          <p:cNvSpPr txBox="1"/>
          <p:nvPr/>
        </p:nvSpPr>
        <p:spPr>
          <a:xfrm>
            <a:off x="0" y="2848153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窦娥冤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节选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96441" y="1007839"/>
          <a:ext cx="10729192" cy="3890517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1.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了解关汉卿及元杂剧的有关知识。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．探究窦娥形象的社会意义，理解戏剧的主题。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．欣赏本文语言和浪漫主义的手法，赏析悲剧艺术的美。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．深入探讨作品的主题，领会悲剧深刻的社会意义和强烈的感染力，认清元代社会的黑暗和统治阶级的昏庸残暴。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816602"/>
            <a:ext cx="10980000" cy="4407535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cs typeface="Times New Roman" panose="02020603050405020304"/>
              </a:rPr>
              <a:t>【课文助读】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黑体" panose="02010609060101010101" pitchFamily="49" charset="-122"/>
                <a:cs typeface="Times New Roman" panose="02020603050405020304"/>
              </a:rPr>
              <a:t>一、作者简介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cs typeface="Times New Roman" panose="02020603050405020304"/>
              </a:rPr>
              <a:t>关汉卿</a:t>
            </a:r>
            <a:r>
              <a:rPr lang="en-US" altLang="zh-CN" sz="2600" kern="100" dirty="0">
                <a:cs typeface="Courier New" panose="02070309020205020404"/>
              </a:rPr>
              <a:t>(</a:t>
            </a:r>
            <a:r>
              <a:rPr lang="zh-CN" altLang="zh-CN" sz="2600" kern="100" dirty="0">
                <a:cs typeface="Times New Roman" panose="02020603050405020304"/>
              </a:rPr>
              <a:t>约</a:t>
            </a:r>
            <a:r>
              <a:rPr lang="en-US" altLang="zh-CN" sz="2600" kern="100" dirty="0">
                <a:cs typeface="Courier New" panose="02070309020205020404"/>
              </a:rPr>
              <a:t>1230</a:t>
            </a:r>
            <a:r>
              <a:rPr lang="zh-CN" altLang="zh-CN" sz="2600" kern="100" dirty="0">
                <a:cs typeface="Times New Roman" panose="02020603050405020304"/>
              </a:rPr>
              <a:t>－约</a:t>
            </a:r>
            <a:r>
              <a:rPr lang="en-US" altLang="zh-CN" sz="2600" kern="100" dirty="0">
                <a:cs typeface="Courier New" panose="02070309020205020404"/>
              </a:rPr>
              <a:t>1300)</a:t>
            </a:r>
            <a:r>
              <a:rPr lang="zh-CN" altLang="zh-CN" sz="2600" kern="100" dirty="0">
                <a:cs typeface="Times New Roman" panose="02020603050405020304"/>
              </a:rPr>
              <a:t>，原名不详，字汉卿，号已斋</a:t>
            </a:r>
            <a:r>
              <a:rPr lang="en-US" altLang="zh-CN" sz="2600" kern="100" dirty="0">
                <a:cs typeface="Courier New" panose="02070309020205020404"/>
              </a:rPr>
              <a:t>(</a:t>
            </a:r>
            <a:r>
              <a:rPr lang="zh-CN" altLang="zh-CN" sz="2600" kern="100" dirty="0">
                <a:cs typeface="Times New Roman" panose="02020603050405020304"/>
              </a:rPr>
              <a:t>又作一斋、已斋叟</a:t>
            </a:r>
            <a:r>
              <a:rPr lang="en-US" altLang="zh-CN" sz="2600" kern="100" dirty="0">
                <a:cs typeface="Courier New" panose="02070309020205020404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，大都</a:t>
            </a:r>
            <a:r>
              <a:rPr lang="en-US" altLang="zh-CN" sz="2600" kern="100" dirty="0">
                <a:cs typeface="Courier New" panose="02070309020205020404"/>
              </a:rPr>
              <a:t>(</a:t>
            </a:r>
            <a:r>
              <a:rPr lang="zh-CN" altLang="zh-CN" sz="2600" kern="100" dirty="0">
                <a:cs typeface="Times New Roman" panose="02020603050405020304"/>
              </a:rPr>
              <a:t>今北京</a:t>
            </a:r>
            <a:r>
              <a:rPr lang="en-US" altLang="zh-CN" sz="2600" kern="100" dirty="0">
                <a:cs typeface="Courier New" panose="02070309020205020404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人，元杂剧的代表作家，与郑光祖、白朴、马致远一同被称为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元曲四大家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。他虽然多才多艺，但是一生不屑仕进。他的剧作题材广泛，内容丰富，多方面地展现了元代的社会现实。其戏剧语言不事雕琢镂饰，呈现自然朴实的本色，既富有生活气息，又具有强烈的艺术韵味，堪称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字字本色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。关汉卿一生创作的杂剧有</a:t>
            </a:r>
            <a:r>
              <a:rPr lang="en-US" altLang="zh-CN" sz="2600" kern="100" dirty="0">
                <a:cs typeface="Courier New" panose="02070309020205020404"/>
              </a:rPr>
              <a:t>60</a:t>
            </a:r>
            <a:r>
              <a:rPr lang="zh-CN" altLang="zh-CN" sz="2600" kern="100" dirty="0">
                <a:cs typeface="Times New Roman" panose="02020603050405020304"/>
              </a:rPr>
              <a:t>多种，主要作品有《窦娥冤》《救风尘》《望江亭》《单刀会》等</a:t>
            </a:r>
            <a:r>
              <a:rPr lang="zh-CN" altLang="zh-CN" sz="2600" kern="100" dirty="0" smtClean="0"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二、写作背景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元代初期，民族矛盾和阶级矛盾十分尖锐，多数文人同广大人民一样受到残酷的迫害，因此，他们与人民关系十分密切。生活在社会下层的关汉卿，同情百姓的悲惨命运，不畏权贵，敢于斗争。《窦娥冤》便揭露了元代社会的黑暗和统治者的残暴，反映了当时尖锐的社会矛盾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931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《窦娥冤》的题材取自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东海孝妇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故事。这个故事在中国古代长期流传于民间。关汉卿在民间传说的基础上，结合元代的社会现实，并参考了当时有关的戏曲创作，完成了这部著名悲剧的创作。经过关汉卿的改造和创作，《窦娥冤》已不再是民间故事的翻版，而是一部深刻反映元代社会现实的激动人心的悲剧。它通过窦娥的悲惨遭遇，揭露了元代社会高利贷盘剥的残酷、社会的混乱、官府的黑暗；成功塑造了悲剧女主人公窦娥的形象，使其成为元代被压迫、被剥削、被损害的妇女的代表，成为元代底层善良、坚强并走向反抗的妇女的典型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一、词义辨析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．埋怨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抱怨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【应用】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不管输球还是赢球都找不到任何可以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的理由，因为都是你自己在场上独立完成的。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他对未来抱有希望，从不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，只反思自己的问题，永远都尝试帮其他人解决问题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8129515" y="259201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埋怨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284" name="矩形 283"/>
          <p:cNvSpPr/>
          <p:nvPr/>
        </p:nvSpPr>
        <p:spPr>
          <a:xfrm>
            <a:off x="4890212" y="386899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charset="-122"/>
              </a:rPr>
              <a:t>抱怨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" grpId="0"/>
      <p:bldP spid="2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04752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/>
              </a:rPr>
              <a:t>【辨析】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两者都是动词，与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有关，含有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因不满而有所责怪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的意思。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抱怨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的责怪程度较重，指心中不满，数说别人不对，多用于他人或事物。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埋怨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的责怪程度较轻，可用于自己，也可用于他人或事物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1900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．分辨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分辩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【应用】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他说起话来声音沙哑，咬字含混，说到一半常自顾自笑了，但语气间分明不容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日前，有人研发出一种智能手杖。有了它，有视力障碍的人不但能躲避障碍物，还能从人群中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出自己的亲人和朋友。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/>
              </a:rPr>
              <a:t>【辨析】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两者的读音相同，字形相近。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分辨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指根据不同事物的特点，在认识上加以区别，重在区分、辨明差别。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分辩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指用语言辩白，重在解释清楚理由，针对的是别人的误解和诬陷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4240905" y="197994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分辩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960492" y="320408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分辨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二、成语积累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．顺水推舟：比喻顺应趋势办事。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他若留我住下，我也乐得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顺水推舟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．见风使舵：看风向转动舵柄，比喻看势头或看别人的眼色行事。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我们需要真正的批评家，而不是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见风使舵</a:t>
            </a:r>
            <a:r>
              <a:rPr lang="zh-CN" altLang="zh-CN" kern="100" dirty="0">
                <a:cs typeface="Times New Roman" panose="02020603050405020304"/>
              </a:rPr>
              <a:t>的批评家。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8389329" y="205195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288362" y="404010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 noChangeArrowheads="1"/>
          </p:cNvSpPr>
          <p:nvPr/>
        </p:nvSpPr>
        <p:spPr bwMode="auto">
          <a:xfrm>
            <a:off x="0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单元概览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231975"/>
            <a:ext cx="10980000" cy="203132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良知，是对是非、善恶的正确认识；悲悯，是对人间苦难的感同身受。鄙弃丑恶，追求正义，坚守良知；对他人的不幸抱有同情，心怀悲悯：这些都是人类应该具有的品格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691915"/>
            <a:ext cx="22002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 lvl="0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solidFill>
                  <a:prstClr val="black"/>
                </a:solidFill>
                <a:cs typeface="Courier New" panose="02070309020205020404"/>
              </a:rPr>
              <a:t>3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．因势利导：顺着事情的发展趋势加以引导。</a:t>
            </a:r>
            <a:endParaRPr lang="zh-CN" altLang="zh-CN" sz="105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prstClr val="black"/>
                </a:solidFill>
                <a:ea typeface="黑体" panose="02010609060101010101" pitchFamily="49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在工作中，我们可以运用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因势利导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的原则，灵活地采取措施，以达到最好效果。</a:t>
            </a:r>
            <a:r>
              <a:rPr lang="en-US" altLang="zh-CN" kern="100" dirty="0">
                <a:solidFill>
                  <a:prstClr val="black"/>
                </a:solidFill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　　</a:t>
            </a:r>
            <a:r>
              <a:rPr lang="en-US" altLang="zh-CN" kern="100" dirty="0">
                <a:solidFill>
                  <a:prstClr val="black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solidFill>
                  <a:prstClr val="black"/>
                </a:solidFill>
                <a:cs typeface="Times New Roman" panose="02020603050405020304"/>
              </a:rPr>
              <a:t>4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．顺其自然：顺着事物本来的性质自然发展，不去人为干涉。</a:t>
            </a:r>
            <a:endParaRPr lang="zh-CN" altLang="zh-CN" sz="105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prstClr val="black"/>
                </a:solidFill>
                <a:ea typeface="黑体" panose="02010609060101010101" pitchFamily="49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他对很多事情看得比较开，总是尽最大努力去争取，至于结果如何，则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顺其自然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。</a:t>
            </a:r>
            <a:r>
              <a:rPr lang="en-US" altLang="zh-CN" kern="100" dirty="0">
                <a:solidFill>
                  <a:prstClr val="black"/>
                </a:solidFill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prstClr val="black"/>
                </a:solidFill>
                <a:cs typeface="Times New Roman" panose="02020603050405020304"/>
              </a:rPr>
              <a:t>　　</a:t>
            </a:r>
            <a:r>
              <a:rPr lang="en-US" altLang="zh-CN" kern="100" dirty="0" smtClean="0">
                <a:solidFill>
                  <a:prstClr val="black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4512774" y="201595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4968892" y="3959723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三、文学常识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元杂剧是用北曲演唱的一种戏剧形式，金末元初时产生于中国北方。作为当时一种新型的完整的戏剧形式，元杂剧有其自身特点和严格的体制，形成了歌唱、说白、舞蹈等有机结合的艺术形式，并且产生了韵文和散文相结合的结构完整的剧本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元杂剧一般是一本四折，也有五折、六折或多本连演的。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折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是音乐组织的单元，也是故事情节发展的自然段落，它不受时间、地点的限制，每一折大都包括较多的场次，类似于现代戏剧的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幕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。有的杂剧还有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楔子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，通常在第一折之前起交代作用，相当于现代戏剧的序幕，用来说明情节、介绍人物。每折限用同一宫调的曲牌组成的一套曲子。演出时一本四折都由正末或正旦独唱，其他角色只有说白，分别称为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末本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旦本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931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角色有旦、末、净、杂四类。元杂剧每部戏只有一个主角，男主角称正末，女主角称正旦。此外，男配角有副末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次主角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、外末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老年男子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、小末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少年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等；女配角有副旦、外旦、小旦等。净类似京剧的花脸，一般为性格刚猛的人物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可扮男，也可扮女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，也包括丑角及反派人物。杂是上述三类不能包括的杂角，如卜儿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老年妇女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、徕儿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小厮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、孤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官员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、洁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和尚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、驾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皇帝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、邦老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强盗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等。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戏文由唱、科、白三部分构成。唱词是按一定的宫调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乐调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、曲牌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曲谱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写成的韵文。元杂剧规定，每一折戏，唱同一宫调的一套曲子，其宫调和每套曲子的先后顺序都有惯例规定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窦娥的性格特点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窦娥刚直正义的性格和贞节观念，是对封建社会广大劳动妇女的优秀品质和思想局限性的高度概括，其形象无疑是真实、鲜明、生动的。学习时，要注意分析窦娥的性格特点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5" y="1799927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632311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1</a:t>
            </a:r>
            <a:r>
              <a:rPr lang="zh-CN" altLang="zh-CN" sz="2400" kern="100" dirty="0">
                <a:cs typeface="Times New Roman" panose="02020603050405020304"/>
              </a:rPr>
              <a:t>．窦娥是一个怎样的人物形象？请结合文本具体阐述。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窦娥是一个勤劳善良、坚强刚烈，富有反抗精神，具有封建贞节观念的古代妇女的典型形象。</a:t>
            </a:r>
            <a:r>
              <a:rPr lang="en-US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善良的窦娥：在押赴刑场时，窦娥怕被婆婆看见，要求走后街，这一细节刻画了窦娥善良的形象。而剧作家越是刻画她的善良，也就越发显出其冤屈，也使剧作对封建社会的批判更加有力和深刻。</a:t>
            </a:r>
            <a:r>
              <a:rPr lang="en-US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反抗的窦娥：窦娥受神权思想影响，一开始也相信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青天大老爷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能主持正义，赏善罚恶。但在残酷的现实面前，她觉醒过来了。窦娥对神权的大胆谴责，实质上是对封建统治的强烈控诉和根本否定。她的愤激之词，反映了她的觉醒意识和反抗精神，也折射出当时广大人民的反抗精神。</a:t>
            </a:r>
            <a:r>
              <a:rPr lang="zh-CN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不屈的窦娥：她在刑场发的三桩誓愿，是她宁折不弯、坚强不屈精神的集中体现</a:t>
            </a:r>
            <a:r>
              <a:rPr lang="zh-CN" altLang="zh-CN" sz="24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zh-CN" kern="100" dirty="0" smtClean="0">
                <a:cs typeface="Times New Roman" panose="02020603050405020304"/>
              </a:rPr>
              <a:t>品</a:t>
            </a:r>
            <a:r>
              <a:rPr lang="zh-CN" altLang="zh-CN" kern="100" dirty="0">
                <a:cs typeface="Times New Roman" panose="02020603050405020304"/>
              </a:rPr>
              <a:t>读本剧曲词特点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关汉卿是元杂剧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本色派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的代表。所谓本色，就是不事雕琢，朴实自然，语言既富有生活气息，符合剧中人物的身份和个性，又具有艺术韵味。学习时，要注意品读戏剧在语言运用上的特点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54374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．【端正好】这支曲子里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没来由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不提防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动地惊天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三个词有什么样的表达效果？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没来由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更能突出窦娥的大冤大屈，表现出窦娥的清白无辜；对于官府，实则讽刺其诬陷得逞。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不提防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显出世道、人心的险恶。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动地惊天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，窦娥自知在人间已没有申冤处，只能希望天地能感应，还自己一个清白。弱者的无奈，反映出人间的黑暗。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动地惊天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可说是戏文之眼，为后面三桩誓愿的实现埋下伏笔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83640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．关汉卿是运用语言的巨匠，请分析这部戏剧的语言特色。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窦娥冤》语言通俗生动，准确精练。如《滚绣球》《叨叨令》都汲取人民群众日常生活中生动的口语，质朴明快，富有音乐节奏之美。说白部分对话多而独白少，曲白部分偏重于叙事说理。作者不是间接含蓄委曲婉转地抒发人物的内心世界，而是直截了当、慷慨激昂地表达人物的思想感情，使人物思想性格得到淋漓痛快的表现。不少古代白话，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只合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只应该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怎生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怎么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等都表述得十分生动。科白等辅助手段运用得也十分恰当，配合唱词生动地表现了人物的复杂心情，推动了情节的发展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戏剧的艺术手法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关汉卿运用丰富的想象和大胆的夸张，设计了超现实的情节，显示了正义抗争的强大力量，寄托了他的爱憎之情。浪漫主义的表现手法，对刻画窦娥的反抗性格、深化主题思想，都具有重要意义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791815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本单元是必修教材中唯一一个专门的戏剧单元，属于必修课程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文学阅读与写作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学习任务群。《窦娥冤》《雷雨》《哈姆莱特》三篇戏剧节选课文中，无论是窦娥的孝义贤良，忍辱负重，对天地社会的反抗，还是鲁侍萍面对周朴园时的冷静清醒、刚强自尊，或是哈姆莱特坚强睿智、对生命价值与复仇的思考，都在向我们展示着戏剧的魅力，他们的悲情遭遇，表现了不同时代、不同地域的剧作家对社会现实的理解，寄托着他们对人生的深切关怀。阅读这些作品，有助于我们更深刻地理解社会人生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784331"/>
            <a:ext cx="10980000" cy="536702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4</a:t>
            </a:r>
            <a:r>
              <a:rPr lang="zh-CN" altLang="zh-CN" sz="2600" kern="100" dirty="0">
                <a:cs typeface="Times New Roman" panose="02020603050405020304"/>
              </a:rPr>
              <a:t>．本文的结尾，写血溅白练、六月飞雪、三年亢旱，这在现实生活中自然是不可能的，那么剧作家为什么要安排这样的情节呢？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从内容上看，这三愿一愿比一愿深刻，一愿比一愿强烈</a:t>
            </a:r>
            <a:r>
              <a:rPr lang="en-US" altLang="zh-CN" sz="2600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这从监斩官的反应一次比一次强烈也可看出</a:t>
            </a:r>
            <a:r>
              <a:rPr lang="en-US" altLang="zh-CN" sz="2600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。窦娥发下三愿，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血溅白练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六月飞雪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亢旱三年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，不仅要将自己的冤情昭示世人，而且要感动苍天，让人们都知道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这都是官吏每无心正法，使百姓有口难言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。这三愿充分揭露了当时社会官僚昏聩，法制腐败，人民蒙受奇冤、呼告无门的真实情况。这三愿着力表现了窦娥与社会恶势力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争到头，竞到底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的至死不屈的斗争精神，这种精神甚至产生了感天动地的超自然的力量，表现出窦娥对死的不甘，对自己冤枉惨死、无处申冤的恨。三桩誓愿的实现，使主题更加深化，悲剧气氛更加浓烈，《窦娥冤》的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冤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字也就更为突出了</a:t>
            </a:r>
            <a:r>
              <a:rPr lang="zh-CN" altLang="zh-CN" sz="26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这三愿也是剧作家社会、政治观点和美学理想的形象体现。作者运用浪漫主义的手法，通过奇特的构思，借助想象，借助于天地震惊、人神共怒的艺术处理，使现实生活中不可能实现的事在艺术舞台上应验了。这虽违背物理，却又合乎人情，有力地体现了广大人民群众要求伸张人间正义、杀却贪官污吏、洗雪天下冤屈的意愿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学习本单元，通过阅读鉴赏、编排演出等活动深入理解戏剧作品，以悲悯的情怀看待悲剧人物命运，认识良知的不朽价值，激发对良知的坚守、对道义的追求。更好地认识戏剧这一体裁独特的艺术表现方式和一般规律，学会从矛盾冲突、人物形象、戏剧语言等多个角度欣赏作品，获得审美体验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575791"/>
            <a:ext cx="22002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241283"/>
            <a:ext cx="10980000" cy="4705327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．理解作品中蕴含的对社会现实的认识和对人生的深切关怀，把握作品的悲剧意蕴，激发同情他人、追求正义、坚守良知的情怀。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．通过阅读鉴赏、编排演出等活动深入了解戏剧作品，欣赏戏剧设计冲突、构思情节、塑造人物的艺术手法，体会戏剧语言的动作性和个性化，深化对戏剧体裁的认识。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．把握本单元作品的共性与个性，初步认识传统戏曲和现代戏剧，理解悲剧作品的特征，感受不同作者独特的创作风格。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．通过撰写编排手记、观后感、剧评，总结对作品的感悟和对戏剧表演艺术的认识；以小组评价等方式交流学习心得与感受。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16861" y="1295871"/>
          <a:ext cx="10888352" cy="4542840"/>
        </p:xfrm>
        <a:graphic>
          <a:graphicData uri="http://schemas.openxmlformats.org/drawingml/2006/table">
            <a:tbl>
              <a:tblPr/>
              <a:tblGrid>
                <a:gridCol w="812606"/>
                <a:gridCol w="6958789"/>
                <a:gridCol w="3116957"/>
              </a:tblGrid>
              <a:tr h="575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概念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释义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举例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27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戏剧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戏剧是以语言、动作、舞蹈、音乐等形式达到叙事目的的舞台表演艺术的总称。文学上的戏剧概念是指为戏剧表演所创作的脚本，即剧本。戏剧的表演形式多种多样，常见的包括话剧、歌剧、舞剧、音乐剧、木偶戏、皮影戏等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《雷雨》《茶馆》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《浮士德》《卡门》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《猫》《西贡小姐》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4" y="539787"/>
            <a:ext cx="22002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6861" y="539787"/>
          <a:ext cx="10888352" cy="5823000"/>
        </p:xfrm>
        <a:graphic>
          <a:graphicData uri="http://schemas.openxmlformats.org/drawingml/2006/table">
            <a:tbl>
              <a:tblPr/>
              <a:tblGrid>
                <a:gridCol w="812606"/>
                <a:gridCol w="7907934"/>
                <a:gridCol w="2167812"/>
              </a:tblGrid>
              <a:tr h="575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概念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释义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举例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27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戏曲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戏曲指的是中国传统的戏剧表演。它综合运用唱、念、做、打，手、眼、身、步、法等多种表现手段来创造舞台形象，融合了念白、歌唱、器乐、舞蹈、武术和杂技等多种表演方式，在发展过程中逐渐形成了富有民族特色的表演体系，与西方的歌剧、舞剧、话剧等相比有很大的不同。同时，戏曲具有浓郁的地域特色，形成了多个剧种，除了京剧以外，还有豫剧、越剧、黄梅戏、秦腔等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《窦娥冤》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《西厢记》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《牡丹亭》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《桃花扇》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《琵琶记》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《长生殿》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79" y="637789"/>
            <a:ext cx="22002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223863"/>
            <a:ext cx="10980000" cy="454374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．了解有关元杂剧、话剧的知识，把握戏剧的文体特征。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．了解戏剧的主要矛盾冲突和主要人物之间的关系；学会概括戏剧情节，把握剧本结构。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．分析、品味人物的语言，理解其对表达人物思想感情和推动情节发展的作用。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．赏析人物形象，理解作品反映的社会活动和情感世界，探究作品中蕴含的民族心理和人文精神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50725" y="1320469"/>
          <a:ext cx="10620624" cy="4900032"/>
        </p:xfrm>
        <a:graphic>
          <a:graphicData uri="http://schemas.openxmlformats.org/drawingml/2006/table">
            <a:tbl>
              <a:tblPr/>
              <a:tblGrid>
                <a:gridCol w="1565896"/>
                <a:gridCol w="7555420"/>
                <a:gridCol w="507371"/>
                <a:gridCol w="484566"/>
                <a:gridCol w="507371"/>
              </a:tblGrid>
              <a:tr h="431022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维度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标准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等级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4310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A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B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C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语言建构与运用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了解古代戏曲和现代戏剧的语言特点，学习戏剧中个性化的人物语言和富有表现力的台词；能够分析戏剧语言对塑造人物形象、推动剧情发展的作用；尝试运用戏剧语言进行简单的剧本创作或改编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思维发展与提升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分析戏剧冲突，理解人物的性格特点和命运走向，培养对复杂人物形象和情节的分析能力；思考戏剧所反映的社会问题和人性主题，如《窦娥冤》</a:t>
                      </a: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节选</a:t>
                      </a: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中的社会黑暗、《雷雨》</a:t>
                      </a: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节选</a:t>
                      </a: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中的家庭伦理与阶级矛盾，提升思维的深刻性和批判性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26" y="568734"/>
            <a:ext cx="22002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5305</Words>
  <Application>WPS 演示</Application>
  <PresentationFormat>自定义</PresentationFormat>
  <Paragraphs>245</Paragraphs>
  <Slides>33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等线</vt:lpstr>
      <vt:lpstr>Courier New</vt:lpstr>
      <vt:lpstr>黑体</vt:lpstr>
      <vt:lpstr>Arial Unicode MS</vt:lpstr>
      <vt:lpstr>楷体</vt:lpstr>
      <vt:lpstr>时态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1361</cp:revision>
  <dcterms:created xsi:type="dcterms:W3CDTF">2016-06-29T09:22:00Z</dcterms:created>
  <dcterms:modified xsi:type="dcterms:W3CDTF">2026-03-02T08:51:52Z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069E30EF979F4ECC8AC04830653B9189_13</vt:lpwstr>
  </property>
  <property fmtid="{D5CDD505-2E9C-101B-9397-08002B2CF9AE}" pid="3" name="KSOProductBuildVer">
    <vt:lpwstr>2052-12.1.0.24657</vt:lpwstr>
  </property>
</Properties>
</file>