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3920" r:id="rId3"/>
    <p:sldId id="3922" r:id="rId5"/>
    <p:sldId id="4047" r:id="rId6"/>
    <p:sldId id="4048" r:id="rId7"/>
    <p:sldId id="4049" r:id="rId8"/>
    <p:sldId id="4050" r:id="rId9"/>
    <p:sldId id="4051" r:id="rId10"/>
    <p:sldId id="4052" r:id="rId11"/>
    <p:sldId id="3968" r:id="rId12"/>
    <p:sldId id="3969" r:id="rId13"/>
    <p:sldId id="3939" r:id="rId14"/>
    <p:sldId id="3927" r:id="rId15"/>
    <p:sldId id="4087" r:id="rId16"/>
    <p:sldId id="4104" r:id="rId17"/>
    <p:sldId id="4105" r:id="rId18"/>
    <p:sldId id="4106" r:id="rId19"/>
    <p:sldId id="4107" r:id="rId20"/>
    <p:sldId id="4108" r:id="rId21"/>
    <p:sldId id="4109" r:id="rId22"/>
    <p:sldId id="4111" r:id="rId23"/>
    <p:sldId id="4112" r:id="rId24"/>
    <p:sldId id="4113" r:id="rId25"/>
    <p:sldId id="4114" r:id="rId26"/>
    <p:sldId id="4115" r:id="rId27"/>
    <p:sldId id="4116" r:id="rId28"/>
    <p:sldId id="4118" r:id="rId29"/>
    <p:sldId id="4119" r:id="rId30"/>
    <p:sldId id="4120" r:id="rId31"/>
    <p:sldId id="4121" r:id="rId32"/>
    <p:sldId id="4122" r:id="rId33"/>
    <p:sldId id="4123" r:id="rId34"/>
    <p:sldId id="4124" r:id="rId35"/>
    <p:sldId id="3986" r:id="rId36"/>
    <p:sldId id="3987" r:id="rId37"/>
    <p:sldId id="4088" r:id="rId38"/>
    <p:sldId id="4089" r:id="rId39"/>
    <p:sldId id="4090" r:id="rId40"/>
    <p:sldId id="3991" r:id="rId41"/>
    <p:sldId id="4095" r:id="rId42"/>
    <p:sldId id="4096" r:id="rId43"/>
    <p:sldId id="4097" r:id="rId44"/>
    <p:sldId id="4098" r:id="rId45"/>
    <p:sldId id="4126" r:id="rId46"/>
    <p:sldId id="3956" r:id="rId47"/>
  </p:sldIdLst>
  <p:sldSz cx="11522075" cy="6480175"/>
  <p:notesSz cx="6858000" cy="9144000"/>
  <p:embeddedFontLst>
    <p:embeddedFont>
      <p:font typeface="微软雅黑" panose="020B0503020204020204" pitchFamily="34" charset="-122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等线" panose="02010600030101010101" charset="-122"/>
      <p:regular r:id="rId57"/>
    </p:embeddedFont>
    <p:embeddedFont>
      <p:font typeface="黑体" panose="02010609060101010101" charset="-122"/>
      <p:regular r:id="rId58"/>
    </p:embeddedFont>
    <p:embeddedFont>
      <p:font typeface="楷体" panose="02010609060101010101" charset="-122"/>
      <p:regular r:id="rId59"/>
    </p:embeddedFont>
    <p:embeddedFont>
      <p:font typeface="仿宋" panose="02010609060101010101" charset="-122"/>
      <p:regular r:id="rId60"/>
    </p:embeddedFont>
  </p:embeddedFontLst>
  <p:custDataLst>
    <p:tags r:id="rId61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156" userDrawn="1">
          <p15:clr>
            <a:srgbClr val="A4A3A4"/>
          </p15:clr>
        </p15:guide>
        <p15:guide id="4" pos="1701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2CC"/>
    <a:srgbClr val="FFC000"/>
    <a:srgbClr val="FF0000"/>
    <a:srgbClr val="E6E6E6"/>
    <a:srgbClr val="000000"/>
    <a:srgbClr val="FF9900"/>
    <a:srgbClr val="CC6600"/>
    <a:srgbClr val="C2DBEE"/>
    <a:srgbClr val="1F48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62"/>
        <p:guide orient="horz" pos="462"/>
        <p:guide orient="horz" pos="2156"/>
        <p:guide pos="1701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79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23.xml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109496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重构拓展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225645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迁移应用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109496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重构拓展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225645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迁移应用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1595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中华文明之光</a:t>
            </a:r>
            <a:endParaRPr lang="zh-CN" altLang="en-US" sz="1400" b="1" dirty="0" smtClean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tif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中华文明之光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重构拓展　迁移应用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39456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请以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中华文明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文化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为话题，写一个</a:t>
            </a:r>
            <a:r>
              <a:rPr lang="en-US" altLang="zh-CN" kern="100" dirty="0">
                <a:cs typeface="Courier New" panose="02070309020205020404"/>
              </a:rPr>
              <a:t>300</a:t>
            </a:r>
            <a:r>
              <a:rPr lang="zh-CN" altLang="zh-CN" kern="100" dirty="0">
                <a:cs typeface="Times New Roman" panose="02020603050405020304"/>
              </a:rPr>
              <a:t>字左右的片段，谈谈自己的看法。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示例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中华民族历史悠久，中华文明源远流长，中华文化博大精深，先秦诸子、汉唐气象、宋明风韵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浩浩文脉滋养泱泱中华。翻开历史长卷，从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天行健，君子以自强不息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的理念，到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路漫漫其修远兮，吾将上下而求索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的志向，再到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天下兴亡，匹夫有责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情怀，中华优秀传统文化丰富的哲学思想、人文精神、价值理念、道德规范等，都可以古为今用，为人们认识和改造世界提供有益启迪。今天，我们肩负着新的历史重任，迫切要求传承和发展中华优秀传统文化，激扬中华文明新活力，努力用中华民族创造的一切精神财富来化人育人，更好构筑中国精神、中国价值、中国力量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迁移应用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F:\课件\新坐标\8.24 点金训练 语文人教必修上册 教师用书（英）\语文人教必修上册\语文变色\语文实践活动-阅读与鉴赏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581" y="1608467"/>
            <a:ext cx="577291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2343758"/>
            <a:ext cx="10980000" cy="3636010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一、文言文阅读之归纳内容要点，概括中心意思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 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第一步，审准题干</a:t>
            </a:r>
            <a:r>
              <a:rPr lang="en-US" altLang="zh-CN" sz="2400" kern="100" dirty="0">
                <a:cs typeface="Courier New" panose="02070309020205020404"/>
              </a:rPr>
              <a:t>——</a:t>
            </a:r>
            <a:r>
              <a:rPr lang="zh-CN" altLang="zh-CN" sz="2400" kern="100" dirty="0">
                <a:cs typeface="Times New Roman" panose="02020603050405020304"/>
              </a:rPr>
              <a:t>明确题干重点，找准文本区间。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认真审读题干，用笔画出题干中命题人考查的重点。文本的区间比较容易把握，有的题目在题干中就明确了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根据全文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……”</a:t>
            </a:r>
            <a:r>
              <a:rPr lang="zh-CN" altLang="zh-CN" sz="2400" kern="100" dirty="0">
                <a:cs typeface="Times New Roman" panose="02020603050405020304"/>
              </a:rPr>
              <a:t>或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在第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×</a:t>
            </a:r>
            <a:r>
              <a:rPr lang="zh-CN" altLang="zh-CN" sz="2400" kern="100" dirty="0">
                <a:cs typeface="Times New Roman" panose="02020603050405020304"/>
              </a:rPr>
              <a:t>段中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……”</a:t>
            </a:r>
            <a:r>
              <a:rPr lang="zh-CN" altLang="zh-CN" sz="2400" kern="100" dirty="0">
                <a:cs typeface="Times New Roman" panose="02020603050405020304"/>
              </a:rPr>
              <a:t>，这样就能快速定位文本区间在全文或某段。有时，仅从题干难以确定文本区间，应细读全文，依据题干要求，把文中各处所有符合条件的语句全都标记出来，不可遗漏。</a:t>
            </a:r>
            <a:endParaRPr lang="zh-CN" altLang="zh-CN" sz="100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7" name="Picture 9" descr="E:\8.24 新文本框文件\版式\语文变色\技法归纳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" y="2700027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08598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第二步，定向精读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辨清文句意义，筛选所需信息。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文言文简答题题干中常有针对人物的行为或思想的关键提示词语，可据此找出文本中对应的语段或词句。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找对应方式：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找出文中与题干中关键词相同或相近的字眼，快速锁定文本显性信息对应区间；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运用转化文本词句的方式，准确锁定文本隐性信息对应区间。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第三步，规范表述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编排有序，控制字数。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加上序号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①②③</a:t>
            </a:r>
            <a:r>
              <a:rPr lang="en-US" altLang="zh-CN" kern="100" dirty="0">
                <a:cs typeface="Courier New" panose="02070309020205020404"/>
              </a:rPr>
              <a:t>/</a:t>
            </a:r>
            <a:r>
              <a:rPr lang="zh-CN" altLang="zh-CN" kern="100" dirty="0">
                <a:cs typeface="Times New Roman" panose="02020603050405020304"/>
              </a:rPr>
              <a:t>第一问，第二问</a:t>
            </a:r>
            <a:r>
              <a:rPr lang="en-US" altLang="zh-CN" kern="100" dirty="0" smtClean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88429" y="1043843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(2022·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新高考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Ⅰ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卷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阅读下面的文言文，完成后面的题目。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秦将伐魏，魏王闻之，夜见孟尝君，告之曰：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秦且攻魏，子为寡人谋，奈何？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孟尝君曰：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有诸侯之救，则国可存也。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王曰：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寡人愿子之行也！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重为之约车百乘。孟尝君之赵，谓赵王曰：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文愿借兵以救魏！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赵王曰：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寡人不能。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孟尝君曰：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夫敢借兵者，以忠王也。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王曰：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可得闻乎？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孟尝君曰：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夫赵之兵非能强于魏之兵，魏之兵非能弱于赵也。然而赵之地不岁危而民不岁死，而魏之地岁危而民岁死者，何也？以其西为赵蔽也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r>
              <a:rPr lang="zh-CN" altLang="zh-CN" sz="2800" kern="100" dirty="0">
                <a:ea typeface="楷体" panose="02010609060101010101" charset="-122"/>
                <a:cs typeface="Times New Roman" panose="02020603050405020304"/>
                <a:sym typeface="+mn-ea"/>
              </a:rPr>
              <a:t>今赵不救</a:t>
            </a:r>
            <a:endParaRPr lang="zh-CN" altLang="zh-CN" sz="2800" kern="100" dirty="0">
              <a:ea typeface="楷体" panose="02010609060101010101" charset="-122"/>
              <a:cs typeface="Times New Roman" panose="02020603050405020304"/>
            </a:endParaRPr>
          </a:p>
        </p:txBody>
      </p:sp>
      <p:pic>
        <p:nvPicPr>
          <p:cNvPr id="4" name="图片 3" descr="E:\张\11.19\新建文件夹\典例体验.tif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7" y="575791"/>
            <a:ext cx="2112010" cy="495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851525"/>
          </a:xfrm>
        </p:spPr>
        <p:txBody>
          <a:bodyPr/>
          <a:lstStyle/>
          <a:p>
            <a:pPr lvl="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魏，魏歃盟于秦，是赵与强秦为界也，地亦且岁危，民亦且岁死矣。此文之所以忠于大王也。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 smtClean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赵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王许诺，为起兵十万、车三百乘。又北见燕王曰：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今秦且攻魏，愿大王之救之！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燕王曰：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吾岁不熟二年矣，今又行数千里而以助魏，且奈何？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田文曰：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夫行数千里而救人者，此国之利也。今魏王出国门而望见军，虽欲行数千里而助人，可得乎？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燕王尚未许也。田文曰：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臣效便计于王，王不用臣之忠计，文请行矣。恐天下之将有大变也。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王曰：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大变可得闻乎？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燕不救魏，魏王折节割地，以国之半与秦，秦必去矣。秦已去魏，魏王悉韩、魏之兵，又西借秦兵，以因赵之众，以四国攻燕，王且何利？利行数千里而助人乎？利出燕南门而望见军乎？则道里近而输又易矣，王何利？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燕王曰：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子行矣，寡人听子。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乃为之起兵八万、车二百乘，以从田文。魏王大说曰：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君得燕、赵之兵甚众且亟矣。</a:t>
            </a:r>
            <a:r>
              <a:rPr lang="zh-CN" altLang="zh-CN" sz="2400" kern="100" dirty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秦王大恐，割地请讲于魏。因归燕、赵之兵，而封田文。</a:t>
            </a:r>
            <a:endParaRPr lang="zh-CN" altLang="zh-CN" sz="100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vl="0" algn="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节选自《战国策</a:t>
            </a:r>
            <a:r>
              <a:rPr lang="en-US" altLang="zh-CN" sz="2400" kern="100" dirty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魏策三</a:t>
            </a:r>
            <a:r>
              <a:rPr lang="zh-CN" altLang="zh-CN" sz="2400" kern="100" dirty="0" smtClean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》</a:t>
            </a:r>
            <a:r>
              <a:rPr lang="en-US" altLang="zh-CN" sz="2400" kern="100" dirty="0" smtClean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)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931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孟尝君前往赵国、燕国借兵救魏，所采用的游说策略有什么不同？请简要概括。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【解答指导】</a:t>
            </a:r>
            <a:endParaRPr lang="zh-CN" altLang="zh-CN" sz="1050" kern="100" dirty="0">
              <a:solidFill>
                <a:srgbClr val="0000FF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第一步，审准题干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明确题干重点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游说策略的不同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，找准文本区间。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赵国：夫赵之兵非能强于魏之兵，魏之兵非能弱于赵也。然而赵之地不岁危而民不岁死，而魏之地岁危而民岁死者，何也？以其西为赵蔽也。今赵不救魏，魏歃盟于秦，是赵与强秦为界也，地亦且岁危，民亦且岁死矣。此文之所以忠于大王也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燕国：燕不救魏，魏王折节割地，以国之半与秦，秦必去矣。秦已去魏，魏王悉韩、魏之兵，又西借秦兵，以因赵之众，以四国攻燕，王且何利？利行数千里而助人乎？利出燕南门而望见军乎？则道里近而输又易矣，王何利</a:t>
            </a:r>
            <a:r>
              <a:rPr lang="zh-CN" altLang="zh-CN" kern="100" dirty="0" smtClean="0"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第二步，定向精读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辨清文句意义，筛选所需信息。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赵国的军队并非比魏国的军队战斗力强，魏国的军队也并非比赵国的军队战斗力弱。然而赵国的土地没有年年受到威胁，百姓也没有年年遭到死亡的厄运；魏国的土地年年受到威胁，百姓年年遭到死亡的厄运，为什么？因为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魏国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在西面设了屏障。现在赵国不援救魏国，魏国同秦国歃血结盟，这样就如同赵国与强大的秦国相邻了，赵国土地也将年年受到威胁，百姓也将年年地死去。这就是我忠于大王的表现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燕国不去援救魏国，魏国屈节割地，把国土的一半送给秦国，秦国一定会撤兵。秦兵撤离魏国后，魏王倾韩国、魏国的全部军队，又向西借秦国军队，再依靠赵国军队，用四个国家的力量攻打燕国，大王将会得到什么好处呢？好处会是自己跋涉几千里去帮助人吗？好处难道是来自出燕国的南门看到敌军吗？那么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对于四国军队来说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道路与乡里很近，补给又很容易。大王还能得到什么好处呢？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第三步，规范表述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简要概括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编排有序，控制字数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38499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整理答案：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 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216421" y="611795"/>
            <a:ext cx="11089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charset="-122"/>
              </a:rPr>
              <a:t>                              ①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对赵国晓之以利害，救魏利赵，不救危赵。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②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对燕国晓之以害，亡魏大害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。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课件\新坐标\8.24 点金训练 语文人教必修上册 教师用书（英）\语文人教必修上册\语文变色\单元群文探究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" y="1655911"/>
            <a:ext cx="11520000" cy="56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重构拓展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2159967"/>
            <a:ext cx="10980000" cy="120032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任务一　提炼并理解观点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sz="2400" dirty="0"/>
              <a:t>1</a:t>
            </a:r>
            <a:r>
              <a:rPr lang="zh-CN" altLang="zh-CN" sz="2400" dirty="0">
                <a:cs typeface="Times New Roman" panose="02020603050405020304"/>
              </a:rPr>
              <a:t>．综合三篇文章，从中提炼出主要观点，并作深入理解，完成下表。</a:t>
            </a:r>
            <a:endParaRPr lang="zh-CN" altLang="en-US" sz="2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4743" y="3402687"/>
          <a:ext cx="11052589" cy="2900744"/>
        </p:xfrm>
        <a:graphic>
          <a:graphicData uri="http://schemas.openxmlformats.org/drawingml/2006/table">
            <a:tbl>
              <a:tblPr/>
              <a:tblGrid>
                <a:gridCol w="2970010"/>
                <a:gridCol w="1872208"/>
                <a:gridCol w="6210371"/>
              </a:tblGrid>
              <a:tr h="3052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篇目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核心观点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观点内涵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838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《子路、曾皙、冉有、公西华侍坐》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"/>
                          <a:ea typeface="等线" panose="02010600030101010101" charset="-122"/>
                          <a:cs typeface="Courier New" panose="02070309020205020404"/>
                        </a:rPr>
                        <a:t>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___________________________________</a:t>
                      </a:r>
                      <a:r>
                        <a:rPr lang="en-US" altLang="zh-CN" sz="2400" kern="1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  <a:sym typeface="+mn-ea"/>
                        </a:rPr>
                        <a:t>_________</a:t>
                      </a: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7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《齐桓晋文之事》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____________________________________________________________________________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8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《庖丁解牛》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_________________________________</a:t>
                      </a:r>
                      <a:r>
                        <a:rPr lang="en-US" altLang="zh-CN" sz="2400" kern="1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  <a:sym typeface="+mn-ea"/>
                        </a:rPr>
                        <a:t>_________</a:t>
                      </a: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330501" y="4014755"/>
            <a:ext cx="16549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吾与点也</a:t>
            </a:r>
            <a:endParaRPr lang="zh-CN" altLang="zh-CN" sz="2400" b="1" dirty="0">
              <a:latin typeface="Kt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5184973" y="3985138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向往太平盛世、民生和乐，感慨道之不行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3420777" y="4938662"/>
            <a:ext cx="16549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保民而王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4985385" y="4574540"/>
            <a:ext cx="62382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国之本在民，国君只有让人民衣食无忧，才谈得上守礼知礼，使天下归心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418651" y="5774502"/>
            <a:ext cx="16549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依乎天理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3" name="矩形 22"/>
          <p:cNvSpPr/>
          <p:nvPr>
            <p:custDataLst>
              <p:tags r:id="rId7"/>
            </p:custDataLst>
          </p:nvPr>
        </p:nvSpPr>
        <p:spPr>
          <a:xfrm>
            <a:off x="5040322" y="5774972"/>
            <a:ext cx="5819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存身、做事、处世应顺乎自然，不可强为</a:t>
            </a:r>
            <a:endParaRPr lang="zh-CN" altLang="zh-CN" sz="2400" b="1" dirty="0">
              <a:latin typeface="Kt 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1863055"/>
            <a:ext cx="10980000" cy="2677656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．结合语境，把握句意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要翻译好一个句子，必须对整篇文章有一个总体的把握。将要求翻译的句子放在整个语段中进行揣摩，这样才能把握句子的基本大意。即前后推导，整体把握语意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Picture 9" descr="E:\8.24 新文本框文件\版式\语文变色\技法归纳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359443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232660" y="717550"/>
            <a:ext cx="6919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b="1" kern="100" dirty="0">
                <a:solidFill>
                  <a:schemeClr val="tx1"/>
                </a:solidFill>
                <a:latin typeface="+mn-lt"/>
                <a:ea typeface="黑体" panose="02010609060101010101" charset="-122"/>
                <a:cs typeface="Times New Roman" panose="02020603050405020304"/>
                <a:sym typeface="+mn-ea"/>
              </a:rPr>
              <a:t>二、文言文阅读之理解并翻译文中的句子</a:t>
            </a:r>
            <a:endParaRPr lang="zh-CN" altLang="zh-CN" b="1" kern="100" dirty="0">
              <a:solidFill>
                <a:schemeClr val="tx1"/>
              </a:solidFill>
              <a:latin typeface="+mn-lt"/>
              <a:ea typeface="黑体" panose="02010609060101010101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9787"/>
            <a:ext cx="10980000" cy="590804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Courier New" panose="02070309020205020404"/>
              </a:rPr>
              <a:t>2</a:t>
            </a:r>
            <a:r>
              <a:rPr lang="zh-CN" altLang="zh-CN" kern="100" dirty="0" smtClean="0">
                <a:cs typeface="Times New Roman" panose="02020603050405020304"/>
              </a:rPr>
              <a:t>．落实句式特点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 smtClean="0">
                <a:cs typeface="Times New Roman" panose="02020603050405020304"/>
              </a:rPr>
              <a:t>常见</a:t>
            </a:r>
            <a:r>
              <a:rPr lang="zh-CN" altLang="zh-CN" kern="100" dirty="0">
                <a:cs typeface="Times New Roman" panose="02020603050405020304"/>
              </a:rPr>
              <a:t>的文言特殊句式有判断句、被动句、省略句、倒装句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包括宾语前置句、定语后置句、介词结构后置句等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。翻译句子时，应先判断句式，然后根据这种句式的特点准确翻译。如省略句，有时就必须补出句子所省略的成分；倒装句，就必须调整句子语序。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．落实重点实词和虚词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要掌握实词的一词多义、古今异义、通假字、词类活用等。如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沛公军霸上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《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鸿门宴</a:t>
            </a:r>
            <a:r>
              <a:rPr lang="zh-CN" altLang="zh-CN" kern="100" dirty="0">
                <a:cs typeface="Times New Roman" panose="02020603050405020304"/>
              </a:rPr>
              <a:t>》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在句中活用为动词，意为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驻扎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291755"/>
            <a:ext cx="10980000" cy="6067425"/>
          </a:xfrm>
        </p:spPr>
        <p:txBody>
          <a:bodyPr/>
          <a:lstStyle/>
          <a:p>
            <a:pPr indent="713740" fontAlgn="ctr" latinLnBrk="0">
              <a:lnSpc>
                <a:spcPts val="466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．翻译的基本要求和具体方法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 latinLnBrk="0">
              <a:lnSpc>
                <a:spcPts val="466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文言文翻译的基本要求是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信、达、雅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就是要准确地译出原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的内容，忠于原句，不曲解，不任意添加或删减；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达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就是要求译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通顺流畅；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则要求译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尽量生动形象，特别是对描写性的语句，翻译时要传神。在高考答题时，首先要落实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cs typeface="Times New Roman" panose="02020603050405020304"/>
              </a:rPr>
              <a:t>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kern="100" dirty="0">
                <a:cs typeface="Times New Roman" panose="02020603050405020304"/>
              </a:rPr>
              <a:t>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cs typeface="Times New Roman" panose="02020603050405020304"/>
              </a:rPr>
              <a:t>达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cs typeface="Times New Roman" panose="02020603050405020304"/>
              </a:rPr>
              <a:t>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kern="100" dirty="0">
                <a:cs typeface="Times New Roman" panose="02020603050405020304"/>
              </a:rPr>
              <a:t>则可视为努力的方向。</a:t>
            </a:r>
            <a:r>
              <a:rPr lang="zh-CN" altLang="zh-CN" kern="100" dirty="0">
                <a:cs typeface="Times New Roman" panose="02020603050405020304"/>
              </a:rPr>
              <a:t>文言文翻译应以直译为主，即将原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中的字、词落实在译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中，要译出原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句遣</a:t>
            </a:r>
            <a:r>
              <a:rPr lang="zh-CN" altLang="zh-CN" kern="100" dirty="0">
                <a:cs typeface="Times New Roman" panose="02020603050405020304"/>
              </a:rPr>
              <a:t>词造句的特点，甚至在表达方式上也要求与原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保持一致，包括句末的标点。在难以直译或者直译后表达不了原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句</a:t>
            </a:r>
            <a:r>
              <a:rPr lang="zh-CN" altLang="zh-CN" kern="100" dirty="0">
                <a:cs typeface="Times New Roman" panose="02020603050405020304"/>
              </a:rPr>
              <a:t>意蕴的时候，才酌情采用意译作为辅助方法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98435"/>
            <a:ext cx="10980000" cy="6092825"/>
          </a:xfrm>
        </p:spPr>
        <p:txBody>
          <a:bodyPr/>
          <a:lstStyle/>
          <a:p>
            <a:pPr indent="81280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(2)</a:t>
            </a:r>
            <a:r>
              <a:rPr lang="zh-CN" altLang="zh-CN" sz="2600" kern="100" dirty="0">
                <a:cs typeface="Times New Roman" panose="02020603050405020304"/>
              </a:rPr>
              <a:t>文言文翻译的具体方法有五种：留、补、换、改、删。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sz="2600" kern="100" dirty="0">
                <a:cs typeface="Times New Roman" panose="02020603050405020304"/>
              </a:rPr>
              <a:t>留：文言句子中的人名、地名、官职名、年号名、器物名等在翻译时予以保留，照抄不译。如：</a:t>
            </a:r>
            <a:r>
              <a:rPr lang="zh-CN" altLang="zh-CN" sz="2600" u="sng" kern="100" dirty="0">
                <a:ea typeface="楷体" panose="02010609060101010101" charset="-122"/>
                <a:cs typeface="Times New Roman" panose="02020603050405020304"/>
              </a:rPr>
              <a:t>赵惠文王十六年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sz="2600" u="sng" kern="100" dirty="0">
                <a:ea typeface="楷体" panose="02010609060101010101" charset="-122"/>
                <a:cs typeface="Times New Roman" panose="02020603050405020304"/>
              </a:rPr>
              <a:t>廉颇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为赵将，伐齐，大破之，取</a:t>
            </a:r>
            <a:r>
              <a:rPr lang="zh-CN" altLang="zh-CN" sz="2600" u="sng" kern="100" dirty="0">
                <a:ea typeface="楷体" panose="02010609060101010101" charset="-122"/>
                <a:cs typeface="Times New Roman" panose="02020603050405020304"/>
              </a:rPr>
              <a:t>阳晋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，拜为</a:t>
            </a:r>
            <a:r>
              <a:rPr lang="zh-CN" altLang="zh-CN" sz="2600" u="sng" kern="100" dirty="0">
                <a:ea typeface="楷体" panose="02010609060101010101" charset="-122"/>
                <a:cs typeface="Times New Roman" panose="02020603050405020304"/>
              </a:rPr>
              <a:t>上卿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，以勇气闻于诸侯。</a:t>
            </a:r>
            <a:r>
              <a:rPr lang="en-US" altLang="zh-CN" sz="26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《廉颇蔺相如列传》</a:t>
            </a:r>
            <a:r>
              <a:rPr lang="en-US" altLang="zh-CN" sz="26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句中画横线的部分分别是帝王纪年、人名、地名和官职名，翻译时都可保留不译。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sz="2600" kern="100" dirty="0">
                <a:cs typeface="Times New Roman" panose="02020603050405020304"/>
              </a:rPr>
              <a:t>补：补出句中省略的成分或某些必要的词句，使意思更准确完整，句子更顺畅。补充部分可加小括号。如：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旦日，客从外来，与坐谈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……</a:t>
            </a:r>
            <a:r>
              <a:rPr lang="en-US" altLang="zh-CN" sz="26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600" kern="100" dirty="0">
                <a:ea typeface="仿宋" panose="02010609060101010101" charset="-122"/>
                <a:cs typeface="Times New Roman" panose="02020603050405020304"/>
              </a:rPr>
              <a:t>《邹忌讽齐王纳谏》</a:t>
            </a:r>
            <a:r>
              <a:rPr lang="en-US" altLang="zh-CN" sz="26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句中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前省略主语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邹忌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，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后省略宾语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客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，翻译时都应补出。</a:t>
            </a:r>
            <a:endParaRPr lang="zh-CN" altLang="zh-CN" sz="260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3969385"/>
          </a:xfrm>
        </p:spPr>
        <p:txBody>
          <a:bodyPr/>
          <a:lstStyle/>
          <a:p>
            <a:pPr indent="723900" fontAlgn="ctr"/>
            <a:r>
              <a:rPr lang="en-US" altLang="zh-CN" dirty="0"/>
              <a:t>③</a:t>
            </a:r>
            <a:r>
              <a:rPr lang="zh-CN" altLang="zh-CN" dirty="0"/>
              <a:t>换：一是用现代的双音节词去替换古代的单音节词；二是对同一事物或行为，古人和今人有不同的指称，翻译时应用现代的指称去替换古代的指称。如：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师者，所以</a:t>
            </a:r>
            <a:r>
              <a:rPr lang="zh-CN" altLang="zh-CN" sz="2600" u="sng" kern="100" dirty="0">
                <a:ea typeface="楷体" panose="02010609060101010101" charset="-122"/>
                <a:cs typeface="Times New Roman" panose="02020603050405020304"/>
              </a:rPr>
              <a:t>传道受业解惑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也</a:t>
            </a:r>
            <a:r>
              <a:rPr lang="zh-CN" altLang="zh-CN" dirty="0"/>
              <a:t>。</a:t>
            </a:r>
            <a:r>
              <a:rPr lang="en-US" altLang="zh-CN" dirty="0"/>
              <a:t>(</a:t>
            </a:r>
            <a:r>
              <a:rPr lang="zh-CN" altLang="zh-CN" dirty="0"/>
              <a:t>《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师说</a:t>
            </a:r>
            <a:r>
              <a:rPr lang="zh-CN" altLang="zh-CN" dirty="0"/>
              <a:t>》</a:t>
            </a:r>
            <a:r>
              <a:rPr lang="en-US" altLang="zh-CN" dirty="0"/>
              <a:t>)</a:t>
            </a:r>
            <a:r>
              <a:rPr lang="zh-CN" altLang="zh-CN" dirty="0"/>
              <a:t>画横线部分译文：传授道义、教授学业、解除疑惑。再如，古人讲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书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，现在讲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信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；古人讲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目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，现在讲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眼睛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；古人讲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首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，现在讲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头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dirty="0"/>
              <a:t>；古人讲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800" dirty="0"/>
              <a:t>食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，</a:t>
            </a:r>
            <a:r>
              <a:rPr lang="zh-CN" altLang="zh-CN" dirty="0"/>
              <a:t>现在讲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dirty="0"/>
              <a:t>吃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dirty="0"/>
              <a:t>；</a:t>
            </a:r>
            <a:r>
              <a:rPr lang="zh-CN" altLang="zh-CN" dirty="0"/>
              <a:t>等等。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66608"/>
            <a:ext cx="10980000" cy="5846445"/>
          </a:xfrm>
        </p:spPr>
        <p:txBody>
          <a:bodyPr/>
          <a:lstStyle/>
          <a:p>
            <a:pPr indent="812800" font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④</a:t>
            </a:r>
            <a:r>
              <a:rPr lang="zh-CN" altLang="zh-CN" sz="2400" kern="100" dirty="0">
                <a:cs typeface="Times New Roman" panose="02020603050405020304"/>
              </a:rPr>
              <a:t>改：改变一些特殊文言句式的语序，把它改成现代汉语的常规语序。主要有下列几种：</a:t>
            </a:r>
            <a:endParaRPr lang="zh-CN" altLang="zh-CN" sz="24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a.</a:t>
            </a:r>
            <a:r>
              <a:rPr lang="zh-CN" altLang="zh-CN" sz="2400" kern="100" dirty="0">
                <a:cs typeface="Times New Roman" panose="02020603050405020304"/>
              </a:rPr>
              <a:t>宾语前置。如：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硕鼠硕鼠，无食我黍！三岁贯女，莫我肯顾。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《诗经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·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硕鼠》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莫我肯顾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就是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莫肯顾我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，属否定句中代词作宾语并前置，翻译时应调整语序。</a:t>
            </a:r>
            <a:endParaRPr lang="zh-CN" altLang="zh-CN" sz="24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b.</a:t>
            </a:r>
            <a:r>
              <a:rPr lang="zh-CN" altLang="zh-CN" sz="2400" kern="100" dirty="0">
                <a:cs typeface="Times New Roman" panose="02020603050405020304"/>
              </a:rPr>
              <a:t>定语后置。如：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计未定，</a:t>
            </a:r>
            <a:r>
              <a:rPr lang="zh-CN" altLang="zh-CN" sz="2400" u="sng" kern="100" dirty="0">
                <a:ea typeface="楷体" panose="02010609060101010101" charset="-122"/>
                <a:cs typeface="Times New Roman" panose="02020603050405020304"/>
              </a:rPr>
              <a:t>求人可使报秦者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，未得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。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《廉颇蔺相如列传》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句中画横线部分要按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求可使报秦之人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的语序来翻译。</a:t>
            </a:r>
            <a:endParaRPr lang="zh-CN" altLang="zh-CN" sz="24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c.</a:t>
            </a:r>
            <a:r>
              <a:rPr lang="zh-CN" altLang="zh-CN" sz="2400" kern="100" dirty="0">
                <a:cs typeface="Times New Roman" panose="02020603050405020304"/>
              </a:rPr>
              <a:t>状语后置。如：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短屈原</a:t>
            </a:r>
            <a:r>
              <a:rPr lang="zh-CN" altLang="zh-CN" sz="2400" u="sng" kern="100" dirty="0">
                <a:ea typeface="楷体" panose="02010609060101010101" charset="-122"/>
                <a:cs typeface="Times New Roman" panose="02020603050405020304"/>
              </a:rPr>
              <a:t>于顷襄王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。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《屈原列传》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句中画横线部分翻译时要放在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短屈原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前面作状语。</a:t>
            </a:r>
            <a:endParaRPr lang="zh-CN" altLang="zh-CN" sz="24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812800" font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d.</a:t>
            </a:r>
            <a:r>
              <a:rPr lang="zh-CN" altLang="zh-CN" sz="2400" kern="100" dirty="0">
                <a:cs typeface="Times New Roman" panose="02020603050405020304"/>
              </a:rPr>
              <a:t>谓语前置。如：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安在公子能急人之困也！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《信陵君窃符救赵》</a:t>
            </a:r>
            <a:r>
              <a:rPr lang="en-US" altLang="zh-CN" sz="2400" kern="100" dirty="0">
                <a:ea typeface="仿宋" panose="02010609060101010101" charset="-122"/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句中的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安在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是句子的谓语部分，提到主语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公子能急人之困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之前了，翻译时要调整语序。</a:t>
            </a:r>
            <a:endParaRPr lang="zh-CN" altLang="zh-CN" sz="240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9787"/>
            <a:ext cx="10980000" cy="5775960"/>
          </a:xfrm>
        </p:spPr>
        <p:txBody>
          <a:bodyPr/>
          <a:lstStyle/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⑤</a:t>
            </a:r>
            <a:r>
              <a:rPr lang="zh-CN" altLang="zh-CN" kern="100" dirty="0">
                <a:cs typeface="Times New Roman" panose="02020603050405020304"/>
              </a:rPr>
              <a:t>删：有些文言虚词在句中没有实在意义，起舒缓语气、补足音节等作用。这些虚词有的在句中，有的在句末，也有的在句首，如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夫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盖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等。对于这些虚词，翻译时可酌情删去，不必译出。如：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生乎吾前，其闻道也固先乎吾，吾从而师之；生乎吾后，其闻道也亦先乎吾，吾从而师之。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师说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》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句中的两个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都是起舒缓语气作用的，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是起连接作用的，都不必译出。又如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字，在起取消句子独立性作用和标示宾语前置、定语后置时，都不必译出。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以上五种方法不是孤立的，应在具体翻译时综合运用。高考文言文的选段选自课外，但对于虚词、实词、句式等知识点的复习应当立足教材，仔细研读课文和注释。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1115031"/>
            <a:ext cx="10980000" cy="4965065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ea typeface="楷体" panose="02010609060101010101" charset="-122"/>
                <a:cs typeface="Courier New" panose="02070309020205020404"/>
              </a:rPr>
              <a:t>(2023·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新课标</a:t>
            </a:r>
            <a:r>
              <a:rPr lang="en-US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Ⅰ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卷，改编</a:t>
            </a:r>
            <a:r>
              <a:rPr lang="en-US" altLang="zh-CN" sz="2400" kern="100" dirty="0">
                <a:ea typeface="楷体" panose="02010609060101010101" charset="-122"/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阅读下面的文言文，完成后面的题目。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材料一：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襄子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围于晋阳中，出围，赏有功者五人，高赫为赏首。张孟谈曰：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晋阳之事，赫无大功，今为赏首，何也？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襄子曰：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晋阳之事，寡人国家危，社稷殆矣。</a:t>
            </a:r>
            <a:r>
              <a:rPr lang="zh-CN" altLang="zh-CN" sz="2400" u="sng" kern="100" dirty="0">
                <a:ea typeface="楷体" panose="02010609060101010101" charset="-122"/>
                <a:cs typeface="Times New Roman" panose="02020603050405020304"/>
              </a:rPr>
              <a:t>吾群臣无有不骄侮之意者，唯赫子不失君臣之礼，是以先之。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仲尼闻之，曰：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善赏哉，襄子！赏一人而天下为人臣者莫敢失礼矣。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或曰：仲尼不知善赏矣。夫善赏罚者，百官不敢侵职，群臣不敢失礼。上设其法，而下无奸诈之心。如此，则可谓善赏罚矣。襄子有君臣亲之泽，操令行禁止之法，而犹有骄侮之臣，是襄子失罚也。为人臣者，乘事而有功则赏。今赫仅不骄侮，而襄子赏之，是失赏也。故曰：仲尼不知善赏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节选自《韩非子</a:t>
            </a:r>
            <a:r>
              <a:rPr lang="en-US" altLang="zh-CN" sz="2400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难一》</a:t>
            </a:r>
            <a:r>
              <a:rPr lang="en-US" altLang="zh-CN" sz="2400" kern="100" dirty="0" smtClean="0">
                <a:ea typeface="楷体" panose="02010609060101010101" charset="-122"/>
                <a:cs typeface="Courier New" panose="02070309020205020404"/>
              </a:rPr>
              <a:t>)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典例体验.tif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611795"/>
            <a:ext cx="2112010" cy="495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8040"/>
          </a:xfrm>
        </p:spPr>
        <p:txBody>
          <a:bodyPr/>
          <a:lstStyle/>
          <a:p>
            <a:pPr indent="71374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材料二：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陈人有武臣，谓子鲋</a:t>
            </a:r>
            <a:r>
              <a:rPr lang="zh-CN" altLang="zh-CN" kern="100" baseline="300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曰：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韩子立法，其所以异夫子之论者纷如也。予每探其意而校其事，持久历远，遏奸劝善，韩氏未必非，孔氏未必得也。若韩非者，亦当世之圣人也。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子鲋曰：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今世人有言高者必以极天为称，言下者必以深渊为名。好事而穿凿者，必言经以自辅，援圣以自贤，欲以取信于群愚而度其说也。若诸子之书，其义皆然。</a:t>
            </a:r>
            <a:r>
              <a:rPr lang="zh-CN" altLang="zh-CN" u="sng" kern="100" dirty="0">
                <a:ea typeface="楷体" panose="02010609060101010101" charset="-122"/>
                <a:cs typeface="Times New Roman" panose="02020603050405020304"/>
              </a:rPr>
              <a:t>请略说一隅，而君子审其信否焉。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武臣曰：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诺。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子鲋曰：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乃者赵、韩共并知氏，赵襄子之行赏，先加具臣而后有功。韩非书云</a:t>
            </a:r>
            <a:r>
              <a:rPr lang="en-US" altLang="zh-CN" kern="100" dirty="0">
                <a:ea typeface="楷体" panose="02010609060101010101" charset="-122"/>
                <a:cs typeface="Times New Roman" panose="02020603050405020304"/>
              </a:rPr>
              <a:t>‘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夫子善之</a:t>
            </a:r>
            <a:r>
              <a:rPr lang="en-US" altLang="zh-CN" kern="100" dirty="0">
                <a:ea typeface="楷体" panose="02010609060101010101" charset="-122"/>
                <a:cs typeface="Times New Roman" panose="02020603050405020304"/>
              </a:rPr>
              <a:t>’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，引以张本，然后难之，岂有不似哉？然实诈也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36558"/>
            <a:ext cx="10980000" cy="5077460"/>
          </a:xfrm>
        </p:spPr>
        <p:txBody>
          <a:bodyPr/>
          <a:lstStyle/>
          <a:p>
            <a:pPr lvl="0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 smtClean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何以明其然？昔我先君以春秋哀公十六年四月己丑卒，至二十七年荀瑶与韩、赵、魏伐郑，遇陈恒而还，是时夫子卒已十一年矣，而晋四卿皆在也。后悼公十四年，知氏乃亡。此先后甚远，而韩非公称之，曾无怍意。是则世多好事之徒，皆非之罪也。故吾以是默口于小道，塞耳于诸子久矣。而子立尺表以度天，植寸指以测渊，矇大道而不悟，信诬说以疑圣，殆非所望也。</a:t>
            </a:r>
            <a:r>
              <a:rPr lang="zh-CN" altLang="zh-CN" sz="2400" kern="100" dirty="0" smtClean="0">
                <a:solidFill>
                  <a:prstClr val="black"/>
                </a:solidFill>
                <a:latin typeface="等线" panose="02010600030101010101" charset="-122"/>
                <a:cs typeface="Times New Roman" panose="02020603050405020304"/>
              </a:rPr>
              <a:t>”</a:t>
            </a:r>
            <a:endParaRPr lang="zh-CN" altLang="zh-CN" sz="2400" kern="100" dirty="0" smtClean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vl="0" algn="r"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 smtClean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节选自《孔丛子</a:t>
            </a:r>
            <a:r>
              <a:rPr lang="en-US" altLang="zh-CN" sz="2400" kern="100" dirty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sz="2400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答问》</a:t>
            </a:r>
            <a:r>
              <a:rPr lang="en-US" altLang="zh-CN" sz="2400" kern="100" dirty="0">
                <a:solidFill>
                  <a:prstClr val="black"/>
                </a:solidFill>
                <a:ea typeface="楷体" panose="02010609060101010101" charset="-122"/>
                <a:cs typeface="Courier New" panose="02070309020205020404"/>
              </a:rPr>
              <a:t>)</a:t>
            </a:r>
            <a:endParaRPr lang="zh-CN" altLang="zh-CN" sz="240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【注】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①襄子：赵襄子。春秋末年，知、赵、韩、魏四家把持晋国国政，称“晋四卿”。晋阳之战，知氏(荀瑶)联合韩、魏攻赵，反被赵襄子联合韩、魏灭杀。②子鲋：即孔鲋，孔子八世孙。</a:t>
            </a:r>
            <a:endParaRPr lang="zh-CN" altLang="zh-CN" sz="2400" kern="10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9739"/>
            <a:ext cx="10980000" cy="16842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任务二　深入理解诸子散文的思想内核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sz="2400" dirty="0"/>
              <a:t>2</a:t>
            </a:r>
            <a:r>
              <a:rPr lang="zh-CN" altLang="zh-CN" sz="2400" dirty="0">
                <a:cs typeface="Times New Roman" panose="02020603050405020304"/>
              </a:rPr>
              <a:t>．先秦诸子的思想至今依然受到广泛重视，有些甚至已经成为中国人思想的底色，成为中国人世界观、价值观的独特印记。请结合文本完成下表。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0149" y="2375991"/>
          <a:ext cx="10921776" cy="3780420"/>
        </p:xfrm>
        <a:graphic>
          <a:graphicData uri="http://schemas.openxmlformats.org/drawingml/2006/table">
            <a:tbl>
              <a:tblPr/>
              <a:tblGrid>
                <a:gridCol w="913254"/>
                <a:gridCol w="2236541"/>
                <a:gridCol w="2308910"/>
                <a:gridCol w="1819569"/>
                <a:gridCol w="1821751"/>
                <a:gridCol w="1821751"/>
              </a:tblGrid>
              <a:tr h="44637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人物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篇目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处世观念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人生志愿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社会理想</a:t>
                      </a:r>
                      <a:endParaRPr lang="zh-CN" sz="9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治国理念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41523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孔子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《子路、曾皙、冉有、公西华侍坐》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</a:t>
                      </a:r>
                      <a:r>
                        <a:rPr lang="en-US" altLang="zh-CN" sz="2400" kern="1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  <a:sym typeface="+mn-ea"/>
                        </a:rPr>
                        <a:t>___</a:t>
                      </a: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8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孟子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《齐桓晋文之事》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</a:t>
                      </a:r>
                      <a:r>
                        <a:rPr lang="en-US" altLang="zh-CN" sz="2400" kern="1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  <a:sym typeface="+mn-ea"/>
                        </a:rPr>
                        <a:t>__</a:t>
                      </a: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</a:t>
                      </a:r>
                      <a:endParaRPr kumimoji="0" lang="en-US" altLang="zh-CN" sz="24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 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lang="en-US" altLang="zh-CN" sz="2400" kern="1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  <a:sym typeface="+mn-ea"/>
                        </a:rPr>
                        <a:t>__________</a:t>
                      </a:r>
                      <a:endParaRPr lang="en-US" altLang="zh-CN" sz="2400" kern="1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 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0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庄子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《庖丁解牛》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en-US" altLang="zh-CN" sz="24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 "/>
                          <a:ea typeface="等线" panose="02010600030101010101" charset="-122"/>
                          <a:cs typeface="Courier New" panose="02070309020205020404"/>
                        </a:rPr>
                        <a:t>_____________________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3348355" y="3023870"/>
            <a:ext cx="2353945" cy="1129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既要敢于承担，又要谦逊有礼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5808083" y="3204207"/>
            <a:ext cx="1481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推行仁政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7561108" y="2988059"/>
            <a:ext cx="1692188" cy="91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民德归厚，天下归仁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9524817" y="3240057"/>
            <a:ext cx="14767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为国以礼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3890019" y="4428219"/>
            <a:ext cx="1763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推仁讲礼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3492500" y="5219065"/>
            <a:ext cx="216027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顺应自然</a:t>
            </a:r>
            <a:r>
              <a:rPr lang="zh-CN" altLang="zh-CN" sz="2400" b="1" dirty="0" smtClean="0">
                <a:ea typeface="楷体" panose="02010609060101010101" charset="-122"/>
                <a:cs typeface="Times New Roman" panose="02020603050405020304"/>
              </a:rPr>
              <a:t>，</a:t>
            </a:r>
            <a:endParaRPr lang="en-US" altLang="zh-CN" sz="2400" b="1" dirty="0" smtClean="0">
              <a:ea typeface="楷体" panose="02010609060101010101" charset="-122"/>
              <a:cs typeface="Times New Roman" panose="02020603050405020304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dirty="0" smtClean="0">
                <a:ea typeface="楷体" panose="02010609060101010101" charset="-122"/>
                <a:cs typeface="Times New Roman" panose="02020603050405020304"/>
              </a:rPr>
              <a:t>顺势</a:t>
            </a: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而为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5942247" y="4394380"/>
            <a:ext cx="176300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推行仁政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7759260" y="4434606"/>
            <a:ext cx="1763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安养民众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6" name="矩形 25"/>
          <p:cNvSpPr/>
          <p:nvPr>
            <p:custDataLst>
              <p:tags r:id="rId9"/>
            </p:custDataLst>
          </p:nvPr>
        </p:nvSpPr>
        <p:spPr>
          <a:xfrm>
            <a:off x="9488467" y="4247679"/>
            <a:ext cx="176300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  <a:sym typeface="+mn-ea"/>
              </a:rPr>
              <a:t>发政施仁，</a:t>
            </a:r>
            <a:endParaRPr lang="zh-CN" altLang="zh-CN" sz="2400" b="1" dirty="0">
              <a:latin typeface="Kt "/>
            </a:endParaRPr>
          </a:p>
          <a:p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保民而王</a:t>
            </a:r>
            <a:endParaRPr lang="zh-CN" altLang="zh-CN" sz="2400" b="1" dirty="0">
              <a:latin typeface="Kt "/>
            </a:endParaRPr>
          </a:p>
        </p:txBody>
      </p:sp>
      <p:sp>
        <p:nvSpPr>
          <p:cNvPr id="27" name="矩形 26"/>
          <p:cNvSpPr/>
          <p:nvPr>
            <p:custDataLst>
              <p:tags r:id="rId10"/>
            </p:custDataLst>
          </p:nvPr>
        </p:nvSpPr>
        <p:spPr>
          <a:xfrm>
            <a:off x="5688330" y="5219065"/>
            <a:ext cx="1871345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ea typeface="楷体" panose="02010609060101010101" charset="-122"/>
                <a:cs typeface="Times New Roman" panose="02020603050405020304"/>
              </a:rPr>
              <a:t>循乎天性，养生全身</a:t>
            </a:r>
            <a:endParaRPr lang="zh-CN" altLang="zh-CN" sz="2400" b="1" dirty="0">
              <a:latin typeface="Kt 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把材料中画横线的句子翻译成现代汉语。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吾群臣无有不骄侮之意者，唯赫子不失君臣之礼，是以先之。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请略说一隅，而君子审其信否焉。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【解答指导】</a:t>
            </a:r>
            <a:endParaRPr lang="zh-CN" altLang="zh-CN" sz="1050" kern="100" dirty="0">
              <a:solidFill>
                <a:srgbClr val="0000FF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文言文翻译要求在整体上把握语句在文段中的意义与作用，正确理解具体语言环境中词语的意义，重点关注对关键词语的理解，注意古今词义的区别，同时要对特定的句式结构有所了解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</a:t>
            </a: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题的关键词语有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骄侮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是以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等。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骄侮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骄傲轻慢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是以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以是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，宾语前置，翻译成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因此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”。这在课本文言文中有例子，</a:t>
            </a:r>
            <a:r>
              <a:rPr lang="zh-CN" altLang="zh-CN" kern="100" dirty="0">
                <a:cs typeface="Times New Roman" panose="02020603050405020304"/>
              </a:rPr>
              <a:t>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是以先帝简拔以遗陛下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出师表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》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是以君子远庖厨也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</a:t>
            </a:r>
            <a:r>
              <a:rPr lang="zh-CN" altLang="zh-CN" sz="2400" kern="100" dirty="0">
                <a:ea typeface="仿宋" panose="02010609060101010101" charset="-122"/>
                <a:cs typeface="Times New Roman" panose="02020603050405020304"/>
              </a:rPr>
              <a:t>齐桓晋文之事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》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、等。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，本为方位词，表示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前面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，在文句中带有宾语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，明显是用作动词，联系到文段前面说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高赫为赏首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，指奖赏群臣时把高赫放在第一个。另外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无有不骄侮之意者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，翻译时应该注意其中的双重否定及结构的层次关系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95771"/>
            <a:ext cx="10980000" cy="590804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第</a:t>
            </a: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题的关键词语有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一隅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cs typeface="Times New Roman" panose="02020603050405020304"/>
              </a:rPr>
              <a:t>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等。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在现代汉语中常见的义项是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请求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，而在文言文中通常表示要求对方允许实施某一动作行为，相当于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请允许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，文句中的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当作如此翻译。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一隅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指一个角落，亦泛指事物的一个方面，引申为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片面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详细考察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应当翻译为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真实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整理答案：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 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___________________________________________________________________________________________________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250990" y="4176191"/>
            <a:ext cx="110200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charset="-122"/>
              </a:rPr>
              <a:t>                             (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1)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我的大臣们都对我有骄傲轻慢的意思，只有高赫没有失掉君臣之间的礼节，因此先奖赏他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。</a:t>
            </a:r>
            <a:r>
              <a:rPr lang="en-US" altLang="zh-CN" b="1" dirty="0">
                <a:ea typeface="楷体" panose="02010609060101010101" charset="-122"/>
              </a:rPr>
              <a:t>(2)</a:t>
            </a:r>
            <a:r>
              <a:rPr lang="zh-CN" altLang="zh-CN" b="1" dirty="0">
                <a:ea typeface="楷体" panose="02010609060101010101" charset="-122"/>
              </a:rPr>
              <a:t>请允许我简略地说其中的一小部分，您来仔细考察它真实与否</a:t>
            </a:r>
            <a:r>
              <a:rPr lang="zh-CN" altLang="zh-CN" b="1" dirty="0" smtClean="0">
                <a:ea typeface="楷体" panose="02010609060101010101" charset="-122"/>
              </a:rPr>
              <a:t>。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课件\新坐标\8.24 点金训练 语文人教必修上册 教师用书（英）\语文人教必修上册\语文变色\语文实践活动-表达与交流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581" y="708367"/>
            <a:ext cx="577291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1646033"/>
            <a:ext cx="10980000" cy="396938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如何阐述自己的观点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阐述自己的观点就是阐述论点。在逻辑学上，论点就是真实性需要加以证实的判断。它是作者对所论述的问题提出的见解、主张和表示的态度。它是整个论证过程的中心，担负着回答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论证什么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的任务，明确地表示着作者赞成什么，反对什么。在有了明确的观点之后，要通过各种方式将其阐述清楚、论述充分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E:\8.24 新文本框文件\版式\语文变色\写作指导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" y="859902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403883"/>
            <a:ext cx="10980000" cy="396938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．确立观点，表明意图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观点是一篇文章的统帅和灵魂，观点的正确、恰当与否，直接关系一篇文章的成败。阐述观点时，要把自己的意图表述清楚，让他人明白自己为什么要提出这个观点，是要纠正或补充他人的看法，还是要解决什么问题。</a:t>
            </a:r>
            <a:r>
              <a:rPr lang="zh-CN" altLang="en-US" kern="100" dirty="0" smtClean="0">
                <a:cs typeface="Times New Roman" panose="02020603050405020304"/>
              </a:rPr>
              <a:t>意图清楚，观点明确，文章主旨才会具体而鲜明。有些文章虽有观点却很空泛，</a:t>
            </a:r>
            <a:r>
              <a:rPr lang="zh-CN" altLang="en-US" kern="100" dirty="0" smtClean="0">
                <a:cs typeface="Times New Roman" panose="02020603050405020304"/>
              </a:rPr>
              <a:t>这与写作意图不明有很大关系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．多面思考，纲举目张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阐述观点要努力做到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纲举目张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纲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是观点，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目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就是阐述观点的若干依据。所谓纲举目张，就是指议论文在展开论证时，应确立准确、鲜明的中心论点，并能根据论证的角度与重心，将中心论点分解为若干分论点进行论证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．比较探究，突出优势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阐述自己的观点，有时需要和其他不同的观点作比较，说明自己观点的不同之处，以及这种不同是出于何种考虑，采纳自己观点的好处或者优势是什么。如果他人的观点也有某些合理之处，则考虑是否可以吸收部分以丰富自己的观点。观点的不同往往源自看问题的角度不同，阐述自己的观点也要顾及所选择角度的优势，说明从这个角度可以更全面地看问题，据此而提出的观点与办法利大于弊，有利于解决问题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．梳理思路，确定结构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把自己的观点变为文章，要有明确的思路，也就是要对全文进行总体设计。这个总体设计的前提，是认真分析和研究文章中所要阐述的观点和材料，弄清观点与材料之间的关系，以及各材料之间的联系，然后形成一个合乎逻辑的思路，进而合理安排文章的论证结构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E:\8.24 新文本框文件\版式\语文变色\范文点评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28" y="647799"/>
            <a:ext cx="3811219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30264"/>
            <a:ext cx="10980000" cy="2677656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仁法共济，以致中和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春秋战国时期，百家争鸣，儒家思想始终得不到重用；然而到了汉武帝时期，儒家思想却被奉为正统，何也？儒家思想是否兴盛，与其思想核心能否符合时代需求密不可分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孔子极力推崇仁治，孟子提倡仁政，荀子认为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君舟民水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”……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这些事例无不体现出实施仁政的重要性。儒家的民本思想不仅使我国古代封建社会得以稳定和延续，而且对后世也有极为深远的影响。明末清初的进步思想家黄宗羲主张：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天下为主，君为客。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孟子在与齐宣王对话时，劝其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发政施仁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”。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孟子认识到，贤君对一个国家的安定和人民的幸福起重要作用。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贤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体现在何处？爱民、惠民，换种说法，即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推恩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任务三　探究史传文的内涵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．有人认为烛之武以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劝服了秦伯，请联系下面材料谈谈你的理解。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起于何也？曰：人生而有欲；欲而不得，则不能无求；求而无度量分界，则不能不争；争则乱，乱则穷。先王恶其乱也，故制礼义以分之，以养人之欲、给人之求，使欲必不穷于物，物必不屈于欲，两者相持而长。是礼之所起也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algn="r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——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《荀子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礼论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诚然，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发政施仁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有利于国家稳定，但是，如孟子所说那般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仁政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德治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推恩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，就可以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保四海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了吗？答案是否定的。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依我之见，要想实现国家的可持续发展，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仁法共济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更为重要。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法安天下，德润人心。法律和道德都是具有一定约束性的规范体系。法治重在他律，具有强制性、威慑性，可稳定人们的预期，规范社会成员的行为；德治重在自律，具有调节性、劝导性，滋润社会成员的心灵。法律是成文的道德，道德是内心的法律。法律的实施有赖于道德支持，道德的践行离不开法律的约束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纵观历史，汉代以来，儒家思想被奉为正统，但施政实为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外儒内法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，唐太宗主张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礼法合一，依礼制法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，这实际上是法律的伦理化。朱元璋也曾提出：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为国之治道，非礼则无法，若专法而无礼，则又非法也。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也就是说，只用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仁德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或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法制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治国都是行不通的。《中庸》有言：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致中和，天地位焉，万物育焉。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使仁德与法治达成中和，即仁政思想的重要体现。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所以，仁政并非灵丹妙药，可以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包治百病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；法制也不是万能的，制定了便可高枕无忧。仁法共济，以致中和，才是正道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【点评】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对孟子劝说齐宣王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发政施仁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以实现理想社会的设想，作者有自己的深度思考：仁有弊端，需仁德和法制共建，才能达到和谐之美。文章思路清晰，先从儒家思想的兴衰写起，肯定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仁政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的积极作用；然后进行转折，说仅有仁德不足以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保四海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，进而提出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仁法共济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的解决策略，并进行道理论证和引用论证；最后重申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  <a:sym typeface="+mn-ea"/>
              </a:rPr>
              <a:t>仁法共济，以致中和，才是正道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。文章条理清晰，论证有力，对名人名言的引用恰到好处，体现了作者丰富的文学积累。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E:\8.24 新文本框文件\版式\语文变色\写作任务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90" y="655641"/>
            <a:ext cx="2112264" cy="4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48683" y="1194472"/>
            <a:ext cx="10980000" cy="4742815"/>
          </a:xfrm>
        </p:spPr>
        <p:txBody>
          <a:bodyPr/>
          <a:lstStyle/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阅读下面的材料，根据要求写作。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求是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即从实际情况出发，不夸大，不低估，正确地对待和处理问题；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创新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即破旧立新，创造出与现存事物不同的新东西。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求是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创新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是中华文明生生不息的内在动力。新时代，我们要处理好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求是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创新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二者的关系，为实现中华民族的伟大复兴助力。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请以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求是与创新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为主题写一篇文章，体现你的感悟与思考。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要求：选准角度，确定立意，明确文体，自拟标题；不要套作，不得抄袋；不得泄露个人信息；不少于</a:t>
            </a:r>
            <a:r>
              <a:rPr lang="en-US" altLang="zh-CN" kern="100" dirty="0">
                <a:cs typeface="Courier New" panose="02070309020205020404"/>
              </a:rPr>
              <a:t>800</a:t>
            </a:r>
            <a:r>
              <a:rPr lang="zh-CN" altLang="zh-CN" kern="100" dirty="0">
                <a:cs typeface="Times New Roman" panose="02020603050405020304"/>
              </a:rPr>
              <a:t>字。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孔子曰：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天下有道，则礼乐征伐自天子出；天下无道，则礼乐征伐自诸侯出。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algn="r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——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《论语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季氏》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礼，经国家，定社稷，序民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  <a:sym typeface="+mn-ea"/>
              </a:rPr>
              <a:t>人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，利后嗣者也。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algn="r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——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《左传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隐公十一年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示例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)(1)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以其无礼于晋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，是说郑国对晋文公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无礼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。结合历史背景可知，晋文公流亡到郑国，郑国没有以礼相待，这是不合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的地方。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(2)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烛之武答应郑伯的要求出使秦军，是尽臣子之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。郑国有难，每一个人都有责任挺身而出，烛之武这么做是合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(3)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行李之往来，共其乏困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意在提醒秦伯，郑国对秦国是讲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的，能够尽到盟国的职责，但是秦伯攻打郑国是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无礼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的表现，因为郑国根本没有对秦国做错过什么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64172"/>
            <a:ext cx="10980000" cy="3323987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(4)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烛之武说秦晋的关系时隐含晋国的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无礼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，按照约定该给秦国的土地没有给，是无信用，就是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无礼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(5)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晋文公最后退兵表现了他的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，这种做法有君子风度。晋文公自己反思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不仁、不智、不武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是儒家思想的内核，外在表现就是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 lvl="0"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春秋时期的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不仅仅是一种仪式，也是一种政治伦理规范，是贵族阶级实现统治的政治工具，更是士人阶层对自我心灵的道德化要求，有着至高的地位。而《左传》作为史传，反复强调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的作用，一方面是对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礼崩乐坏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的现实的忧虑，另一方面说明作者左丘明作为鲁国史官，代表了贵族阶级对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的推崇。其中记叙的如烛之武之类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以礼之名，献身仁义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的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名士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，都体现了对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solidFill>
                  <a:prstClr val="black"/>
                </a:solidFill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这种道德要求的捍卫和向往</a:t>
            </a:r>
            <a:r>
              <a:rPr lang="zh-CN" altLang="zh-CN" kern="100" dirty="0" smtClean="0">
                <a:solidFill>
                  <a:prstClr val="black"/>
                </a:solidFill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课件\新坐标\8.24 点金训练 语文人教必修上册 教师用书（英）\语文人教必修上册\语文变色\主题微点写作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" y="611795"/>
            <a:ext cx="11520000" cy="56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1259867"/>
            <a:ext cx="10980000" cy="396938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《聚焦全国文化中心建设成就》系列短视频播出后，反响强烈。漫步大运河源头遗址公园，感受运河源头的历史变迁和文化承载；打卡钟鼓楼，俯瞰北京城熙来攘往的人间烟火；走进北京乐石文物修复中心，了解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三星堆金面具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百年书画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千年青铜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如何重焕光彩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该系列短视频带领人们探寻北京历史文化，引人思考文化传承发展这一重要命题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ags/tag11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ags/tag12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ags/tag13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4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5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6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7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8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19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21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22.xml><?xml version="1.0" encoding="utf-8"?>
<p:tagLst xmlns:p="http://schemas.openxmlformats.org/presentationml/2006/main">
  <p:tag name="KSO_WM_DIAGRAM_VIRTUALLY_FRAME" val="{&quot;height&quot;:252.61976377952755,&quot;left&quot;:263.65,&quot;top&quot;:235.28023622047243,&quot;width&quot;:751.1927559055117}"/>
</p:tagLst>
</file>

<file path=ppt/tags/tag23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ags/tag8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ags/tag9.xml><?xml version="1.0" encoding="utf-8"?>
<p:tagLst xmlns:p="http://schemas.openxmlformats.org/presentationml/2006/main">
  <p:tag name="KSO_WM_DIAGRAM_VIRTUALLY_FRAME" val="{&quot;height&quot;:181.4333858267717,&quot;left&quot;:262.2441732283465,&quot;top&quot;:313.7903937007874,&quot;width&quot;:621.505826771653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8846</Words>
  <Application>WPS 演示</Application>
  <PresentationFormat>自定义</PresentationFormat>
  <Paragraphs>265</Paragraphs>
  <Slides>44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等线</vt:lpstr>
      <vt:lpstr>Times New Roman</vt:lpstr>
      <vt:lpstr>黑体</vt:lpstr>
      <vt:lpstr>Courier New</vt:lpstr>
      <vt:lpstr>Time</vt:lpstr>
      <vt:lpstr>Segoe Print</vt:lpstr>
      <vt:lpstr>Time </vt:lpstr>
      <vt:lpstr>楷体</vt:lpstr>
      <vt:lpstr>Kt</vt:lpstr>
      <vt:lpstr>Kt </vt:lpstr>
      <vt:lpstr>Arial Unicode MS</vt:lpstr>
      <vt:lpstr>仿宋</vt:lpstr>
      <vt:lpstr>Courier New</vt:lpstr>
      <vt:lpstr>Kt</vt:lpstr>
      <vt:lpstr>Kt </vt:lpstr>
      <vt:lpstr>Time</vt:lpstr>
      <vt:lpstr>Time </vt:lpstr>
      <vt:lpstr>仿宋_GB2312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1372</cp:revision>
  <dcterms:created xsi:type="dcterms:W3CDTF">2016-06-29T09:22:00Z</dcterms:created>
  <dcterms:modified xsi:type="dcterms:W3CDTF">2026-02-26T04:20:25Z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F4050E2B73014E2C954D8AFD98CC6C6A_13</vt:lpwstr>
  </property>
  <property fmtid="{D5CDD505-2E9C-101B-9397-08002B2CF9AE}" pid="3" name="KSOProductBuildVer">
    <vt:lpwstr>2052-12.1.0.24657</vt:lpwstr>
  </property>
</Properties>
</file>