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3920" r:id="rId3"/>
    <p:sldId id="3989" r:id="rId5"/>
    <p:sldId id="3922" r:id="rId6"/>
    <p:sldId id="3977" r:id="rId7"/>
    <p:sldId id="3978" r:id="rId8"/>
    <p:sldId id="3979" r:id="rId9"/>
    <p:sldId id="3980" r:id="rId10"/>
    <p:sldId id="3981" r:id="rId11"/>
    <p:sldId id="3982" r:id="rId12"/>
    <p:sldId id="3984" r:id="rId13"/>
    <p:sldId id="3939" r:id="rId14"/>
    <p:sldId id="3971" r:id="rId15"/>
    <p:sldId id="3988" r:id="rId16"/>
    <p:sldId id="3990" r:id="rId17"/>
    <p:sldId id="3972" r:id="rId18"/>
    <p:sldId id="3973" r:id="rId19"/>
    <p:sldId id="3974" r:id="rId20"/>
    <p:sldId id="3975" r:id="rId21"/>
    <p:sldId id="2276" r:id="rId22"/>
    <p:sldId id="3956" r:id="rId23"/>
  </p:sldIdLst>
  <p:sldSz cx="11522075" cy="6480175"/>
  <p:notesSz cx="6858000" cy="9144000"/>
  <p:embeddedFontLst>
    <p:embeddedFont>
      <p:font typeface="微软雅黑" panose="020B0503020204020204" pitchFamily="34" charset="-122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黑体" panose="02010609060101010101" charset="-122"/>
      <p:regular r:id="rId33"/>
    </p:embeddedFont>
    <p:embeddedFont>
      <p:font typeface="等线" panose="02010600030101010101" charset="-122"/>
      <p:regular r:id="rId34"/>
    </p:embeddedFont>
    <p:embeddedFont>
      <p:font typeface="楷体" panose="02010609060101010101" charset="-122"/>
      <p:regular r:id="rId35"/>
    </p:embeddedFont>
  </p:embeddedFontLst>
  <p:custDataLst>
    <p:tags r:id="rId36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84" userDrawn="1">
          <p15:clr>
            <a:srgbClr val="A4A3A4"/>
          </p15:clr>
        </p15:guide>
        <p15:guide id="2" orient="horz" pos="453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pos="0" userDrawn="1">
          <p15:clr>
            <a:srgbClr val="A4A3A4"/>
          </p15:clr>
        </p15:guide>
        <p15:guide id="6" pos="36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2CC"/>
    <a:srgbClr val="FFC000"/>
    <a:srgbClr val="FF0000"/>
    <a:srgbClr val="E6E6E6"/>
    <a:srgbClr val="000000"/>
    <a:srgbClr val="FF9900"/>
    <a:srgbClr val="CC6600"/>
    <a:srgbClr val="C2DBEE"/>
    <a:srgbClr val="1F487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6342" autoAdjust="0"/>
    <p:restoredTop sz="94268" autoAdjust="0"/>
  </p:normalViewPr>
  <p:slideViewPr>
    <p:cSldViewPr showGuides="1">
      <p:cViewPr>
        <p:scale>
          <a:sx n="66" d="100"/>
          <a:sy n="66" d="100"/>
        </p:scale>
        <p:origin x="-1518" y="-1062"/>
      </p:cViewPr>
      <p:guideLst>
        <p:guide orient="horz" pos="584"/>
        <p:guide orient="horz" pos="453"/>
        <p:guide orient="horz" pos="2212"/>
        <p:guide pos="1678"/>
        <p:guide/>
        <p:guide pos="3628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gs" Target="tags/tag8.xml"/><Relationship Id="rId35" Type="http://schemas.openxmlformats.org/officeDocument/2006/relationships/font" Target="fonts/font8.fntdata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216BAF-771C-4297-A34F-6DE11A8E18F0}" type="datetimeFigureOut">
              <a:rPr lang="zh-CN" altLang="en-US"/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8886CE6-AA26-4DD4-867B-2C2FA614D321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6F97BF1-F8FB-4238-95BD-8BA2E96633A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6E4AC5A-5349-4815-B6F6-9F51C7BB1342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39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B71B228-470F-44B6-9BC3-00E06EFC014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527E2B21-1D80-4691-A487-9B2F3CA4CC7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527E2B21-1D80-4691-A487-9B2F3CA4CC7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slide" Target="../slides/slide19.xml"/><Relationship Id="rId3" Type="http://schemas.openxmlformats.org/officeDocument/2006/relationships/slide" Target="../slides/slide11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slide" Target="../slides/slide19.xml"/><Relationship Id="rId3" Type="http://schemas.openxmlformats.org/officeDocument/2006/relationships/slide" Target="../slides/slide11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平行四边形 5"/>
          <p:cNvSpPr/>
          <p:nvPr userDrawn="1"/>
        </p:nvSpPr>
        <p:spPr>
          <a:xfrm>
            <a:off x="0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1566924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885273" y="76063"/>
            <a:ext cx="1008000" cy="306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01422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570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885273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01422" y="76063"/>
            <a:ext cx="1008000" cy="306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570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87796"/>
            <a:ext cx="17315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中国建筑的特征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5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tiff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hyperlink" Target="..\3.&#37197;&#22871;&#32451;&#20064;&#39064;\01%20&#35838;&#21518;&#32032;&#20859;&#35780;&#20215;\08&#35838;&#21518;&#32032;&#20859;&#35780;&#20215;&#65288;&#20843;&#65289;.docx" TargetMode="External"/><Relationship Id="rId3" Type="http://schemas.openxmlformats.org/officeDocument/2006/relationships/tags" Target="../tags/tag7.xml"/><Relationship Id="rId2" Type="http://schemas.openxmlformats.org/officeDocument/2006/relationships/hyperlink" Target="../3.&#37197;&#22871;&#32451;&#20064;&#39064;/&#35838;&#21518;&#32032;&#20859;&#35780;&#20215;/&#35838;&#21518;&#32032;&#20859;&#35780;&#20215;(&#19968;).DOCX" TargetMode="Externa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8" y="3571"/>
            <a:ext cx="11522075" cy="3596556"/>
          </a:xfrm>
          <a:prstGeom prst="rect">
            <a:avLst/>
          </a:prstGeom>
        </p:spPr>
      </p:pic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/>
          <p:nvPr>
            <p:custDataLst>
              <p:tags r:id="rId3"/>
            </p:custDataLst>
          </p:nvPr>
        </p:nvSpPr>
        <p:spPr>
          <a:xfrm>
            <a:off x="0" y="3458341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梯形 16"/>
          <p:cNvSpPr/>
          <p:nvPr>
            <p:custDataLst>
              <p:tags r:id="rId4"/>
            </p:custDataLst>
          </p:nvPr>
        </p:nvSpPr>
        <p:spPr>
          <a:xfrm>
            <a:off x="1458559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/>
          <p:nvPr>
            <p:custDataLst>
              <p:tags r:id="rId5"/>
            </p:custDataLst>
          </p:nvPr>
        </p:nvSpPr>
        <p:spPr>
          <a:xfrm>
            <a:off x="0" y="3628521"/>
            <a:ext cx="11532235" cy="28808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梯形 30"/>
          <p:cNvSpPr/>
          <p:nvPr>
            <p:custDataLst>
              <p:tags r:id="rId6"/>
            </p:custDataLst>
          </p:nvPr>
        </p:nvSpPr>
        <p:spPr>
          <a:xfrm flipV="1">
            <a:off x="1858010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5"/>
          <p:cNvSpPr txBox="1"/>
          <p:nvPr>
            <p:custDataLst>
              <p:tags r:id="rId7"/>
            </p:custDataLst>
          </p:nvPr>
        </p:nvSpPr>
        <p:spPr>
          <a:xfrm>
            <a:off x="1800597" y="3205824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3600" b="1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第三单元　探索与创新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副标题 1"/>
          <p:cNvSpPr txBox="1"/>
          <p:nvPr/>
        </p:nvSpPr>
        <p:spPr>
          <a:xfrm>
            <a:off x="0" y="4688466"/>
            <a:ext cx="11522075" cy="86614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130" eaLnBrk="0" fontAlgn="base" hangingPunct="0">
              <a:spcBef>
                <a:spcPct val="0"/>
              </a:spcBef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*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中国建筑的特征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367020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600" kern="100" dirty="0">
                <a:ea typeface="黑体" panose="02010609060101010101" charset="-122"/>
                <a:cs typeface="Times New Roman" panose="02020603050405020304"/>
              </a:rPr>
              <a:t>三、文学常识</a:t>
            </a:r>
            <a:endParaRPr lang="zh-CN" altLang="zh-CN" sz="26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600" kern="100" dirty="0">
                <a:cs typeface="Times New Roman" panose="02020603050405020304"/>
              </a:rPr>
              <a:t>自然科学小论文是指对自然科学领域中的某些现象、原理、问题等，进行专门的考察、分析、研究所写成的科学小论文。作者要在文中提出自己在观察、调查或考察中获得的新发现，在实验或制作中运用的新方法，在科技活动中所得到的新成果，在深入钻研某种科学知识中积累的新见解，从而能给人一定的启发。其特点，一是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600" kern="100" dirty="0">
                <a:cs typeface="Times New Roman" panose="02020603050405020304"/>
              </a:rPr>
              <a:t>小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600" kern="100" dirty="0">
                <a:cs typeface="Times New Roman" panose="02020603050405020304"/>
              </a:rPr>
              <a:t>：同正规学术论文相比，它的选题较小，内容较浅，因而篇幅也不长。二是科学性：自然科学小论文的材料是真实可靠的，不允许夸大或虚构；观点是在经过细致的思考与研究后实事求是地提出来的，而不是任意猜测或臆断；语言准确、清晰、严密、合乎逻辑，不能模棱两可、含糊费解、粗疏缺漏。三是创造性：是否具有一定的创造性，是衡量自然科学小论文质量的重要标准</a:t>
            </a:r>
            <a:r>
              <a:rPr lang="zh-CN" altLang="zh-CN" sz="2600" kern="100" dirty="0" smtClean="0">
                <a:cs typeface="Times New Roman" panose="02020603050405020304"/>
              </a:rPr>
              <a:t>。</a:t>
            </a:r>
            <a:endParaRPr lang="zh-CN" altLang="zh-CN" sz="26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 bwMode="auto">
          <a:xfrm>
            <a:off x="0" y="66516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/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任务型课堂</a:t>
            </a:r>
            <a:endParaRPr lang="zh-CN" altLang="en-US" sz="3600" b="1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71037" y="1566924"/>
            <a:ext cx="10980000" cy="396938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 smtClean="0">
                <a:cs typeface="Times New Roman" panose="02020603050405020304"/>
              </a:rPr>
              <a:t>                 </a:t>
            </a:r>
            <a:r>
              <a:rPr lang="zh-CN" altLang="zh-CN" kern="100" dirty="0" smtClean="0">
                <a:cs typeface="Times New Roman" panose="02020603050405020304"/>
              </a:rPr>
              <a:t>分析</a:t>
            </a:r>
            <a:r>
              <a:rPr lang="zh-CN" altLang="zh-CN" kern="100" dirty="0">
                <a:cs typeface="Times New Roman" panose="02020603050405020304"/>
              </a:rPr>
              <a:t>文本的内容和结构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古人讲，作文要有物有序。有序，就是恰当地安排文章的顺序。恰当的顺序能帮助读者厘清文章思路、理解文章内容和主旨。本文内容较为繁杂，既阐明了中国建筑的影响，又介绍了中国建筑的九大特征，探讨了中国建筑的风格和手法，最后还提出建议。学习时，要注意分析文本的内容和结构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5" name="图片 4" descr="E:\张\11.19\新建文件夹\任务一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37" y="1763923"/>
            <a:ext cx="1330960" cy="415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19007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1</a:t>
            </a:r>
            <a:r>
              <a:rPr lang="zh-CN" altLang="zh-CN" kern="100" dirty="0">
                <a:cs typeface="Times New Roman" panose="02020603050405020304"/>
              </a:rPr>
              <a:t>．作者概括中国建筑的特征是按什么顺序展开的？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是按由整体到局部、由主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(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结构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)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到次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(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装饰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)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的顺序来展开的。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．作者着重说明了中国建筑的九大特征中的哪几项？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作者总结出中国建筑的九大特征，并不是平均用笔的，而是根据重要程度或说明的难易程度有所侧重，重点说明的特征：平面布置，表现出中国院落文化的特色；结构方法，体现了中国建筑结构体系的特殊性；斗拱，是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中国建筑中最显著的特征之一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；屋顶，斜坡飞檐是中国建筑的典型形象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2886075"/>
          </a:xfrm>
        </p:spPr>
        <p:txBody>
          <a:bodyPr/>
          <a:lstStyle/>
          <a:p>
            <a:pPr latinLnBrk="0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 smtClean="0">
                <a:cs typeface="Times New Roman" panose="02020603050405020304"/>
              </a:rPr>
              <a:t>                </a:t>
            </a:r>
            <a:r>
              <a:rPr lang="zh-CN" altLang="zh-CN" kern="100" dirty="0" smtClean="0">
                <a:cs typeface="Times New Roman" panose="02020603050405020304"/>
              </a:rPr>
              <a:t>理解</a:t>
            </a:r>
            <a:r>
              <a:rPr lang="zh-CN" altLang="zh-CN" kern="100" dirty="0">
                <a:cs typeface="Times New Roman" panose="02020603050405020304"/>
              </a:rPr>
              <a:t>词语的含义和文本主旨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latinLnBrk="0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词语是构成文章的细胞，不理解词的意义，对文章内容的理解就会失之肤浅或出现错误。本课许多词语含义丰富，学习时要学会根据语境进行理解。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latinLnBrk="0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3" name="图片 2" descr="E:\张\11.19\新建文件夹\任务二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25" y="719807"/>
            <a:ext cx="1330960" cy="415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4615815"/>
          </a:xfrm>
        </p:spPr>
        <p:txBody>
          <a:bodyPr/>
          <a:lstStyle/>
          <a:p>
            <a:pPr latinLnBrk="0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3</a:t>
            </a:r>
            <a:r>
              <a:rPr lang="zh-CN" altLang="zh-CN" kern="100" dirty="0">
                <a:cs typeface="Times New Roman" panose="02020603050405020304"/>
              </a:rPr>
              <a:t>．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这种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‘</a:t>
            </a:r>
            <a:r>
              <a:rPr lang="zh-CN" altLang="zh-CN" kern="100" dirty="0">
                <a:cs typeface="Times New Roman" panose="02020603050405020304"/>
              </a:rPr>
              <a:t>文法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’</a:t>
            </a:r>
            <a:r>
              <a:rPr lang="zh-CN" altLang="zh-CN" kern="100" dirty="0">
                <a:cs typeface="Times New Roman" panose="02020603050405020304"/>
              </a:rPr>
              <a:t>有一定的拘束性，但同时也有极大的运用的灵活性，能有多样性的表现。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”该句中的“</a:t>
            </a:r>
            <a:r>
              <a:rPr lang="zh-CN" altLang="zh-CN" kern="100" dirty="0">
                <a:cs typeface="Times New Roman" panose="02020603050405020304"/>
              </a:rPr>
              <a:t>拘束性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和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灵活性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”指什么</a:t>
            </a:r>
            <a:r>
              <a:rPr lang="zh-CN" altLang="zh-CN" kern="100" dirty="0">
                <a:cs typeface="Times New Roman" panose="02020603050405020304"/>
              </a:rPr>
              <a:t>？这里运用了哪些修辞手法？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latinLnBrk="0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拘束性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指建筑发展历史上长期积淀下来的、为人们所遵守的基本思路和传统模式，在一定程度上会拘束建筑师们的思路等。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灵活性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强调了设计与修建过程中建筑师们可以发挥的主动性和创造性。运用了比喻、类比的修辞手法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22392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4</a:t>
            </a:r>
            <a:r>
              <a:rPr lang="zh-CN" altLang="zh-CN" kern="100" dirty="0">
                <a:cs typeface="Times New Roman" panose="02020603050405020304"/>
              </a:rPr>
              <a:t>．梁思成提出的各民族建筑之间的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可译性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有什么深刻的意义？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可译性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是指各民族建筑在实质上有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同一性质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，可以透过其纷繁多样的表现形式解读出来。这也是用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语言和文学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为喻。各民族建筑的功用或主要性能是一致的，有相通性，但表现出来的形式却有很大不同，恰似不同民族的语言，表达同一个意思，语言形式却不相同一样。梁思成先生提出的各民族建筑之间的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可译性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，就避免了孤立地封闭地讨论中国建筑的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特征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，从而将建筑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特征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的外延延伸到文化的层面，拓宽到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各民族的建筑之间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，拓展到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不同的民族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不同的时代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的对照联系，辩证地看待世界建筑的共性和个性。</a:t>
            </a:r>
            <a:endParaRPr lang="zh-CN" altLang="zh-CN" sz="1050" kern="100" dirty="0">
              <a:effectLst/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739456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 smtClean="0">
                <a:cs typeface="Times New Roman" panose="02020603050405020304"/>
              </a:rPr>
              <a:t>                 </a:t>
            </a:r>
            <a:r>
              <a:rPr lang="zh-CN" altLang="zh-CN" kern="100" dirty="0" smtClean="0">
                <a:cs typeface="Times New Roman" panose="02020603050405020304"/>
              </a:rPr>
              <a:t>析</a:t>
            </a:r>
            <a:r>
              <a:rPr lang="zh-CN" altLang="zh-CN" kern="100" dirty="0">
                <a:cs typeface="Times New Roman" panose="02020603050405020304"/>
              </a:rPr>
              <a:t>词句，赏析语言特点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5</a:t>
            </a:r>
            <a:r>
              <a:rPr lang="zh-CN" altLang="zh-CN" kern="100" dirty="0">
                <a:cs typeface="Times New Roman" panose="02020603050405020304"/>
              </a:rPr>
              <a:t>．试分析下列语句中加点的词语体现了文章语言的什么特点。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(1)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考古学家所发掘的殷代遗址证明，</a:t>
            </a:r>
            <a:r>
              <a:rPr lang="zh-CN" altLang="zh-CN" kern="100" dirty="0">
                <a:solidFill>
                  <a:srgbClr val="C00000"/>
                </a:solidFill>
                <a:ea typeface="楷体" panose="02010609060101010101" charset="-122"/>
                <a:cs typeface="Times New Roman" panose="02020603050405020304"/>
              </a:rPr>
              <a:t>至迟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在公元前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15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世纪，这个独特的体系</a:t>
            </a:r>
            <a:r>
              <a:rPr lang="zh-CN" altLang="zh-CN" kern="100" dirty="0">
                <a:solidFill>
                  <a:srgbClr val="C00000"/>
                </a:solidFill>
                <a:ea typeface="楷体" panose="02010609060101010101" charset="-122"/>
                <a:cs typeface="Times New Roman" panose="02020603050405020304"/>
              </a:rPr>
              <a:t>已经基本上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形成了，它的基本特征一直保留到了近代。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至迟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强调最晚截止时间，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已经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点明这个体系形成的时间之久，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基本上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是大体上的意思。这几个词语准确、严密，有分寸感，符合科学论文的语言特点。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(2)</a:t>
            </a:r>
            <a:r>
              <a:rPr lang="zh-CN" altLang="zh-CN" kern="100" dirty="0">
                <a:cs typeface="Times New Roman" panose="02020603050405020304"/>
              </a:rPr>
              <a:t>在建筑材料中，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大量</a:t>
            </a:r>
            <a:r>
              <a:rPr lang="zh-CN" altLang="zh-CN" kern="100" dirty="0">
                <a:cs typeface="Times New Roman" panose="02020603050405020304"/>
              </a:rPr>
              <a:t>使用有色琉璃砖瓦，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尽量</a:t>
            </a:r>
            <a:r>
              <a:rPr lang="zh-CN" altLang="zh-CN" kern="100" dirty="0">
                <a:cs typeface="Times New Roman" panose="02020603050405020304"/>
              </a:rPr>
              <a:t>利用各色油漆的装饰潜力。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大量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尽量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分别以其模糊性准确说明了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使用有色琉璃砖瓦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利用各色油漆的装饰潜力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的广泛性，语言准确、严密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4" name="图片 3" descr="E:\张\11.19\新建文件夹\任务三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37" y="683803"/>
            <a:ext cx="1330960" cy="415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251083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6</a:t>
            </a:r>
            <a:r>
              <a:rPr lang="zh-CN" altLang="zh-CN" kern="100" dirty="0">
                <a:cs typeface="Times New Roman" panose="02020603050405020304"/>
              </a:rPr>
              <a:t>．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在《诗经》里就有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‘</a:t>
            </a:r>
            <a:r>
              <a:rPr lang="zh-CN" altLang="zh-CN" kern="100" dirty="0">
                <a:cs typeface="Times New Roman" panose="02020603050405020304"/>
              </a:rPr>
              <a:t>如鸟斯革，如翚斯飞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’</a:t>
            </a:r>
            <a:r>
              <a:rPr lang="zh-CN" altLang="zh-CN" kern="100" dirty="0">
                <a:cs typeface="Times New Roman" panose="02020603050405020304"/>
              </a:rPr>
              <a:t>的句子来歌颂像翼舒展的屋顶和出檐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，作者引用《诗经》里的句子，有什么作用？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作者引用《诗经》里的句子说明在中国古代，智慧的匠师们很早就发挥了屋顶部分的巨大的装饰性功用，屋顶是我们民族文化的骄傲。同时，引用增强了文章的文学趣味，大大增强了文章的可读性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970318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 smtClean="0">
                <a:cs typeface="Times New Roman" panose="02020603050405020304"/>
              </a:rPr>
              <a:t>                </a:t>
            </a:r>
            <a:r>
              <a:rPr lang="zh-CN" altLang="zh-CN" kern="100" dirty="0" smtClean="0">
                <a:cs typeface="Times New Roman" panose="02020603050405020304"/>
              </a:rPr>
              <a:t>明</a:t>
            </a:r>
            <a:r>
              <a:rPr lang="zh-CN" altLang="zh-CN" kern="100" dirty="0">
                <a:cs typeface="Times New Roman" panose="02020603050405020304"/>
              </a:rPr>
              <a:t>方法，体会表达技巧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7</a:t>
            </a:r>
            <a:r>
              <a:rPr lang="zh-CN" altLang="zh-CN" kern="100" dirty="0">
                <a:cs typeface="Times New Roman" panose="02020603050405020304"/>
              </a:rPr>
              <a:t>．作者在介绍中国建筑的第六个特征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屋顶在中国建筑中素来占着极其重要的位置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时，运用了哪些说明方法？请举例说明。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①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比较说明。用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在其他体系建筑中，屋顶素来是不受重视的部分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突出中国建筑中屋顶的特征和重要性。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②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引用说明。引用《诗经》中的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如鸟斯革，如翚斯飞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说明屋顶的建筑特征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3" name="图片 2" descr="E:\张\11.19\新建文件夹\任务四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37" y="791815"/>
            <a:ext cx="1330960" cy="415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平行四边形 35"/>
          <p:cNvSpPr/>
          <p:nvPr/>
        </p:nvSpPr>
        <p:spPr>
          <a:xfrm>
            <a:off x="0" y="4498975"/>
            <a:ext cx="11522075" cy="1981199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altLang="zh-CN" sz="189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zh-CN" altLang="en-US" sz="1890" b="1" spc="33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" descr="Picture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燕尾形 14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16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19" name="椭圆 18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  <a:endParaRPr lang="zh-CN" altLang="en-US" sz="1700" b="1" dirty="0">
                <a:solidFill>
                  <a:prstClr val="white"/>
                </a:solidFill>
                <a:latin typeface="HelveticaNeueLT Pro 67 MdCn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3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  <a:endParaRPr lang="zh-CN" altLang="en-US" sz="189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燕尾形 31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3" name="矩形 32">
            <a:hlinkClick r:id="rId2" action="ppaction://hlinkfile"/>
          </p:cNvPr>
          <p:cNvSpPr/>
          <p:nvPr>
            <p:custDataLst>
              <p:tags r:id="rId3"/>
            </p:custDataLst>
          </p:nvPr>
        </p:nvSpPr>
        <p:spPr>
          <a:xfrm>
            <a:off x="3235325" y="5148263"/>
            <a:ext cx="5586413" cy="673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815975" eaLnBrk="0" hangingPunct="0">
              <a:defRPr/>
            </a:pPr>
            <a:r>
              <a:rPr lang="zh-CN" altLang="en-US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课后素养评价</a:t>
            </a:r>
            <a:r>
              <a:rPr lang="en-US" altLang="zh-CN" sz="378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78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八</a:t>
            </a:r>
            <a:r>
              <a:rPr lang="en-US" altLang="zh-CN" sz="378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3780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>
            <a:hlinkClick r:id="rId4" tooltip="" action="ppaction://hlinkfile"/>
          </p:cNvPr>
          <p:cNvSpPr/>
          <p:nvPr/>
        </p:nvSpPr>
        <p:spPr>
          <a:xfrm>
            <a:off x="-107950" y="-126207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5" grpId="1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96441" y="899827"/>
          <a:ext cx="10729192" cy="3890517"/>
        </p:xfrm>
        <a:graphic>
          <a:graphicData uri="http://schemas.openxmlformats.org/drawingml/2006/table">
            <a:tbl>
              <a:tblPr/>
              <a:tblGrid>
                <a:gridCol w="10729192"/>
              </a:tblGrid>
              <a:tr h="6901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学习任务目标</a:t>
                      </a:r>
                      <a:endParaRPr lang="zh-CN" sz="2800" b="1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215172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1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．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通读全文，列出文章的结构框架，提炼文章的写作思路。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2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．提高对中国传统建筑艺术的审美能力，激发对中国建筑文化的热爱之情。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3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．探讨中国古代建筑在现代社会的存留问题，思考对待中国优秀传统文化的态度。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-3175" y="0"/>
            <a:ext cx="11522075" cy="354488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 bwMode="auto">
          <a:xfrm>
            <a:off x="0" y="66516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/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自主式预习</a:t>
            </a:r>
            <a:endParaRPr lang="zh-CN" altLang="en-US" sz="3600" b="1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1566924"/>
            <a:ext cx="10980000" cy="4486275"/>
          </a:xfrm>
        </p:spPr>
        <p:txBody>
          <a:bodyPr/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【课文助读】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latinLnBrk="0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一、作者简介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latinLnBrk="0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梁思成</a:t>
            </a:r>
            <a:r>
              <a:rPr lang="en-US" altLang="zh-CN" kern="100" dirty="0">
                <a:cs typeface="Times New Roman" panose="02020603050405020304"/>
              </a:rPr>
              <a:t>(1901—1972)</a:t>
            </a:r>
            <a:r>
              <a:rPr lang="zh-CN" altLang="en-US" kern="100" dirty="0">
                <a:cs typeface="Times New Roman" panose="02020603050405020304"/>
              </a:rPr>
              <a:t>，广东新会人，建筑学家。他曾参加过北京市城市规划工作，曾主持中华人民共和国国徽的设计和人民英雄纪念碑、扬州鉴真和尚纪念堂等建筑的设计工作，并对建筑设计的民族形式进行了探索。他的著述是我国建筑界的一份宝贵遗产。著有《清式营造则例》《中国建筑史》等</a:t>
            </a:r>
            <a:r>
              <a:rPr lang="zh-CN" altLang="zh-CN" kern="100" dirty="0"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73691"/>
            <a:ext cx="10980000" cy="4730750"/>
          </a:xfrm>
        </p:spPr>
        <p:txBody>
          <a:bodyPr/>
          <a:lstStyle/>
          <a:p>
            <a:pPr latinLnBrk="0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400" kern="100" dirty="0">
                <a:ea typeface="黑体" panose="02010609060101010101" charset="-122"/>
                <a:cs typeface="Times New Roman" panose="02020603050405020304"/>
              </a:rPr>
              <a:t>二、写作背景</a:t>
            </a:r>
            <a:endParaRPr lang="zh-CN" altLang="zh-CN" sz="1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 latinLnBrk="0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en-US" sz="2400" kern="100" dirty="0" smtClean="0">
                <a:cs typeface="Times New Roman" panose="02020603050405020304"/>
              </a:rPr>
              <a:t>中华人民共和国成立之初，随着北京新城建设的开展，古城的城墙和城门也随之面临被拆除的命运。为此，梁思成奔走呼吁</a:t>
            </a:r>
            <a:r>
              <a:rPr lang="en-US" altLang="zh-CN" sz="27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en-US" sz="2400" kern="100" dirty="0" smtClean="0">
                <a:cs typeface="Times New Roman" panose="02020603050405020304"/>
              </a:rPr>
              <a:t>中国建筑之个性乃即我民族之性格</a:t>
            </a:r>
            <a:r>
              <a:rPr lang="en-US" altLang="zh-CN" sz="27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en-US" sz="2400" kern="100" dirty="0" smtClean="0">
                <a:cs typeface="Times New Roman" panose="02020603050405020304"/>
              </a:rPr>
              <a:t>一国一族之建筑适反鉴其物质精神，继往开来之面貌</a:t>
            </a:r>
            <a:r>
              <a:rPr lang="en-US" altLang="zh-CN" sz="27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en-US" sz="2400" kern="100" dirty="0" smtClean="0">
                <a:cs typeface="Times New Roman" panose="02020603050405020304"/>
              </a:rPr>
              <a:t>一个东方老国的城市，在建筑上，如果完全失掉自己的艺术特性，在文化表现及观瞻方面都是大可痛心的</a:t>
            </a:r>
            <a:r>
              <a:rPr lang="en-US" altLang="zh-CN" sz="27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en-US" sz="2400" kern="100" dirty="0" smtClean="0">
                <a:cs typeface="Times New Roman" panose="02020603050405020304"/>
              </a:rPr>
              <a:t>。城墙被拆了，能代表老北京的城楼和牌坊也被拆除了</a:t>
            </a:r>
            <a:r>
              <a:rPr lang="en-US" altLang="zh-CN" sz="2400" kern="100" dirty="0" smtClean="0">
                <a:cs typeface="Times New Roman" panose="02020603050405020304"/>
              </a:rPr>
              <a:t>——</a:t>
            </a:r>
            <a:r>
              <a:rPr lang="zh-CN" altLang="en-US" sz="2400" kern="100" dirty="0" smtClean="0">
                <a:cs typeface="Times New Roman" panose="02020603050405020304"/>
              </a:rPr>
              <a:t>面对这种严峻现实，梁思成痛心疾首，撰写了《北京</a:t>
            </a:r>
            <a:r>
              <a:rPr lang="en-US" altLang="zh-CN" sz="2400" kern="100" dirty="0" smtClean="0">
                <a:cs typeface="Times New Roman" panose="02020603050405020304"/>
              </a:rPr>
              <a:t>——</a:t>
            </a:r>
            <a:r>
              <a:rPr lang="zh-CN" altLang="en-US" sz="2400" kern="100" dirty="0" smtClean="0">
                <a:cs typeface="Times New Roman" panose="02020603050405020304"/>
              </a:rPr>
              <a:t>都市计划的无比杰作》《我国伟大的建筑传统与遗产》《中国建筑的特征》等文</a:t>
            </a:r>
            <a:r>
              <a:rPr lang="zh-CN" altLang="zh-CN" sz="2400" kern="100" dirty="0" smtClean="0">
                <a:cs typeface="Times New Roman" panose="02020603050405020304"/>
              </a:rPr>
              <a:t>。</a:t>
            </a:r>
            <a:endParaRPr lang="zh-CN" altLang="zh-CN" sz="1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62599"/>
            <a:ext cx="10980000" cy="5490210"/>
          </a:xfrm>
        </p:spPr>
        <p:txBody>
          <a:bodyPr/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700" kern="100" dirty="0">
                <a:cs typeface="Times New Roman" panose="02020603050405020304"/>
              </a:rPr>
              <a:t>【语基积累】</a:t>
            </a:r>
            <a:endParaRPr lang="zh-CN" altLang="zh-CN" sz="27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700" kern="100" dirty="0">
                <a:ea typeface="黑体" panose="02010609060101010101" charset="-122"/>
                <a:cs typeface="Times New Roman" panose="02020603050405020304"/>
              </a:rPr>
              <a:t>一、词义辨析</a:t>
            </a:r>
            <a:endParaRPr lang="zh-CN" altLang="zh-CN" sz="27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700" kern="100" dirty="0">
                <a:cs typeface="Courier New" panose="02070309020205020404"/>
              </a:rPr>
              <a:t>1</a:t>
            </a:r>
            <a:r>
              <a:rPr lang="zh-CN" altLang="zh-CN" sz="2700" kern="100" dirty="0">
                <a:cs typeface="Times New Roman" panose="02020603050405020304"/>
              </a:rPr>
              <a:t>．体裁</a:t>
            </a:r>
            <a:r>
              <a:rPr lang="en-US" altLang="zh-CN" sz="2700" kern="100" dirty="0">
                <a:cs typeface="Courier New" panose="02070309020205020404"/>
              </a:rPr>
              <a:t>·</a:t>
            </a:r>
            <a:r>
              <a:rPr lang="zh-CN" altLang="zh-CN" sz="2700" kern="100" dirty="0">
                <a:cs typeface="Times New Roman" panose="02020603050405020304"/>
              </a:rPr>
              <a:t>题材</a:t>
            </a:r>
            <a:endParaRPr lang="zh-CN" altLang="zh-CN" sz="27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700" kern="100" dirty="0">
                <a:ea typeface="黑体" panose="02010609060101010101" charset="-122"/>
                <a:cs typeface="Times New Roman" panose="02020603050405020304"/>
              </a:rPr>
              <a:t>【应用】</a:t>
            </a:r>
            <a:r>
              <a:rPr lang="en-US" altLang="zh-CN" sz="27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①</a:t>
            </a:r>
            <a:r>
              <a:rPr lang="zh-CN" altLang="zh-CN" sz="2700" kern="100" dirty="0">
                <a:cs typeface="Times New Roman" panose="02020603050405020304"/>
              </a:rPr>
              <a:t>在所有的文学</a:t>
            </a:r>
            <a:r>
              <a:rPr lang="en-US" altLang="zh-CN" sz="2700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</a:t>
            </a:r>
            <a:r>
              <a:rPr lang="zh-CN" altLang="zh-CN" sz="2700" kern="100" dirty="0">
                <a:cs typeface="Times New Roman" panose="02020603050405020304"/>
              </a:rPr>
              <a:t>中，没有比词更美的了。它有着和谐的声律、参差的句法、绮丽的文辞，多表现个人幽微的情感，故和诗文相比，更易得到年轻人的喜爱。</a:t>
            </a:r>
            <a:endParaRPr lang="zh-CN" altLang="zh-CN" sz="27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7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②</a:t>
            </a:r>
            <a:r>
              <a:rPr lang="zh-CN" altLang="zh-CN" sz="2700" kern="100" dirty="0">
                <a:cs typeface="Times New Roman" panose="02020603050405020304"/>
              </a:rPr>
              <a:t>以其为研究对象，能弥补这一时代该</a:t>
            </a:r>
            <a:r>
              <a:rPr lang="en-US" altLang="zh-CN" sz="2700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</a:t>
            </a:r>
            <a:r>
              <a:rPr lang="zh-CN" altLang="zh-CN" sz="2700" kern="100" dirty="0">
                <a:cs typeface="Times New Roman" panose="02020603050405020304"/>
              </a:rPr>
              <a:t>小说无人问津的遗憾。</a:t>
            </a:r>
            <a:endParaRPr lang="zh-CN" altLang="zh-CN" sz="27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700" kern="100" dirty="0">
                <a:solidFill>
                  <a:srgbClr val="0000FF"/>
                </a:solidFill>
                <a:ea typeface="黑体" panose="02010609060101010101" charset="-122"/>
                <a:cs typeface="Times New Roman" panose="02020603050405020304"/>
              </a:rPr>
              <a:t>【辨析】</a:t>
            </a:r>
            <a:r>
              <a:rPr lang="zh-CN" altLang="zh-CN" sz="2700" kern="100" dirty="0">
                <a:ea typeface="楷体" panose="02010609060101010101" charset="-122"/>
                <a:cs typeface="Times New Roman" panose="02020603050405020304"/>
              </a:rPr>
              <a:t>两者都与文学艺术有关。</a:t>
            </a:r>
            <a:r>
              <a:rPr lang="en-US" altLang="zh-CN" sz="27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700" kern="100" dirty="0">
                <a:ea typeface="楷体" panose="02010609060101010101" charset="-122"/>
                <a:cs typeface="Times New Roman" panose="02020603050405020304"/>
              </a:rPr>
              <a:t>题材</a:t>
            </a:r>
            <a:r>
              <a:rPr lang="en-US" altLang="zh-CN" sz="27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700" kern="100" dirty="0">
                <a:ea typeface="楷体" panose="02010609060101010101" charset="-122"/>
                <a:cs typeface="Times New Roman" panose="02020603050405020304"/>
              </a:rPr>
              <a:t>是作者表达主题、塑造形象所运用的材料。</a:t>
            </a:r>
            <a:r>
              <a:rPr lang="en-US" altLang="zh-CN" sz="27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700" kern="100" dirty="0">
                <a:ea typeface="楷体" panose="02010609060101010101" charset="-122"/>
                <a:cs typeface="Times New Roman" panose="02020603050405020304"/>
              </a:rPr>
              <a:t>体裁</a:t>
            </a:r>
            <a:r>
              <a:rPr lang="en-US" altLang="zh-CN" sz="27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700" kern="100" dirty="0">
                <a:ea typeface="楷体" panose="02010609060101010101" charset="-122"/>
                <a:cs typeface="Times New Roman" panose="02020603050405020304"/>
              </a:rPr>
              <a:t>指文学作品的表现形式，如诗歌、散文、小说、戏剧等</a:t>
            </a:r>
            <a:r>
              <a:rPr lang="zh-CN" altLang="zh-CN" sz="2700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27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440374" y="2267979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charset="-122"/>
              </a:rPr>
              <a:t>体裁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553125" y="3852155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charset="-122"/>
              </a:rPr>
              <a:t>题材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539787"/>
            <a:ext cx="10980000" cy="5836406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．</a:t>
            </a:r>
            <a:r>
              <a:rPr lang="zh-CN" altLang="zh-CN" kern="100" dirty="0">
                <a:cs typeface="Times New Roman" panose="02020603050405020304"/>
              </a:rPr>
              <a:t>装饰</a:t>
            </a:r>
            <a:r>
              <a:rPr lang="en-US" altLang="zh-CN" kern="100" dirty="0">
                <a:cs typeface="Courier New" panose="02070309020205020404"/>
              </a:rPr>
              <a:t>·</a:t>
            </a:r>
            <a:r>
              <a:rPr lang="zh-CN" altLang="zh-CN" kern="100" dirty="0">
                <a:cs typeface="Times New Roman" panose="02020603050405020304"/>
              </a:rPr>
              <a:t>妆饰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【应用】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①</a:t>
            </a:r>
            <a:r>
              <a:rPr lang="zh-CN" altLang="zh-CN" kern="100" dirty="0">
                <a:cs typeface="Times New Roman" panose="02020603050405020304"/>
              </a:rPr>
              <a:t>在各种建筑材料中，保温一体板使用较为频繁，它在外墙施工中较常使用。这种材料不仅有不错的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</a:t>
            </a:r>
            <a:r>
              <a:rPr lang="zh-CN" altLang="zh-CN" kern="100" dirty="0">
                <a:cs typeface="Times New Roman" panose="02020603050405020304"/>
              </a:rPr>
              <a:t>效果，而且有不错的保温性，施工起来也较为方便。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②</a:t>
            </a:r>
            <a:r>
              <a:rPr lang="zh-CN" altLang="zh-CN" kern="100" dirty="0">
                <a:cs typeface="Times New Roman" panose="02020603050405020304"/>
              </a:rPr>
              <a:t>晚唐时期女子的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</a:t>
            </a:r>
            <a:r>
              <a:rPr lang="zh-CN" altLang="zh-CN" kern="100" dirty="0">
                <a:cs typeface="Times New Roman" panose="02020603050405020304"/>
              </a:rPr>
              <a:t>更为奢靡，甚至流行起了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时世妆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，此妆容以黑色染料涂唇，眉做倒八字，发髻高耸，用华贵的硕大簪花做饰品。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0000FF"/>
                </a:solidFill>
                <a:ea typeface="黑体" panose="02010609060101010101" charset="-122"/>
                <a:cs typeface="Times New Roman" panose="02020603050405020304"/>
              </a:rPr>
              <a:t>【辨析】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两者都有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有所修饰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的意思。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装饰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既可用于人，也可用于物。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妆饰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只能用于人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093185" y="1888775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charset="-122"/>
              </a:rPr>
              <a:t>装饰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3534357" y="3132075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charset="-122"/>
              </a:rPr>
              <a:t>妆饰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19007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二、成语积累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1</a:t>
            </a:r>
            <a:r>
              <a:rPr lang="zh-CN" altLang="zh-CN" kern="100" dirty="0">
                <a:cs typeface="Times New Roman" panose="02020603050405020304"/>
              </a:rPr>
              <a:t>．大同小异：大部分相同，只有小部分不同。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【判断正误】</a:t>
            </a:r>
            <a:r>
              <a:rPr lang="zh-CN" altLang="zh-CN" kern="100" dirty="0">
                <a:cs typeface="Times New Roman" panose="02020603050405020304"/>
              </a:rPr>
              <a:t>这两篇小说的内容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大同小异</a:t>
            </a:r>
            <a:r>
              <a:rPr lang="zh-CN" altLang="zh-CN" kern="100" dirty="0">
                <a:cs typeface="Times New Roman" panose="02020603050405020304"/>
              </a:rPr>
              <a:t>，只是文字风格不同罢了。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</a:t>
            </a:r>
            <a:r>
              <a:rPr lang="en-US" altLang="zh-CN" kern="100" dirty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．喜闻乐见：喜欢听，乐意看，形容某种事物或情景深受欢迎和喜爱。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【判断正误】</a:t>
            </a:r>
            <a:r>
              <a:rPr lang="zh-CN" altLang="zh-CN" kern="100" dirty="0">
                <a:cs typeface="Times New Roman" panose="02020603050405020304"/>
              </a:rPr>
              <a:t>傣剧是傣族人民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喜闻乐见</a:t>
            </a:r>
            <a:r>
              <a:rPr lang="zh-CN" altLang="zh-CN" kern="100" dirty="0">
                <a:cs typeface="Times New Roman" panose="02020603050405020304"/>
              </a:rPr>
              <a:t>的一种艺术形式，它从历史中走来，但是在今天却面临巨大的挑战。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04453" y="2628019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St"/>
                <a:ea typeface="楷体" panose="02010609060101010101" charset="-122"/>
              </a:rPr>
              <a:t>√</a:t>
            </a:r>
            <a:endParaRPr lang="zh-CN" altLang="zh-CN" dirty="0">
              <a:latin typeface="St "/>
              <a:ea typeface="楷体" panose="02010609060101010101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625133" y="5220307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St "/>
                <a:ea typeface="楷体" panose="02010609060101010101" charset="-122"/>
              </a:rPr>
              <a:t>√</a:t>
            </a:r>
            <a:endParaRPr lang="zh-CN" altLang="zh-CN" dirty="0">
              <a:latin typeface="St 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19007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3</a:t>
            </a:r>
            <a:r>
              <a:rPr lang="zh-CN" altLang="zh-CN" kern="100" dirty="0">
                <a:cs typeface="Times New Roman" panose="02020603050405020304"/>
              </a:rPr>
              <a:t>．千篇一律：指诗文公式化，泛指事物只有一种形式，毫无变化。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【判断正误】</a:t>
            </a:r>
            <a:r>
              <a:rPr lang="zh-CN" altLang="zh-CN" kern="100" dirty="0">
                <a:cs typeface="Times New Roman" panose="02020603050405020304"/>
              </a:rPr>
              <a:t>《西游记》虽然塑造了众多妖魔鬼怪的形象，但是并没有让读者产生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千篇一律</a:t>
            </a:r>
            <a:r>
              <a:rPr lang="zh-CN" altLang="zh-CN" kern="100" dirty="0">
                <a:cs typeface="Times New Roman" panose="02020603050405020304"/>
              </a:rPr>
              <a:t>的感觉。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</a:t>
            </a:r>
            <a:r>
              <a:rPr lang="en-US" altLang="zh-CN" kern="100" dirty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4</a:t>
            </a:r>
            <a:r>
              <a:rPr lang="zh-CN" altLang="zh-CN" kern="100" dirty="0">
                <a:cs typeface="Times New Roman" panose="02020603050405020304"/>
              </a:rPr>
              <a:t>．百花齐放：比喻不同形式和风格的艺术作品自由发展，也形容艺术界的繁荣景象。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【判断正误】</a:t>
            </a:r>
            <a:r>
              <a:rPr lang="zh-CN" altLang="zh-CN" kern="100" dirty="0">
                <a:cs typeface="Times New Roman" panose="02020603050405020304"/>
              </a:rPr>
              <a:t>越来越多</a:t>
            </a:r>
            <a:r>
              <a:rPr lang="zh-CN" altLang="zh-CN" kern="100" dirty="0">
                <a:latin typeface="等线" panose="02010600030101010101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爆款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文创产品正以其独特魅力赢得广泛赞誉，文创赛道也正以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百花齐放</a:t>
            </a:r>
            <a:r>
              <a:rPr lang="zh-CN" altLang="zh-CN" kern="100" dirty="0">
                <a:cs typeface="Times New Roman" panose="02020603050405020304"/>
              </a:rPr>
              <a:t>的态势跻身潮流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新标配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行列。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647743" y="2051955"/>
            <a:ext cx="44831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b="1" dirty="0" smtClean="0">
                <a:latin typeface="St "/>
                <a:ea typeface="楷体" panose="02010609060101010101" charset="-122"/>
                <a:sym typeface="+mn-ea"/>
              </a:rPr>
              <a:t>√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60045" y="5256530"/>
            <a:ext cx="586740" cy="51562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en-US" altLang="zh-CN" b="1" dirty="0" smtClean="0">
                <a:latin typeface="St "/>
                <a:ea typeface="楷体" panose="02010609060101010101" charset="-122"/>
              </a:rPr>
              <a:t>√</a:t>
            </a:r>
            <a:endParaRPr lang="zh-CN" altLang="zh-CN" dirty="0">
              <a:latin typeface="St 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4543744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5</a:t>
            </a:r>
            <a:r>
              <a:rPr lang="zh-CN" altLang="zh-CN" kern="100" dirty="0">
                <a:cs typeface="Times New Roman" panose="02020603050405020304"/>
              </a:rPr>
              <a:t>．淋漓尽致：形容文章、谈话等详尽透彻，发挥充分，也形容暴露得很彻底。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【判断正误】</a:t>
            </a:r>
            <a:r>
              <a:rPr lang="zh-CN" altLang="zh-CN" kern="100" dirty="0">
                <a:cs typeface="Times New Roman" panose="02020603050405020304"/>
              </a:rPr>
              <a:t>这场演出的表演非常出色，每个演员都把自己的角色演绎得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淋漓尽致</a:t>
            </a:r>
            <a:r>
              <a:rPr lang="zh-CN" altLang="zh-CN" kern="100" dirty="0">
                <a:cs typeface="Times New Roman" panose="02020603050405020304"/>
              </a:rPr>
              <a:t>。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</a:t>
            </a:r>
            <a:r>
              <a:rPr lang="en-US" altLang="zh-CN" kern="100" dirty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6</a:t>
            </a:r>
            <a:r>
              <a:rPr lang="zh-CN" altLang="zh-CN" kern="100" dirty="0">
                <a:cs typeface="Times New Roman" panose="02020603050405020304"/>
              </a:rPr>
              <a:t>．浓墨重彩：指绘画或描述着墨多。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【判断正误】</a:t>
            </a:r>
            <a:r>
              <a:rPr lang="zh-CN" altLang="zh-CN" kern="100" dirty="0">
                <a:cs typeface="Times New Roman" panose="02020603050405020304"/>
              </a:rPr>
              <a:t>中国航天在世界航天舞台上完美展现了中国智慧和中国方案，留下了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浓墨重彩</a:t>
            </a:r>
            <a:r>
              <a:rPr lang="zh-CN" altLang="zh-CN" kern="100" dirty="0">
                <a:cs typeface="Times New Roman" panose="02020603050405020304"/>
              </a:rPr>
              <a:t>的一笔。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3060737" y="2628019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St "/>
                <a:ea typeface="楷体" panose="02010609060101010101" charset="-122"/>
              </a:rPr>
              <a:t>√</a:t>
            </a:r>
            <a:endParaRPr lang="zh-CN" altLang="zh-CN" dirty="0">
              <a:latin typeface="St "/>
              <a:ea typeface="楷体" panose="02010609060101010101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5585466" y="4608239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St "/>
                <a:ea typeface="楷体" panose="02010609060101010101" charset="-122"/>
              </a:rPr>
              <a:t>√</a:t>
            </a:r>
            <a:endParaRPr lang="zh-CN" altLang="zh-CN" dirty="0">
              <a:latin typeface="St 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AS_UNIQUEID" val="96"/>
  <p:tag name="KSO_WM_BEAUTIFY_FLAG" val=""/>
</p:tagLst>
</file>

<file path=ppt/tags/tag4.xml><?xml version="1.0" encoding="utf-8"?>
<p:tagLst xmlns:p="http://schemas.openxmlformats.org/presentationml/2006/main">
  <p:tag name="AS_UNIQUEID" val="97"/>
  <p:tag name="KSO_WM_BEAUTIFY_FLAG" val=""/>
</p:tagLst>
</file>

<file path=ppt/tags/tag5.xml><?xml version="1.0" encoding="utf-8"?>
<p:tagLst xmlns:p="http://schemas.openxmlformats.org/presentationml/2006/main">
  <p:tag name="AS_UNIQUEID" val="98"/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3339</Words>
  <Application>WPS 演示</Application>
  <PresentationFormat>自定义</PresentationFormat>
  <Paragraphs>125</Paragraphs>
  <Slides>20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9" baseType="lpstr">
      <vt:lpstr>Arial</vt:lpstr>
      <vt:lpstr>宋体</vt:lpstr>
      <vt:lpstr>Wingdings</vt:lpstr>
      <vt:lpstr>Times New Roman</vt:lpstr>
      <vt:lpstr>微软雅黑</vt:lpstr>
      <vt:lpstr>Calibri Light</vt:lpstr>
      <vt:lpstr>HelveticaNeueLT Pro 67 MdCn</vt:lpstr>
      <vt:lpstr>Calibri</vt:lpstr>
      <vt:lpstr>Calibri</vt:lpstr>
      <vt:lpstr>Times New Roman</vt:lpstr>
      <vt:lpstr>黑体</vt:lpstr>
      <vt:lpstr>等线</vt:lpstr>
      <vt:lpstr>Courier New</vt:lpstr>
      <vt:lpstr>楷体</vt:lpstr>
      <vt:lpstr>St</vt:lpstr>
      <vt:lpstr>Segoe Print</vt:lpstr>
      <vt:lpstr>St 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芹泥</cp:lastModifiedBy>
  <cp:revision>1357</cp:revision>
  <dcterms:created xsi:type="dcterms:W3CDTF">2016-06-29T09:22:00Z</dcterms:created>
  <dcterms:modified xsi:type="dcterms:W3CDTF">2026-03-02T08:54:32Z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84067660574D445E9AFA5636B4954251_13</vt:lpwstr>
  </property>
  <property fmtid="{D5CDD505-2E9C-101B-9397-08002B2CF9AE}" pid="3" name="KSOProductBuildVer">
    <vt:lpwstr>2052-12.1.0.24657</vt:lpwstr>
  </property>
</Properties>
</file>