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3920" r:id="rId3"/>
    <p:sldId id="3989" r:id="rId5"/>
    <p:sldId id="3922" r:id="rId6"/>
    <p:sldId id="3977" r:id="rId7"/>
    <p:sldId id="3978" r:id="rId8"/>
    <p:sldId id="3979" r:id="rId9"/>
    <p:sldId id="3980" r:id="rId10"/>
    <p:sldId id="3981" r:id="rId11"/>
    <p:sldId id="3982" r:id="rId12"/>
    <p:sldId id="3984" r:id="rId13"/>
    <p:sldId id="3990" r:id="rId14"/>
    <p:sldId id="3991" r:id="rId15"/>
    <p:sldId id="3986" r:id="rId16"/>
    <p:sldId id="3992" r:id="rId17"/>
    <p:sldId id="3993" r:id="rId18"/>
    <p:sldId id="3994" r:id="rId19"/>
    <p:sldId id="3998" r:id="rId20"/>
    <p:sldId id="3995" r:id="rId21"/>
    <p:sldId id="4001" r:id="rId22"/>
    <p:sldId id="3999" r:id="rId23"/>
    <p:sldId id="4000" r:id="rId24"/>
    <p:sldId id="4003" r:id="rId25"/>
    <p:sldId id="4004" r:id="rId26"/>
    <p:sldId id="3996" r:id="rId27"/>
    <p:sldId id="3997" r:id="rId28"/>
    <p:sldId id="3939" r:id="rId29"/>
    <p:sldId id="3971" r:id="rId30"/>
    <p:sldId id="3988" r:id="rId31"/>
    <p:sldId id="3972" r:id="rId32"/>
    <p:sldId id="3973" r:id="rId33"/>
    <p:sldId id="3974" r:id="rId34"/>
    <p:sldId id="3976" r:id="rId35"/>
    <p:sldId id="4005" r:id="rId36"/>
    <p:sldId id="2276" r:id="rId37"/>
    <p:sldId id="3956" r:id="rId38"/>
  </p:sldIdLst>
  <p:sldSz cx="11522075" cy="6480175"/>
  <p:notesSz cx="6858000" cy="9144000"/>
  <p:embeddedFontLst>
    <p:embeddedFont>
      <p:font typeface="微软雅黑" panose="020B0503020204020204" pitchFamily="34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黑体" panose="02010609060101010101" charset="-122"/>
      <p:regular r:id="rId48"/>
    </p:embeddedFont>
    <p:embeddedFont>
      <p:font typeface="等线" panose="02010600030101010101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Numbers &amp; Pinyin"/>
      <p:regular r:id="rId51"/>
    </p:embeddedFont>
    <p:embeddedFont>
      <p:font typeface="Cambria Math" panose="02040503050406030204"/>
      <p:regular r:id="rId52"/>
    </p:embeddedFont>
  </p:embeddedFontLst>
  <p:custDataLst>
    <p:tags r:id="rId53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76" userDrawn="1">
          <p15:clr>
            <a:srgbClr val="A4A3A4"/>
          </p15:clr>
        </p15:guide>
        <p15:guide id="3" orient="horz" pos="2255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62"/>
        <p:guide orient="horz" pos="476"/>
        <p:guide orient="horz" pos="2255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919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4.xml"/><Relationship Id="rId52" Type="http://schemas.openxmlformats.org/officeDocument/2006/relationships/font" Target="fonts/font10.fntdata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4.xml"/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4.xml"/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0134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鸿门宴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03&#35838;&#21518;&#32032;&#20859;&#35780;&#20215;&#65288;&#19977;&#65289;.docx" TargetMode="External"/><Relationship Id="rId3" Type="http://schemas.openxmlformats.org/officeDocument/2006/relationships/tags" Target="../tags/tag13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中华文明之光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86614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鸿门宴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453" y="719807"/>
          <a:ext cx="10793168" cy="4695825"/>
        </p:xfrm>
        <a:graphic>
          <a:graphicData uri="http://schemas.openxmlformats.org/drawingml/2006/table">
            <a:tbl>
              <a:tblPr/>
              <a:tblGrid>
                <a:gridCol w="1220120"/>
                <a:gridCol w="1692188"/>
                <a:gridCol w="3744416"/>
                <a:gridCol w="4136444"/>
              </a:tblGrid>
              <a:tr h="17106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3207"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军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霸上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34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籍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吏民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98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范增数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目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项王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刑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人如恐不胜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道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芷阳间行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沛公欲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王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关中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7085025" y="14038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驻军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37932" y="212396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造册登记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37932" y="286088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示意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使眼色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48825" y="349211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惩罚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48826" y="414018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取道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48827" y="484110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称王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453" y="719807"/>
          <a:ext cx="10793168" cy="3415665"/>
        </p:xfrm>
        <a:graphic>
          <a:graphicData uri="http://schemas.openxmlformats.org/drawingml/2006/table">
            <a:tbl>
              <a:tblPr/>
              <a:tblGrid>
                <a:gridCol w="1220120"/>
                <a:gridCol w="1692188"/>
                <a:gridCol w="3744416"/>
                <a:gridCol w="4136444"/>
              </a:tblGrid>
              <a:tr h="17106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3207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形容词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此其志不在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小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34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君安与项伯有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故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986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素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善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留侯张良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秋毫不敢有所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近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" name="矩形 45"/>
          <p:cNvSpPr/>
          <p:nvPr/>
        </p:nvSpPr>
        <p:spPr>
          <a:xfrm>
            <a:off x="7177855" y="140388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方面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70118" y="212396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旧交情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170118" y="2880047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交好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174234" y="352811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靠近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453" y="719807"/>
          <a:ext cx="10793168" cy="4695825"/>
        </p:xfrm>
        <a:graphic>
          <a:graphicData uri="http://schemas.openxmlformats.org/drawingml/2006/table">
            <a:tbl>
              <a:tblPr/>
              <a:tblGrid>
                <a:gridCol w="1040100"/>
                <a:gridCol w="1152128"/>
                <a:gridCol w="3888432"/>
                <a:gridCol w="4712508"/>
              </a:tblGrid>
              <a:tr h="17106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9164" marR="9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3207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使动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用法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项伯杀人，臣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34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先破秦入咸阳者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王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98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沛公旦日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百余骑来见项王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4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交戟之卫士欲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内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5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拔剑撞而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破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6460791" y="1403883"/>
            <a:ext cx="2345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活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下来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641129" y="2123963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王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53125" y="3204083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跟从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53125" y="4215866"/>
            <a:ext cx="41456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停步；使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进入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53125" y="4788259"/>
            <a:ext cx="1624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破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>
                <a:cs typeface="Times New Roman" panose="02020603050405020304"/>
              </a:rPr>
              <a:t>特殊句式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3542" y="1511300"/>
          <a:ext cx="10294990" cy="4276725"/>
        </p:xfrm>
        <a:graphic>
          <a:graphicData uri="http://schemas.openxmlformats.org/drawingml/2006/table">
            <a:tbl>
              <a:tblPr/>
              <a:tblGrid>
                <a:gridCol w="1439083"/>
                <a:gridCol w="3403464"/>
                <a:gridCol w="5452443"/>
              </a:tblGrid>
              <a:tr h="975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900363"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宾语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前置句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大王来何操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0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沛公安在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0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客何为者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36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籍何以至此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039" marR="8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5567542" y="264485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大王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来操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何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71745" y="34921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沛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公在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安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538654" y="41930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客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何者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73005" y="507629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以何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至此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7208" y="567719"/>
          <a:ext cx="10727658" cy="5760720"/>
        </p:xfrm>
        <a:graphic>
          <a:graphicData uri="http://schemas.openxmlformats.org/drawingml/2006/table">
            <a:tbl>
              <a:tblPr/>
              <a:tblGrid>
                <a:gridCol w="1547405"/>
                <a:gridCol w="4032448"/>
                <a:gridCol w="5147805"/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032313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沛公左司马曹无伤使人言于项羽曰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94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具告以事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94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长于臣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2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因击沛公于坐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8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得复见将军于此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94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定语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白璧一双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94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玉斗一双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" name="矩形 58"/>
          <p:cNvSpPr/>
          <p:nvPr/>
        </p:nvSpPr>
        <p:spPr>
          <a:xfrm>
            <a:off x="5941057" y="1115851"/>
            <a:ext cx="51275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沛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公左司马曹无伤使人于项羽言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曰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34060" y="252000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具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以事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告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68402" y="318491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臣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长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76613" y="379698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于坐击沛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公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49069" y="444505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得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于此复见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将军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44953" y="5112295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一双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白璧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49069" y="574120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一双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玉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斗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5597" y="755811"/>
          <a:ext cx="10990880" cy="5502342"/>
        </p:xfrm>
        <a:graphic>
          <a:graphicData uri="http://schemas.openxmlformats.org/drawingml/2006/table">
            <a:tbl>
              <a:tblPr/>
              <a:tblGrid>
                <a:gridCol w="1030944"/>
                <a:gridCol w="5256584"/>
                <a:gridCol w="4703352"/>
              </a:tblGrid>
              <a:tr h="68038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88793">
                <a:tc rowSpan="9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判断句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此天子气也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793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今人有大功而击之，不义也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19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楚左尹项伯者，项羽季父也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19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亚父者，范增也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19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夺项王天下者必沛公也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沛公之参乘樊哙者也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  <a:sym typeface="+mn-ea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  <a:sym typeface="+mn-ea"/>
                        </a:rPr>
                        <a:t>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9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3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吾令人望其气，皆为龙虎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9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4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如今人方为刀俎，我为鱼肉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9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5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此亡秦之续耳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018" marR="130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" name="矩形 65"/>
          <p:cNvSpPr/>
          <p:nvPr/>
        </p:nvSpPr>
        <p:spPr>
          <a:xfrm>
            <a:off x="6583931" y="1403883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也，表示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38091" y="1888775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也，表示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592142" y="2411995"/>
            <a:ext cx="41078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者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也，表示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599726" y="3023084"/>
            <a:ext cx="41078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者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也，表示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625133" y="3580963"/>
            <a:ext cx="41078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者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也，表示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25133" y="4156583"/>
            <a:ext cx="33966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者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也，表示判断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31161" y="465875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31161" y="518197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625133" y="570519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根据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句意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25" y="611794"/>
          <a:ext cx="11017225" cy="5686922"/>
        </p:xfrm>
        <a:graphic>
          <a:graphicData uri="http://schemas.openxmlformats.org/drawingml/2006/table">
            <a:tbl>
              <a:tblPr/>
              <a:tblGrid>
                <a:gridCol w="1073097"/>
                <a:gridCol w="4181019"/>
                <a:gridCol w="5763109"/>
              </a:tblGrid>
              <a:tr h="43957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43646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被动</a:t>
                      </a:r>
                      <a:endParaRPr lang="en-US" altLang="zh-CN" sz="24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句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㉑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若属皆且为所虏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0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㉒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吾属今为之虏矣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rowSpan="7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省略</a:t>
                      </a:r>
                      <a:endParaRPr lang="en-US" altLang="zh-CN" sz="24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句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㉓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沛公欲王关中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㉔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为击破沛公军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㉕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则与一生彘肩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62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㉖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旦日不可不蚤自来谢项王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㉗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毋从俱死也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62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㉘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将军战河北，臣战河南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㉙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置之坐上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7" name="矩形 206"/>
          <p:cNvSpPr/>
          <p:nvPr/>
        </p:nvSpPr>
        <p:spPr>
          <a:xfrm>
            <a:off x="5548877" y="1094114"/>
            <a:ext cx="35814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被动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5545880" y="1564907"/>
            <a:ext cx="3272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被动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5489221" y="2026572"/>
            <a:ext cx="4102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沛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公欲王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关中，省略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介词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5545013" y="2526394"/>
            <a:ext cx="41351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我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击破沛公军，</a:t>
            </a:r>
            <a:r>
              <a:rPr lang="zh-CN" altLang="zh-CN" sz="2400" b="1">
                <a:latin typeface="+mn-lt"/>
                <a:ea typeface="楷体" panose="02010609060101010101" pitchFamily="49" charset="-122"/>
              </a:rPr>
              <a:t>省略</a:t>
            </a:r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宾语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545013" y="2958442"/>
            <a:ext cx="4102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一生彘肩，</a:t>
            </a:r>
            <a:r>
              <a:rPr lang="zh-CN" altLang="zh-CN" sz="2400" b="1">
                <a:latin typeface="+mn-lt"/>
                <a:ea typeface="楷体" panose="02010609060101010101" pitchFamily="49" charset="-122"/>
              </a:rPr>
              <a:t>省略</a:t>
            </a:r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宾语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5482656" y="3420107"/>
            <a:ext cx="58361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不可不蚤自来谢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项王，省略主语、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介词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541508" y="4434606"/>
            <a:ext cx="3793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毋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俱死也，省略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宾语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5464332" y="5118682"/>
            <a:ext cx="58544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将军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河北，臣战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河南，省略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介词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545013" y="5832375"/>
            <a:ext cx="3483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置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坐上，省略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介词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25" y="611794"/>
          <a:ext cx="11017225" cy="5675376"/>
        </p:xfrm>
        <a:graphic>
          <a:graphicData uri="http://schemas.openxmlformats.org/drawingml/2006/table">
            <a:tbl>
              <a:tblPr/>
              <a:tblGrid>
                <a:gridCol w="1073097"/>
                <a:gridCol w="4181019"/>
                <a:gridCol w="5763109"/>
              </a:tblGrid>
              <a:tr h="43957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205" marR="72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7990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固定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结构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㉚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财物无所取，妇女无所幸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㉛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孰与君少长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㉜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何辞为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4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军中无以为乐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6" name="矩形 215"/>
          <p:cNvSpPr/>
          <p:nvPr/>
        </p:nvSpPr>
        <p:spPr>
          <a:xfrm>
            <a:off x="5581017" y="1079847"/>
            <a:ext cx="55541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无所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，译为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没有被</a:t>
            </a: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……”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5509009" y="2339987"/>
            <a:ext cx="56628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孰与……，表示比较，译为“与……比较，哪一个……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”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5509009" y="3636131"/>
            <a:ext cx="5680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何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为，表示反问，译为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为什么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呢</a:t>
            </a: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”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5473005" y="4932275"/>
            <a:ext cx="57966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无以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，译为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没有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”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7" grpId="0"/>
      <p:bldP spid="218" grpId="0"/>
      <p:bldP spid="2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88429" y="359767"/>
            <a:ext cx="10980000" cy="656846"/>
          </a:xfrm>
        </p:spPr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>
                <a:cs typeface="Times New Roman" panose="02020603050405020304"/>
              </a:rPr>
              <a:t>多义实词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2071" y="1007839"/>
          <a:ext cx="10397932" cy="5349912"/>
        </p:xfrm>
        <a:graphic>
          <a:graphicData uri="http://schemas.openxmlformats.org/drawingml/2006/table">
            <a:tbl>
              <a:tblPr/>
              <a:tblGrid>
                <a:gridCol w="1398535"/>
                <a:gridCol w="5270133"/>
                <a:gridCol w="3729264"/>
              </a:tblGrid>
              <a:tr h="2515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5471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举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举所佩玉玦以示之者三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杀人如不能举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今亡亦死，举大计亦死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1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谢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旦日不可不蚤自来谢项王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哙拜谢，起，立而饮之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乃令张良留谢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张良入谢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8" name="矩形 87"/>
          <p:cNvSpPr/>
          <p:nvPr/>
        </p:nvSpPr>
        <p:spPr>
          <a:xfrm>
            <a:off x="7267605" y="1744759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举起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、拿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起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337629" y="244799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全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尽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440972" y="309607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发动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57207" y="378014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谢罪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道歉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345213" y="446422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感谢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334320" y="511229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辞别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345213" y="574120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道歉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2071" y="1007839"/>
          <a:ext cx="10397932" cy="4709832"/>
        </p:xfrm>
        <a:graphic>
          <a:graphicData uri="http://schemas.openxmlformats.org/drawingml/2006/table">
            <a:tbl>
              <a:tblPr/>
              <a:tblGrid>
                <a:gridCol w="1398535"/>
                <a:gridCol w="5270133"/>
                <a:gridCol w="3729264"/>
              </a:tblGrid>
              <a:tr h="2515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5471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辞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卮酒安足辞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今者出，未辞也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大礼不辞小让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1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如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杀人如不能举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沛公起如厕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固不如也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5" name="矩形 94"/>
          <p:cNvSpPr/>
          <p:nvPr>
            <p:custDataLst>
              <p:tags r:id="rId1"/>
            </p:custDataLst>
          </p:nvPr>
        </p:nvSpPr>
        <p:spPr>
          <a:xfrm>
            <a:off x="7355809" y="170875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推辞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>
            <p:custDataLst>
              <p:tags r:id="rId2"/>
            </p:custDataLst>
          </p:nvPr>
        </p:nvSpPr>
        <p:spPr>
          <a:xfrm>
            <a:off x="7355809" y="244799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告别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辞别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>
            <p:custDataLst>
              <p:tags r:id="rId3"/>
            </p:custDataLst>
          </p:nvPr>
        </p:nvSpPr>
        <p:spPr>
          <a:xfrm>
            <a:off x="7381216" y="307690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+mn-lt"/>
                <a:ea typeface="楷体" panose="02010609060101010101" pitchFamily="49" charset="-122"/>
              </a:rPr>
              <a:t>回避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>
            <p:custDataLst>
              <p:tags r:id="rId4"/>
            </p:custDataLst>
          </p:nvPr>
        </p:nvSpPr>
        <p:spPr>
          <a:xfrm>
            <a:off x="7381217" y="378014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好像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>
            <p:custDataLst>
              <p:tags r:id="rId5"/>
            </p:custDataLst>
          </p:nvPr>
        </p:nvSpPr>
        <p:spPr>
          <a:xfrm>
            <a:off x="7381217" y="4500227"/>
            <a:ext cx="2345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往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，到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去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0" name="矩形 99"/>
          <p:cNvSpPr/>
          <p:nvPr>
            <p:custDataLst>
              <p:tags r:id="rId6"/>
            </p:custDataLst>
          </p:nvPr>
        </p:nvSpPr>
        <p:spPr>
          <a:xfrm>
            <a:off x="7381217" y="511229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比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得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上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863823"/>
          <a:ext cx="10729192" cy="517067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借助工具书及课文注释，掌握文中重要的基础知识，并准确翻译全文。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．厘清文章思路，以提纲的形式进行整理。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．通过人物的语言描写和动作描写，分析人物形象；探讨刘邦、项羽胜败不同的原因，正确评价历史人物。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．理性认识性格决定命运，领导的个人决策与政治集团的利益息息相关。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2071" y="734491"/>
          <a:ext cx="10397932" cy="5349912"/>
        </p:xfrm>
        <a:graphic>
          <a:graphicData uri="http://schemas.openxmlformats.org/drawingml/2006/table">
            <a:tbl>
              <a:tblPr/>
              <a:tblGrid>
                <a:gridCol w="1398535"/>
                <a:gridCol w="5270133"/>
                <a:gridCol w="3729264"/>
              </a:tblGrid>
              <a:tr h="2515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6954" marR="269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5471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沛公默然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然不自意能先入关破秦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不然，籍何以至此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1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胜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刑人如恐不胜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3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沛公不胜杯杓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4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予观夫巴陵胜状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5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此时无声胜有声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3" name="矩形 232"/>
          <p:cNvSpPr/>
          <p:nvPr/>
        </p:nvSpPr>
        <p:spPr>
          <a:xfrm>
            <a:off x="7390096" y="1475891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样子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7390096" y="214080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但是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然而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7345213" y="280803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这样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6" name="矩形 235"/>
          <p:cNvSpPr/>
          <p:nvPr/>
        </p:nvSpPr>
        <p:spPr>
          <a:xfrm>
            <a:off x="7436838" y="349211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尽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345213" y="417619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禁得起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承受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7348834" y="482426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优美的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9" name="矩形 238"/>
          <p:cNvSpPr/>
          <p:nvPr/>
        </p:nvSpPr>
        <p:spPr>
          <a:xfrm>
            <a:off x="7345213" y="5487411"/>
            <a:ext cx="20778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超过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，胜过 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/>
      <p:bldP spid="234" grpId="0"/>
      <p:bldP spid="235" grpId="0"/>
      <p:bldP spid="236" grpId="0"/>
      <p:bldP spid="237" grpId="0"/>
      <p:bldP spid="238" grpId="0"/>
      <p:bldP spid="2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02158"/>
            <a:ext cx="10980000" cy="4616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6.</a:t>
            </a:r>
            <a:r>
              <a:rPr lang="zh-CN" altLang="zh-CN" sz="2400" dirty="0">
                <a:cs typeface="Times New Roman" panose="02020603050405020304"/>
              </a:rPr>
              <a:t>重要虚词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66048" y="827819"/>
          <a:ext cx="10389979" cy="5515519"/>
        </p:xfrm>
        <a:graphic>
          <a:graphicData uri="http://schemas.openxmlformats.org/drawingml/2006/table">
            <a:tbl>
              <a:tblPr/>
              <a:tblGrid>
                <a:gridCol w="982521"/>
                <a:gridCol w="4032448"/>
                <a:gridCol w="5375010"/>
              </a:tblGrid>
              <a:tr h="41589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33086">
                <a:tc rowSpan="11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使子婴为相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吾令人望其气，皆为龙虎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31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谁为大王为此计者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窃为大王不取也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且为之奈何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吾属今为之虏矣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约为婚姻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军中无以为乐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如今人方为刀俎，我为鱼肉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1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何辞为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1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客何为者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642719" y="176392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2048" y="2267979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，给，替；动词，做，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谋划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3025" y="281441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认为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4254" y="322903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0411" y="364715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3283" y="411057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成为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1017" y="454261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作为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3025" y="501067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0411" y="544271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语气词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53025" y="586837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3025" y="1259867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，做，担任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6048" y="611795"/>
          <a:ext cx="10389979" cy="5632704"/>
        </p:xfrm>
        <a:graphic>
          <a:graphicData uri="http://schemas.openxmlformats.org/drawingml/2006/table">
            <a:tbl>
              <a:tblPr/>
              <a:tblGrid>
                <a:gridCol w="982521"/>
                <a:gridCol w="4500500"/>
                <a:gridCol w="4906958"/>
              </a:tblGrid>
              <a:tr h="12959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839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不如因善遇之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19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因言曰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95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因击沛公于坐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7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项王即日因留沛公与饮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19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臣死且不避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19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若属皆且为所虏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7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且为之奈何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7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且焉置土石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6227447" y="1160626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，趁机，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趁着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03388" y="1792951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，趁机，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趁着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9089" y="2448561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，趁机，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趁着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29089" y="306006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，于是，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9089" y="370813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尚且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27447" y="435621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，将要，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8618" y="499730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，将要，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29089" y="565235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况且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6048" y="539787"/>
          <a:ext cx="10389979" cy="5604680"/>
        </p:xfrm>
        <a:graphic>
          <a:graphicData uri="http://schemas.openxmlformats.org/drawingml/2006/table">
            <a:tbl>
              <a:tblPr/>
              <a:tblGrid>
                <a:gridCol w="982521"/>
                <a:gridCol w="5904656"/>
                <a:gridCol w="3502802"/>
              </a:tblGrid>
              <a:tr h="53452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3885" marR="138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49927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5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长于臣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㉑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沛公左司马曹无伤使人言于项羽曰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5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㉒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樊哙覆其盾于地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㉓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贪于财货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rowSpan="5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㉔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珍宝尽有之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㉕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项伯乃夜驰之沛公军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㉖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为之奈何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㉗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吾得兄事之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4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㉘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沛公之参乘樊哙者也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7538105" y="107984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25233" y="161990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，对，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25233" y="215996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38105" y="277203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38105" y="331209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，无实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38105" y="388815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38105" y="442821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，指这件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25233" y="5004283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25232" y="557104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．秋毫无犯：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．项庄舞剑，意在沛公：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 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．劳苦功高：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．人为刀俎，我为鱼肉</a:t>
            </a:r>
            <a:r>
              <a:rPr lang="zh-CN" altLang="zh-CN" kern="100" dirty="0" smtClean="0">
                <a:cs typeface="Times New Roman" panose="02020603050405020304"/>
              </a:rPr>
              <a:t>：</a:t>
            </a:r>
            <a:endParaRPr lang="en-US" altLang="zh-CN" kern="100" dirty="0" smtClean="0">
              <a:cs typeface="Times New Roman" panose="020206030504050203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2859965" y="1312711"/>
            <a:ext cx="7398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形容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军队纪律严明，丝毫不侵犯群众的利益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228733" y="1835931"/>
            <a:ext cx="1100491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                                                   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比喻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说话或行动虽然表面上另有名目，其真实意图却在于对某人某事进行威胁或攻击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879725" y="324008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做事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勤苦，功劳</a:t>
            </a:r>
            <a:r>
              <a:rPr lang="zh-CN" altLang="zh-CN" b="1">
                <a:latin typeface="+mn-lt"/>
                <a:ea typeface="楷体" panose="02010609060101010101" pitchFamily="49" charset="-122"/>
              </a:rPr>
              <a:t>很大</a:t>
            </a:r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469880" y="4517067"/>
            <a:ext cx="8119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比喻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人家掌握生杀大权，自己处在被宰割的地位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  <p:bldP spid="1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《史记》记载了上自中国上古传说中的黄帝时代，下至汉武帝太初四年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前</a:t>
            </a:r>
            <a:r>
              <a:rPr lang="en-US" altLang="zh-CN" kern="100" dirty="0">
                <a:cs typeface="Courier New" panose="02070309020205020404"/>
              </a:rPr>
              <a:t>101)</a:t>
            </a:r>
            <a:r>
              <a:rPr lang="zh-CN" altLang="zh-CN" kern="100" dirty="0">
                <a:cs typeface="Times New Roman" panose="02020603050405020304"/>
              </a:rPr>
              <a:t>，共三千多年的历史。全书包括十二本纪、三十世家、七十列传、十表、八书，共一百三十篇，五十二万多字。司马迁以其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究天人之际，通古今之变，成一家之言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的远见卓识，使《史记》成为中国第一部纪传体通史。《史记》与后来的《汉书》《后汉书》《三国志》合称为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前四史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。《史记》对后世史学、文学的发展都产生了深远影响：其首创的纪传体编史方法为后来历代的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正史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所传承；作为一部优秀的文学著作，在中国文学史上占有重要地位。鲁迅称其为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史家之绝唱，无韵之《离骚》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《汉文学史纲要》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332398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文本情节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麻雀虽小，五脏俱全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本文虽然是节选，但是情节完整；在材料的处理上，前后照应，逻辑严密。它剪裁精当，依照事件发展顺序，精心地筛选、组织材料，使其环环相扣，构成全篇严密的逻辑结构，情节丰富而有条理。学习时，要注意分析文本情节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1799927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502910"/>
          </a:xfrm>
        </p:spPr>
        <p:txBody>
          <a:bodyPr/>
          <a:lstStyle/>
          <a:p>
            <a:pPr latinLnBrk="0">
              <a:lnSpc>
                <a:spcPts val="422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1</a:t>
            </a:r>
            <a:r>
              <a:rPr lang="zh-CN" altLang="zh-CN" sz="2600" kern="100" dirty="0">
                <a:cs typeface="Times New Roman" panose="02020603050405020304"/>
              </a:rPr>
              <a:t>．刘邦来到项羽军营，说了一番好话。虽然项羽设宴招待刘邦，但是宾主双方都各有打算，刀光剑影、杀机四伏。斗争时紧时弛，变幻莫测，表现在情节上就是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三起三落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，跌宕起伏。请对宴会阶段的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600" kern="100" dirty="0">
                <a:cs typeface="Times New Roman" panose="02020603050405020304"/>
                <a:sym typeface="+mn-ea"/>
              </a:rPr>
              <a:t>三起三落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进行具体分析。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ts val="422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  <a:sym typeface="+mn-ea"/>
              </a:rPr>
              <a:t>①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一起，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范增数目项王，举所佩玉玦以示之者三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，暗示项羽动手杀刘邦，气氛趋紧张；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②一落，范增暗示项羽杀刘邦，项羽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默然不应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；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③二起，范增见项羽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默然不应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，就叫项庄以舞剑为由，趁机刺杀刘邦，形势极为严峻；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④二落，项庄舞剑，意在沛公，项伯以身翼蔽沛公；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⑤三起，樊哙闯帐，怒视项羽，并对其斥责，情节发展到最高潮，紧张气氛达到了极点；⑥三落，樊哙闯帐后，项羽赐其酒肉，气氛缓和。</a:t>
            </a:r>
            <a:endParaRPr lang="zh-CN" altLang="zh-CN" sz="260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樊哙闯帐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是故事的高潮，你认为这一情节会不会喧宾夺主？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不会喧宾夺主。文章巧妙地把握人物关系，刘邦信任重用樊哙，项羽因感其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，而赞其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，对樊哙赐酒、赐彘肩、赐座。樊哙出场既能从侧面表现刘邦、项羽的性格特点，又能体现刘邦集团成员的团结忠诚，也能揭示最终刘邦胜、项羽败的原因，所以这一情节不会喧宾夺主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</a:t>
            </a:r>
            <a:r>
              <a:rPr lang="zh-CN" altLang="zh-CN" kern="100" dirty="0" smtClean="0">
                <a:cs typeface="Times New Roman" panose="02020603050405020304"/>
              </a:rPr>
              <a:t>赏析</a:t>
            </a:r>
            <a:r>
              <a:rPr lang="zh-CN" altLang="zh-CN" kern="100" dirty="0">
                <a:cs typeface="Times New Roman" panose="02020603050405020304"/>
              </a:rPr>
              <a:t>人物形象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《鸿门宴》以其通脱晓畅的叙事手法和尖锐复杂的矛盾冲突，比较真实地再现了项羽和刘邦双方斗智斗勇的精彩场面，生动地刻画了不同性格的人物形象。阅读时要注意分析概括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80857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965065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【课文助读】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司马迁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约前</a:t>
            </a:r>
            <a:r>
              <a:rPr lang="en-US" altLang="zh-CN" sz="2400" kern="100" dirty="0">
                <a:cs typeface="Courier New" panose="02070309020205020404"/>
              </a:rPr>
              <a:t>145</a:t>
            </a:r>
            <a:r>
              <a:rPr lang="zh-CN" altLang="zh-CN" sz="2400" kern="100" dirty="0">
                <a:cs typeface="Times New Roman" panose="02020603050405020304"/>
              </a:rPr>
              <a:t>或前</a:t>
            </a:r>
            <a:r>
              <a:rPr lang="en-US" altLang="zh-CN" sz="2400" kern="100" dirty="0">
                <a:cs typeface="Courier New" panose="02070309020205020404"/>
              </a:rPr>
              <a:t>135—</a:t>
            </a:r>
            <a:r>
              <a:rPr lang="zh-CN" altLang="zh-CN" sz="2400" kern="100" dirty="0">
                <a:cs typeface="Times New Roman" panose="02020603050405020304"/>
              </a:rPr>
              <a:t>约前</a:t>
            </a:r>
            <a:r>
              <a:rPr lang="en-US" altLang="zh-CN" sz="2400" kern="100" dirty="0">
                <a:cs typeface="Courier New" panose="02070309020205020404"/>
              </a:rPr>
              <a:t>90)</a:t>
            </a:r>
            <a:r>
              <a:rPr lang="zh-CN" altLang="zh-CN" sz="2400" kern="100" dirty="0">
                <a:cs typeface="Times New Roman" panose="02020603050405020304"/>
              </a:rPr>
              <a:t>，字子长，夏阳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今陕西韩城</a:t>
            </a:r>
            <a:r>
              <a:rPr lang="en-US" altLang="zh-CN" sz="2400" kern="100" dirty="0"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人。西汉著名史学家、文学家、思想家。其父司马谈曾任太史令。司马迁</a:t>
            </a:r>
            <a:r>
              <a:rPr lang="en-US" altLang="zh-CN" sz="2400" kern="100" dirty="0">
                <a:cs typeface="Courier New" panose="02070309020205020404"/>
              </a:rPr>
              <a:t>10</a:t>
            </a:r>
            <a:r>
              <a:rPr lang="zh-CN" altLang="zh-CN" sz="2400" kern="100" dirty="0">
                <a:cs typeface="Times New Roman" panose="02020603050405020304"/>
              </a:rPr>
              <a:t>岁诵古文，随父至长安，受学于经学大师董仲舒。</a:t>
            </a:r>
            <a:r>
              <a:rPr lang="en-US" altLang="zh-CN" sz="2400" kern="100" dirty="0">
                <a:cs typeface="Courier New" panose="02070309020205020404"/>
              </a:rPr>
              <a:t>20</a:t>
            </a:r>
            <a:r>
              <a:rPr lang="zh-CN" altLang="zh-CN" sz="2400" kern="100" dirty="0">
                <a:cs typeface="Times New Roman" panose="02020603050405020304"/>
              </a:rPr>
              <a:t>岁前后，遨游大江南北，后侍从汉武帝巡游长城内外，足迹遍及全国，这些考察见闻为写《史记》做了良好的准备。元封三年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前</a:t>
            </a:r>
            <a:r>
              <a:rPr lang="en-US" altLang="zh-CN" sz="2400" kern="100" dirty="0">
                <a:cs typeface="Courier New" panose="02070309020205020404"/>
              </a:rPr>
              <a:t>108)</a:t>
            </a:r>
            <a:r>
              <a:rPr lang="zh-CN" altLang="zh-CN" sz="2400" kern="100" dirty="0">
                <a:cs typeface="Times New Roman" panose="02020603050405020304"/>
              </a:rPr>
              <a:t>继父职，任太史令，得以博览皇家珍藏的大量图书文献。太初元年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前</a:t>
            </a:r>
            <a:r>
              <a:rPr lang="en-US" altLang="zh-CN" sz="2400" kern="100" dirty="0">
                <a:cs typeface="Courier New" panose="02070309020205020404"/>
              </a:rPr>
              <a:t>104)</a:t>
            </a:r>
            <a:r>
              <a:rPr lang="zh-CN" altLang="zh-CN" sz="2400" kern="100" dirty="0">
                <a:cs typeface="Times New Roman" panose="02020603050405020304"/>
              </a:rPr>
              <a:t>，司马迁主持修订历法，同年开始撰写《史记》。天汉三年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前</a:t>
            </a:r>
            <a:r>
              <a:rPr lang="en-US" altLang="zh-CN" sz="2400" kern="100" dirty="0">
                <a:cs typeface="Courier New" panose="02070309020205020404"/>
              </a:rPr>
              <a:t>98)</a:t>
            </a:r>
            <a:r>
              <a:rPr lang="zh-CN" altLang="zh-CN" sz="2400" kern="100" dirty="0">
                <a:cs typeface="Times New Roman" panose="02020603050405020304"/>
              </a:rPr>
              <a:t>，因替战败投降匈奴的李陵辩护，触怒汉武帝，下狱受腐刑。太始元年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前</a:t>
            </a:r>
            <a:r>
              <a:rPr lang="en-US" altLang="zh-CN" sz="2400" kern="100" dirty="0">
                <a:cs typeface="Courier New" panose="02070309020205020404"/>
              </a:rPr>
              <a:t>96)</a:t>
            </a:r>
            <a:r>
              <a:rPr lang="zh-CN" altLang="zh-CN" sz="2400" kern="100" dirty="0">
                <a:cs typeface="Times New Roman" panose="02020603050405020304"/>
              </a:rPr>
              <a:t>出狱，任中书令，发愤著书，终于写成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究天人之际，通古今之变，成一家之言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sz="2400" kern="100" dirty="0">
                <a:cs typeface="Courier New" panose="02070309020205020404"/>
              </a:rPr>
              <a:t>(</a:t>
            </a:r>
            <a:r>
              <a:rPr lang="zh-CN" altLang="zh-CN" sz="2400" kern="100" dirty="0">
                <a:cs typeface="Times New Roman" panose="02020603050405020304"/>
              </a:rPr>
              <a:t>司马迁《报任安书》</a:t>
            </a:r>
            <a:r>
              <a:rPr lang="en-US" altLang="zh-CN" sz="2400" kern="100" dirty="0">
                <a:cs typeface="Courier New" panose="02070309020205020404"/>
              </a:rPr>
              <a:t>)</a:t>
            </a:r>
            <a:r>
              <a:rPr lang="zh-CN" altLang="zh-CN" sz="2400" kern="100" dirty="0">
                <a:cs typeface="Times New Roman" panose="02020603050405020304"/>
              </a:rPr>
              <a:t>的《史记》</a:t>
            </a:r>
            <a:r>
              <a:rPr lang="zh-CN" altLang="zh-CN" sz="2400" kern="100" dirty="0" smtClean="0"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．刘邦和项羽是各自阵营的决策者，胜负从开始就已经由他们的性格决定。请结合文章内容分析刘邦和项羽的性格特点。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pitchFamily="49" charset="-122"/>
                <a:cs typeface="Times New Roman" panose="02020603050405020304"/>
              </a:rPr>
              <a:t>(1)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项羽：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勇而少谋。当听到刘邦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欲王关中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，立即怒不可遏，决定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击破沛公军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；当听到刘邦的一番辩解之后，怒火即消，说出告密人姓名。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沽名轻敌。拒范增之谏，信刘邦之谎，纳项伯之言，刚愎自用。从宴会上的座次，到改变进攻刘邦的决定；从对范增在席间想杀死刘邦的企图不表态，到刘邦逃席安然受璧，均可清楚地看出，项羽根本不把刘邦放在眼里。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自矜功伐。项羽抛开怀王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先破秦入咸阳者王</a:t>
            </a:r>
            <a:r>
              <a:rPr lang="zh-CN" altLang="en-US" sz="2800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之”的约定，很自然地认为刘邦能够先进入咸阳是自</a:t>
            </a:r>
            <a:endParaRPr lang="zh-CN" altLang="en-US" sz="2800" kern="100" dirty="0"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己的功劳，因</a:t>
            </a:r>
            <a:r>
              <a:rPr lang="en-US" altLang="zh-CN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 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此听到刘邦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欲王关中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而大怒，决定进攻。项羽没有看到刘邦的军事实力与政治野心，便轻信刘邦的屈从、臣服，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不把刘邦视为重要对手，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最终导致失败。</a:t>
            </a:r>
            <a:endParaRPr lang="zh-CN" altLang="en-US" kern="100" dirty="0">
              <a:ea typeface="楷体" panose="02010609060101010101" pitchFamily="49" charset="-122"/>
              <a:cs typeface="Times New Roman" panose="020206030504050203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        (2)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刘邦：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①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机变狡诈。拉拢项伯、在项羽面前低声下气、鸿门宴中途离席等均表现出这一特点。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②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坚决果断。亲往鸿门谢罪，阻止项羽进攻，能屈能伸中见其大胆、果断；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对曹无伤的处理则是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至军，立诛杀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。</a:t>
            </a:r>
            <a:r>
              <a:rPr lang="en-US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③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善于用人。由张良、樊哙等人的表现便可看出。这一点恰与项羽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有一范增而不用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形成鲜明对比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  <a:sym typeface="+mn-ea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探究</a:t>
            </a:r>
            <a:r>
              <a:rPr lang="zh-CN" altLang="zh-CN" kern="100" dirty="0">
                <a:cs typeface="Times New Roman" panose="02020603050405020304"/>
              </a:rPr>
              <a:t>史家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闲笔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．《鸿门宴》中对座次安排的描写是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项王、项伯东向坐；亚父南向坐，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亚父者，范增也；沛公北向坐；张良西向侍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。作者为什么要不厌其详地一一写出各人的坐向</a:t>
            </a:r>
            <a:r>
              <a:rPr lang="zh-CN" altLang="zh-CN" kern="100" dirty="0" smtClean="0">
                <a:cs typeface="Times New Roman" panose="02020603050405020304"/>
              </a:rPr>
              <a:t>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791815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鸿门宴宾客坐向的安排明显有悖于当时的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礼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当时室内座次以东向为最尊，其次是南向，再次为北向，</a:t>
            </a:r>
            <a:r>
              <a:rPr lang="zh-CN" altLang="en-US" kern="100" dirty="0">
                <a:ea typeface="楷体" panose="02010609060101010101" pitchFamily="49" charset="-122"/>
                <a:cs typeface="Times New Roman" panose="02020603050405020304"/>
              </a:rPr>
              <a:t>最卑为西向。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当时，刘邦和项羽分别被封为沛公、鲁公，二人的政治地位完全平等。项羽破秦主力有功，刘邦首先攻破咸阳，功劳也很大。刘邦到鸿门做客，理应坐在西边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东向坐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；范增年长，可以坐在原位；张良辅佐刘邦，也应作为客人对待，以坐在南边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北向坐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为宜；项羽作为主人，理当居于末座。然而实际情况却是错乱纷出，可以说是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宴无好宴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。司马迁这样写，不是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闲笔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，而是从侧面表现项羽的自矜功伐的性格，这种性格最终导致了他的失败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72049"/>
            <a:ext cx="10980000" cy="536702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黑体" panose="02010609060101010101" charset="-122"/>
                <a:cs typeface="Times New Roman" panose="02020603050405020304"/>
              </a:rPr>
              <a:t>二、故事背景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公元前</a:t>
            </a:r>
            <a:r>
              <a:rPr lang="en-US" altLang="zh-CN" sz="2600" kern="100" dirty="0">
                <a:cs typeface="Courier New" panose="02070309020205020404"/>
              </a:rPr>
              <a:t>209</a:t>
            </a:r>
            <a:r>
              <a:rPr lang="zh-CN" altLang="zh-CN" sz="2600" kern="100" dirty="0">
                <a:cs typeface="Times New Roman" panose="02020603050405020304"/>
              </a:rPr>
              <a:t>年，陈胜、吴广在大泽乡起义，各地纷纷响应。楚国旧贵族项梁率侄项羽于会稽起义，泗水亭长刘邦在沛县起义，后归项梁领导。后来项梁由于恃胜而骄，被秦将章邯击杀。章邯得胜后，移师围赵。这时楚怀王一面命宋义为上将军，项羽为次将军，北上救赵，一面命刘邦攻秦，并与诸将约定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先入关</a:t>
            </a:r>
            <a:r>
              <a:rPr lang="en-US" altLang="zh-CN" sz="2600" kern="100" dirty="0">
                <a:cs typeface="Courier New" panose="02070309020205020404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函谷关</a:t>
            </a:r>
            <a:r>
              <a:rPr lang="en-US" altLang="zh-CN" sz="2600" kern="100" dirty="0"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者王之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。宋义停军不进，为项羽所杀，项羽率军队与秦军大战多次，最后在巨鹿彻底击溃秦军主力，章邯率二十万大军投降。由于秦主力军为项羽所破，刘邦得以顺利进入咸阳，派兵守关，想做关中王，驻军于霸上。项羽击败秦军后，也向函谷关进军，破关而入咸阳，驻军于鸿门，并准备消灭刘邦军队。就在这样剑拔弩张的形势下，出现了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鸿门宴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这场激烈的政治斗争</a:t>
            </a:r>
            <a:r>
              <a:rPr lang="zh-CN" altLang="zh-CN" sz="2600" kern="100" dirty="0" smtClean="0"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9310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一、读准字音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cs typeface="Times New Roman" panose="02020603050405020304"/>
              </a:rPr>
              <a:t>欲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王</a:t>
            </a:r>
            <a:r>
              <a:rPr lang="zh-CN" altLang="zh-CN" kern="100" dirty="0">
                <a:cs typeface="Times New Roman" panose="02020603050405020304"/>
              </a:rPr>
              <a:t>关中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　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崤</a:t>
            </a:r>
            <a:r>
              <a:rPr lang="zh-CN" altLang="zh-CN" kern="100" dirty="0">
                <a:cs typeface="Times New Roman" panose="02020603050405020304"/>
              </a:rPr>
              <a:t>山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cs typeface="Times New Roman" panose="02020603050405020304"/>
              </a:rPr>
              <a:t>美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姬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鲰</a:t>
            </a:r>
            <a:r>
              <a:rPr lang="zh-CN" altLang="zh-CN" kern="100" dirty="0">
                <a:cs typeface="Times New Roman" panose="02020603050405020304"/>
              </a:rPr>
              <a:t>生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戮</a:t>
            </a:r>
            <a:r>
              <a:rPr lang="zh-CN" altLang="zh-CN" kern="100" dirty="0" smtClean="0">
                <a:cs typeface="Times New Roman" panose="02020603050405020304"/>
              </a:rPr>
              <a:t>力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数</a:t>
            </a:r>
            <a:r>
              <a:rPr lang="zh-CN" altLang="zh-CN" kern="100" dirty="0" smtClean="0">
                <a:cs typeface="Times New Roman" panose="02020603050405020304"/>
              </a:rPr>
              <a:t>目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卮</a:t>
            </a:r>
            <a:r>
              <a:rPr lang="zh-CN" altLang="zh-CN" kern="100" dirty="0">
                <a:cs typeface="Times New Roman" panose="02020603050405020304"/>
              </a:rPr>
              <a:t>酒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飨</a:t>
            </a:r>
            <a:r>
              <a:rPr lang="zh-CN" altLang="zh-CN" kern="100" dirty="0">
                <a:cs typeface="Times New Roman" panose="02020603050405020304"/>
              </a:rPr>
              <a:t>士卒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cs typeface="Times New Roman" panose="02020603050405020304"/>
              </a:rPr>
              <a:t>玉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玦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参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乘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啖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樊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哙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30974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彘</a:t>
            </a:r>
            <a:r>
              <a:rPr lang="zh-CN" altLang="zh-CN" kern="100" dirty="0">
                <a:cs typeface="Times New Roman" panose="02020603050405020304"/>
              </a:rPr>
              <a:t>肩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按</a:t>
            </a:r>
            <a:r>
              <a:rPr lang="zh-CN" altLang="zh-CN" kern="100" dirty="0">
                <a:cs typeface="Times New Roman" panose="02020603050405020304"/>
              </a:rPr>
              <a:t>剑而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跽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9751" y="1924779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wàng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12705" y="190793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xiáo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59507" y="256722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jī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17021" y="2572851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zōu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16273" y="320408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lù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12705" y="3204083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shuò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70014" y="3852155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zhī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07741" y="3816151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xiǎng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30137" y="4480083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jué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6260" y="4500227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cānshèng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93534" y="5148299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dàn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17021" y="5148299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kuài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0557" y="5776227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zhì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17121" y="579637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jì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70938"/>
            <a:ext cx="10980000" cy="1076961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二、文言知识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</a:pPr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．通假字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0437" y="1547899"/>
          <a:ext cx="11089630" cy="4320478"/>
        </p:xfrm>
        <a:graphic>
          <a:graphicData uri="http://schemas.openxmlformats.org/drawingml/2006/table">
            <a:tbl>
              <a:tblPr/>
              <a:tblGrid>
                <a:gridCol w="4104456"/>
                <a:gridCol w="6985174"/>
              </a:tblGrid>
              <a:tr h="47587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6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指出通假字并释义</a:t>
                      </a:r>
                      <a:endParaRPr lang="zh-CN" sz="26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皆为龙虎，成五采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距关，毋内诸侯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</a:t>
                      </a:r>
                      <a:r>
                        <a:rPr lang="en-US" altLang="zh-CN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</a:t>
                      </a: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张良出，要项伯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愿伯具言臣之不敢倍德也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旦日不可不蚤自来谢项王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臣与将军戮力而攻秦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6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令将军与臣有郤</a:t>
                      </a:r>
                      <a:endParaRPr lang="zh-CN" sz="26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不者，若属皆且为所虏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r>
                        <a:rPr lang="en-US" sz="2600" b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__________________________________</a:t>
                      </a:r>
                      <a:endParaRPr lang="zh-CN" sz="2600" kern="100" dirty="0"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3" marR="50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644913" y="2008298"/>
            <a:ext cx="35349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采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彩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，彩色</a:t>
            </a:r>
            <a:endParaRPr lang="zh-CN" altLang="en-US" sz="2600" dirty="0"/>
          </a:p>
        </p:txBody>
      </p:sp>
      <p:sp>
        <p:nvSpPr>
          <p:cNvPr id="8" name="矩形 7"/>
          <p:cNvSpPr/>
          <p:nvPr/>
        </p:nvSpPr>
        <p:spPr>
          <a:xfrm>
            <a:off x="4284873" y="2484003"/>
            <a:ext cx="72728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距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拒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，据守；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内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纳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，接纳</a:t>
            </a:r>
            <a:endParaRPr lang="zh-CN" altLang="en-US" sz="2600" dirty="0"/>
          </a:p>
        </p:txBody>
      </p:sp>
      <p:sp>
        <p:nvSpPr>
          <p:cNvPr id="9" name="矩形 8"/>
          <p:cNvSpPr/>
          <p:nvPr/>
        </p:nvSpPr>
        <p:spPr>
          <a:xfrm>
            <a:off x="4644913" y="2963668"/>
            <a:ext cx="35349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要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邀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，邀请</a:t>
            </a:r>
            <a:endParaRPr lang="zh-CN" altLang="en-US" sz="2600" dirty="0"/>
          </a:p>
        </p:txBody>
      </p:sp>
      <p:sp>
        <p:nvSpPr>
          <p:cNvPr id="10" name="矩形 9"/>
          <p:cNvSpPr/>
          <p:nvPr/>
        </p:nvSpPr>
        <p:spPr>
          <a:xfrm>
            <a:off x="4644913" y="3431720"/>
            <a:ext cx="35349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倍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，背弃</a:t>
            </a:r>
            <a:endParaRPr lang="zh-CN" altLang="en-US" sz="2600" dirty="0"/>
          </a:p>
        </p:txBody>
      </p:sp>
      <p:sp>
        <p:nvSpPr>
          <p:cNvPr id="11" name="矩形 10"/>
          <p:cNvSpPr/>
          <p:nvPr/>
        </p:nvSpPr>
        <p:spPr>
          <a:xfrm>
            <a:off x="4644913" y="3899772"/>
            <a:ext cx="416814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蚤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早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，指时间早</a:t>
            </a:r>
            <a:endParaRPr lang="zh-CN" altLang="en-US" sz="2600" b="1" kern="100" dirty="0">
              <a:latin typeface="宋体" panose="02010600030101010101" pitchFamily="2" charset="-122"/>
              <a:ea typeface="等线" panose="02010600030101010101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4913" y="4392215"/>
            <a:ext cx="31999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戮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勠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，合</a:t>
            </a:r>
            <a:endParaRPr lang="zh-CN" altLang="en-US" sz="2600" dirty="0"/>
          </a:p>
        </p:txBody>
      </p:sp>
      <p:sp>
        <p:nvSpPr>
          <p:cNvPr id="13" name="矩形 12"/>
          <p:cNvSpPr/>
          <p:nvPr/>
        </p:nvSpPr>
        <p:spPr>
          <a:xfrm>
            <a:off x="4644913" y="4752255"/>
            <a:ext cx="4540025" cy="624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郤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隙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，隔阂，嫌怨</a:t>
            </a:r>
            <a:endParaRPr lang="zh-CN" altLang="en-US" sz="260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913" y="5256311"/>
            <a:ext cx="4204997" cy="624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不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同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否</a:t>
            </a:r>
            <a:r>
              <a:rPr lang="en-US" altLang="zh-CN" sz="2600" b="1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en-US" sz="2600" b="1" kern="100" dirty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，表示否定</a:t>
            </a:r>
            <a:endParaRPr lang="zh-CN" altLang="en-US" sz="2600" kern="100" dirty="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656846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>
                <a:cs typeface="Times New Roman" panose="02020603050405020304"/>
              </a:rPr>
              <a:t>古今异义词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7614" y="1096284"/>
          <a:ext cx="10606846" cy="5266055"/>
        </p:xfrm>
        <a:graphic>
          <a:graphicData uri="http://schemas.openxmlformats.org/drawingml/2006/table">
            <a:tbl>
              <a:tblPr/>
              <a:tblGrid>
                <a:gridCol w="1775031"/>
                <a:gridCol w="2412268"/>
                <a:gridCol w="6419547"/>
              </a:tblGrid>
              <a:tr h="3563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42557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山东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沛公居山东时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今义：山东省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婚姻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约为婚姻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今义：因结婚而产生的夫妻关系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57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出入、非常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备他盗之出入与非常也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今义：进出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今义：副词，很，极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5726779" y="1871935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崤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山以东，泛指东方六国之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地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26779" y="3096071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亲家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，有婚姻关系的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亲戚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26779" y="4176191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偏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义复词，进来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26779" y="526235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意外</a:t>
            </a:r>
            <a:r>
              <a:rPr lang="zh-CN" altLang="zh-CN" sz="2400" b="1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变故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5637" y="611795"/>
          <a:ext cx="10770801" cy="5632704"/>
        </p:xfrm>
        <a:graphic>
          <a:graphicData uri="http://schemas.openxmlformats.org/drawingml/2006/table">
            <a:tbl>
              <a:tblPr/>
              <a:tblGrid>
                <a:gridCol w="2442817"/>
                <a:gridCol w="2787484"/>
                <a:gridCol w="5540500"/>
              </a:tblGrid>
              <a:tr h="3887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7758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河北、河南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将军战河北，臣战河南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今义：河北省、河南省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8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细说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而听细说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今义：详细地说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8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所以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所以遣将守关者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今义：表示因果关系的连词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8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不过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不过二十里耳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今义：仅仅，只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8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数目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范增数目项王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今义：数量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6830790" y="1079847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黄河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以北；黄河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以南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77161" y="208795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小人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谗言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77161" y="3112911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原因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85173" y="415702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不超过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77161" y="516513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多次递眼色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747037"/>
            <a:ext cx="10980000" cy="656846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>
                <a:cs typeface="Times New Roman" panose="02020603050405020304"/>
              </a:rPr>
              <a:t>词类活用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4433" y="1403883"/>
          <a:ext cx="10865814" cy="3898240"/>
        </p:xfrm>
        <a:graphic>
          <a:graphicData uri="http://schemas.openxmlformats.org/drawingml/2006/table">
            <a:tbl>
              <a:tblPr/>
              <a:tblGrid>
                <a:gridCol w="1364455"/>
                <a:gridCol w="1656184"/>
                <a:gridCol w="4392488"/>
                <a:gridCol w="3452687"/>
              </a:tblGrid>
              <a:tr h="33653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36538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项伯乃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夜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驰之沛公军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0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吾得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兄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事之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8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常以身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翼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蔽沛公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5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头发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上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指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5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道芷阳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间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行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900" marR="7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7813264" y="210479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在夜晚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13265" y="271686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像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对待兄长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那样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13265" y="3364939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像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鸟张开翅膀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那样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13265" y="403217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向上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813265" y="468024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从小路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ags/tag11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ags/tag12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ags/tag8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ags/tag9.xml><?xml version="1.0" encoding="utf-8"?>
<p:tagLst xmlns:p="http://schemas.openxmlformats.org/presentationml/2006/main">
  <p:tag name="KSO_WM_DIAGRAM_VIRTUALLY_FRAME" val="{&quot;height&quot;:309.19370078740155,&quot;left&quot;:579.1975590551181,&quot;top&quot;:134.5476377952756,&quot;width&quot;:186.686771653543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7735</Words>
  <Application>WPS 演示</Application>
  <PresentationFormat>自定义</PresentationFormat>
  <Paragraphs>1285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Numbers &amp; Pinyin</vt:lpstr>
      <vt:lpstr>Cambria Math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1380</cp:revision>
  <dcterms:created xsi:type="dcterms:W3CDTF">2016-06-29T09:22:00Z</dcterms:created>
  <dcterms:modified xsi:type="dcterms:W3CDTF">2026-03-02T08:50:42Z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12526B1CD7BB431D93873093F69B762E_13</vt:lpwstr>
  </property>
  <property fmtid="{D5CDD505-2E9C-101B-9397-08002B2CF9AE}" pid="3" name="KSOProductBuildVer">
    <vt:lpwstr>2052-12.1.0.24657</vt:lpwstr>
  </property>
</Properties>
</file>