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55"/>
  </p:handoutMasterIdLst>
  <p:sldIdLst>
    <p:sldId id="3920" r:id="rId3"/>
    <p:sldId id="3922" r:id="rId5"/>
    <p:sldId id="3935" r:id="rId6"/>
    <p:sldId id="4047" r:id="rId7"/>
    <p:sldId id="4048" r:id="rId8"/>
    <p:sldId id="4049" r:id="rId9"/>
    <p:sldId id="4050" r:id="rId10"/>
    <p:sldId id="4051" r:id="rId11"/>
    <p:sldId id="4052" r:id="rId12"/>
    <p:sldId id="4104" r:id="rId13"/>
    <p:sldId id="3968" r:id="rId14"/>
    <p:sldId id="3969" r:id="rId15"/>
    <p:sldId id="4060" r:id="rId16"/>
    <p:sldId id="3939" r:id="rId17"/>
    <p:sldId id="3927" r:id="rId18"/>
    <p:sldId id="4080" r:id="rId19"/>
    <p:sldId id="4063" r:id="rId20"/>
    <p:sldId id="4064" r:id="rId21"/>
    <p:sldId id="4065" r:id="rId22"/>
    <p:sldId id="4066" r:id="rId23"/>
    <p:sldId id="4067" r:id="rId24"/>
    <p:sldId id="4068" r:id="rId25"/>
    <p:sldId id="4069" r:id="rId26"/>
    <p:sldId id="4070" r:id="rId27"/>
    <p:sldId id="4071" r:id="rId28"/>
    <p:sldId id="4072" r:id="rId29"/>
    <p:sldId id="4073" r:id="rId30"/>
    <p:sldId id="4074" r:id="rId31"/>
    <p:sldId id="4075" r:id="rId32"/>
    <p:sldId id="4076" r:id="rId33"/>
    <p:sldId id="4077" r:id="rId34"/>
    <p:sldId id="4078" r:id="rId35"/>
    <p:sldId id="4079" r:id="rId36"/>
    <p:sldId id="4105" r:id="rId37"/>
    <p:sldId id="4081" r:id="rId38"/>
    <p:sldId id="4082" r:id="rId39"/>
    <p:sldId id="4083" r:id="rId40"/>
    <p:sldId id="3986" r:id="rId41"/>
    <p:sldId id="3987" r:id="rId42"/>
    <p:sldId id="4088" r:id="rId43"/>
    <p:sldId id="4089" r:id="rId44"/>
    <p:sldId id="4090" r:id="rId45"/>
    <p:sldId id="4091" r:id="rId46"/>
    <p:sldId id="4092" r:id="rId47"/>
    <p:sldId id="3991" r:id="rId48"/>
    <p:sldId id="4095" r:id="rId49"/>
    <p:sldId id="4096" r:id="rId50"/>
    <p:sldId id="4097" r:id="rId51"/>
    <p:sldId id="4098" r:id="rId52"/>
    <p:sldId id="4099" r:id="rId53"/>
    <p:sldId id="3956" r:id="rId54"/>
  </p:sldIdLst>
  <p:sldSz cx="11522075" cy="6480175"/>
  <p:notesSz cx="6858000" cy="9144000"/>
  <p:embeddedFontLst>
    <p:embeddedFont>
      <p:font typeface="微软雅黑" panose="020B0503020204020204" pitchFamily="34" charset="-122"/>
      <p:regular r:id="rId59"/>
    </p:embeddedFont>
    <p:embeddedFont>
      <p:font typeface="Calibri" panose="020F0502020204030204" pitchFamily="34" charset="0"/>
      <p:regular r:id="rId60"/>
      <p:bold r:id="rId61"/>
      <p:italic r:id="rId62"/>
      <p:boldItalic r:id="rId63"/>
    </p:embeddedFont>
    <p:embeddedFont>
      <p:font typeface="等线" panose="02010600030101010101" charset="-122"/>
      <p:regular r:id="rId64"/>
    </p:embeddedFont>
    <p:embeddedFont>
      <p:font typeface="黑体" panose="02010609060101010101" charset="-122"/>
      <p:regular r:id="rId65"/>
    </p:embeddedFont>
    <p:embeddedFont>
      <p:font typeface="楷体" panose="02010609060101010101" pitchFamily="49" charset="-122"/>
      <p:regular r:id="rId66"/>
    </p:embeddedFont>
    <p:embeddedFont>
      <p:font typeface="华文细黑" panose="02010600040101010101" pitchFamily="2" charset="-122"/>
      <p:regular r:id="rId67"/>
    </p:embeddedFont>
    <p:embeddedFont>
      <p:font typeface="仿宋" panose="02010609060101010101" charset="-122"/>
      <p:regular r:id="rId68"/>
    </p:embeddedFont>
  </p:embeddedFontLst>
  <p:custDataLst>
    <p:tags r:id="rId6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96" userDrawn="1">
          <p15:clr>
            <a:srgbClr val="A4A3A4"/>
          </p15:clr>
        </p15:guide>
        <p15:guide id="3" orient="horz" pos="2164" userDrawn="1">
          <p15:clr>
            <a:srgbClr val="A4A3A4"/>
          </p15:clr>
        </p15:guide>
        <p15:guide id="4" pos="1712" userDrawn="1">
          <p15:clr>
            <a:srgbClr val="A4A3A4"/>
          </p15:clr>
        </p15:guide>
        <p15:guide id="5" pos="0" userDrawn="1">
          <p15:clr>
            <a:srgbClr val="A4A3A4"/>
          </p15:clr>
        </p15:guide>
        <p15:guide id="6" pos="363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2CC"/>
    <a:srgbClr val="FFC000"/>
    <a:srgbClr val="FF0000"/>
    <a:srgbClr val="E6E6E6"/>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42" autoAdjust="0"/>
    <p:restoredTop sz="94268" autoAdjust="0"/>
  </p:normalViewPr>
  <p:slideViewPr>
    <p:cSldViewPr showGuides="1">
      <p:cViewPr>
        <p:scale>
          <a:sx n="66" d="100"/>
          <a:sy n="66" d="100"/>
        </p:scale>
        <p:origin x="-1740" y="-1062"/>
      </p:cViewPr>
      <p:guideLst>
        <p:guide orient="horz" pos="562"/>
        <p:guide orient="horz" pos="496"/>
        <p:guide orient="horz" pos="2164"/>
        <p:guide pos="1712"/>
        <p:guide/>
        <p:guide pos="3631"/>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00"/>
        <p:guide pos="2161"/>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13.xml"/><Relationship Id="rId68" Type="http://schemas.openxmlformats.org/officeDocument/2006/relationships/font" Target="fonts/font10.fntdata"/><Relationship Id="rId67" Type="http://schemas.openxmlformats.org/officeDocument/2006/relationships/font" Target="fonts/font9.fntdata"/><Relationship Id="rId66" Type="http://schemas.openxmlformats.org/officeDocument/2006/relationships/font" Target="fonts/font8.fntdata"/><Relationship Id="rId65" Type="http://schemas.openxmlformats.org/officeDocument/2006/relationships/font" Target="fonts/font7.fntdata"/><Relationship Id="rId64" Type="http://schemas.openxmlformats.org/officeDocument/2006/relationships/font" Target="fonts/font6.fntdata"/><Relationship Id="rId63" Type="http://schemas.openxmlformats.org/officeDocument/2006/relationships/font" Target="fonts/font5.fntdata"/><Relationship Id="rId62" Type="http://schemas.openxmlformats.org/officeDocument/2006/relationships/font" Target="fonts/font4.fntdata"/><Relationship Id="rId61" Type="http://schemas.openxmlformats.org/officeDocument/2006/relationships/font" Target="fonts/font3.fntdata"/><Relationship Id="rId60" Type="http://schemas.openxmlformats.org/officeDocument/2006/relationships/font" Target="fonts/font2.fntdata"/><Relationship Id="rId6" Type="http://schemas.openxmlformats.org/officeDocument/2006/relationships/slide" Target="slides/slide3.xml"/><Relationship Id="rId59" Type="http://schemas.openxmlformats.org/officeDocument/2006/relationships/font" Target="fonts/font1.fntdata"/><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9037488"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153637"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9109496"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重构拓展</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10225645"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19800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smtClean="0">
                <a:solidFill>
                  <a:srgbClr val="C0472D"/>
                </a:solidFill>
                <a:latin typeface="微软雅黑" panose="020B0503020204020204" pitchFamily="34" charset="-122"/>
                <a:ea typeface="微软雅黑" panose="020B0503020204020204" pitchFamily="34" charset="-122"/>
              </a:rPr>
              <a:t>第三单元　探索与创新</a:t>
            </a:r>
            <a:endParaRPr lang="zh-CN" altLang="en-US" sz="1400" b="1" dirty="0" smtClean="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tiff"/><Relationship Id="rId1" Type="http://schemas.openxmlformats.org/officeDocument/2006/relationships/image" Target="../media/image5.tif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tif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tif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tif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探索与创新</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9" name="副标题 1"/>
          <p:cNvSpPr txBox="1"/>
          <p:nvPr/>
        </p:nvSpPr>
        <p:spPr>
          <a:xfrm>
            <a:off x="0" y="4688466"/>
            <a:ext cx="11522075" cy="78386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　迁移应用</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．请用简洁的语言概括材料一的主要内容。</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pitchFamily="49" charset="-122"/>
                <a:cs typeface="Times New Roman" panose="02020603050405020304"/>
              </a:rPr>
              <a:t>屠呦呦因发现新型抗疟药物成分荣获诺贝尔奖。</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．材料三中对青蒿的描写有什么作用？</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zh-CN" altLang="zh-CN" kern="100" dirty="0">
                <a:ea typeface="楷体" panose="02010609060101010101" pitchFamily="49" charset="-122"/>
                <a:cs typeface="Times New Roman" panose="02020603050405020304"/>
              </a:rPr>
              <a:t>青蒿外表朴实无华、绿意盎然，却对人类有着巨大的用途，象征了以屠呦呦为代表的科学追梦人朴实无华、执着追求、热爱祖国、热爱科学事业、无私奉献的精神</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课件\新坐标\8.24 点金训练 语文人教必修上册 教师用书（英）\语文人教必修上册\语文变色\主题微点写作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611795"/>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259867"/>
            <a:ext cx="10980000" cy="3323987"/>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人类不断的探索创新推动了文明的进步和社会的发展。与生俱来的好奇心和想象力，驱动我们不断探索，努力创新；探索创新的过程既充满了挑战，又饶有趣味，可能会遇到挫折和失败，但也会收获成功的喜悦，提升人生的价值。广阔的未知世界，正等待我们去探索和发现</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cs typeface="Times New Roman" panose="02020603050405020304"/>
              </a:rPr>
              <a:t>请以</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探索与创新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为话题，写一个</a:t>
            </a:r>
            <a:r>
              <a:rPr lang="en-US" altLang="zh-CN" kern="100" dirty="0">
                <a:cs typeface="Courier New" panose="02070309020205020404"/>
              </a:rPr>
              <a:t>300</a:t>
            </a:r>
            <a:r>
              <a:rPr lang="zh-CN" altLang="zh-CN" kern="100" dirty="0">
                <a:cs typeface="Times New Roman" panose="02020603050405020304"/>
              </a:rPr>
              <a:t>字左右的片段，表达自己的看法和观点。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solidFill>
                  <a:srgbClr val="FF0000"/>
                </a:solidFill>
                <a:ea typeface="黑体" panose="02010609060101010101" charset="-122"/>
                <a:cs typeface="Times New Roman" panose="02020603050405020304"/>
              </a:rPr>
              <a:t>答案：</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示例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袁隆平说：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只有敢于探索，敢于创新，才能成果迭出，常创常新。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袁公之言，道出了探索创新的精髓，社会要发展，必得靠探索创新，因为探索创新是社会发展的动力，是历史前进的灵魂。探索创新是作为一名科学家的必备素质</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著名物理学家普朗克提出了量子力学假设及普朗克公式，但他沮丧地发现这破坏了他一直崇拜并虔诚地信奉为权威的牛顿的完美理论，所以，他自己非常犹豫，为此，物理学理论竟然停滞了几十年。人类本应因权威而受益，却不想竟因权威而受损。</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作为一名科学家，必须要尊重权威又不迷信权威；如果迷信这个，又迷信那个，害怕这个，又害怕那个，那就永远也不能探索创新，到最后只能跟在别人的屁股后面，亦步亦趋，盲目附和</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迁移应用</a:t>
            </a:r>
            <a:endParaRPr lang="zh-CN" altLang="en-US" sz="3600" b="1" dirty="0">
              <a:solidFill>
                <a:schemeClr val="bg1"/>
              </a:solidFill>
              <a:ea typeface="微软雅黑" panose="020B0503020204020204" pitchFamily="34" charset="-122"/>
              <a:cs typeface="Times New Roman" panose="02020603050405020304" pitchFamily="18" charset="0"/>
            </a:endParaRPr>
          </a:p>
        </p:txBody>
      </p:sp>
      <p:pic>
        <p:nvPicPr>
          <p:cNvPr id="3074" name="Picture 2" descr="F:\课件\新坐标\8.24 点金训练 语文人教必修上册 教师用书（英）\语文人教必修上册\语文变色\语文实践活动-阅读与鉴赏.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1608467"/>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2272638"/>
            <a:ext cx="10980000" cy="73723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一、信息类文本阅读之梳理结构</a:t>
            </a:r>
            <a:r>
              <a:rPr lang="zh-CN" altLang="zh-CN" kern="100" dirty="0" smtClean="0">
                <a:ea typeface="黑体" panose="02010609060101010101" charset="-122"/>
                <a:cs typeface="Times New Roman" panose="02020603050405020304"/>
              </a:rPr>
              <a:t>思路</a:t>
            </a:r>
            <a:endParaRPr lang="zh-CN" altLang="zh-CN" sz="1050" kern="100" dirty="0">
              <a:latin typeface="等线" panose="02010600030101010101" charset="-122"/>
              <a:ea typeface="等线" panose="02010600030101010101" charset="-122"/>
              <a:cs typeface="Courier New" panose="02070309020205020404"/>
            </a:endParaRPr>
          </a:p>
        </p:txBody>
      </p:sp>
      <p:pic>
        <p:nvPicPr>
          <p:cNvPr id="6" name="Picture 9" descr="E:\8.24 新文本框文件\版式\语文变色\技法归纳.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41" y="2484003"/>
            <a:ext cx="2112264" cy="496214"/>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3492500" y="2994025"/>
            <a:ext cx="4591685" cy="3338830"/>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271037" y="1349295"/>
            <a:ext cx="10980000" cy="4615815"/>
          </a:xfrm>
        </p:spPr>
        <p:txBody>
          <a:bodyPr/>
          <a:lstStyle/>
          <a:p>
            <a:pPr>
              <a:spcAft>
                <a:spcPts val="0"/>
              </a:spcAft>
              <a:tabLst>
                <a:tab pos="2700655" algn="l"/>
              </a:tabLst>
            </a:pPr>
            <a:r>
              <a:rPr lang="en-US" altLang="zh-CN" kern="100" dirty="0">
                <a:ea typeface="楷体" panose="02010609060101010101" pitchFamily="49" charset="-122"/>
                <a:cs typeface="Courier New" panose="02070309020205020404"/>
              </a:rPr>
              <a:t>(2021·</a:t>
            </a:r>
            <a:r>
              <a:rPr lang="zh-CN" altLang="zh-CN" kern="100" dirty="0">
                <a:ea typeface="楷体" panose="02010609060101010101" pitchFamily="49" charset="-122"/>
                <a:cs typeface="Times New Roman" panose="02020603050405020304"/>
              </a:rPr>
              <a:t>新高考</a:t>
            </a:r>
            <a:r>
              <a:rPr lang="en-US" altLang="zh-CN" kern="100" dirty="0">
                <a:latin typeface="宋体" panose="02010600030101010101" pitchFamily="2" charset="-122"/>
                <a:ea typeface="楷体" panose="02010609060101010101" pitchFamily="49" charset="-122"/>
                <a:cs typeface="Times New Roman" panose="02020603050405020304"/>
              </a:rPr>
              <a:t>Ⅰ</a:t>
            </a:r>
            <a:r>
              <a:rPr lang="zh-CN" altLang="zh-CN" kern="100" dirty="0">
                <a:ea typeface="楷体" panose="02010609060101010101" pitchFamily="49" charset="-122"/>
                <a:cs typeface="Times New Roman" panose="02020603050405020304"/>
              </a:rPr>
              <a:t>卷</a:t>
            </a:r>
            <a:r>
              <a:rPr lang="en-US" altLang="zh-CN" kern="100" dirty="0">
                <a:ea typeface="楷体" panose="02010609060101010101" pitchFamily="49" charset="-122"/>
                <a:cs typeface="Courier New" panose="02070309020205020404"/>
              </a:rPr>
              <a:t>)</a:t>
            </a:r>
            <a:r>
              <a:rPr lang="zh-CN" altLang="zh-CN" kern="100" dirty="0">
                <a:cs typeface="Times New Roman" panose="02020603050405020304"/>
              </a:rPr>
              <a:t>阅读下面的文字，完成后面小题。</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黑体" panose="02010609060101010101" charset="-122"/>
                <a:cs typeface="Times New Roman" panose="02020603050405020304"/>
              </a:rPr>
              <a:t>材料一：</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en-US" altLang="zh-CN" kern="100" dirty="0">
                <a:ea typeface="楷体" panose="02010609060101010101" pitchFamily="49" charset="-122"/>
                <a:cs typeface="Courier New" panose="02070309020205020404"/>
              </a:rPr>
              <a:t>18</a:t>
            </a:r>
            <a:r>
              <a:rPr lang="zh-CN" altLang="zh-CN" kern="100" dirty="0">
                <a:ea typeface="楷体" panose="02010609060101010101" pitchFamily="49" charset="-122"/>
                <a:cs typeface="Times New Roman" panose="02020603050405020304"/>
              </a:rPr>
              <a:t>世纪德国学者莱辛的《拉奥孔》是近代诗画理论文献中第一部重要著作。从前人们相信诗画同质，直到莱辛才提出丰富的例证，用动人的雄辩，说明诗画并不同质</a:t>
            </a:r>
            <a:r>
              <a:rPr lang="zh-CN" altLang="zh-CN" kern="100" dirty="0" smtClean="0">
                <a:ea typeface="楷体" panose="02010609060101010101" pitchFamily="49" charset="-122"/>
                <a:cs typeface="Times New Roman" panose="02020603050405020304"/>
              </a:rPr>
              <a:t>。</a:t>
            </a:r>
            <a:endParaRPr lang="zh-CN" altLang="zh-CN" kern="100" dirty="0" smtClean="0">
              <a:ea typeface="楷体" panose="02010609060101010101" pitchFamily="49" charset="-122"/>
              <a:cs typeface="Times New Roman" panose="02020603050405020304"/>
            </a:endParaRPr>
          </a:p>
          <a:p>
            <a:pPr indent="713740" fontAlgn="ctr">
              <a:spcAft>
                <a:spcPts val="0"/>
              </a:spcAft>
              <a:tabLst>
                <a:tab pos="2700655" algn="l"/>
              </a:tabLst>
            </a:pPr>
            <a:r>
              <a:rPr lang="zh-CN" altLang="zh-CN" sz="2800" kern="100" dirty="0">
                <a:ea typeface="楷体" panose="02010609060101010101" pitchFamily="49" charset="-122"/>
                <a:cs typeface="Times New Roman" panose="02020603050405020304"/>
                <a:sym typeface="+mn-ea"/>
              </a:rPr>
              <a:t>据传说，希腊人为了夺回海伦，举兵围攻特洛伊城，十年不下。最后他们佯逃，留着一匹腹内埋伏精兵的大木马在城外，特洛伊人看</a:t>
            </a:r>
            <a:endParaRPr lang="zh-CN" altLang="zh-CN" sz="2800" kern="100" dirty="0">
              <a:ea typeface="楷体" panose="02010609060101010101" pitchFamily="49" charset="-122"/>
              <a:cs typeface="Times New Roman" panose="02020603050405020304"/>
            </a:endParaRPr>
          </a:p>
        </p:txBody>
      </p:sp>
      <p:pic>
        <p:nvPicPr>
          <p:cNvPr id="6" name="图片 5"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324433" y="791815"/>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83803"/>
            <a:ext cx="10980000" cy="5908040"/>
          </a:xfrm>
        </p:spPr>
        <p:txBody>
          <a:bodyPr/>
          <a:lstStyle/>
          <a:p>
            <a:r>
              <a:rPr lang="zh-CN" altLang="zh-CN" kern="100" dirty="0">
                <a:ea typeface="楷体" panose="02010609060101010101" pitchFamily="49" charset="-122"/>
                <a:cs typeface="Times New Roman" panose="02020603050405020304"/>
                <a:sym typeface="+mn-ea"/>
              </a:rPr>
              <a:t>见木马，把它移到城内。典祭官拉奥孔当时极力劝阻，</a:t>
            </a:r>
            <a:endParaRPr lang="zh-CN" altLang="zh-CN" kern="100" dirty="0">
              <a:ea typeface="楷体" panose="02010609060101010101" pitchFamily="49" charset="-122"/>
              <a:cs typeface="Times New Roman" panose="02020603050405020304"/>
              <a:sym typeface="+mn-ea"/>
            </a:endParaRPr>
          </a:p>
          <a:p>
            <a:r>
              <a:rPr lang="zh-CN" altLang="zh-CN" kern="100" dirty="0">
                <a:ea typeface="楷体" panose="02010609060101010101" pitchFamily="49" charset="-122"/>
                <a:cs typeface="Times New Roman" panose="02020603050405020304"/>
                <a:sym typeface="+mn-ea"/>
              </a:rPr>
              <a:t>说留下木马是希腊人的诡计。他这番忠告激怒了偏心</a:t>
            </a:r>
            <a:endParaRPr lang="zh-CN" altLang="zh-CN" kern="100" dirty="0">
              <a:ea typeface="楷体" panose="02010609060101010101" pitchFamily="49" charset="-122"/>
              <a:cs typeface="Times New Roman" panose="02020603050405020304"/>
              <a:sym typeface="+mn-ea"/>
            </a:endParaRPr>
          </a:p>
          <a:p>
            <a:r>
              <a:rPr lang="zh-CN" altLang="zh-CN" kern="100" dirty="0">
                <a:ea typeface="楷体" panose="02010609060101010101" pitchFamily="49" charset="-122"/>
                <a:cs typeface="Times New Roman" panose="02020603050405020304"/>
                <a:sym typeface="+mn-ea"/>
              </a:rPr>
              <a:t>于希腊人的天神。当拉奥孔典祭时，河里就爬出两条</a:t>
            </a:r>
            <a:endParaRPr lang="zh-CN" altLang="zh-CN" kern="100" dirty="0">
              <a:ea typeface="楷体" panose="02010609060101010101" pitchFamily="49" charset="-122"/>
              <a:cs typeface="Times New Roman" panose="02020603050405020304"/>
              <a:sym typeface="+mn-ea"/>
            </a:endParaRPr>
          </a:p>
          <a:p>
            <a:r>
              <a:rPr lang="zh-CN" altLang="zh-CN" kern="100" dirty="0">
                <a:ea typeface="楷体" panose="02010609060101010101" pitchFamily="49" charset="-122"/>
                <a:cs typeface="Times New Roman" panose="02020603050405020304"/>
                <a:sym typeface="+mn-ea"/>
              </a:rPr>
              <a:t>大蛇，把拉奥孔和他的两个儿子一齐绞死了。</a:t>
            </a:r>
            <a:endParaRPr lang="zh-CN" altLang="zh-CN" kern="100" dirty="0">
              <a:ea typeface="楷体" panose="02010609060101010101" pitchFamily="49" charset="-122"/>
              <a:cs typeface="Times New Roman" panose="02020603050405020304"/>
              <a:sym typeface="+mn-ea"/>
            </a:endParaRPr>
          </a:p>
          <a:p>
            <a:r>
              <a:rPr lang="en-US" altLang="zh-CN" kern="100" dirty="0">
                <a:ea typeface="楷体" panose="02010609060101010101" pitchFamily="49" charset="-122"/>
                <a:cs typeface="Times New Roman" panose="02020603050405020304"/>
                <a:sym typeface="+mn-ea"/>
              </a:rPr>
              <a:t>        </a:t>
            </a:r>
            <a:r>
              <a:rPr lang="zh-CN" altLang="zh-CN" kern="100" dirty="0">
                <a:ea typeface="楷体" panose="02010609060101010101" pitchFamily="49" charset="-122"/>
                <a:cs typeface="Times New Roman" panose="02020603050405020304"/>
                <a:sym typeface="+mn-ea"/>
              </a:rPr>
              <a:t>这是罗马诗人维吉尔《伊尼特》第二卷里最有名的一段。</a:t>
            </a:r>
            <a:r>
              <a:rPr lang="en-US" altLang="zh-CN" kern="100" dirty="0">
                <a:ea typeface="楷体" panose="02010609060101010101" pitchFamily="49" charset="-122"/>
                <a:cs typeface="Courier New" panose="02070309020205020404"/>
                <a:sym typeface="+mn-ea"/>
              </a:rPr>
              <a:t>16</a:t>
            </a:r>
            <a:r>
              <a:rPr lang="zh-CN" altLang="zh-CN" kern="100" dirty="0">
                <a:ea typeface="楷体" panose="02010609060101010101" pitchFamily="49" charset="-122"/>
                <a:cs typeface="Times New Roman" panose="02020603050405020304"/>
                <a:sym typeface="+mn-ea"/>
              </a:rPr>
              <a:t>世纪在罗马发现的拉奥孔雕像似以这段史诗为蓝本。莱辛拿这段诗和雕像互较，发现几个重要的异点。因为要解释这些异点，他才提出诗画异质说</a:t>
            </a:r>
            <a:r>
              <a:rPr lang="zh-CN" altLang="zh-CN" kern="100" dirty="0" smtClean="0">
                <a:ea typeface="楷体" panose="02010609060101010101" pitchFamily="49" charset="-122"/>
                <a:cs typeface="Times New Roman" panose="02020603050405020304"/>
                <a:sym typeface="+mn-ea"/>
              </a:rPr>
              <a:t>。</a:t>
            </a:r>
            <a:endParaRPr lang="zh-CN" altLang="zh-CN" kern="100" dirty="0">
              <a:latin typeface="等线" panose="02010600030101010101" charset="-122"/>
              <a:ea typeface="等线" panose="02010600030101010101" charset="-122"/>
              <a:cs typeface="Courier New" panose="02070309020205020404"/>
            </a:endParaRPr>
          </a:p>
          <a:p>
            <a:endParaRPr lang="zh-CN" altLang="en-US" dirty="0"/>
          </a:p>
        </p:txBody>
      </p:sp>
      <p:pic>
        <p:nvPicPr>
          <p:cNvPr id="3" name="图片 2"/>
          <p:cNvPicPr>
            <a:picLocks noChangeAspect="1"/>
          </p:cNvPicPr>
          <p:nvPr/>
        </p:nvPicPr>
        <p:blipFill>
          <a:blip r:embed="rId1"/>
          <a:stretch>
            <a:fillRect/>
          </a:stretch>
        </p:blipFill>
        <p:spPr>
          <a:xfrm>
            <a:off x="8970645" y="683260"/>
            <a:ext cx="1750695" cy="2104390"/>
          </a:xfrm>
          <a:prstGeom prst="rect">
            <a:avLst/>
          </a:prstGeom>
        </p:spPr>
      </p:pic>
      <p:sp>
        <p:nvSpPr>
          <p:cNvPr id="4" name="文本框 3"/>
          <p:cNvSpPr txBox="1"/>
          <p:nvPr/>
        </p:nvSpPr>
        <p:spPr>
          <a:xfrm>
            <a:off x="8675370" y="2832735"/>
            <a:ext cx="2215515" cy="460375"/>
          </a:xfrm>
          <a:prstGeom prst="rect">
            <a:avLst/>
          </a:prstGeom>
          <a:noFill/>
        </p:spPr>
        <p:txBody>
          <a:bodyPr wrap="square" rtlCol="0">
            <a:spAutoFit/>
          </a:bodyPr>
          <a:p>
            <a:r>
              <a:rPr lang="zh-CN" altLang="zh-CN" sz="2400" b="1" kern="100" dirty="0">
                <a:solidFill>
                  <a:schemeClr val="tx1"/>
                </a:solidFill>
                <a:latin typeface="仿宋" panose="02010609060101010101" charset="-122"/>
                <a:ea typeface="仿宋" panose="02010609060101010101" charset="-122"/>
                <a:cs typeface="Times New Roman" panose="02020603050405020304"/>
                <a:sym typeface="+mn-ea"/>
              </a:rPr>
              <a:t>雕塑《拉奥拉》</a:t>
            </a:r>
            <a:endParaRPr lang="zh-CN" altLang="zh-CN" sz="2400" b="1" kern="100" dirty="0">
              <a:solidFill>
                <a:schemeClr val="tx1"/>
              </a:solidFill>
              <a:latin typeface="仿宋" panose="02010609060101010101" charset="-122"/>
              <a:ea typeface="仿宋" panose="02010609060101010101" charset="-122"/>
              <a:cs typeface="Times New Roman" panose="02020603050405020304"/>
              <a:sym typeface="+mn-ea"/>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据史诗，拉奥孔在被捆时放声号叫；在雕像中他的面孔只表现一种轻微的叹息，具有希腊艺术所特有的恬静与肃穆。为什么雕像的作者不表现诗人所描写的号啕呢？希腊人在诗中并不怕表现苦痛，而在造型艺术中却永远避免痛感所产生的面孔筋肉挛曲的丑状。在表现痛感之中，他们仍求形象的完美。</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其次，据史诗，那两条长蛇绕腰三圈，绕颈两圈，而在雕像中它们仅绕着两腿。因为作者要从全身筋肉上表现出拉奥孔的苦痛，如果依史诗，筋肉方面所表现的苦痛就看不见了。同理，雕像的作者让拉奥孔父子赤裸着身体，虽然在史诗中拉奥孔穿着典祭官的衣服</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莱辛推原这不同的理由，做这样一个结论：</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图画和诗所用的模仿媒介或符号完全不同，图画用存于空间的形色，诗用存于时间的声音。</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全体或部分在空间中相并立的事物叫作</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物体</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，物体和它们的看得见的属性是图画的特殊题材，全体或部分在时间上相承续的事物叫作</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动作</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，动作是诗的特殊题材。</a:t>
            </a:r>
            <a:r>
              <a:rPr lang="zh-CN" altLang="zh-CN" kern="100" dirty="0" smtClean="0">
                <a:latin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换句话说，画只宜于描写静物，诗只宜于叙述动作。静物各部分在空间中同时并存，这种静物不宜于诗，因为诗的媒介是在时间上相承续的语言。比如说一张桌子，画家只需用寥寥数笔，使人一眼看到就明白它是桌子。如果用语言来描写，你须从某一点说起，说它有多长多宽等等，说了一大篇，读者还不一定马上就明白它是桌子</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课件\新坐标\8.24 点金训练 语文人教必修上册 教师用书（英）\语文人教必修上册\语文变色\单元群文探究X.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37" y="1655911"/>
            <a:ext cx="11520000" cy="560889"/>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重构拓展</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2213391"/>
            <a:ext cx="10980000" cy="1303177"/>
          </a:xfrm>
        </p:spPr>
        <p:txBody>
          <a:bodyPr/>
          <a:lstStyle/>
          <a:p>
            <a:pPr>
              <a:spcAft>
                <a:spcPts val="0"/>
              </a:spcAft>
              <a:tabLst>
                <a:tab pos="2700655" algn="l"/>
              </a:tabLst>
            </a:pP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黑体" panose="02010609060101010101" charset="-122"/>
                <a:cs typeface="Times New Roman" panose="02020603050405020304"/>
              </a:rPr>
              <a:t>任务一　梳理作者成果</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1</a:t>
            </a:r>
            <a:r>
              <a:rPr lang="zh-CN" altLang="zh-CN" dirty="0">
                <a:cs typeface="Times New Roman" panose="02020603050405020304"/>
              </a:rPr>
              <a:t>．梳理本单元四位作者的信息，填写下表。</a:t>
            </a:r>
            <a:endParaRPr lang="zh-CN" altLang="en-US" dirty="0"/>
          </a:p>
        </p:txBody>
      </p:sp>
      <p:graphicFrame>
        <p:nvGraphicFramePr>
          <p:cNvPr id="2" name="表格 1"/>
          <p:cNvGraphicFramePr>
            <a:graphicFrameLocks noGrp="1"/>
          </p:cNvGraphicFramePr>
          <p:nvPr/>
        </p:nvGraphicFramePr>
        <p:xfrm>
          <a:off x="340519" y="3776111"/>
          <a:ext cx="10841037" cy="1920240"/>
        </p:xfrm>
        <a:graphic>
          <a:graphicData uri="http://schemas.openxmlformats.org/drawingml/2006/table">
            <a:tbl>
              <a:tblPr/>
              <a:tblGrid>
                <a:gridCol w="1820118"/>
                <a:gridCol w="1800200"/>
                <a:gridCol w="2376264"/>
                <a:gridCol w="2016224"/>
                <a:gridCol w="2828231"/>
              </a:tblGrid>
              <a:tr h="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作者</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国籍</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身份</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研究领域</a:t>
                      </a:r>
                      <a:endParaRPr lang="zh-CN" sz="1050" kern="10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研究成果或作品</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屠呦呦</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514760" y="4752255"/>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中国</a:t>
            </a:r>
            <a:endParaRPr lang="zh-CN" altLang="zh-CN" dirty="0">
              <a:latin typeface="楷体" panose="02010609060101010101" pitchFamily="49" charset="-122"/>
              <a:ea typeface="楷体" panose="02010609060101010101" pitchFamily="49" charset="-122"/>
            </a:endParaRPr>
          </a:p>
        </p:txBody>
      </p:sp>
      <p:sp>
        <p:nvSpPr>
          <p:cNvPr id="10" name="矩形 9"/>
          <p:cNvSpPr/>
          <p:nvPr/>
        </p:nvSpPr>
        <p:spPr>
          <a:xfrm>
            <a:off x="6517121" y="4727019"/>
            <a:ext cx="1627369"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a:latin typeface="楷体" panose="02010609060101010101" pitchFamily="49" charset="-122"/>
                <a:ea typeface="楷体" panose="02010609060101010101" pitchFamily="49" charset="-122"/>
              </a:rPr>
              <a:t>生物</a:t>
            </a:r>
            <a:r>
              <a:rPr lang="zh-CN" altLang="zh-CN" b="1" dirty="0" smtClean="0">
                <a:latin typeface="楷体" panose="02010609060101010101" pitchFamily="49" charset="-122"/>
                <a:ea typeface="楷体" panose="02010609060101010101" pitchFamily="49" charset="-122"/>
              </a:rPr>
              <a:t>制药</a:t>
            </a:r>
            <a:endParaRPr lang="zh-CN" altLang="zh-CN" dirty="0">
              <a:latin typeface="楷体" panose="02010609060101010101" pitchFamily="49" charset="-122"/>
              <a:ea typeface="楷体" panose="02010609060101010101" pitchFamily="49" charset="-122"/>
            </a:endParaRPr>
          </a:p>
        </p:txBody>
      </p:sp>
      <p:sp>
        <p:nvSpPr>
          <p:cNvPr id="11" name="矩形 10"/>
          <p:cNvSpPr/>
          <p:nvPr/>
        </p:nvSpPr>
        <p:spPr>
          <a:xfrm>
            <a:off x="4140857" y="4752255"/>
            <a:ext cx="1988045"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smtClean="0">
                <a:latin typeface="楷体" panose="02010609060101010101" pitchFamily="49" charset="-122"/>
                <a:ea typeface="楷体" panose="02010609060101010101" pitchFamily="49" charset="-122"/>
              </a:rPr>
              <a:t>生物科学家</a:t>
            </a:r>
            <a:endParaRPr lang="zh-CN" altLang="zh-CN" dirty="0">
              <a:latin typeface="楷体" panose="02010609060101010101" pitchFamily="49" charset="-122"/>
              <a:ea typeface="楷体" panose="02010609060101010101" pitchFamily="49" charset="-122"/>
            </a:endParaRPr>
          </a:p>
        </p:txBody>
      </p:sp>
      <p:sp>
        <p:nvSpPr>
          <p:cNvPr id="12" name="矩形 11"/>
          <p:cNvSpPr/>
          <p:nvPr/>
        </p:nvSpPr>
        <p:spPr>
          <a:xfrm>
            <a:off x="8389329" y="4356211"/>
            <a:ext cx="2736304" cy="13849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发现</a:t>
            </a:r>
            <a:r>
              <a:rPr lang="zh-CN" altLang="zh-CN" b="1" dirty="0">
                <a:latin typeface="楷体" panose="02010609060101010101" pitchFamily="49" charset="-122"/>
                <a:ea typeface="楷体" panose="02010609060101010101" pitchFamily="49" charset="-122"/>
              </a:rPr>
              <a:t>青蒿素，造福</a:t>
            </a:r>
            <a:r>
              <a:rPr lang="zh-CN" altLang="zh-CN" b="1" dirty="0" smtClean="0">
                <a:latin typeface="楷体" panose="02010609060101010101" pitchFamily="49" charset="-122"/>
                <a:ea typeface="楷体" panose="02010609060101010101" pitchFamily="49" charset="-122"/>
              </a:rPr>
              <a:t>人类</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诗只宜叙述动作，因为动作在时间上先后相承续，而诗所用的语言声音也是如此。这种动作不宜于画，因为一幅画仅能表现时间上的某一点，而动作却是一条绵延的直线。比如说，</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我弯下腰，拾一块石头打狗，狗见着就跑了</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，用语言来叙述这事，多么容易，但是如果把这简单的故事画出来，画十幅、二十幅，也不一定使观者一目了然</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lvl="0" indent="713740" fontAlgn="ctr">
              <a:spcAft>
                <a:spcPts val="0"/>
              </a:spcAft>
              <a:tabLst>
                <a:tab pos="2700655" algn="l"/>
              </a:tabLst>
            </a:pPr>
            <a:r>
              <a:rPr lang="zh-CN" altLang="zh-CN" kern="100" dirty="0">
                <a:solidFill>
                  <a:prstClr val="black"/>
                </a:solidFill>
                <a:ea typeface="楷体" panose="02010609060101010101" pitchFamily="49" charset="-122"/>
                <a:cs typeface="Times New Roman" panose="02020603050405020304"/>
              </a:rPr>
              <a:t>但是谈到这里，我们不免有疑问：画绝对不能叙述动作，而诗绝对不能描写静物么？莱辛也谈到这个问题，他说：</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图画也可以模仿动作，但是只能间接地用物体模仿动作。</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诗也能描绘物体，但是也只能间接地用动作描绘物体。</a:t>
            </a:r>
            <a:r>
              <a:rPr lang="zh-CN" altLang="zh-CN" kern="100" dirty="0">
                <a:solidFill>
                  <a:prstClr val="black"/>
                </a:solidFill>
                <a:latin typeface="等线" panose="02010600030101010101" charset="-122"/>
                <a:cs typeface="Times New Roman" panose="02020603050405020304"/>
              </a:rPr>
              <a:t>”</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换句话说，图画叙述动作时，必化动为静，以一静面表现动作的全过程；诗描写静物时，亦必化静为动，以时间上的承续暗示空间中的绵延。</a:t>
            </a:r>
            <a:endParaRPr lang="zh-CN" altLang="zh-CN" sz="1050" kern="100" dirty="0">
              <a:latin typeface="等线" panose="02010600030101010101" charset="-122"/>
              <a:ea typeface="等线" panose="02010600030101010101" charset="-122"/>
              <a:cs typeface="Courier New" panose="02070309020205020404"/>
            </a:endParaRPr>
          </a:p>
          <a:p>
            <a:pPr algn="r">
              <a:spcAft>
                <a:spcPts val="0"/>
              </a:spcAft>
              <a:tabLst>
                <a:tab pos="2700655" algn="l"/>
              </a:tabLst>
            </a:pP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摘编自朱光潜《诗论》</a:t>
            </a:r>
            <a:r>
              <a:rPr lang="en-US" altLang="zh-CN" kern="100" dirty="0" smtClean="0">
                <a:ea typeface="楷体" panose="02010609060101010101" pitchFamily="49" charset="-122"/>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9310"/>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材料二：</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《拉奥孔》所讲绘画或造型艺术和诗歌或文字艺术在功能上的区别，已成老生常谈了。它的主要论点</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绘画宜于表现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物体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或形态，而诗歌宜于表现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动作</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或情事，中国古人也浮泛地讲过。晋代陆机分划</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丹青</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雅颂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的界限，说：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宣物莫大于言，存形莫善于画。</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这里的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的同义字。邵雍有两首诗说得详细些：</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史笔善记事，画笔善状物，状物与记事，二者各得一</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画笔善状物，长于运丹青。丹青入巧思，万物无遁形。诗笔善状物，长于运丹诚。丹诚入秀句，万物无遁情</a:t>
            </a:r>
            <a:r>
              <a:rPr lang="zh-CN" altLang="zh-CN" kern="100" dirty="0">
                <a:latin typeface="等线" panose="02010600030101010101" charset="-122"/>
                <a:cs typeface="Times New Roman" panose="02020603050405020304"/>
              </a:rPr>
              <a:t>”</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但是，莱辛的议论透彻深细得多，他不仅把</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事</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情</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和</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物</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形</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分开，还进一步把两者各和时间与空间结合；作为空间艺术的绘画、雕塑只能表现最小限度的时间，所画出、塑出的不可能超过一刹那内的物态和景象，绘画更是这一刹那内景物的一面观。我联想起唐代的传说：</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客有以《按乐图》示王维，维曰：</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此《霓裳》第三叠第一拍也。</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客未然，引工按曲，乃信。</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宋代沈括《梦溪笔谈》批驳了这个无稽之谈：</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此好奇者为之。凡画奏乐，止能画一声。</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止能画一声</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五字也能帮助我们了解一首唐诗</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81162"/>
          </a:xfrm>
        </p:spPr>
        <p:txBody>
          <a:bodyPr/>
          <a:lstStyle/>
          <a:p>
            <a:pPr lvl="0" fontAlgn="ctr">
              <a:spcAft>
                <a:spcPts val="0"/>
              </a:spcAft>
              <a:tabLst>
                <a:tab pos="2700655" algn="l"/>
              </a:tabLst>
            </a:pPr>
            <a:r>
              <a:rPr lang="zh-CN" altLang="zh-CN" kern="100" dirty="0">
                <a:solidFill>
                  <a:prstClr val="black"/>
                </a:solidFill>
                <a:ea typeface="楷体" panose="02010609060101010101" pitchFamily="49" charset="-122"/>
                <a:cs typeface="Times New Roman" panose="02020603050405020304"/>
              </a:rPr>
              <a:t>徐凝《观钓台画图》：</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一水寂寥青霭合，两崖崔崒白云残。画人心到啼猿破，欲作三声出树难。</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画家挖空心思，终画不出</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三声</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连续的猿啼，因为他</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止能画一声</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。徐凝很可以写</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欲作悲鸣出树难</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，那不过说图画只能绘形而不能</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绘声</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。他写</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三声</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，寓意精微，就是莱辛所谓绘画只表达空间里的平列，不表达时间上的后继，所以画家画</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一水</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加</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两崖</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的排列易，画</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一</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而</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两</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两</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而</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三</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的连续</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三声</a:t>
            </a:r>
            <a:r>
              <a:rPr lang="zh-CN" altLang="zh-CN" kern="100" dirty="0">
                <a:solidFill>
                  <a:prstClr val="black"/>
                </a:solidFill>
                <a:latin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难。</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a:p>
            <a:pPr lvl="0" algn="r">
              <a:spcAft>
                <a:spcPts val="0"/>
              </a:spcAft>
              <a:tabLst>
                <a:tab pos="2700655" algn="l"/>
              </a:tabLst>
            </a:pPr>
            <a:r>
              <a:rPr lang="en-US" altLang="zh-CN" kern="100" dirty="0">
                <a:solidFill>
                  <a:prstClr val="black"/>
                </a:solidFill>
                <a:ea typeface="楷体" panose="02010609060101010101" pitchFamily="49" charset="-122"/>
                <a:cs typeface="Courier New" panose="02070309020205020404"/>
              </a:rPr>
              <a:t>(</a:t>
            </a:r>
            <a:r>
              <a:rPr lang="zh-CN" altLang="zh-CN" kern="100" dirty="0">
                <a:solidFill>
                  <a:prstClr val="black"/>
                </a:solidFill>
                <a:ea typeface="楷体" panose="02010609060101010101" pitchFamily="49" charset="-122"/>
                <a:cs typeface="Times New Roman" panose="02020603050405020304"/>
              </a:rPr>
              <a:t>摘编自钱锺书《读〈拉奥孔〉》</a:t>
            </a:r>
            <a:r>
              <a:rPr lang="en-US" altLang="zh-CN" kern="100" dirty="0">
                <a:solidFill>
                  <a:prstClr val="black"/>
                </a:solidFill>
                <a:ea typeface="楷体" panose="02010609060101010101" pitchFamily="49" charset="-122"/>
                <a:cs typeface="Courier New" panose="02070309020205020404"/>
              </a:rPr>
              <a:t>)</a:t>
            </a:r>
            <a:endParaRPr lang="zh-CN" alt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a:spcAft>
                <a:spcPts val="0"/>
              </a:spcAft>
              <a:tabLst>
                <a:tab pos="2700655" algn="l"/>
              </a:tabLst>
            </a:pPr>
            <a:r>
              <a:rPr lang="zh-CN" altLang="zh-CN" kern="100" dirty="0">
                <a:cs typeface="Times New Roman" panose="02020603050405020304"/>
              </a:rPr>
              <a:t>请简要分析材料一和材料二的论证思路。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0000FF"/>
                </a:solidFill>
                <a:ea typeface="黑体" panose="02010609060101010101" charset="-122"/>
                <a:cs typeface="Times New Roman" panose="02020603050405020304"/>
              </a:rPr>
              <a:t>【解答指导】</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第一步，审读题干，把握要求。</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题干中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材料一和材料二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限制了答题范围，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论证思路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指明了答题方向。</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第二步，圈点勾画，抓关键句。</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结合题干要求，在文中画出关键语句</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909310"/>
          </a:xfrm>
        </p:spPr>
        <p:txBody>
          <a:bodyPr/>
          <a:lstStyle/>
          <a:p>
            <a:pPr indent="713740" fontAlgn="ctr">
              <a:spcAft>
                <a:spcPts val="0"/>
              </a:spcAft>
              <a:tabLst>
                <a:tab pos="2700655" algn="l"/>
              </a:tabLst>
            </a:pPr>
            <a:r>
              <a:rPr lang="zh-CN" altLang="zh-CN" kern="100" dirty="0">
                <a:cs typeface="Times New Roman" panose="02020603050405020304"/>
              </a:rPr>
              <a:t>第三步，厘清思路，把握结构。</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对材料内容进行梳理，厘清材料层次。材料一主要阐释了莱辛的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诗画异质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观，前三段主要讲述了莱辛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诗画异质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观产生的缘由，第四至六段是莱辛</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诗画异质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观的推论和结论，第七段至最后一段是作者结合个人理解对莱辛观点的具体阐释。材料二首先点出莱辛</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诗画异质</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观的主要论点，然后列举中国古人对诗画关系的讨论，与莱辛的这一观点形成照应。</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第四步，合并段落，概括要点。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最后根据逻辑关系进行概括即可</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整理答案：</a:t>
            </a:r>
            <a:r>
              <a:rPr lang="en-US" altLang="zh-CN" kern="100" dirty="0" smtClean="0">
                <a:solidFill>
                  <a:srgbClr val="000000"/>
                </a:solidFill>
                <a:ea typeface="楷体" panose="02010609060101010101" pitchFamily="49" charset="-122"/>
                <a:cs typeface="Courier New" panose="02070309020205020404"/>
              </a:rPr>
              <a:t>_________________________________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pitchFamily="49" charset="-122"/>
                <a:cs typeface="Courier New" panose="02070309020205020404"/>
              </a:rPr>
              <a:t>________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pitchFamily="49" charset="-122"/>
                <a:cs typeface="Courier New" panose="02070309020205020404"/>
              </a:rPr>
              <a:t>_ </a:t>
            </a:r>
            <a:r>
              <a:rPr lang="en-US" altLang="zh-CN" kern="100" dirty="0" smtClean="0">
                <a:solidFill>
                  <a:srgbClr val="000000"/>
                </a:solidFill>
                <a:ea typeface="楷体" panose="02010609060101010101" pitchFamily="49" charset="-122"/>
                <a:cs typeface="Courier New" panose="02070309020205020404"/>
              </a:rPr>
              <a:t>_______________________________________________________________________________________________________________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pitchFamily="49" charset="-122"/>
                <a:cs typeface="Courier New" panose="02070309020205020404"/>
              </a:rPr>
              <a:t>________</a:t>
            </a:r>
            <a:r>
              <a:rPr lang="en-US" altLang="zh-CN" kern="100" dirty="0" smtClean="0">
                <a:solidFill>
                  <a:srgbClr val="000000"/>
                </a:solidFill>
                <a:cs typeface="Courier New" panose="02070309020205020404"/>
              </a:rPr>
              <a:t>__</a:t>
            </a:r>
            <a:r>
              <a:rPr lang="en-US" altLang="zh-CN" kern="100" dirty="0" smtClean="0">
                <a:solidFill>
                  <a:srgbClr val="000000"/>
                </a:solidFill>
                <a:ea typeface="楷体" panose="02010609060101010101" pitchFamily="49" charset="-122"/>
                <a:cs typeface="Courier New" panose="02070309020205020404"/>
              </a:rPr>
              <a:t>______________________________________________________________________________________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55" name="矩形 54"/>
          <p:cNvSpPr/>
          <p:nvPr/>
        </p:nvSpPr>
        <p:spPr>
          <a:xfrm>
            <a:off x="216421" y="636180"/>
            <a:ext cx="11017224" cy="3323987"/>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en-US" b="1" dirty="0" smtClean="0">
                <a:latin typeface="楷体" panose="02010609060101010101" pitchFamily="49" charset="-122"/>
                <a:ea typeface="楷体" panose="02010609060101010101" pitchFamily="49" charset="-122"/>
              </a:rPr>
              <a:t>               ①</a:t>
            </a:r>
            <a:r>
              <a:rPr lang="zh-CN" altLang="en-US" b="1" dirty="0">
                <a:latin typeface="楷体" panose="02010609060101010101" pitchFamily="49" charset="-122"/>
                <a:ea typeface="楷体" panose="02010609060101010101" pitchFamily="49" charset="-122"/>
              </a:rPr>
              <a:t>材料一围绕莱辛</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拉奥孔</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提出的“诗画异质”观，从缘由、推论到结论，纵向展开，引述其观点，并结合作者个人的理解，以举例、引证的方法加以阐释。②材料二点出莱辛“诗画异质”的核心观点后，以札记形式列举中国古人关于诗画关系的相关讨论，与莱辛的观点形成照应。</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030095"/>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二、信息类文本阅读之信息的理解与分析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 </a:t>
            </a:r>
            <a:endParaRPr lang="zh-CN" altLang="zh-CN" sz="1050" kern="100" dirty="0">
              <a:latin typeface="等线" panose="02010600030101010101" charset="-122"/>
              <a:ea typeface="等线" panose="02010600030101010101" charset="-122"/>
              <a:cs typeface="Courier New" panose="02070309020205020404"/>
            </a:endParaRPr>
          </a:p>
          <a:p>
            <a:r>
              <a:rPr lang="zh-CN" altLang="zh-CN" dirty="0">
                <a:cs typeface="Times New Roman" panose="02020603050405020304"/>
              </a:rPr>
              <a:t>理解性比对分为三步：</a:t>
            </a:r>
            <a:endParaRPr lang="zh-CN" altLang="en-US" dirty="0"/>
          </a:p>
        </p:txBody>
      </p:sp>
      <p:pic>
        <p:nvPicPr>
          <p:cNvPr id="3" name="Picture 9" descr="E:\8.24 新文本框文件\版式\语文变色\技法归纳.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2270" y="1511895"/>
            <a:ext cx="2112264" cy="4962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格 3"/>
          <p:cNvGraphicFramePr>
            <a:graphicFrameLocks noGrp="1"/>
          </p:cNvGraphicFramePr>
          <p:nvPr/>
        </p:nvGraphicFramePr>
        <p:xfrm>
          <a:off x="308769" y="2811995"/>
          <a:ext cx="10904537" cy="3200400"/>
        </p:xfrm>
        <a:graphic>
          <a:graphicData uri="http://schemas.openxmlformats.org/drawingml/2006/table">
            <a:tbl>
              <a:tblPr/>
              <a:tblGrid>
                <a:gridCol w="1845048"/>
                <a:gridCol w="9059489"/>
              </a:tblGrid>
              <a:tr h="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第一步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阅读选项，切分层次，标出关键。信息类文本阅读选择题的选项大都很长，应先把选项切分出若干层次</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一般以一个逗号为一个单位</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，再将各层次的主干词或重要的修饰语、限制词标出</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第二步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回到原文，找到对应区域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83283" y="1101725"/>
          <a:ext cx="10955508" cy="4593193"/>
        </p:xfrm>
        <a:graphic>
          <a:graphicData uri="http://schemas.openxmlformats.org/drawingml/2006/table">
            <a:tbl>
              <a:tblPr/>
              <a:tblGrid>
                <a:gridCol w="1229282"/>
                <a:gridCol w="1980220"/>
                <a:gridCol w="7746006"/>
              </a:tblGrid>
              <a:tr h="2672953">
                <a:tc rowSpan="2">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第三步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两相比对，确定正误。比对一般从两个角度入手</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rPr>
                        <a:t>比对词语。看选项与原文在词语的内涵、范围、程度、时态等方面有无改变，看有无偷换概念、曲解文意、缩小或扩大范围、颠倒时态、改变已然与未然、改变必然与或然、无中生有</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于文无据</a:t>
                      </a:r>
                      <a:r>
                        <a:rPr lang="en-US" sz="2800" b="1" kern="100" dirty="0">
                          <a:effectLst/>
                          <a:latin typeface="Times New Roman" panose="02020603050405020304"/>
                          <a:ea typeface="宋体" panose="02010600030101010101" pitchFamily="2" charset="-122"/>
                          <a:cs typeface="Courier New" panose="02070309020205020404"/>
                        </a:rPr>
                        <a:t>)</a:t>
                      </a:r>
                      <a:r>
                        <a:rPr lang="zh-CN" sz="2800" b="1" kern="100" dirty="0">
                          <a:effectLst/>
                          <a:latin typeface="Times New Roman" panose="02020603050405020304"/>
                          <a:ea typeface="宋体" panose="02010600030101010101" pitchFamily="2" charset="-122"/>
                          <a:cs typeface="Times New Roman" panose="02020603050405020304"/>
                        </a:rPr>
                        <a:t>等设误点</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3772">
                <a:tc vMerge="1">
                  <a:tcPr/>
                </a:tc>
                <a:tc vMerge="1">
                  <a:tcPr/>
                </a:tc>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比对句子。看选项与原文在句意的理解尤其是句间关系的判断上是否一致，有无条件绝对、因果失当等问题</a:t>
                      </a:r>
                      <a:endParaRPr lang="zh-CN" sz="2800" kern="100" dirty="0">
                        <a:effectLst/>
                        <a:latin typeface="等线" panose="02010600030101010101" charset="-122"/>
                        <a:ea typeface="等线" panose="02010600030101010101" charset="-122"/>
                        <a:cs typeface="Courier New" panose="02070309020205020404"/>
                      </a:endParaRPr>
                    </a:p>
                  </a:txBody>
                  <a:tcPr marL="14319" marR="14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93370" y="575945"/>
          <a:ext cx="11071860" cy="5810885"/>
        </p:xfrm>
        <a:graphic>
          <a:graphicData uri="http://schemas.openxmlformats.org/drawingml/2006/table">
            <a:tbl>
              <a:tblPr/>
              <a:tblGrid>
                <a:gridCol w="1183005"/>
                <a:gridCol w="1372870"/>
                <a:gridCol w="1289050"/>
                <a:gridCol w="1691005"/>
                <a:gridCol w="5535930"/>
              </a:tblGrid>
              <a:tr h="70612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作者</a:t>
                      </a:r>
                      <a:endParaRPr lang="zh-CN" sz="1200" kern="100" dirty="0">
                        <a:solidFill>
                          <a:srgbClr val="C00000"/>
                        </a:solidFill>
                        <a:effectLst/>
                        <a:latin typeface="等线" panose="02010600030101010101" charset="-122"/>
                        <a:ea typeface="等线" panose="02010600030101010101" charset="-122"/>
                        <a:cs typeface="Courier New" panose="02070309020205020404"/>
                      </a:endParaRPr>
                    </a:p>
                  </a:txBody>
                  <a:tcPr marL="25457" marR="25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国籍</a:t>
                      </a:r>
                      <a:endParaRPr lang="zh-CN" sz="1200" kern="100">
                        <a:solidFill>
                          <a:srgbClr val="C00000"/>
                        </a:solidFill>
                        <a:effectLst/>
                        <a:latin typeface="等线" panose="02010600030101010101" charset="-122"/>
                        <a:ea typeface="等线" panose="02010600030101010101" charset="-122"/>
                        <a:cs typeface="Courier New" panose="02070309020205020404"/>
                      </a:endParaRPr>
                    </a:p>
                  </a:txBody>
                  <a:tcPr marL="25457" marR="25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身份</a:t>
                      </a:r>
                      <a:endParaRPr lang="zh-CN" sz="1200" kern="100">
                        <a:solidFill>
                          <a:srgbClr val="C00000"/>
                        </a:solidFill>
                        <a:effectLst/>
                        <a:latin typeface="等线" panose="02010600030101010101" charset="-122"/>
                        <a:ea typeface="等线" panose="02010600030101010101" charset="-122"/>
                        <a:cs typeface="Courier New" panose="02070309020205020404"/>
                      </a:endParaRPr>
                    </a:p>
                  </a:txBody>
                  <a:tcPr marL="25457" marR="25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研究领域</a:t>
                      </a:r>
                      <a:endParaRPr lang="zh-CN" sz="1200" kern="100">
                        <a:solidFill>
                          <a:srgbClr val="C00000"/>
                        </a:solidFill>
                        <a:effectLst/>
                        <a:latin typeface="等线" panose="02010600030101010101" charset="-122"/>
                        <a:ea typeface="等线" panose="02010600030101010101" charset="-122"/>
                        <a:cs typeface="Courier New" panose="02070309020205020404"/>
                      </a:endParaRPr>
                    </a:p>
                  </a:txBody>
                  <a:tcPr marL="25457" marR="25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研究成果或作品</a:t>
                      </a:r>
                      <a:endParaRPr lang="zh-CN" sz="1200" kern="100" dirty="0">
                        <a:solidFill>
                          <a:srgbClr val="C00000"/>
                        </a:solidFill>
                        <a:effectLst/>
                        <a:latin typeface="等线" panose="02010600030101010101" charset="-122"/>
                        <a:ea typeface="等线" panose="02010600030101010101" charset="-122"/>
                        <a:cs typeface="Courier New" panose="02070309020205020404"/>
                      </a:endParaRPr>
                    </a:p>
                  </a:txBody>
                  <a:tcPr marL="25457" marR="254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412875">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加</a:t>
                      </a:r>
                      <a:r>
                        <a:rPr lang="zh-CN" sz="2800" b="1" kern="100" dirty="0" smtClean="0">
                          <a:effectLst/>
                          <a:latin typeface="Times New Roman" panose="02020603050405020304"/>
                          <a:ea typeface="宋体" panose="02010600030101010101" pitchFamily="2" charset="-122"/>
                          <a:cs typeface="Times New Roman" panose="02020603050405020304"/>
                        </a:rPr>
                        <a:t>来</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道</a:t>
                      </a:r>
                      <a:r>
                        <a:rPr lang="zh-CN" sz="2800" b="1" kern="100" dirty="0">
                          <a:effectLst/>
                          <a:latin typeface="Times New Roman" panose="02020603050405020304"/>
                          <a:ea typeface="宋体" panose="02010600030101010101" pitchFamily="2" charset="-122"/>
                          <a:cs typeface="Times New Roman" panose="02020603050405020304"/>
                        </a:rPr>
                        <a:t>雄</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a:t>
                      </a:r>
                      <a:r>
                        <a:rPr lang="en-US" altLang="zh-CN" sz="2800" b="1" kern="100" dirty="0" smtClean="0">
                          <a:solidFill>
                            <a:srgbClr val="000000"/>
                          </a:solidFill>
                          <a:effectLst/>
                          <a:latin typeface="+mn-lt"/>
                          <a:ea typeface="+mn-ea"/>
                          <a:cs typeface="Courier New" panose="02070309020205020404"/>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a:t>
                      </a:r>
                      <a:r>
                        <a:rPr lang="en-US" altLang="zh-CN" sz="2800" b="1" kern="100" dirty="0" smtClean="0">
                          <a:solidFill>
                            <a:srgbClr val="000000"/>
                          </a:solidFill>
                          <a:effectLst/>
                          <a:latin typeface="+mn-lt"/>
                          <a:ea typeface="+mn-ea"/>
                          <a:cs typeface="Courier New" panose="02070309020205020404"/>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8995">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梁思成</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a:t>
                      </a:r>
                      <a:endPar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endParaRPr>
                    </a:p>
                    <a:p>
                      <a:pPr algn="ctr">
                        <a:lnSpc>
                          <a:spcPct val="150000"/>
                        </a:lnSpc>
                        <a:spcAft>
                          <a:spcPts val="0"/>
                        </a:spcAft>
                        <a:tabLst>
                          <a:tab pos="2700655" algn="l"/>
                        </a:tabLst>
                      </a:pPr>
                      <a:r>
                        <a:rPr lang="en-US" altLang="zh-CN" sz="2800" b="1" kern="100" dirty="0" smtClean="0">
                          <a:solidFill>
                            <a:srgbClr val="000000"/>
                          </a:solidFill>
                          <a:effectLst/>
                          <a:latin typeface="+mn-lt"/>
                          <a:ea typeface="+mn-ea"/>
                          <a:cs typeface="Courier New" panose="02070309020205020404"/>
                        </a:rPr>
                        <a:t>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2895">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林庚</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sym typeface="+mn-ea"/>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custDataLst>
              <p:tags r:id="rId1"/>
            </p:custDataLst>
          </p:nvPr>
        </p:nvSpPr>
        <p:spPr>
          <a:xfrm>
            <a:off x="4179525" y="1742983"/>
            <a:ext cx="1627369"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空间物理</a:t>
            </a:r>
            <a:endParaRPr lang="zh-CN" altLang="zh-CN" dirty="0">
              <a:latin typeface="楷体" panose="02010609060101010101" pitchFamily="49" charset="-122"/>
              <a:ea typeface="楷体" panose="02010609060101010101" pitchFamily="49" charset="-122"/>
            </a:endParaRPr>
          </a:p>
        </p:txBody>
      </p:sp>
      <p:sp>
        <p:nvSpPr>
          <p:cNvPr id="8" name="矩形 7"/>
          <p:cNvSpPr/>
          <p:nvPr/>
        </p:nvSpPr>
        <p:spPr>
          <a:xfrm>
            <a:off x="3020591" y="1438111"/>
            <a:ext cx="906017" cy="1169551"/>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物理</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zh-CN" b="1" dirty="0" smtClean="0">
                <a:latin typeface="楷体" panose="02010609060101010101" pitchFamily="49" charset="-122"/>
                <a:ea typeface="楷体" panose="02010609060101010101" pitchFamily="49" charset="-122"/>
              </a:rPr>
              <a:t>学</a:t>
            </a:r>
            <a:r>
              <a:rPr lang="zh-CN" altLang="zh-CN" b="1" dirty="0" smtClean="0">
                <a:latin typeface="楷体" panose="02010609060101010101" pitchFamily="49" charset="-122"/>
                <a:ea typeface="楷体" panose="02010609060101010101" pitchFamily="49" charset="-122"/>
              </a:rPr>
              <a:t>家</a:t>
            </a:r>
            <a:endParaRPr lang="zh-CN" altLang="zh-CN" dirty="0">
              <a:latin typeface="楷体" panose="02010609060101010101" pitchFamily="49" charset="-122"/>
              <a:ea typeface="楷体" panose="02010609060101010101" pitchFamily="49" charset="-122"/>
            </a:endParaRPr>
          </a:p>
        </p:txBody>
      </p:sp>
      <p:sp>
        <p:nvSpPr>
          <p:cNvPr id="9" name="矩形 8"/>
          <p:cNvSpPr/>
          <p:nvPr/>
        </p:nvSpPr>
        <p:spPr>
          <a:xfrm>
            <a:off x="1669261" y="1258979"/>
            <a:ext cx="897890" cy="1383665"/>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日</a:t>
            </a:r>
            <a:r>
              <a:rPr lang="zh-CN" altLang="zh-CN" b="1" dirty="0" smtClean="0">
                <a:latin typeface="楷体" panose="02010609060101010101" pitchFamily="49" charset="-122"/>
                <a:ea typeface="楷体" panose="02010609060101010101" pitchFamily="49" charset="-122"/>
              </a:rPr>
              <a:t>裔</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zh-CN" b="1" dirty="0" smtClean="0">
                <a:latin typeface="楷体" panose="02010609060101010101" pitchFamily="49" charset="-122"/>
                <a:ea typeface="楷体" panose="02010609060101010101" pitchFamily="49" charset="-122"/>
              </a:rPr>
              <a:t>美籍</a:t>
            </a:r>
            <a:endParaRPr lang="zh-CN" altLang="zh-CN" dirty="0">
              <a:latin typeface="楷体" panose="02010609060101010101" pitchFamily="49" charset="-122"/>
              <a:ea typeface="楷体" panose="02010609060101010101" pitchFamily="49" charset="-122"/>
            </a:endParaRPr>
          </a:p>
        </p:txBody>
      </p:sp>
      <p:sp>
        <p:nvSpPr>
          <p:cNvPr id="10" name="矩形 9"/>
          <p:cNvSpPr/>
          <p:nvPr>
            <p:custDataLst>
              <p:tags r:id="rId2"/>
            </p:custDataLst>
          </p:nvPr>
        </p:nvSpPr>
        <p:spPr>
          <a:xfrm>
            <a:off x="5836153" y="1222531"/>
            <a:ext cx="5157591" cy="13849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著</a:t>
            </a:r>
            <a:r>
              <a:rPr lang="zh-CN" altLang="zh-CN" b="1" dirty="0">
                <a:latin typeface="楷体" panose="02010609060101010101" pitchFamily="49" charset="-122"/>
                <a:ea typeface="楷体" panose="02010609060101010101" pitchFamily="49" charset="-122"/>
              </a:rPr>
              <a:t>有《超越时空》《平行宇宙》</a:t>
            </a:r>
            <a:r>
              <a:rPr lang="zh-CN" altLang="zh-CN" b="1" dirty="0" smtClean="0">
                <a:latin typeface="楷体" panose="02010609060101010101" pitchFamily="49" charset="-122"/>
                <a:ea typeface="楷体" panose="02010609060101010101" pitchFamily="49" charset="-122"/>
              </a:rPr>
              <a:t>等</a:t>
            </a:r>
            <a:endParaRPr lang="zh-CN" altLang="zh-CN" dirty="0">
              <a:latin typeface="楷体" panose="02010609060101010101" pitchFamily="49" charset="-122"/>
              <a:ea typeface="楷体" panose="02010609060101010101" pitchFamily="49" charset="-122"/>
            </a:endParaRPr>
          </a:p>
        </p:txBody>
      </p:sp>
      <p:sp>
        <p:nvSpPr>
          <p:cNvPr id="11" name="矩形 10"/>
          <p:cNvSpPr/>
          <p:nvPr>
            <p:custDataLst>
              <p:tags r:id="rId3"/>
            </p:custDataLst>
          </p:nvPr>
        </p:nvSpPr>
        <p:spPr>
          <a:xfrm>
            <a:off x="4185190" y="3487402"/>
            <a:ext cx="1627369"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古代建筑</a:t>
            </a:r>
            <a:endParaRPr lang="zh-CN" altLang="zh-CN" dirty="0">
              <a:latin typeface="楷体" panose="02010609060101010101" pitchFamily="49" charset="-122"/>
              <a:ea typeface="楷体" panose="02010609060101010101" pitchFamily="49" charset="-122"/>
            </a:endParaRPr>
          </a:p>
        </p:txBody>
      </p:sp>
      <p:sp>
        <p:nvSpPr>
          <p:cNvPr id="12" name="矩形 11"/>
          <p:cNvSpPr/>
          <p:nvPr/>
        </p:nvSpPr>
        <p:spPr>
          <a:xfrm>
            <a:off x="3020592" y="2985395"/>
            <a:ext cx="906017" cy="1384995"/>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建筑</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zh-CN" b="1" dirty="0" smtClean="0">
                <a:latin typeface="楷体" panose="02010609060101010101" pitchFamily="49" charset="-122"/>
                <a:ea typeface="楷体" panose="02010609060101010101" pitchFamily="49" charset="-122"/>
              </a:rPr>
              <a:t>学</a:t>
            </a:r>
            <a:r>
              <a:rPr lang="zh-CN" altLang="zh-CN" b="1" dirty="0" smtClean="0">
                <a:latin typeface="楷体" panose="02010609060101010101" pitchFamily="49" charset="-122"/>
                <a:ea typeface="楷体" panose="02010609060101010101" pitchFamily="49" charset="-122"/>
              </a:rPr>
              <a:t>家</a:t>
            </a:r>
            <a:endParaRPr lang="zh-CN" altLang="zh-CN" dirty="0">
              <a:latin typeface="楷体" panose="02010609060101010101" pitchFamily="49" charset="-122"/>
              <a:ea typeface="楷体" panose="02010609060101010101" pitchFamily="49" charset="-122"/>
            </a:endParaRPr>
          </a:p>
        </p:txBody>
      </p:sp>
      <p:sp>
        <p:nvSpPr>
          <p:cNvPr id="13" name="矩形 12"/>
          <p:cNvSpPr/>
          <p:nvPr/>
        </p:nvSpPr>
        <p:spPr>
          <a:xfrm>
            <a:off x="1726962" y="3435426"/>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中国</a:t>
            </a:r>
            <a:endParaRPr lang="zh-CN" altLang="zh-CN" dirty="0">
              <a:latin typeface="楷体" panose="02010609060101010101" pitchFamily="49" charset="-122"/>
              <a:ea typeface="楷体" panose="02010609060101010101" pitchFamily="49" charset="-122"/>
            </a:endParaRPr>
          </a:p>
        </p:txBody>
      </p:sp>
      <p:sp>
        <p:nvSpPr>
          <p:cNvPr id="14" name="矩形 13"/>
          <p:cNvSpPr/>
          <p:nvPr>
            <p:custDataLst>
              <p:tags r:id="rId4"/>
            </p:custDataLst>
          </p:nvPr>
        </p:nvSpPr>
        <p:spPr>
          <a:xfrm>
            <a:off x="5800340" y="2675024"/>
            <a:ext cx="5364596" cy="20300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著</a:t>
            </a:r>
            <a:r>
              <a:rPr lang="zh-CN" altLang="zh-CN" b="1" dirty="0">
                <a:latin typeface="楷体" panose="02010609060101010101" pitchFamily="49" charset="-122"/>
                <a:ea typeface="楷体" panose="02010609060101010101" pitchFamily="49" charset="-122"/>
              </a:rPr>
              <a:t>有《清式营造则例》《中国建筑史》等，在研究和保护古代建筑上卓有</a:t>
            </a:r>
            <a:r>
              <a:rPr lang="zh-CN" altLang="zh-CN" b="1" dirty="0" smtClean="0">
                <a:latin typeface="楷体" panose="02010609060101010101" pitchFamily="49" charset="-122"/>
                <a:ea typeface="楷体" panose="02010609060101010101" pitchFamily="49" charset="-122"/>
              </a:rPr>
              <a:t>成就</a:t>
            </a:r>
            <a:endParaRPr lang="zh-CN" altLang="zh-CN" dirty="0">
              <a:latin typeface="楷体" panose="02010609060101010101" pitchFamily="49" charset="-122"/>
              <a:ea typeface="楷体" panose="02010609060101010101" pitchFamily="49" charset="-122"/>
            </a:endParaRPr>
          </a:p>
        </p:txBody>
      </p:sp>
      <p:sp>
        <p:nvSpPr>
          <p:cNvPr id="15" name="矩形 14"/>
          <p:cNvSpPr/>
          <p:nvPr>
            <p:custDataLst>
              <p:tags r:id="rId5"/>
            </p:custDataLst>
          </p:nvPr>
        </p:nvSpPr>
        <p:spPr>
          <a:xfrm>
            <a:off x="4136776" y="5339387"/>
            <a:ext cx="1627369"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古代文学</a:t>
            </a:r>
            <a:endParaRPr lang="zh-CN" altLang="zh-CN" dirty="0">
              <a:latin typeface="楷体" panose="02010609060101010101" pitchFamily="49" charset="-122"/>
              <a:ea typeface="楷体" panose="02010609060101010101" pitchFamily="49" charset="-122"/>
            </a:endParaRPr>
          </a:p>
        </p:txBody>
      </p:sp>
      <p:sp>
        <p:nvSpPr>
          <p:cNvPr id="16" name="矩形 15"/>
          <p:cNvSpPr/>
          <p:nvPr/>
        </p:nvSpPr>
        <p:spPr>
          <a:xfrm>
            <a:off x="2847377" y="5339387"/>
            <a:ext cx="1266693"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文学家</a:t>
            </a:r>
            <a:endParaRPr lang="zh-CN" altLang="zh-CN" dirty="0">
              <a:latin typeface="楷体" panose="02010609060101010101" pitchFamily="49" charset="-122"/>
              <a:ea typeface="楷体" panose="02010609060101010101" pitchFamily="49" charset="-122"/>
            </a:endParaRPr>
          </a:p>
        </p:txBody>
      </p:sp>
      <p:sp>
        <p:nvSpPr>
          <p:cNvPr id="17" name="矩形 16"/>
          <p:cNvSpPr/>
          <p:nvPr/>
        </p:nvSpPr>
        <p:spPr>
          <a:xfrm>
            <a:off x="1669261" y="5322547"/>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中国</a:t>
            </a:r>
            <a:endParaRPr lang="zh-CN" altLang="zh-CN" dirty="0">
              <a:latin typeface="楷体" panose="02010609060101010101" pitchFamily="49" charset="-122"/>
              <a:ea typeface="楷体" panose="02010609060101010101" pitchFamily="49" charset="-122"/>
            </a:endParaRPr>
          </a:p>
        </p:txBody>
      </p:sp>
      <p:sp>
        <p:nvSpPr>
          <p:cNvPr id="18" name="矩形 17"/>
          <p:cNvSpPr/>
          <p:nvPr>
            <p:custDataLst>
              <p:tags r:id="rId6"/>
            </p:custDataLst>
          </p:nvPr>
        </p:nvSpPr>
        <p:spPr>
          <a:xfrm>
            <a:off x="5883910" y="4787900"/>
            <a:ext cx="5583555" cy="1799590"/>
          </a:xfrm>
          <a:prstGeom prst="rect">
            <a:avLst/>
          </a:prstGeom>
        </p:spPr>
        <p:txBody>
          <a:bodyPr wrap="square">
            <a:no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著</a:t>
            </a:r>
            <a:r>
              <a:rPr lang="zh-CN" altLang="zh-CN" b="1" dirty="0">
                <a:latin typeface="楷体" panose="02010609060101010101" pitchFamily="49" charset="-122"/>
                <a:ea typeface="楷体" panose="02010609060101010101" pitchFamily="49" charset="-122"/>
              </a:rPr>
              <a:t>有《唐诗综论》《诗人李白》</a:t>
            </a:r>
            <a:endParaRPr lang="zh-CN" altLang="zh-CN" b="1" dirty="0">
              <a:latin typeface="楷体" panose="02010609060101010101" pitchFamily="49" charset="-122"/>
              <a:ea typeface="楷体" panose="02010609060101010101" pitchFamily="49" charset="-122"/>
            </a:endParaRPr>
          </a:p>
          <a:p>
            <a:pPr>
              <a:lnSpc>
                <a:spcPct val="150000"/>
              </a:lnSpc>
            </a:pPr>
            <a:r>
              <a:rPr lang="zh-CN" altLang="zh-CN" b="1" dirty="0">
                <a:latin typeface="楷体" panose="02010609060101010101" pitchFamily="49" charset="-122"/>
                <a:ea typeface="楷体" panose="02010609060101010101" pitchFamily="49" charset="-122"/>
              </a:rPr>
              <a:t>等，在楚辞、唐诗研究上卓有</a:t>
            </a:r>
            <a:r>
              <a:rPr lang="zh-CN" altLang="zh-CN" b="1" dirty="0" smtClean="0">
                <a:latin typeface="楷体" panose="02010609060101010101" pitchFamily="49" charset="-122"/>
                <a:ea typeface="楷体" panose="02010609060101010101" pitchFamily="49" charset="-122"/>
              </a:rPr>
              <a:t>建树</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1071726"/>
            <a:ext cx="10980000" cy="5262979"/>
          </a:xfrm>
        </p:spPr>
        <p:txBody>
          <a:bodyPr/>
          <a:lstStyle/>
          <a:p>
            <a:pPr>
              <a:spcAft>
                <a:spcPts val="0"/>
              </a:spcAft>
              <a:tabLst>
                <a:tab pos="2700655" algn="l"/>
              </a:tabLst>
            </a:pPr>
            <a:r>
              <a:rPr lang="en-US" altLang="zh-CN" kern="100" dirty="0">
                <a:ea typeface="楷体" panose="02010609060101010101" pitchFamily="49" charset="-122"/>
                <a:cs typeface="Courier New" panose="02070309020205020404"/>
              </a:rPr>
              <a:t>(2023·</a:t>
            </a:r>
            <a:r>
              <a:rPr lang="zh-CN" altLang="zh-CN" kern="100" dirty="0">
                <a:ea typeface="楷体" panose="02010609060101010101" pitchFamily="49" charset="-122"/>
                <a:cs typeface="Times New Roman" panose="02020603050405020304"/>
              </a:rPr>
              <a:t>新课标</a:t>
            </a:r>
            <a:r>
              <a:rPr lang="en-US" altLang="zh-CN" kern="100" dirty="0">
                <a:latin typeface="宋体" panose="02010600030101010101" pitchFamily="2" charset="-122"/>
                <a:ea typeface="楷体" panose="02010609060101010101" pitchFamily="49" charset="-122"/>
                <a:cs typeface="Times New Roman" panose="02020603050405020304"/>
              </a:rPr>
              <a:t>Ⅰ</a:t>
            </a:r>
            <a:r>
              <a:rPr lang="zh-CN" altLang="zh-CN" kern="100" dirty="0">
                <a:ea typeface="楷体" panose="02010609060101010101" pitchFamily="49" charset="-122"/>
                <a:cs typeface="Times New Roman" panose="02020603050405020304"/>
              </a:rPr>
              <a:t>卷</a:t>
            </a:r>
            <a:r>
              <a:rPr lang="en-US" altLang="zh-CN" kern="100" dirty="0">
                <a:ea typeface="楷体" panose="02010609060101010101" pitchFamily="49" charset="-122"/>
                <a:cs typeface="Courier New" panose="02070309020205020404"/>
              </a:rPr>
              <a:t>)</a:t>
            </a:r>
            <a:r>
              <a:rPr lang="zh-CN" altLang="zh-CN" kern="100" dirty="0">
                <a:cs typeface="Times New Roman" panose="02020603050405020304"/>
              </a:rPr>
              <a:t>阅读下面的文字，完成后面小题。</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对素食者和肠胃疾病患者来说，藜麦的发现是一个奇迹。藜麦不含麸质，富含镁和铁，比其他种子含有更多的蛋白质，包括人体无法独自生成的必需的氨基酸。美国宇航局宣布，藜麦是地球上营养最均衡的食物之一，是宇航员的理想之选。产于安第斯山的藜麦有一个令西方消费者神往的传说：印加人非常重视藜麦，认为它是神圣的，并且称之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万谷之母</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。不过，藜麦的爱好者却通过媒体发现了一个令人不安的事实</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图片 2" descr="E:\张\11.19\新建文件夹\典例体验.tif"/>
          <p:cNvPicPr/>
          <p:nvPr/>
        </p:nvPicPr>
        <p:blipFill>
          <a:blip r:embed="rId1">
            <a:extLst>
              <a:ext uri="{28A0092B-C50C-407E-A947-70E740481C1C}">
                <a14:useLocalDpi xmlns:a14="http://schemas.microsoft.com/office/drawing/2010/main" val="0"/>
              </a:ext>
            </a:extLst>
          </a:blip>
          <a:srcRect/>
          <a:stretch>
            <a:fillRect/>
          </a:stretch>
        </p:blipFill>
        <p:spPr bwMode="auto">
          <a:xfrm>
            <a:off x="288429" y="575791"/>
            <a:ext cx="2112010" cy="495935"/>
          </a:xfrm>
          <a:prstGeom prst="rect">
            <a:avLst/>
          </a:prstGeom>
          <a:noFill/>
          <a:ln>
            <a:no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6018058"/>
          </a:xfrm>
        </p:spPr>
        <p:txBody>
          <a:bodyPr/>
          <a:lstStyle/>
          <a:p>
            <a:r>
              <a:rPr lang="zh-CN" altLang="zh-CN" sz="2600" kern="100" dirty="0">
                <a:solidFill>
                  <a:prstClr val="black"/>
                </a:solidFill>
                <a:ea typeface="楷体" panose="02010609060101010101" pitchFamily="49" charset="-122"/>
                <a:cs typeface="Times New Roman" panose="02020603050405020304"/>
              </a:rPr>
              <a:t>从</a:t>
            </a:r>
            <a:r>
              <a:rPr lang="en-US" altLang="zh-CN" sz="2600" kern="100" dirty="0">
                <a:solidFill>
                  <a:prstClr val="black"/>
                </a:solidFill>
                <a:ea typeface="楷体" panose="02010609060101010101" pitchFamily="49" charset="-122"/>
                <a:cs typeface="Courier New" panose="02070309020205020404"/>
              </a:rPr>
              <a:t>2006</a:t>
            </a:r>
            <a:r>
              <a:rPr lang="zh-CN" altLang="zh-CN" sz="2600" kern="100" dirty="0">
                <a:solidFill>
                  <a:prstClr val="black"/>
                </a:solidFill>
                <a:ea typeface="楷体" panose="02010609060101010101" pitchFamily="49" charset="-122"/>
                <a:cs typeface="Times New Roman" panose="02020603050405020304"/>
              </a:rPr>
              <a:t>年到</a:t>
            </a:r>
            <a:r>
              <a:rPr lang="en-US" altLang="zh-CN" sz="2600" kern="100" dirty="0">
                <a:solidFill>
                  <a:prstClr val="black"/>
                </a:solidFill>
                <a:ea typeface="楷体" panose="02010609060101010101" pitchFamily="49" charset="-122"/>
                <a:cs typeface="Courier New" panose="02070309020205020404"/>
              </a:rPr>
              <a:t>2013</a:t>
            </a:r>
            <a:r>
              <a:rPr lang="zh-CN" altLang="zh-CN" sz="2600" kern="100" dirty="0">
                <a:solidFill>
                  <a:prstClr val="black"/>
                </a:solidFill>
                <a:ea typeface="楷体" panose="02010609060101010101" pitchFamily="49" charset="-122"/>
                <a:cs typeface="Times New Roman" panose="02020603050405020304"/>
              </a:rPr>
              <a:t>年，玻利维亚和秘鲁的藜麦价格上涨了两倍。 </a:t>
            </a:r>
            <a:r>
              <a:rPr lang="en-US" altLang="zh-CN" sz="2600" kern="100" dirty="0" smtClean="0">
                <a:solidFill>
                  <a:prstClr val="black"/>
                </a:solidFill>
                <a:ea typeface="楷体" panose="02010609060101010101" pitchFamily="49" charset="-122"/>
                <a:cs typeface="Courier New" panose="02070309020205020404"/>
              </a:rPr>
              <a:t>2011</a:t>
            </a:r>
            <a:r>
              <a:rPr lang="zh-CN" altLang="zh-CN" sz="2600" kern="100" dirty="0">
                <a:solidFill>
                  <a:prstClr val="black"/>
                </a:solidFill>
                <a:ea typeface="楷体" panose="02010609060101010101" pitchFamily="49" charset="-122"/>
                <a:cs typeface="Times New Roman" panose="02020603050405020304"/>
              </a:rPr>
              <a:t>年《独立报》称，玻利维亚的藜麦消费量</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en-US" altLang="zh-CN" sz="2600" kern="100" dirty="0">
                <a:solidFill>
                  <a:prstClr val="black"/>
                </a:solidFill>
                <a:ea typeface="楷体" panose="02010609060101010101" pitchFamily="49" charset="-122"/>
                <a:cs typeface="Courier New" panose="02070309020205020404"/>
              </a:rPr>
              <a:t>5</a:t>
            </a:r>
            <a:r>
              <a:rPr lang="zh-CN" altLang="zh-CN" sz="2600" kern="100" dirty="0">
                <a:solidFill>
                  <a:prstClr val="black"/>
                </a:solidFill>
                <a:ea typeface="楷体" panose="02010609060101010101" pitchFamily="49" charset="-122"/>
                <a:cs typeface="Times New Roman" panose="02020603050405020304"/>
              </a:rPr>
              <a:t>年间下降了</a:t>
            </a:r>
            <a:r>
              <a:rPr lang="en-US" altLang="zh-CN" sz="2600" kern="100" dirty="0">
                <a:solidFill>
                  <a:prstClr val="black"/>
                </a:solidFill>
                <a:ea typeface="楷体" panose="02010609060101010101" pitchFamily="49" charset="-122"/>
                <a:cs typeface="Courier New" panose="02070309020205020404"/>
              </a:rPr>
              <a:t>34%</a:t>
            </a:r>
            <a:r>
              <a:rPr lang="zh-CN" altLang="zh-CN" sz="2600" kern="100" dirty="0">
                <a:solidFill>
                  <a:prstClr val="black"/>
                </a:solidFill>
                <a:ea typeface="楷体" panose="02010609060101010101" pitchFamily="49" charset="-122"/>
                <a:cs typeface="Times New Roman" panose="02020603050405020304"/>
              </a:rPr>
              <a:t>，当地家庭已经吃不起这种主食了，它已经变成了奢侈品</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。《纽约时报》援引研究报告称，藜麦种植区的儿童营养不良率正在上升。</a:t>
            </a:r>
            <a:r>
              <a:rPr lang="en-US" altLang="zh-CN" sz="2600" kern="100" dirty="0">
                <a:solidFill>
                  <a:prstClr val="black"/>
                </a:solidFill>
                <a:ea typeface="楷体" panose="02010609060101010101" pitchFamily="49" charset="-122"/>
                <a:cs typeface="Courier New" panose="02070309020205020404"/>
              </a:rPr>
              <a:t>2013</a:t>
            </a:r>
            <a:r>
              <a:rPr lang="zh-CN" altLang="zh-CN" sz="2600" kern="100" dirty="0">
                <a:solidFill>
                  <a:prstClr val="black"/>
                </a:solidFill>
                <a:ea typeface="楷体" panose="02010609060101010101" pitchFamily="49" charset="-122"/>
                <a:cs typeface="Times New Roman" panose="02020603050405020304"/>
              </a:rPr>
              <a:t>年，《卫报》用煽动性标题提升了人们对这个问题的关注度：</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素食者的肚子能装下藜麦令人反胃的事实吗？</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该报称，贫穷的玻利维亚人和秘鲁人正在食用更加便宜的</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进口垃圾食品</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。《独立报》</a:t>
            </a:r>
            <a:r>
              <a:rPr lang="en-US" altLang="zh-CN" sz="2600" kern="100" dirty="0">
                <a:solidFill>
                  <a:prstClr val="black"/>
                </a:solidFill>
                <a:ea typeface="楷体" panose="02010609060101010101" pitchFamily="49" charset="-122"/>
                <a:cs typeface="Courier New" panose="02070309020205020404"/>
              </a:rPr>
              <a:t>2013</a:t>
            </a:r>
            <a:r>
              <a:rPr lang="zh-CN" altLang="zh-CN" sz="2600" kern="100" dirty="0">
                <a:solidFill>
                  <a:prstClr val="black"/>
                </a:solidFill>
                <a:ea typeface="楷体" panose="02010609060101010101" pitchFamily="49" charset="-122"/>
                <a:cs typeface="Times New Roman" panose="02020603050405020304"/>
              </a:rPr>
              <a:t>年一篇报道的标题是</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藜麦：对你有利</a:t>
            </a:r>
            <a:r>
              <a:rPr lang="en-US" altLang="zh-CN" sz="2600" kern="100" dirty="0">
                <a:solidFill>
                  <a:prstClr val="black"/>
                </a:solidFill>
                <a:ea typeface="楷体" panose="02010609060101010101" pitchFamily="49" charset="-122"/>
                <a:cs typeface="Courier New" panose="02070309020205020404"/>
              </a:rPr>
              <a:t>——</a:t>
            </a:r>
            <a:r>
              <a:rPr lang="zh-CN" altLang="zh-CN" sz="2600" kern="100" dirty="0">
                <a:solidFill>
                  <a:prstClr val="black"/>
                </a:solidFill>
                <a:ea typeface="楷体" panose="02010609060101010101" pitchFamily="49" charset="-122"/>
                <a:cs typeface="Times New Roman" panose="02020603050405020304"/>
              </a:rPr>
              <a:t>对玻利维亚人有害</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。这些消息传遍了全球，在健康饮食者之中引发了一场良心危机。在社交媒体、素食博客和健康饮食论坛上，人们开始询问食用藜麦是否合适。</a:t>
            </a:r>
            <a:endParaRPr lang="zh-CN" altLang="en-US" sz="2600"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38616"/>
            <a:ext cx="10980000" cy="5373779"/>
          </a:xfrm>
        </p:spPr>
        <p:txBody>
          <a:bodyPr/>
          <a:lstStyle/>
          <a:p>
            <a:pPr indent="713740" fontAlgn="ctr">
              <a:lnSpc>
                <a:spcPct val="120000"/>
              </a:lnSpc>
              <a:spcAft>
                <a:spcPts val="0"/>
              </a:spcAft>
              <a:tabLst>
                <a:tab pos="2700655" algn="l"/>
              </a:tabLst>
            </a:pPr>
            <a:r>
              <a:rPr lang="zh-CN" altLang="zh-CN" sz="2600" kern="100" dirty="0">
                <a:ea typeface="楷体" panose="02010609060101010101" pitchFamily="49" charset="-122"/>
                <a:cs typeface="Times New Roman" panose="02020603050405020304"/>
              </a:rPr>
              <a:t>这种说法看似可信，被许多人认可，但是经济学家马克·贝勒马尔等人对此则持保留意见。毕竟，藜麦贸易使大量外国资金涌入玻利维亚和秘鲁，其中许多资金进入了南美最贫穷的地区。几位经济学家跟踪了秘鲁家庭支出的调查数据，将种植且食用藜麦的家庭、食用但不种植藜麦的家庭和从不接触藜麦的家庭划分为三个小组。他们发现，从</a:t>
            </a:r>
            <a:r>
              <a:rPr lang="en-US" altLang="zh-CN" sz="2600" kern="100" dirty="0">
                <a:ea typeface="楷体" panose="02010609060101010101" pitchFamily="49" charset="-122"/>
                <a:cs typeface="Courier New" panose="02070309020205020404"/>
              </a:rPr>
              <a:t>2004</a:t>
            </a:r>
            <a:r>
              <a:rPr lang="zh-CN" altLang="zh-CN" sz="2600" kern="100" dirty="0">
                <a:ea typeface="楷体" panose="02010609060101010101" pitchFamily="49" charset="-122"/>
                <a:cs typeface="Times New Roman" panose="02020603050405020304"/>
              </a:rPr>
              <a:t>年到</a:t>
            </a:r>
            <a:r>
              <a:rPr lang="en-US" altLang="zh-CN" sz="2600" kern="100" dirty="0">
                <a:ea typeface="楷体" panose="02010609060101010101" pitchFamily="49" charset="-122"/>
                <a:cs typeface="Courier New" panose="02070309020205020404"/>
              </a:rPr>
              <a:t>2013</a:t>
            </a:r>
            <a:r>
              <a:rPr lang="zh-CN" altLang="zh-CN" sz="2600" kern="100" dirty="0">
                <a:ea typeface="楷体" panose="02010609060101010101" pitchFamily="49" charset="-122"/>
                <a:cs typeface="Times New Roman" panose="02020603050405020304"/>
              </a:rPr>
              <a:t>年，三个小组的生活水平都上升了，其中藜麦种植户家庭支出的增长速度是最快的。农民们正在变富，他们将这种新收入转化为支出又给周边民众带来了好处。那么藜麦消费量下降</a:t>
            </a:r>
            <a:r>
              <a:rPr lang="en-US" altLang="zh-CN" sz="2600" kern="100" dirty="0">
                <a:ea typeface="楷体" panose="02010609060101010101" pitchFamily="49" charset="-122"/>
                <a:cs typeface="Courier New" panose="02070309020205020404"/>
              </a:rPr>
              <a:t>34%</a:t>
            </a:r>
            <a:r>
              <a:rPr lang="zh-CN" altLang="zh-CN" sz="2600" kern="100" dirty="0">
                <a:ea typeface="楷体" panose="02010609060101010101" pitchFamily="49" charset="-122"/>
                <a:cs typeface="Times New Roman" panose="02020603050405020304"/>
              </a:rPr>
              <a:t>又是怎么回事呢？原来，在很长的时间内两个国家的藜麦消费量一直在缓慢而稳定地下降，这意味着消费量的下降和价格的激增不存在明显的联系。更加接近事实的解释是，秘鲁人和玻利维亚人只是想换换口味，吃点别的东西</a:t>
            </a:r>
            <a:r>
              <a:rPr lang="zh-CN" altLang="zh-CN" sz="2600" kern="100" dirty="0" smtClean="0">
                <a:ea typeface="楷体" panose="02010609060101010101" pitchFamily="49" charset="-122"/>
                <a:cs typeface="Times New Roman" panose="02020603050405020304"/>
              </a:rPr>
              <a:t>。</a:t>
            </a:r>
            <a:endParaRPr lang="zh-CN" altLang="zh-CN" sz="26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22392"/>
          </a:xfrm>
        </p:spPr>
        <p:txBody>
          <a:bodyPr/>
          <a:lstStyle/>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rPr>
              <a:t>为了解藜麦的种植情况，我去了秘鲁科尔卡山谷，这里在印加时代以前就得到了开垦。藜麦是一种美丽的作物，拥有深红色或金黄色的巨大种球。在安第斯山的这片区域，人们在梯田上同时种植藜麦以及当地特有的玉米和马铃薯品种。</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国外需求绝对是一件好事，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我的秘鲁向导杰西卡说道，</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农民非常高兴，所有想吃藜麦的人仍然买得起这种食物。</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她还解释了另一个好处。之前，秘鲁城里人往往认为他们这片区域吃藜麦的人</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很土</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。现在，由于美国人和欧洲人的重视，食用藜麦被视作一种时尚。</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利马人终于开始尊重我们这些高原人和我们的传统了。</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玻利维亚西南部有一片遥远而不适合居住的区域，那里到处都是盐湖和休眠火山</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83803"/>
            <a:ext cx="10980000" cy="5417893"/>
          </a:xfrm>
        </p:spPr>
        <p:txBody>
          <a:bodyPr/>
          <a:lstStyle/>
          <a:p>
            <a:r>
              <a:rPr lang="zh-CN" altLang="zh-CN" sz="2600" kern="100" dirty="0">
                <a:solidFill>
                  <a:prstClr val="black"/>
                </a:solidFill>
                <a:ea typeface="楷体" panose="02010609060101010101" pitchFamily="49" charset="-122"/>
                <a:cs typeface="Times New Roman" panose="02020603050405020304"/>
              </a:rPr>
              <a:t>在那里，我看到了由藜麦资金支持的当地急需的开发和旅游项目。千百年来勉强能够养家糊口的自耕农开始为更加美好的未来而投资。我在</a:t>
            </a:r>
            <a:r>
              <a:rPr lang="en-US" altLang="zh-CN" sz="2600" kern="100" dirty="0">
                <a:solidFill>
                  <a:prstClr val="black"/>
                </a:solidFill>
                <a:ea typeface="楷体" panose="02010609060101010101" pitchFamily="49" charset="-122"/>
                <a:cs typeface="Courier New" panose="02070309020205020404"/>
              </a:rPr>
              <a:t>2017</a:t>
            </a:r>
            <a:r>
              <a:rPr lang="zh-CN" altLang="zh-CN" sz="2600" kern="100" dirty="0">
                <a:solidFill>
                  <a:prstClr val="black"/>
                </a:solidFill>
                <a:ea typeface="楷体" panose="02010609060101010101" pitchFamily="49" charset="-122"/>
                <a:cs typeface="Times New Roman" panose="02020603050405020304"/>
              </a:rPr>
              <a:t>年</a:t>
            </a:r>
            <a:r>
              <a:rPr lang="en-US" altLang="zh-CN" sz="2600" kern="100" dirty="0">
                <a:solidFill>
                  <a:prstClr val="black"/>
                </a:solidFill>
                <a:ea typeface="楷体" panose="02010609060101010101" pitchFamily="49" charset="-122"/>
                <a:cs typeface="Courier New" panose="02070309020205020404"/>
              </a:rPr>
              <a:t>4</a:t>
            </a:r>
            <a:r>
              <a:rPr lang="zh-CN" altLang="zh-CN" sz="2600" kern="100" dirty="0">
                <a:solidFill>
                  <a:prstClr val="black"/>
                </a:solidFill>
                <a:ea typeface="楷体" panose="02010609060101010101" pitchFamily="49" charset="-122"/>
                <a:cs typeface="Times New Roman" panose="02020603050405020304"/>
              </a:rPr>
              <a:t>月听到的玻利维亚人对于该作物的唯一抱怨是，日益增长的供给正在拉低价格。玻利维亚的藜麦种植面积增长了两倍多，从</a:t>
            </a:r>
            <a:r>
              <a:rPr lang="en-US" altLang="zh-CN" sz="2600" kern="100" dirty="0">
                <a:solidFill>
                  <a:prstClr val="black"/>
                </a:solidFill>
                <a:ea typeface="楷体" panose="02010609060101010101" pitchFamily="49" charset="-122"/>
                <a:cs typeface="Courier New" panose="02070309020205020404"/>
              </a:rPr>
              <a:t>2007</a:t>
            </a:r>
            <a:r>
              <a:rPr lang="zh-CN" altLang="zh-CN" sz="2600" kern="100" dirty="0">
                <a:solidFill>
                  <a:prstClr val="black"/>
                </a:solidFill>
                <a:ea typeface="楷体" panose="02010609060101010101" pitchFamily="49" charset="-122"/>
                <a:cs typeface="Times New Roman" panose="02020603050405020304"/>
              </a:rPr>
              <a:t>年的</a:t>
            </a:r>
            <a:r>
              <a:rPr lang="en-US" altLang="zh-CN" sz="2600" kern="100" dirty="0">
                <a:solidFill>
                  <a:prstClr val="black"/>
                </a:solidFill>
                <a:ea typeface="楷体" panose="02010609060101010101" pitchFamily="49" charset="-122"/>
                <a:cs typeface="Courier New" panose="02070309020205020404"/>
              </a:rPr>
              <a:t>5</a:t>
            </a:r>
            <a:r>
              <a:rPr lang="zh-CN" altLang="zh-CN" sz="2600" kern="100" dirty="0">
                <a:solidFill>
                  <a:prstClr val="black"/>
                </a:solidFill>
                <a:ea typeface="楷体" panose="02010609060101010101" pitchFamily="49" charset="-122"/>
                <a:cs typeface="Times New Roman" panose="02020603050405020304"/>
              </a:rPr>
              <a:t>万公顷增长到</a:t>
            </a:r>
            <a:r>
              <a:rPr lang="en-US" altLang="zh-CN" sz="2600" kern="100" dirty="0">
                <a:solidFill>
                  <a:prstClr val="black"/>
                </a:solidFill>
                <a:ea typeface="楷体" panose="02010609060101010101" pitchFamily="49" charset="-122"/>
                <a:cs typeface="Courier New" panose="02070309020205020404"/>
              </a:rPr>
              <a:t>2016</a:t>
            </a:r>
            <a:r>
              <a:rPr lang="zh-CN" altLang="zh-CN" sz="2600" kern="100" dirty="0">
                <a:solidFill>
                  <a:prstClr val="black"/>
                </a:solidFill>
                <a:ea typeface="楷体" panose="02010609060101010101" pitchFamily="49" charset="-122"/>
                <a:cs typeface="Times New Roman" panose="02020603050405020304"/>
              </a:rPr>
              <a:t>年的</a:t>
            </a:r>
            <a:r>
              <a:rPr lang="en-US" altLang="zh-CN" sz="2600" kern="100" dirty="0">
                <a:solidFill>
                  <a:prstClr val="black"/>
                </a:solidFill>
                <a:ea typeface="楷体" panose="02010609060101010101" pitchFamily="49" charset="-122"/>
                <a:cs typeface="Courier New" panose="02070309020205020404"/>
              </a:rPr>
              <a:t>18</a:t>
            </a:r>
            <a:r>
              <a:rPr lang="zh-CN" altLang="zh-CN" sz="2600" kern="100" dirty="0">
                <a:solidFill>
                  <a:prstClr val="black"/>
                </a:solidFill>
                <a:ea typeface="楷体" panose="02010609060101010101" pitchFamily="49" charset="-122"/>
                <a:cs typeface="Times New Roman" panose="02020603050405020304"/>
              </a:rPr>
              <a:t>万公顷。马克</a:t>
            </a:r>
            <a:r>
              <a:rPr lang="en-US" altLang="zh-CN" sz="2600" kern="100" dirty="0">
                <a:solidFill>
                  <a:prstClr val="black"/>
                </a:solidFill>
                <a:ea typeface="楷体" panose="02010609060101010101" pitchFamily="49" charset="-122"/>
                <a:cs typeface="Courier New" panose="02070309020205020404"/>
              </a:rPr>
              <a:t>·</a:t>
            </a:r>
            <a:r>
              <a:rPr lang="zh-CN" altLang="zh-CN" sz="2600" kern="100" dirty="0">
                <a:solidFill>
                  <a:prstClr val="black"/>
                </a:solidFill>
                <a:ea typeface="楷体" panose="02010609060101010101" pitchFamily="49" charset="-122"/>
                <a:cs typeface="Times New Roman" panose="02020603050405020304"/>
              </a:rPr>
              <a:t>贝勒马尔后来对我说：</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这是一个令人悲伤的结局，因为它的价格不太可能再度回升。</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在风景如画的科尔卡山谷，当太阳落山时，我问杰西卡，欧洲和北美的消费者是否应该为吃掉秘鲁人和玻利维亚人的食物而感到内疚。我可以猜到答案，但我想听到当地人的亲口否认。</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相信我，</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杰西卡笑道，</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sz="2600" kern="100" dirty="0">
                <a:solidFill>
                  <a:prstClr val="black"/>
                </a:solidFill>
                <a:ea typeface="楷体" panose="02010609060101010101" pitchFamily="49" charset="-122"/>
                <a:cs typeface="Times New Roman" panose="02020603050405020304"/>
              </a:rPr>
              <a:t>我们有许多藜麦。</a:t>
            </a:r>
            <a:r>
              <a:rPr lang="en-US" altLang="zh-CN" sz="2600" kern="100" dirty="0">
                <a:solidFill>
                  <a:prstClr val="black"/>
                </a:solidFill>
                <a:latin typeface="宋体" panose="02010600030101010101" pitchFamily="2" charset="-122"/>
                <a:ea typeface="等线" panose="02010600030101010101" charset="-122"/>
                <a:cs typeface="Times New Roman" panose="02020603050405020304"/>
              </a:rPr>
              <a:t>”</a:t>
            </a:r>
            <a:endParaRPr lang="zh-CN" altLang="en-US" sz="26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31180"/>
          </a:xfrm>
        </p:spPr>
        <p:txBody>
          <a:bodyPr/>
          <a:lstStyle/>
          <a:p>
            <a:pPr indent="713740">
              <a:lnSpc>
                <a:spcPct val="120000"/>
              </a:lnSpc>
              <a:spcAft>
                <a:spcPts val="0"/>
              </a:spcAft>
              <a:tabLst>
                <a:tab pos="2700655" algn="l"/>
              </a:tabLst>
            </a:pPr>
            <a:r>
              <a:rPr lang="zh-CN" altLang="zh-CN" sz="2500" kern="100" dirty="0">
                <a:ea typeface="楷体" panose="02010609060101010101" pitchFamily="49" charset="-122"/>
                <a:cs typeface="Times New Roman" panose="02020603050405020304"/>
              </a:rPr>
              <a:t>乍一看，这一关于食物热潮、全球贸易和消费者忧虑的事件讲述了谎言被揭穿的过程。不过，这些受到错误解读的真相可能会对当地的人们造成真正的伤害。各行各业有经验的沟通者会通过片面的事实、数字、背景呈现某种世界观，从而影响现实。在这个例子中，新闻工作者和博主出于高尚的理由引导消费者远离藜麦：他们由衷地为一个贫困群体感到担忧，害怕狂暴的全球贸易风潮会危及这一群体的利益。我们很早就知道这一点：每个新手辩论者和犯错误的小学生都知道如何挑选最有利于自己的真相。不过，我们可能不知道这些真相为沟通者提供了多大的灵活性。很多时候，你可以通过许多方式描述一个人、一件事物或者一起事件，这些描述可能具有同等的真实性。我将它们称为</a:t>
            </a:r>
            <a:r>
              <a:rPr lang="zh-CN" altLang="zh-CN" sz="2500" kern="100" dirty="0">
                <a:latin typeface="等线" panose="02010600030101010101" charset="-122"/>
                <a:cs typeface="Times New Roman" panose="02020603050405020304"/>
              </a:rPr>
              <a:t>“</a:t>
            </a:r>
            <a:r>
              <a:rPr lang="zh-CN" altLang="zh-CN" sz="2500" kern="100" dirty="0">
                <a:ea typeface="楷体" panose="02010609060101010101" pitchFamily="49" charset="-122"/>
                <a:cs typeface="Times New Roman" panose="02020603050405020304"/>
              </a:rPr>
              <a:t>竞争性真相</a:t>
            </a:r>
            <a:r>
              <a:rPr lang="zh-CN" altLang="zh-CN" sz="2500" kern="100" dirty="0">
                <a:latin typeface="等线" panose="02010600030101010101" charset="-122"/>
                <a:cs typeface="Times New Roman" panose="02020603050405020304"/>
              </a:rPr>
              <a:t>”</a:t>
            </a:r>
            <a:r>
              <a:rPr lang="zh-CN" altLang="zh-CN" sz="2500" kern="100" dirty="0">
                <a:ea typeface="楷体" panose="02010609060101010101" pitchFamily="49" charset="-122"/>
                <a:cs typeface="Times New Roman" panose="02020603050405020304"/>
              </a:rPr>
              <a:t>。</a:t>
            </a:r>
            <a:endParaRPr lang="zh-CN" altLang="zh-CN" sz="2500" kern="100" dirty="0">
              <a:latin typeface="等线" panose="02010600030101010101" charset="-122"/>
              <a:ea typeface="等线" panose="02010600030101010101" charset="-122"/>
              <a:cs typeface="Courier New" panose="02070309020205020404"/>
            </a:endParaRPr>
          </a:p>
          <a:p>
            <a:pPr algn="r">
              <a:lnSpc>
                <a:spcPct val="120000"/>
              </a:lnSpc>
              <a:spcAft>
                <a:spcPts val="0"/>
              </a:spcAft>
              <a:tabLst>
                <a:tab pos="2700655" algn="l"/>
              </a:tabLst>
            </a:pPr>
            <a:r>
              <a:rPr lang="en-US" altLang="zh-CN" sz="2500" kern="100" dirty="0">
                <a:ea typeface="楷体" panose="02010609060101010101" pitchFamily="49" charset="-122"/>
                <a:cs typeface="Courier New" panose="02070309020205020404"/>
              </a:rPr>
              <a:t>(</a:t>
            </a:r>
            <a:r>
              <a:rPr lang="zh-CN" altLang="zh-CN" sz="2500" kern="100" dirty="0">
                <a:ea typeface="楷体" panose="02010609060101010101" pitchFamily="49" charset="-122"/>
                <a:cs typeface="Times New Roman" panose="02020603050405020304"/>
              </a:rPr>
              <a:t>摘编自赫克托</a:t>
            </a:r>
            <a:r>
              <a:rPr lang="en-US" altLang="zh-CN" sz="2500" kern="100" dirty="0">
                <a:ea typeface="楷体" panose="02010609060101010101" pitchFamily="49" charset="-122"/>
                <a:cs typeface="Courier New" panose="02070309020205020404"/>
              </a:rPr>
              <a:t>·</a:t>
            </a:r>
            <a:r>
              <a:rPr lang="zh-CN" altLang="zh-CN" sz="2500" kern="100" dirty="0">
                <a:ea typeface="楷体" panose="02010609060101010101" pitchFamily="49" charset="-122"/>
                <a:cs typeface="Times New Roman" panose="02020603050405020304"/>
              </a:rPr>
              <a:t>麦克唐纳</a:t>
            </a:r>
            <a:endParaRPr lang="zh-CN" altLang="zh-CN" sz="2500" kern="100" dirty="0">
              <a:latin typeface="等线" panose="02010600030101010101" charset="-122"/>
              <a:ea typeface="等线" panose="02010600030101010101" charset="-122"/>
              <a:cs typeface="Courier New" panose="02070309020205020404"/>
            </a:endParaRPr>
          </a:p>
          <a:p>
            <a:pPr algn="r">
              <a:lnSpc>
                <a:spcPct val="120000"/>
              </a:lnSpc>
              <a:spcAft>
                <a:spcPts val="0"/>
              </a:spcAft>
              <a:tabLst>
                <a:tab pos="2700655" algn="l"/>
              </a:tabLst>
            </a:pPr>
            <a:r>
              <a:rPr lang="zh-CN" altLang="zh-CN" sz="2500" kern="100" dirty="0">
                <a:ea typeface="楷体" panose="02010609060101010101" pitchFamily="49" charset="-122"/>
                <a:cs typeface="Times New Roman" panose="02020603050405020304"/>
              </a:rPr>
              <a:t>《后真相时代》，刘清山译</a:t>
            </a:r>
            <a:r>
              <a:rPr lang="en-US" altLang="zh-CN" sz="2500" kern="100" dirty="0" smtClean="0">
                <a:ea typeface="楷体" panose="02010609060101010101" pitchFamily="49" charset="-122"/>
                <a:cs typeface="Courier New" panose="02070309020205020404"/>
              </a:rPr>
              <a:t>)</a:t>
            </a:r>
            <a:endParaRPr lang="zh-CN" altLang="zh-CN" sz="25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45987"/>
            <a:ext cx="10980000" cy="5222392"/>
          </a:xfrm>
        </p:spPr>
        <p:txBody>
          <a:bodyPr/>
          <a:lstStyle/>
          <a:p>
            <a:pPr>
              <a:lnSpc>
                <a:spcPct val="120000"/>
              </a:lnSpc>
              <a:spcAft>
                <a:spcPts val="0"/>
              </a:spcAft>
              <a:tabLst>
                <a:tab pos="2700655" algn="l"/>
              </a:tabLst>
            </a:pPr>
            <a:r>
              <a:rPr lang="zh-CN" altLang="zh-CN" kern="100" dirty="0">
                <a:cs typeface="Times New Roman" panose="02020603050405020304"/>
              </a:rPr>
              <a:t>下列对原文相关内容的理解和分析，不正确的一项是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A</a:t>
            </a:r>
            <a:r>
              <a:rPr lang="zh-CN" altLang="zh-CN" kern="100" dirty="0">
                <a:cs typeface="Times New Roman" panose="02020603050405020304"/>
              </a:rPr>
              <a:t>．藜麦适合素食者和肠胃疾病患者食用，并且由于其营养均衡，被美国宇航局认为是宇航员食物的理想之选。</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B</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马克</a:t>
            </a:r>
            <a:r>
              <a:rPr lang="en-US" altLang="zh-CN" kern="100" dirty="0">
                <a:cs typeface="Courier New" panose="02070309020205020404"/>
              </a:rPr>
              <a:t>·</a:t>
            </a:r>
            <a:r>
              <a:rPr lang="zh-CN" altLang="zh-CN" kern="100" dirty="0">
                <a:cs typeface="Times New Roman" panose="02020603050405020304"/>
              </a:rPr>
              <a:t>贝勒马尔等人对此则持保留意见</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中的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此</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，指的是被国外需求推高的藜麦价格给玻利维亚和秘鲁当地人造成伤害这一说法。</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C</a:t>
            </a:r>
            <a:r>
              <a:rPr lang="zh-CN" altLang="zh-CN" kern="100" dirty="0">
                <a:cs typeface="Times New Roman" panose="02020603050405020304"/>
              </a:rPr>
              <a:t>．藜麦的大面积种植，不仅让玻利维亚和秘鲁等地农民的生活水平显著提高，而且改变了当地人对藜麦带有歧视的看法。</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D</a:t>
            </a:r>
            <a:r>
              <a:rPr lang="zh-CN" altLang="zh-CN" kern="100" dirty="0">
                <a:cs typeface="Times New Roman" panose="02020603050405020304"/>
              </a:rPr>
              <a:t>．作者认为，尽管一些媒体引导消费者远离藜麦的做法值得商榷，但是其出发点却不是恶意的，他们为当地的贫困居民感到担忧。</a:t>
            </a:r>
            <a:endParaRPr lang="zh-CN" altLang="zh-CN" sz="1050" kern="100" dirty="0">
              <a:effectLst/>
              <a:latin typeface="等线" panose="02010600030101010101" charset="-122"/>
              <a:ea typeface="等线" panose="02010600030101010101" charset="-122"/>
              <a:cs typeface="Courier New" panose="02070309020205020404"/>
            </a:endParaRPr>
          </a:p>
        </p:txBody>
      </p:sp>
      <p:sp>
        <p:nvSpPr>
          <p:cNvPr id="3" name="矩形 2"/>
          <p:cNvSpPr/>
          <p:nvPr/>
        </p:nvSpPr>
        <p:spPr>
          <a:xfrm>
            <a:off x="196157" y="3780147"/>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851525"/>
          </a:xfrm>
        </p:spPr>
        <p:txBody>
          <a:bodyPr/>
          <a:lstStyle/>
          <a:p>
            <a:pPr>
              <a:lnSpc>
                <a:spcPct val="120000"/>
              </a:lnSpc>
              <a:spcAft>
                <a:spcPts val="0"/>
              </a:spcAft>
              <a:tabLst>
                <a:tab pos="2700655" algn="l"/>
              </a:tabLst>
            </a:pPr>
            <a:r>
              <a:rPr lang="zh-CN" altLang="zh-CN" sz="2400" kern="100" dirty="0">
                <a:solidFill>
                  <a:srgbClr val="0000FF"/>
                </a:solidFill>
                <a:ea typeface="黑体" panose="02010609060101010101" charset="-122"/>
                <a:cs typeface="Times New Roman" panose="02020603050405020304"/>
              </a:rPr>
              <a:t>【解答指导】</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20000"/>
              </a:lnSpc>
              <a:spcAft>
                <a:spcPts val="0"/>
              </a:spcAft>
              <a:tabLst>
                <a:tab pos="2700655" algn="l"/>
              </a:tabLst>
            </a:pPr>
            <a:r>
              <a:rPr lang="en-US" altLang="zh-CN" sz="2400" kern="100" dirty="0">
                <a:cs typeface="Courier New" panose="02070309020205020404"/>
              </a:rPr>
              <a:t>C</a:t>
            </a:r>
            <a:r>
              <a:rPr lang="zh-CN" altLang="zh-CN" sz="2400" kern="100" dirty="0">
                <a:cs typeface="Times New Roman" panose="02020603050405020304"/>
              </a:rPr>
              <a:t>项前半部分的表述来自文本第二段</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藜麦贸易使大量外国资金涌入玻利维亚和秘鲁，其中许多资金进入了南美最贫穷的地区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。而且几位经济学家的调查数据也显示，从</a:t>
            </a:r>
            <a:r>
              <a:rPr lang="en-US" altLang="zh-CN" sz="2400" kern="100" dirty="0">
                <a:cs typeface="Courier New" panose="02070309020205020404"/>
              </a:rPr>
              <a:t>2004</a:t>
            </a:r>
            <a:r>
              <a:rPr lang="zh-CN" altLang="zh-CN" sz="2400" kern="100" dirty="0">
                <a:cs typeface="Times New Roman" panose="02020603050405020304"/>
              </a:rPr>
              <a:t>年到</a:t>
            </a:r>
            <a:r>
              <a:rPr lang="en-US" altLang="zh-CN" sz="2400" kern="100" dirty="0">
                <a:cs typeface="Courier New" panose="02070309020205020404"/>
              </a:rPr>
              <a:t>2013</a:t>
            </a:r>
            <a:r>
              <a:rPr lang="zh-CN" altLang="zh-CN" sz="2400" kern="100" dirty="0">
                <a:cs typeface="Times New Roman" panose="02020603050405020304"/>
              </a:rPr>
              <a:t>年，秘鲁藜麦种植户及其周边的农民正在变富。由此可知，藜麦的大面积种植，确实让玻利维亚和秘鲁等地农民的生活水平显著提高。</a:t>
            </a:r>
            <a:r>
              <a:rPr lang="en-US" altLang="zh-CN" sz="2400" kern="100" dirty="0">
                <a:cs typeface="Courier New" panose="02070309020205020404"/>
              </a:rPr>
              <a:t>C</a:t>
            </a:r>
            <a:r>
              <a:rPr lang="zh-CN" altLang="zh-CN" sz="2400" kern="100" dirty="0">
                <a:cs typeface="Times New Roman" panose="02020603050405020304"/>
              </a:rPr>
              <a:t>项后半部分的相关信息来自文本第三段</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之前，秘鲁城里人往往认为他们这片区域吃藜麦的人</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很土</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。现在，由于美国人和欧洲人的重视，食用藜麦被视作一种时尚。</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利马人终于开始尊重我们这些高原人和我们的传统了。</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可以发现，是由于美国人和欧洲人的重视，才改变了秘鲁利马城里人对藜麦带有歧视的看法，改变歧视的原因并不是</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藜麦的大面积种植</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。另外，</a:t>
            </a:r>
            <a:r>
              <a:rPr lang="en-US" altLang="zh-CN" sz="2400" kern="100" dirty="0">
                <a:cs typeface="Courier New" panose="02070309020205020404"/>
              </a:rPr>
              <a:t>C</a:t>
            </a:r>
            <a:r>
              <a:rPr lang="zh-CN" altLang="zh-CN" sz="2400" kern="100" dirty="0">
                <a:cs typeface="Times New Roman" panose="02020603050405020304"/>
              </a:rPr>
              <a:t>项中</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当地</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指代的内容是</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玻利维亚和秘鲁</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，原文只谈及了秘鲁城里人认为高原区域吃藜麦的人</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很土</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cs typeface="Times New Roman" panose="02020603050405020304"/>
              </a:rPr>
              <a:t>，但是玻利维亚人对食用藜麦是否存有歧视这一信息是不得而知的。因此</a:t>
            </a:r>
            <a:r>
              <a:rPr lang="en-US" altLang="zh-CN" sz="2400" kern="100" dirty="0">
                <a:cs typeface="Courier New" panose="02070309020205020404"/>
              </a:rPr>
              <a:t>C</a:t>
            </a:r>
            <a:r>
              <a:rPr lang="zh-CN" altLang="zh-CN" sz="2400" kern="100" dirty="0">
                <a:cs typeface="Times New Roman" panose="02020603050405020304"/>
              </a:rPr>
              <a:t>项表述不正确</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课件\新坐标\8.24 点金训练 语文人教必修上册 教师用书（英）\语文人教必修上册\语文变色\语文实践活动-表达与交流.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4581" y="755811"/>
            <a:ext cx="5772912" cy="73152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p:cNvSpPr>
            <a:spLocks noGrp="1"/>
          </p:cNvSpPr>
          <p:nvPr>
            <p:ph type="body" sz="quarter" idx="10"/>
          </p:nvPr>
        </p:nvSpPr>
        <p:spPr>
          <a:xfrm>
            <a:off x="271037" y="1475891"/>
            <a:ext cx="10980000" cy="3323987"/>
          </a:xfrm>
        </p:spPr>
        <p:txBody>
          <a:bodyPr/>
          <a:lstStyle/>
          <a:p>
            <a:pPr algn="ctr">
              <a:spcAft>
                <a:spcPts val="0"/>
              </a:spcAft>
              <a:tabLst>
                <a:tab pos="2700655" algn="l"/>
              </a:tabLst>
            </a:pPr>
            <a:r>
              <a:rPr lang="zh-CN" altLang="zh-CN" kern="100" dirty="0">
                <a:ea typeface="黑体" panose="02010609060101010101" charset="-122"/>
                <a:cs typeface="Times New Roman" panose="02020603050405020304"/>
              </a:rPr>
              <a:t>如何清晰地说明事物</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所谓事理说明文，就是以说明为主要表达方式来阐明事理而给人以知识的文章。事理说明文的说明对象是某个抽象的事理，将抽象事理的成因、关系、原理等说清楚，使读者知其然并知其所以然，明白这个事理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为什么是这样</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是其主要目的</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8" descr="E:\8.24 新文本框文件\版式\语文变色\写作指导.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25" y="611795"/>
            <a:ext cx="2112264" cy="49621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124581"/>
            <a:ext cx="10980000" cy="5262245"/>
          </a:xfrm>
        </p:spPr>
        <p:txBody>
          <a:bodyPr/>
          <a:lstStyle/>
          <a:p>
            <a:pPr indent="713740" algn="l"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．事理说明文的要求</a:t>
            </a:r>
            <a:endParaRPr lang="zh-CN" altLang="zh-CN" sz="105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要考虑读者的接受能力与需求。如《青蒿素：人类征服疾病的一小步》既保持了科学的严谨性，也照顾了非专业读者的阅读需求。</a:t>
            </a:r>
            <a:endParaRPr lang="zh-CN" altLang="zh-CN" sz="105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脉络要清楚，关键内容要突出。在说明事理时作者思路要清晰、逻辑要缜密。</a:t>
            </a:r>
            <a:endParaRPr lang="zh-CN" altLang="zh-CN" sz="105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要讲究文采。如《说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木叶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》一文讲古典诗歌中</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的异同，作者旁征博引，把一个看似简单的话题说得兴味盎然，深入浅出，给读者以无尽的遐想和启迪</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3995"/>
            <a:ext cx="10980000" cy="1770380"/>
          </a:xfrm>
        </p:spPr>
        <p:txBody>
          <a:bodyPr/>
          <a:lstStyle/>
          <a:p>
            <a:pPr latinLnBrk="0">
              <a:lnSpc>
                <a:spcPct val="130000"/>
              </a:lnSpc>
              <a:spcAft>
                <a:spcPts val="0"/>
              </a:spcAft>
              <a:tabLst>
                <a:tab pos="2700655" algn="l"/>
              </a:tabLst>
            </a:pPr>
            <a:r>
              <a:rPr lang="en-US" altLang="zh-CN" kern="100" dirty="0" smtClean="0">
                <a:latin typeface="宋体" panose="02010600030101010101" pitchFamily="2" charset="-122"/>
                <a:ea typeface="等线" panose="02010600030101010101" charset="-122"/>
                <a:cs typeface="Times New Roman" panose="02020603050405020304"/>
              </a:rPr>
              <a:t>○</a:t>
            </a:r>
            <a:r>
              <a:rPr lang="zh-CN" altLang="zh-CN" kern="100" dirty="0" smtClean="0">
                <a:ea typeface="黑体" panose="02010609060101010101" charset="-122"/>
                <a:cs typeface="Times New Roman" panose="02020603050405020304"/>
              </a:rPr>
              <a:t>任务二　感受创新思维</a:t>
            </a:r>
            <a:endParaRPr lang="zh-CN" altLang="zh-CN" sz="1050" kern="100" dirty="0" smtClean="0">
              <a:latin typeface="等线" panose="02010600030101010101" charset="-122"/>
              <a:ea typeface="等线" panose="02010600030101010101" charset="-122"/>
              <a:cs typeface="Courier New" panose="02070309020205020404"/>
            </a:endParaRPr>
          </a:p>
          <a:p>
            <a:pPr latinLnBrk="0">
              <a:lnSpc>
                <a:spcPct val="130000"/>
              </a:lnSpc>
            </a:pPr>
            <a:r>
              <a:rPr lang="en-US" altLang="zh-CN" dirty="0" smtClean="0">
                <a:cs typeface="Times New Roman" panose="02020603050405020304"/>
              </a:rPr>
              <a:t>2</a:t>
            </a:r>
            <a:r>
              <a:rPr lang="zh-CN" altLang="zh-CN" dirty="0">
                <a:cs typeface="Times New Roman" panose="02020603050405020304"/>
                <a:sym typeface="+mn-ea"/>
              </a:rPr>
              <a:t>．</a:t>
            </a:r>
            <a:r>
              <a:rPr lang="zh-CN" altLang="zh-CN" dirty="0" smtClean="0">
                <a:cs typeface="Times New Roman" panose="02020603050405020304"/>
              </a:rPr>
              <a:t>深入</a:t>
            </a:r>
            <a:r>
              <a:rPr lang="zh-CN" altLang="zh-CN" dirty="0">
                <a:cs typeface="Times New Roman" panose="02020603050405020304"/>
              </a:rPr>
              <a:t>研读课文，了解作者发现与创新背后的思维方式，填写下表。</a:t>
            </a:r>
            <a:endParaRPr lang="zh-CN" altLang="en-US" dirty="0"/>
          </a:p>
        </p:txBody>
      </p:sp>
      <p:graphicFrame>
        <p:nvGraphicFramePr>
          <p:cNvPr id="3" name="表格 2"/>
          <p:cNvGraphicFramePr>
            <a:graphicFrameLocks noGrp="1"/>
          </p:cNvGraphicFramePr>
          <p:nvPr/>
        </p:nvGraphicFramePr>
        <p:xfrm>
          <a:off x="378340" y="2135911"/>
          <a:ext cx="10765394" cy="3840480"/>
        </p:xfrm>
        <a:graphic>
          <a:graphicData uri="http://schemas.openxmlformats.org/drawingml/2006/table">
            <a:tbl>
              <a:tblPr/>
              <a:tblGrid>
                <a:gridCol w="1511462"/>
                <a:gridCol w="6039385"/>
                <a:gridCol w="3214547"/>
              </a:tblGrid>
              <a:tr h="128016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作者</a:t>
                      </a:r>
                      <a:endParaRPr lang="zh-CN" sz="10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发现与创新途径</a:t>
                      </a:r>
                      <a:endParaRPr lang="zh-CN" sz="1000" kern="10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发现与创新背后的思维方式</a:t>
                      </a:r>
                      <a:endParaRPr lang="zh-CN" sz="10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8016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屠呦呦</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0160">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加</a:t>
                      </a:r>
                      <a:r>
                        <a:rPr lang="zh-CN" sz="2800" b="1" kern="100" dirty="0" smtClean="0">
                          <a:effectLst/>
                          <a:latin typeface="Times New Roman" panose="02020603050405020304"/>
                          <a:ea typeface="宋体" panose="02010600030101010101" pitchFamily="2" charset="-122"/>
                          <a:cs typeface="Times New Roman" panose="02020603050405020304"/>
                        </a:rPr>
                        <a:t>来</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道</a:t>
                      </a:r>
                      <a:r>
                        <a:rPr lang="zh-CN" sz="2800" b="1" kern="100" dirty="0">
                          <a:effectLst/>
                          <a:latin typeface="Times New Roman" panose="02020603050405020304"/>
                          <a:ea typeface="宋体" panose="02010600030101010101" pitchFamily="2" charset="-122"/>
                          <a:cs typeface="Times New Roman" panose="02020603050405020304"/>
                        </a:rPr>
                        <a:t>雄</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4" name="矩形 43"/>
          <p:cNvSpPr/>
          <p:nvPr/>
        </p:nvSpPr>
        <p:spPr>
          <a:xfrm>
            <a:off x="1908609" y="3384103"/>
            <a:ext cx="6043481" cy="13849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从</a:t>
            </a:r>
            <a:r>
              <a:rPr lang="zh-CN" altLang="zh-CN" b="1" dirty="0">
                <a:latin typeface="楷体" panose="02010609060101010101" pitchFamily="49" charset="-122"/>
                <a:ea typeface="楷体" panose="02010609060101010101" pitchFamily="49" charset="-122"/>
              </a:rPr>
              <a:t>中国古代典籍中找到灵感，转换研究思路，最终发现青蒿</a:t>
            </a:r>
            <a:r>
              <a:rPr lang="zh-CN" altLang="zh-CN" b="1" dirty="0" smtClean="0">
                <a:latin typeface="楷体" panose="02010609060101010101" pitchFamily="49" charset="-122"/>
                <a:ea typeface="楷体" panose="02010609060101010101" pitchFamily="49" charset="-122"/>
              </a:rPr>
              <a:t>素</a:t>
            </a:r>
            <a:endParaRPr lang="zh-CN" altLang="zh-CN" dirty="0">
              <a:latin typeface="楷体" panose="02010609060101010101" pitchFamily="49" charset="-122"/>
              <a:ea typeface="楷体" panose="02010609060101010101" pitchFamily="49" charset="-122"/>
            </a:endParaRPr>
          </a:p>
        </p:txBody>
      </p:sp>
      <p:sp>
        <p:nvSpPr>
          <p:cNvPr id="45" name="矩形 44"/>
          <p:cNvSpPr/>
          <p:nvPr/>
        </p:nvSpPr>
        <p:spPr>
          <a:xfrm>
            <a:off x="8117294" y="3780147"/>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求异</a:t>
            </a:r>
            <a:endParaRPr lang="zh-CN" altLang="zh-CN" dirty="0">
              <a:latin typeface="楷体" panose="02010609060101010101" pitchFamily="49" charset="-122"/>
              <a:ea typeface="楷体" panose="02010609060101010101" pitchFamily="49" charset="-122"/>
            </a:endParaRPr>
          </a:p>
        </p:txBody>
      </p:sp>
      <p:sp>
        <p:nvSpPr>
          <p:cNvPr id="46" name="矩形 45"/>
          <p:cNvSpPr/>
          <p:nvPr/>
        </p:nvSpPr>
        <p:spPr>
          <a:xfrm>
            <a:off x="1908609" y="4644243"/>
            <a:ext cx="6043481" cy="13849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幼年</a:t>
            </a:r>
            <a:r>
              <a:rPr lang="zh-CN" altLang="zh-CN" b="1" dirty="0">
                <a:latin typeface="楷体" panose="02010609060101010101" pitchFamily="49" charset="-122"/>
                <a:ea typeface="楷体" panose="02010609060101010101" pitchFamily="49" charset="-122"/>
              </a:rPr>
              <a:t>观察鲤鱼世界，引发无限遐想；少年接触爱因斯坦，展开科学</a:t>
            </a:r>
            <a:r>
              <a:rPr lang="zh-CN" altLang="zh-CN" b="1" dirty="0" smtClean="0">
                <a:latin typeface="楷体" panose="02010609060101010101" pitchFamily="49" charset="-122"/>
                <a:ea typeface="楷体" panose="02010609060101010101" pitchFamily="49" charset="-122"/>
              </a:rPr>
              <a:t>实验</a:t>
            </a:r>
            <a:endParaRPr lang="zh-CN" altLang="zh-CN" dirty="0">
              <a:latin typeface="楷体" panose="02010609060101010101" pitchFamily="49" charset="-122"/>
              <a:ea typeface="楷体" panose="02010609060101010101" pitchFamily="49" charset="-122"/>
            </a:endParaRPr>
          </a:p>
        </p:txBody>
      </p:sp>
      <p:sp>
        <p:nvSpPr>
          <p:cNvPr id="47" name="矩形 46"/>
          <p:cNvSpPr/>
          <p:nvPr/>
        </p:nvSpPr>
        <p:spPr>
          <a:xfrm>
            <a:off x="8029289" y="5076291"/>
            <a:ext cx="1988045"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想象</a:t>
            </a:r>
            <a:r>
              <a:rPr lang="zh-CN" altLang="zh-CN" b="1" dirty="0">
                <a:latin typeface="楷体" panose="02010609060101010101" pitchFamily="49" charset="-122"/>
                <a:ea typeface="楷体" panose="02010609060101010101" pitchFamily="49" charset="-122"/>
              </a:rPr>
              <a:t>与</a:t>
            </a:r>
            <a:r>
              <a:rPr lang="zh-CN" altLang="zh-CN" b="1" dirty="0" smtClean="0">
                <a:latin typeface="楷体" panose="02010609060101010101" pitchFamily="49" charset="-122"/>
                <a:ea typeface="楷体" panose="02010609060101010101" pitchFamily="49" charset="-122"/>
              </a:rPr>
              <a:t>实证</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739456"/>
          </a:xfrm>
        </p:spPr>
        <p:txBody>
          <a:bodyPr/>
          <a:lstStyle/>
          <a:p>
            <a:pPr indent="713740">
              <a:lnSpc>
                <a:spcPct val="12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．写作事理说明文需注意的几个方面</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要清晰地说明事理，就要对其有准确、深入的认识。梁思成用</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文法</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作比来说明中国建筑的特征，林庚解说</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木叶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背后的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暗示性</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之所以能做到条理分明、清晰易懂，是因为他们对这些事理有深入的研究，思之愈深，说之愈明。一般而言，事理都有一定的复杂性，仅仅作一般的了解，很难准确把握。要在写作前搜集相关资料，深入研究，理解要说明的事理。对事理的理解越到位，就越容易将其解说清楚。这是写好事理说明文的先决条件。要把说明的事理彻底弄清，就要下一番功夫学习、观察、调查，向别人请教乃至进行实验，经过反复研究，把所有的疑问和不清楚之处都弄清楚；然后再加以整理，做到明白透彻，条理清晰</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077460"/>
          </a:xfrm>
        </p:spPr>
        <p:txBody>
          <a:bodyPr/>
          <a:lstStyle/>
          <a:p>
            <a:pPr indent="713740" algn="l" fontAlgn="ctr">
              <a:spcAft>
                <a:spcPts val="0"/>
              </a:spcAft>
              <a:tabLst>
                <a:tab pos="2700655" algn="l"/>
              </a:tabLst>
            </a:pPr>
            <a:r>
              <a:rPr lang="en-US" altLang="zh-CN" sz="2400" kern="100" dirty="0">
                <a:cs typeface="Courier New" panose="02070309020205020404"/>
              </a:rPr>
              <a:t>(2)</a:t>
            </a:r>
            <a:r>
              <a:rPr lang="zh-CN" altLang="zh-CN" sz="2400" kern="100" dirty="0">
                <a:cs typeface="Times New Roman" panose="02020603050405020304"/>
              </a:rPr>
              <a:t>在说明事理时，要着重说清其中的关键要素、重要概念、因果关系、事物间的联系、事物发展变化的规律等，这些都是说明的重点，只有把它们阐说清楚，才能纲举目张。主要内容解说清楚了，整篇文章的</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清晰</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就有了保证。如《中国建筑的特征》中，梁思成分九个方面说明</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中国建筑的基本特征</a:t>
            </a:r>
            <a:r>
              <a:rPr lang="zh-CN" altLang="zh-CN" sz="2400" kern="100" dirty="0">
                <a:latin typeface="等线" panose="02010600030101010101" charset="-122"/>
                <a:cs typeface="Times New Roman" panose="02020603050405020304"/>
              </a:rPr>
              <a:t>”</a:t>
            </a:r>
            <a:r>
              <a:rPr lang="zh-CN" altLang="zh-CN" sz="2400" kern="100" dirty="0">
                <a:cs typeface="Times New Roman" panose="02020603050405020304"/>
              </a:rPr>
              <a:t>，从整体布局、建筑结构写至重要构件、装饰风格，重点突出，层次清楚，即使是非专业读者也会觉得条理分明，易于理解。</a:t>
            </a:r>
            <a:endParaRPr lang="zh-CN" altLang="zh-CN" sz="100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en-US" altLang="zh-CN" sz="2400" kern="100" dirty="0">
                <a:cs typeface="Courier New" panose="02070309020205020404"/>
              </a:rPr>
              <a:t>(3)</a:t>
            </a:r>
            <a:r>
              <a:rPr lang="zh-CN" altLang="zh-CN" sz="2400" kern="100" dirty="0">
                <a:cs typeface="Times New Roman" panose="02020603050405020304"/>
              </a:rPr>
              <a:t>说明事理时，还要考虑人们认识事理的一般规律，根据说明对象的具体情况安排说明顺序。可以由具体的现象出发，归纳并说明其中的道理；也可以由浅入深，逐步揭示事理的不同层面；还可以在比较中凸显事理的特征</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indent="713740" algn="l" fontAlgn="ct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根据事理的特点和人们认识事物的规律，选择适当的说明方法。这就是抓住人们不易明白或不易信服的关键问题，尽量利用人们熟悉、了解、承认、能够明白或接受的东西来说明问题。这也就是通常所说的从已知到未知，从具体到抽象，从简单到复杂，或者由近及远，由浅入深。事理说明文常用的说明方法包括下定义、举例子、列数字、引用、作比较、分类别等，通常写事理说明文不是单纯地使用一种方法，而是综合运用几种方法</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algn="l" fontAlgn="ct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语言要深入浅出，通俗易懂，尽量少用术语，通过解释性的表达方法，把抽象的事理具体化，将深奥的道理通俗化。运用比喻、拟人的修辞手法，文章则会更加生动形象。为了吸引读者，这种文章也可采用叙事式、散文式、童话式来表述，在科学性的基础上焕发艺术性，让说明的事理更容易被人接受</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8040"/>
          </a:xfrm>
        </p:spPr>
        <p:txBody>
          <a:bodyPr/>
          <a:lstStyle/>
          <a:p>
            <a:pPr indent="713740" algn="l" fontAlgn="ctr">
              <a:spcAft>
                <a:spcPts val="0"/>
              </a:spcAft>
              <a:tabLst>
                <a:tab pos="2700655" algn="l"/>
              </a:tabLst>
            </a:pPr>
            <a:r>
              <a:rPr lang="en-US" altLang="zh-CN" kern="100" dirty="0">
                <a:cs typeface="Courier New" panose="02070309020205020404"/>
                <a:sym typeface="+mn-ea"/>
              </a:rPr>
              <a:t>(6)</a:t>
            </a:r>
            <a:r>
              <a:rPr lang="zh-CN" altLang="zh-CN" kern="100" dirty="0">
                <a:cs typeface="Times New Roman" panose="02020603050405020304"/>
              </a:rPr>
              <a:t>具体安排结构时，要做到层次分明、条理清晰。开头可以从正面提出事理，也可以从提出问题的方式开始，也可以从最精彩的部分开头，以引起读者的阅读兴趣。主体部分，可按照事物发展的客观规律或人的认识规律，一层层地说明或一步步地推理。也可以先提出结论再进行分析综合。结尾部分可以作简略的概括，也可以说明该事理的应用和意义。如果说明的是以</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重力和惯力</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之类概念为题的科学道理，还可以先下定义，解释科学道理，然后列现象或举例来说明。总之，同一事理，不同作者或对不同的读者，写出的事理说明文中心不同，结构层次也不尽相同，没有固定的格式</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E:\8.24 新文本框文件\版式\语文变色\范文点评.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5428" y="647799"/>
            <a:ext cx="3811219" cy="54864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占位符 4"/>
          <p:cNvSpPr>
            <a:spLocks noGrp="1"/>
          </p:cNvSpPr>
          <p:nvPr>
            <p:ph type="body" sz="quarter" idx="10"/>
          </p:nvPr>
        </p:nvSpPr>
        <p:spPr>
          <a:xfrm>
            <a:off x="271037" y="1230264"/>
            <a:ext cx="10980000" cy="4615815"/>
          </a:xfrm>
        </p:spPr>
        <p:txBody>
          <a:bodyPr/>
          <a:lstStyle/>
          <a:p>
            <a:pPr indent="713740" algn="ctr" fontAlgn="ctr">
              <a:spcAft>
                <a:spcPts val="0"/>
              </a:spcAft>
              <a:tabLst>
                <a:tab pos="2700655" algn="l"/>
              </a:tabLst>
            </a:pPr>
            <a:r>
              <a:rPr lang="zh-CN" altLang="zh-CN" kern="100" dirty="0">
                <a:ea typeface="黑体" panose="02010609060101010101" charset="-122"/>
                <a:cs typeface="Times New Roman" panose="02020603050405020304"/>
              </a:rPr>
              <a:t>食物为何挂在树上</a:t>
            </a:r>
            <a:endParaRPr lang="zh-CN" altLang="zh-CN" sz="105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zh-CN" altLang="zh-CN" kern="100" dirty="0">
                <a:ea typeface="楷体" panose="02010609060101010101" pitchFamily="49" charset="-122"/>
                <a:cs typeface="Times New Roman" panose="02020603050405020304"/>
              </a:rPr>
              <a:t>在广阔的非洲大草原上，常常会看到这样一种奇特的现象：死去的长颈鹿和羚羊被挂在树杈上。不过，这些动物的死与人类并无关系，它们是被天敌猎豹捕杀之后挂在树上的。</a:t>
            </a:r>
            <a:endParaRPr lang="zh-CN" altLang="zh-CN" sz="1050" kern="100" dirty="0">
              <a:latin typeface="等线" panose="02010600030101010101" charset="-122"/>
              <a:ea typeface="等线" panose="02010600030101010101" charset="-122"/>
              <a:cs typeface="Courier New" panose="02070309020205020404"/>
            </a:endParaRPr>
          </a:p>
          <a:p>
            <a:pPr indent="713740" algn="l" fontAlgn="ctr">
              <a:spcAft>
                <a:spcPts val="0"/>
              </a:spcAft>
              <a:tabLst>
                <a:tab pos="2700655" algn="l"/>
              </a:tabLst>
            </a:pPr>
            <a:r>
              <a:rPr lang="zh-CN" altLang="zh-CN" kern="100" dirty="0">
                <a:ea typeface="楷体" panose="02010609060101010101" pitchFamily="49" charset="-122"/>
                <a:cs typeface="Times New Roman" panose="02020603050405020304"/>
              </a:rPr>
              <a:t>那么，猎豹为什么要把食物挂在树上呢？是为了风干做腊肉？那简直是开玩笑，一头羚羊仅需几天就被猎豹吃完了，不可能放那么久。猎豹选择这种特殊的食物贮存方式，原因竟然是防止鬣狗偷吃</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22392"/>
          </a:xfrm>
        </p:spPr>
        <p:txBody>
          <a:bodyPr/>
          <a:lstStyle/>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rPr>
              <a:t>鬣狗虽然从颜值到爆发力都拼不过猎豹，但是生性凶残，而且贼心不死，总想不劳而获。可以说，鬣狗是猎豹这一草原霸主最头疼的</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邻居</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每当猎豹开始捕猎，鬣狗总会伺机而动，等到猎物死去，鬣狗会迅速围上来分一杯羹。通常情况下，鬣狗群起而上，猎豹防不胜防，也只能任由它们掠夺；有时食物争夺得太过激烈，鬣狗群甚至会将一只猎豹活活杀死。</a:t>
            </a:r>
            <a:endParaRPr lang="zh-CN" altLang="zh-CN" sz="105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kern="100" dirty="0">
                <a:ea typeface="楷体" panose="02010609060101010101" pitchFamily="49" charset="-122"/>
                <a:cs typeface="Times New Roman" panose="02020603050405020304"/>
              </a:rPr>
              <a:t>当然了，并不是每一次猎豹捕食都会遭遇</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抢劫</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。但是进食时如果不加以防范，还是会被鬣狗发现。鬣狗没有爬树这项技能，为了安静地享用美食，猎豹就将猎物叼到树上，完美避开这些恼人的家伙。</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69385"/>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说起来，猎豹为了运货上树也是蛮拼的。据科学家估算，一只猎豹叼着一只体重约为自身两倍的小长颈鹿爬上树，所花费的力气相当于一个成年人举着两千个汉堡一口气上两层楼。</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尽管辛苦，但是这一切都是值得的。对于肩负着抚养重任的母豹而言，这一举措就显得更为重要，因为</a:t>
            </a:r>
            <a:r>
              <a:rPr lang="zh-CN" altLang="zh-CN" kern="100" dirty="0">
                <a:ea typeface="楷体" panose="02010609060101010101" pitchFamily="49" charset="-122"/>
                <a:cs typeface="Times New Roman" panose="02020603050405020304"/>
                <a:sym typeface="+mn-ea"/>
              </a:rPr>
              <a:t>一旦</a:t>
            </a:r>
            <a:r>
              <a:rPr lang="zh-CN" altLang="zh-CN" kern="100" dirty="0">
                <a:ea typeface="楷体" panose="02010609060101010101" pitchFamily="49" charset="-122"/>
                <a:cs typeface="Times New Roman" panose="02020603050405020304"/>
              </a:rPr>
              <a:t>猎物被偷，幼崽的口粮就没了，直接影响小猎豹的成活率，对猎豹种群的延续尤为不利</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除了猎豹，还有一些野兽也会贮存一时吃不完的猎物，以防其他动物偷吃。例如黄鼬常把捕获的鼠类拖入自己居住的洞中，窖藏起来；老虎和棕熊会用灌木枝条以及枯枝落叶将食物隐藏起来，同时全力保护这片区域，抵御入侵者的掠夺。</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许多鸟类也存在贮食行为，如星鸦为了防止食物被偷吃，会含着松子飞到离巢稍远一些的贮存地点，贮存地点少则一个，多则上千个。它们用喙将松子插入土层中，再以泥土和草掩埋，临走还要压上一个小石块才放心</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8040"/>
          </a:xfrm>
        </p:spPr>
        <p:txBody>
          <a:bodyPr/>
          <a:lstStyle/>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在动物界，小到蚂蚁，大到虎豹，不少动物都有贮食行为。这一做法既是防患于未然，以应对恶劣天气带来的觅食不利和食物短缺，更是为了应对激烈的食物竞争。这是一种生存的智慧。</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ea typeface="黑体" panose="02010609060101010101" charset="-122"/>
                <a:cs typeface="Times New Roman" panose="02020603050405020304"/>
              </a:rPr>
              <a:t>【点评】</a:t>
            </a:r>
            <a:r>
              <a:rPr lang="zh-CN" altLang="zh-CN" kern="100" dirty="0">
                <a:ea typeface="楷体" panose="02010609060101010101" pitchFamily="49" charset="-122"/>
                <a:cs typeface="Times New Roman" panose="02020603050405020304"/>
              </a:rPr>
              <a:t>本文以清晰的逻辑说明动物贮食现象的事理：先以猎豹挂食树上防鬣狗为例，通过描述其与鬣狗的生存竞争，揭示贮食直接动因；再延伸至黄鼬、老虎、棕熊等兽类及星鸦等鸟类的贮食方式，展现它们行为的普遍性；最后点明贮食本质是动物应对环境挑战与食物竞争的生存智慧。由具体到一般、现象到本质的推演，让读者洞悉自然选择下的生存逻辑</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8340" y="575791"/>
          <a:ext cx="10765394" cy="5693156"/>
        </p:xfrm>
        <a:graphic>
          <a:graphicData uri="http://schemas.openxmlformats.org/drawingml/2006/table">
            <a:tbl>
              <a:tblPr/>
              <a:tblGrid>
                <a:gridCol w="1026213"/>
                <a:gridCol w="7092788"/>
                <a:gridCol w="2646393"/>
              </a:tblGrid>
              <a:tr h="1280160">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作者</a:t>
                      </a:r>
                      <a:endParaRPr lang="zh-CN" sz="10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a:solidFill>
                            <a:srgbClr val="C00000"/>
                          </a:solidFill>
                          <a:effectLst/>
                          <a:latin typeface="Times New Roman" panose="02020603050405020304"/>
                          <a:ea typeface="黑体" panose="02010609060101010101" charset="-122"/>
                          <a:cs typeface="Times New Roman" panose="02020603050405020304"/>
                        </a:rPr>
                        <a:t>发现与创新途径</a:t>
                      </a:r>
                      <a:endParaRPr lang="zh-CN" sz="1000" kern="10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charset="-122"/>
                          <a:cs typeface="Times New Roman" panose="02020603050405020304"/>
                        </a:rPr>
                        <a:t>发现与创新背后的思维方式</a:t>
                      </a:r>
                      <a:endParaRPr lang="zh-CN" sz="10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8016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梁思成</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_________________________________________________________________________________________________________________________________________________________________________________</a:t>
                      </a:r>
                      <a:r>
                        <a:rPr lang="en-US" altLang="zh-CN" sz="2800" b="1" kern="100" dirty="0" smtClean="0">
                          <a:solidFill>
                            <a:srgbClr val="000000"/>
                          </a:solidFill>
                          <a:effectLst/>
                          <a:latin typeface="+mn-lt"/>
                          <a:ea typeface="+mn-ea"/>
                          <a:cs typeface="Courier New" panose="02070309020205020404"/>
                        </a:rPr>
                        <a:t>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0160">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林庚</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__________________________________________________________________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4" name="矩形 23"/>
          <p:cNvSpPr/>
          <p:nvPr/>
        </p:nvSpPr>
        <p:spPr>
          <a:xfrm>
            <a:off x="1296542" y="1799927"/>
            <a:ext cx="7236804" cy="332295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用</a:t>
            </a:r>
            <a:r>
              <a:rPr lang="zh-CN" altLang="zh-CN" b="1" dirty="0">
                <a:latin typeface="楷体" panose="02010609060101010101" pitchFamily="49" charset="-122"/>
                <a:ea typeface="楷体" panose="02010609060101010101" pitchFamily="49" charset="-122"/>
              </a:rPr>
              <a:t>语言学的概念来归纳总结中国传统建筑的特点，以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文法</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词汇</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来分别阐说建筑上的惯例、法式和构件、因素，以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可译性</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来阐说不同民族的建筑实现了同样的目的、表达了同样的</a:t>
            </a:r>
            <a:r>
              <a:rPr lang="zh-CN" altLang="zh-CN" b="1" dirty="0" smtClean="0">
                <a:latin typeface="楷体" panose="02010609060101010101" pitchFamily="49" charset="-122"/>
                <a:ea typeface="楷体" panose="02010609060101010101" pitchFamily="49" charset="-122"/>
              </a:rPr>
              <a:t>情感</a:t>
            </a:r>
            <a:endParaRPr lang="zh-CN" altLang="zh-CN" dirty="0">
              <a:latin typeface="楷体" panose="02010609060101010101" pitchFamily="49" charset="-122"/>
              <a:ea typeface="楷体" panose="02010609060101010101" pitchFamily="49" charset="-122"/>
            </a:endParaRPr>
          </a:p>
        </p:txBody>
      </p:sp>
      <p:sp>
        <p:nvSpPr>
          <p:cNvPr id="25" name="矩形 24"/>
          <p:cNvSpPr/>
          <p:nvPr/>
        </p:nvSpPr>
        <p:spPr>
          <a:xfrm>
            <a:off x="8700758" y="3168079"/>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类比</a:t>
            </a:r>
            <a:endParaRPr lang="zh-CN" altLang="zh-CN" dirty="0">
              <a:latin typeface="楷体" panose="02010609060101010101" pitchFamily="49" charset="-122"/>
              <a:ea typeface="楷体" panose="02010609060101010101" pitchFamily="49" charset="-122"/>
            </a:endParaRPr>
          </a:p>
        </p:txBody>
      </p:sp>
      <p:sp>
        <p:nvSpPr>
          <p:cNvPr id="26" name="矩形 25"/>
          <p:cNvSpPr/>
          <p:nvPr/>
        </p:nvSpPr>
        <p:spPr>
          <a:xfrm>
            <a:off x="1404553" y="4987440"/>
            <a:ext cx="6984776" cy="1384995"/>
          </a:xfrm>
          <a:prstGeom prst="rect">
            <a:avLst/>
          </a:prstGeom>
        </p:spPr>
        <p:txBody>
          <a:bodyPr wrap="squar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pPr>
              <a:lnSpc>
                <a:spcPct val="150000"/>
              </a:lnSpc>
            </a:pPr>
            <a:r>
              <a:rPr lang="zh-CN" altLang="zh-CN" b="1" dirty="0" smtClean="0">
                <a:latin typeface="楷体" panose="02010609060101010101" pitchFamily="49" charset="-122"/>
                <a:ea typeface="楷体" panose="02010609060101010101" pitchFamily="49" charset="-122"/>
              </a:rPr>
              <a:t>从</a:t>
            </a:r>
            <a:r>
              <a:rPr lang="zh-CN" altLang="zh-CN" b="1" dirty="0">
                <a:latin typeface="楷体" panose="02010609060101010101" pitchFamily="49" charset="-122"/>
                <a:ea typeface="楷体" panose="02010609060101010101" pitchFamily="49" charset="-122"/>
              </a:rPr>
              <a:t>大量的文学现象中概括事物特点，从材料的梳理中发现问题，进行</a:t>
            </a:r>
            <a:r>
              <a:rPr lang="zh-CN" altLang="zh-CN" b="1" dirty="0" smtClean="0">
                <a:latin typeface="楷体" panose="02010609060101010101" pitchFamily="49" charset="-122"/>
                <a:ea typeface="楷体" panose="02010609060101010101" pitchFamily="49" charset="-122"/>
              </a:rPr>
              <a:t>考证</a:t>
            </a:r>
            <a:endParaRPr lang="zh-CN" altLang="zh-CN" dirty="0">
              <a:latin typeface="楷体" panose="02010609060101010101" pitchFamily="49" charset="-122"/>
              <a:ea typeface="楷体" panose="02010609060101010101" pitchFamily="49" charset="-122"/>
            </a:endParaRPr>
          </a:p>
        </p:txBody>
      </p:sp>
      <p:sp>
        <p:nvSpPr>
          <p:cNvPr id="27" name="矩形 26"/>
          <p:cNvSpPr/>
          <p:nvPr/>
        </p:nvSpPr>
        <p:spPr>
          <a:xfrm>
            <a:off x="8700759" y="5472335"/>
            <a:ext cx="906017" cy="523220"/>
          </a:xfrm>
          <a:prstGeom prst="rect">
            <a:avLst/>
          </a:prstGeom>
        </p:spPr>
        <p:txBody>
          <a:bodyPr wrap="none">
            <a:spAutoFit/>
          </a:bodyPr>
          <a:ls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a:lstStyle>
          <a:p>
            <a:r>
              <a:rPr lang="zh-CN" altLang="zh-CN" b="1" dirty="0" smtClean="0">
                <a:latin typeface="楷体" panose="02010609060101010101" pitchFamily="49" charset="-122"/>
                <a:ea typeface="楷体" panose="02010609060101010101" pitchFamily="49" charset="-122"/>
              </a:rPr>
              <a:t>归纳</a:t>
            </a:r>
            <a:endParaRPr lang="zh-CN" altLang="zh-CN"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954695"/>
            <a:ext cx="10980000" cy="5515610"/>
          </a:xfrm>
        </p:spPr>
        <p:txBody>
          <a:bodyPr/>
          <a:lstStyle/>
          <a:p>
            <a:pPr indent="713740" fontAlgn="ctr" latinLnBrk="0">
              <a:lnSpc>
                <a:spcPct val="140000"/>
              </a:lnSpc>
              <a:spcAft>
                <a:spcPts val="0"/>
              </a:spcAft>
              <a:tabLst>
                <a:tab pos="2700655" algn="l"/>
              </a:tabLst>
            </a:pPr>
            <a:r>
              <a:rPr lang="zh-CN" altLang="zh-CN" kern="100" dirty="0">
                <a:cs typeface="Times New Roman" panose="02020603050405020304"/>
              </a:rPr>
              <a:t>阅读下面材料，根据要求写作。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latinLnBrk="0">
              <a:lnSpc>
                <a:spcPct val="140000"/>
              </a:lnSpc>
              <a:spcAft>
                <a:spcPts val="0"/>
              </a:spcAft>
              <a:tabLst>
                <a:tab pos="2700655" algn="l"/>
              </a:tabLst>
            </a:pPr>
            <a:r>
              <a:rPr lang="zh-CN" altLang="zh-CN" kern="100" dirty="0">
                <a:ea typeface="楷体" panose="02010609060101010101" pitchFamily="49" charset="-122"/>
                <a:cs typeface="Times New Roman" panose="02020603050405020304"/>
              </a:rPr>
              <a:t>读书，需要合理的质疑。质疑，可以激发思维，可以寻找真相，可以修正错误，可以促进创新</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有时，质疑的合理性也会随着时间的推移而变化。读书如此，其他方面亦如此。</a:t>
            </a:r>
            <a:endParaRPr lang="zh-CN" altLang="zh-CN" kern="100" dirty="0">
              <a:ea typeface="楷体" panose="02010609060101010101" pitchFamily="49" charset="-122"/>
              <a:cs typeface="Times New Roman" panose="02020603050405020304"/>
            </a:endParaRPr>
          </a:p>
          <a:p>
            <a:pPr indent="713740" fontAlgn="ctr" latinLnBrk="0">
              <a:lnSpc>
                <a:spcPct val="140000"/>
              </a:lnSpc>
              <a:spcAft>
                <a:spcPts val="0"/>
              </a:spcAft>
              <a:tabLst>
                <a:tab pos="2700655" algn="l"/>
              </a:tabLst>
            </a:pPr>
            <a:r>
              <a:rPr lang="zh-CN" altLang="zh-CN" kern="100" dirty="0">
                <a:cs typeface="Times New Roman" panose="02020603050405020304"/>
              </a:rPr>
              <a:t>以上材料引发了你怎样的联想与思考？请写一篇文章，可以写记叙文，可以写议论文，也可以写应用文(书信、演讲词、读后感、倡议书……)。</a:t>
            </a:r>
            <a:endParaRPr lang="zh-CN" altLang="zh-CN" sz="2800" kern="100" dirty="0">
              <a:cs typeface="Times New Roman" panose="02020603050405020304"/>
            </a:endParaRPr>
          </a:p>
          <a:p>
            <a:pPr indent="713740" fontAlgn="ctr" latinLnBrk="0">
              <a:lnSpc>
                <a:spcPct val="140000"/>
              </a:lnSpc>
              <a:spcAft>
                <a:spcPts val="0"/>
              </a:spcAft>
              <a:tabLst>
                <a:tab pos="2700655" algn="l"/>
              </a:tabLst>
            </a:pPr>
            <a:r>
              <a:rPr lang="zh-CN" altLang="zh-CN" kern="100" dirty="0">
                <a:cs typeface="Times New Roman" panose="02020603050405020304"/>
              </a:rPr>
              <a:t>要求：选准角度，确定立意，明确文体，自拟标题；不要套作，不得抄袭；不得泄露个人信息；不少于</a:t>
            </a:r>
            <a:r>
              <a:rPr lang="en-US" altLang="zh-CN" kern="100" dirty="0">
                <a:cs typeface="Courier New" panose="02070309020205020404"/>
              </a:rPr>
              <a:t>800</a:t>
            </a:r>
            <a:r>
              <a:rPr lang="zh-CN" altLang="zh-CN" kern="100" dirty="0">
                <a:cs typeface="Times New Roman" panose="02020603050405020304"/>
              </a:rPr>
              <a:t>字</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3" name="Picture 17" descr="E:\8.24 新文本框文件\版式\语文变色\写作任务.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405" y="503783"/>
            <a:ext cx="2112264" cy="49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851525"/>
          </a:xfrm>
        </p:spPr>
        <p:txBody>
          <a:bodyPr/>
          <a:lstStyle/>
          <a:p>
            <a:pPr>
              <a:lnSpc>
                <a:spcPct val="120000"/>
              </a:lnSpc>
              <a:spcAft>
                <a:spcPts val="0"/>
              </a:spcAft>
              <a:tabLst>
                <a:tab pos="2700655" algn="l"/>
              </a:tabLst>
            </a:pP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黑体" panose="02010609060101010101" charset="-122"/>
                <a:cs typeface="Times New Roman" panose="02020603050405020304"/>
              </a:rPr>
              <a:t>任务三　拓展阅读领悟</a:t>
            </a:r>
            <a:endParaRPr lang="zh-CN" altLang="zh-CN" sz="10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sz="2400" kern="100" dirty="0">
                <a:cs typeface="Times New Roman" panose="02020603050405020304"/>
              </a:rPr>
              <a:t>阅读下面三则材料，完成后面的题目。</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20000"/>
              </a:lnSpc>
              <a:spcAft>
                <a:spcPts val="0"/>
              </a:spcAft>
              <a:tabLst>
                <a:tab pos="2700655" algn="l"/>
              </a:tabLst>
            </a:pPr>
            <a:r>
              <a:rPr lang="zh-CN" altLang="zh-CN" sz="2400" kern="100" dirty="0">
                <a:ea typeface="黑体" panose="02010609060101010101" charset="-122"/>
                <a:cs typeface="Times New Roman" panose="02020603050405020304"/>
              </a:rPr>
              <a:t>材料一：</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20000"/>
              </a:lnSpc>
              <a:spcAft>
                <a:spcPts val="0"/>
              </a:spcAft>
              <a:tabLst>
                <a:tab pos="2700655" algn="l"/>
              </a:tabLst>
            </a:pPr>
            <a:r>
              <a:rPr lang="en-US" altLang="zh-CN" sz="2400" kern="100" dirty="0">
                <a:ea typeface="楷体" panose="02010609060101010101" pitchFamily="49" charset="-122"/>
                <a:cs typeface="Courier New" panose="02070309020205020404"/>
              </a:rPr>
              <a:t>2015</a:t>
            </a:r>
            <a:r>
              <a:rPr lang="zh-CN" altLang="zh-CN" sz="2400" kern="100" dirty="0">
                <a:ea typeface="楷体" panose="02010609060101010101" pitchFamily="49" charset="-122"/>
                <a:cs typeface="Times New Roman" panose="02020603050405020304"/>
              </a:rPr>
              <a:t>年</a:t>
            </a:r>
            <a:r>
              <a:rPr lang="en-US" altLang="zh-CN" sz="2400" kern="100" dirty="0">
                <a:ea typeface="楷体" panose="02010609060101010101" pitchFamily="49" charset="-122"/>
                <a:cs typeface="Courier New" panose="02070309020205020404"/>
              </a:rPr>
              <a:t>10</a:t>
            </a:r>
            <a:r>
              <a:rPr lang="zh-CN" altLang="zh-CN" sz="2400" kern="100" dirty="0">
                <a:ea typeface="楷体" panose="02010609060101010101" pitchFamily="49" charset="-122"/>
                <a:cs typeface="Times New Roman" panose="02020603050405020304"/>
              </a:rPr>
              <a:t>月</a:t>
            </a:r>
            <a:r>
              <a:rPr lang="en-US" altLang="zh-CN" sz="2400" kern="100" dirty="0">
                <a:ea typeface="楷体" panose="02010609060101010101" pitchFamily="49" charset="-122"/>
                <a:cs typeface="Courier New" panose="02070309020205020404"/>
              </a:rPr>
              <a:t>5</a:t>
            </a:r>
            <a:r>
              <a:rPr lang="zh-CN" altLang="zh-CN" sz="2400" kern="100" dirty="0">
                <a:ea typeface="楷体" panose="02010609060101010101" pitchFamily="49" charset="-122"/>
                <a:cs typeface="Times New Roman" panose="02020603050405020304"/>
              </a:rPr>
              <a:t>日，诺贝尔生理学或医学奖获奖名单揭晓，来自中国的药学家屠呦呦获奖。屠呦呦是首位获得诺贝尔科学类奖项的中国科学家，她多年从事中药和中西药结合研究，其突出贡献是发现了新型抗疟药物成分</a:t>
            </a:r>
            <a:r>
              <a:rPr lang="en-US" altLang="zh-CN" sz="2400" kern="100" dirty="0">
                <a:ea typeface="楷体" panose="02010609060101010101" pitchFamily="49" charset="-122"/>
                <a:cs typeface="Courier New" panose="02070309020205020404"/>
              </a:rPr>
              <a:t>——</a:t>
            </a:r>
            <a:r>
              <a:rPr lang="zh-CN" altLang="zh-CN" sz="2400" kern="100" dirty="0">
                <a:ea typeface="楷体" panose="02010609060101010101" pitchFamily="49" charset="-122"/>
                <a:cs typeface="Times New Roman" panose="02020603050405020304"/>
              </a:rPr>
              <a:t>青蒿素和双氢青蒿素。早在</a:t>
            </a:r>
            <a:r>
              <a:rPr lang="en-US" altLang="zh-CN" sz="2400" kern="100" dirty="0">
                <a:ea typeface="楷体" panose="02010609060101010101" pitchFamily="49" charset="-122"/>
                <a:cs typeface="Courier New" panose="02070309020205020404"/>
              </a:rPr>
              <a:t>1977</a:t>
            </a:r>
            <a:r>
              <a:rPr lang="zh-CN" altLang="zh-CN" sz="2400" kern="100" dirty="0">
                <a:ea typeface="楷体" panose="02010609060101010101" pitchFamily="49" charset="-122"/>
                <a:cs typeface="Times New Roman" panose="02020603050405020304"/>
              </a:rPr>
              <a:t>年，屠呦呦所在的课题组就以</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ea typeface="楷体" panose="02010609060101010101" pitchFamily="49" charset="-122"/>
                <a:cs typeface="Times New Roman" panose="02020603050405020304"/>
              </a:rPr>
              <a:t>青蒿素结构研究协作组</a:t>
            </a:r>
            <a:r>
              <a:rPr lang="en-US" altLang="zh-CN" sz="2400" kern="100" dirty="0">
                <a:latin typeface="宋体" panose="02010600030101010101" pitchFamily="2" charset="-122"/>
                <a:ea typeface="等线" panose="02010600030101010101" charset="-122"/>
                <a:cs typeface="Times New Roman" panose="02020603050405020304"/>
                <a:sym typeface="+mn-ea"/>
              </a:rPr>
              <a:t>”</a:t>
            </a:r>
            <a:r>
              <a:rPr lang="zh-CN" altLang="en-US" sz="2400" kern="100" dirty="0">
                <a:ea typeface="楷体" panose="02010609060101010101" pitchFamily="49" charset="-122"/>
                <a:cs typeface="Times New Roman" panose="02020603050405020304"/>
              </a:rPr>
              <a:t>的名义在《科学通报》上发表</a:t>
            </a:r>
            <a:r>
              <a:rPr lang="zh-CN" altLang="zh-CN" sz="2400" kern="100" dirty="0">
                <a:ea typeface="楷体" panose="02010609060101010101" pitchFamily="49" charset="-122"/>
                <a:cs typeface="Times New Roman" panose="02020603050405020304"/>
              </a:rPr>
              <a:t>了论文《一种新型的倍半萜内酯</a:t>
            </a:r>
            <a:r>
              <a:rPr lang="en-US" altLang="zh-CN" sz="2400" kern="100" dirty="0">
                <a:ea typeface="楷体" panose="02010609060101010101" pitchFamily="49" charset="-122"/>
                <a:cs typeface="Courier New" panose="02070309020205020404"/>
              </a:rPr>
              <a:t>——</a:t>
            </a:r>
            <a:r>
              <a:rPr lang="zh-CN" altLang="zh-CN" sz="2400" kern="100" dirty="0">
                <a:ea typeface="楷体" panose="02010609060101010101" pitchFamily="49" charset="-122"/>
                <a:cs typeface="Times New Roman" panose="02020603050405020304"/>
              </a:rPr>
              <a:t>青蒿素》，引起世界各国的密切关注。</a:t>
            </a:r>
            <a:r>
              <a:rPr lang="en-US" altLang="zh-CN" sz="2400" kern="100" dirty="0">
                <a:ea typeface="楷体" panose="02010609060101010101" pitchFamily="49" charset="-122"/>
                <a:cs typeface="Courier New" panose="02070309020205020404"/>
              </a:rPr>
              <a:t>2011</a:t>
            </a:r>
            <a:r>
              <a:rPr lang="zh-CN" altLang="zh-CN" sz="2400" kern="100" dirty="0">
                <a:ea typeface="楷体" panose="02010609060101010101" pitchFamily="49" charset="-122"/>
                <a:cs typeface="Times New Roman" panose="02020603050405020304"/>
              </a:rPr>
              <a:t>年</a:t>
            </a:r>
            <a:r>
              <a:rPr lang="en-US" altLang="zh-CN" sz="2400" kern="100" dirty="0">
                <a:ea typeface="楷体" panose="02010609060101010101" pitchFamily="49" charset="-122"/>
                <a:cs typeface="Courier New" panose="02070309020205020404"/>
              </a:rPr>
              <a:t>9</a:t>
            </a:r>
            <a:r>
              <a:rPr lang="zh-CN" altLang="zh-CN" sz="2400" kern="100" dirty="0">
                <a:ea typeface="楷体" panose="02010609060101010101" pitchFamily="49" charset="-122"/>
                <a:cs typeface="Times New Roman" panose="02020603050405020304"/>
              </a:rPr>
              <a:t>月，屠呦呦获得被誉为诺贝尔奖</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风向标</a:t>
            </a:r>
            <a:r>
              <a:rPr lang="en-US" altLang="zh-CN" sz="2400" kern="100" dirty="0">
                <a:latin typeface="宋体" panose="02010600030101010101" pitchFamily="2" charset="-122"/>
                <a:ea typeface="等线" panose="02010600030101010101" charset="-122"/>
                <a:cs typeface="Times New Roman" panose="02020603050405020304"/>
              </a:rPr>
              <a:t>”</a:t>
            </a:r>
            <a:r>
              <a:rPr lang="zh-CN" altLang="zh-CN" sz="2400" kern="100" dirty="0">
                <a:ea typeface="楷体" panose="02010609060101010101" pitchFamily="49" charset="-122"/>
                <a:cs typeface="Times New Roman" panose="02020603050405020304"/>
              </a:rPr>
              <a:t>的拉斯克奖，这是中国生物医学界当时获得的世界级最高奖项。在屠呦呦获奖之前，北京大学生命科学学院前任院长饶毅就高度评价过屠呦呦的研究工作：屠呦呦在青蒿素的发现过程中起了关键作用，因为她的研究组第一个用乙醚提取青蒿，并证实了青蒿提取物的高效抗疟作用</a:t>
            </a:r>
            <a:r>
              <a:rPr lang="zh-CN" altLang="zh-CN" sz="2400" kern="100" dirty="0" smtClean="0">
                <a:ea typeface="楷体" panose="02010609060101010101" pitchFamily="49" charset="-122"/>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367655"/>
          </a:xfrm>
        </p:spPr>
        <p:txBody>
          <a:bodyPr/>
          <a:lstStyle/>
          <a:p>
            <a:pPr indent="713740">
              <a:lnSpc>
                <a:spcPct val="120000"/>
              </a:lnSpc>
              <a:spcAft>
                <a:spcPts val="0"/>
              </a:spcAft>
              <a:tabLst>
                <a:tab pos="2700655" algn="l"/>
              </a:tabLst>
            </a:pPr>
            <a:r>
              <a:rPr lang="zh-CN" altLang="zh-CN" sz="2200" kern="100" dirty="0">
                <a:ea typeface="黑体" panose="02010609060101010101" charset="-122"/>
                <a:cs typeface="Times New Roman" panose="02020603050405020304"/>
              </a:rPr>
              <a:t>材料二：</a:t>
            </a:r>
            <a:endParaRPr lang="zh-CN" altLang="zh-CN" sz="2200" kern="100" dirty="0">
              <a:latin typeface="等线" panose="02010600030101010101" charset="-122"/>
              <a:ea typeface="等线" panose="02010600030101010101" charset="-122"/>
              <a:cs typeface="Courier New" panose="02070309020205020404"/>
            </a:endParaRPr>
          </a:p>
          <a:p>
            <a:pPr indent="713740">
              <a:lnSpc>
                <a:spcPct val="120000"/>
              </a:lnSpc>
              <a:spcAft>
                <a:spcPts val="0"/>
              </a:spcAft>
              <a:tabLst>
                <a:tab pos="2700655" algn="l"/>
              </a:tabLst>
            </a:pPr>
            <a:r>
              <a:rPr lang="zh-CN" altLang="zh-CN" sz="2200" kern="100" dirty="0">
                <a:ea typeface="楷体" panose="02010609060101010101" pitchFamily="49" charset="-122"/>
                <a:cs typeface="Times New Roman" panose="02020603050405020304"/>
              </a:rPr>
              <a:t>疟疾，是威胁人类生命的一大顽敌。在青蒿素问世和推广前，全世界每年约有</a:t>
            </a:r>
            <a:r>
              <a:rPr lang="en-US" altLang="zh-CN" sz="2200" kern="100" dirty="0">
                <a:ea typeface="楷体" panose="02010609060101010101" pitchFamily="49" charset="-122"/>
                <a:cs typeface="Courier New" panose="02070309020205020404"/>
              </a:rPr>
              <a:t>4</a:t>
            </a:r>
            <a:r>
              <a:rPr lang="zh-CN" altLang="zh-CN" sz="2200" kern="100" dirty="0">
                <a:ea typeface="楷体" panose="02010609060101010101" pitchFamily="49" charset="-122"/>
                <a:cs typeface="Times New Roman" panose="02020603050405020304"/>
              </a:rPr>
              <a:t>亿人次感染疟疾，至少有</a:t>
            </a:r>
            <a:r>
              <a:rPr lang="en-US" altLang="zh-CN" sz="2200" kern="100" dirty="0">
                <a:ea typeface="楷体" panose="02010609060101010101" pitchFamily="49" charset="-122"/>
                <a:cs typeface="Courier New" panose="02070309020205020404"/>
              </a:rPr>
              <a:t>100</a:t>
            </a:r>
            <a:r>
              <a:rPr lang="zh-CN" altLang="zh-CN" sz="2200" kern="100" dirty="0">
                <a:ea typeface="楷体" panose="02010609060101010101" pitchFamily="49" charset="-122"/>
                <a:cs typeface="Times New Roman" panose="02020603050405020304"/>
              </a:rPr>
              <a:t>万人死于此病。如今，以青蒿素类药物为主的联合疗法已经成为世界卫生组织推荐的抗疟疾标准疗法。世卫组织认为，青蒿素联合疗法是目前治疗疟疾最有效的手段，也是抵抗疟疾耐药性效果最好的方法。诺贝尔奖评审委员会委员扬</a:t>
            </a:r>
            <a:r>
              <a:rPr lang="en-US" altLang="zh-CN" sz="2200" kern="100" dirty="0">
                <a:ea typeface="楷体" panose="02010609060101010101" pitchFamily="49" charset="-122"/>
                <a:cs typeface="Courier New" panose="02070309020205020404"/>
              </a:rPr>
              <a:t>·</a:t>
            </a:r>
            <a:r>
              <a:rPr lang="zh-CN" altLang="zh-CN" sz="2200" kern="100" dirty="0">
                <a:ea typeface="楷体" panose="02010609060101010101" pitchFamily="49" charset="-122"/>
                <a:cs typeface="Times New Roman" panose="02020603050405020304"/>
              </a:rPr>
              <a:t>安德森评价说，得益于屠呦呦的研究，过去十年全球疟疾死亡率下降了</a:t>
            </a:r>
            <a:r>
              <a:rPr lang="en-US" altLang="zh-CN" sz="2200" kern="100" dirty="0">
                <a:ea typeface="楷体" panose="02010609060101010101" pitchFamily="49" charset="-122"/>
                <a:cs typeface="Courier New" panose="02070309020205020404"/>
              </a:rPr>
              <a:t>50%</a:t>
            </a:r>
            <a:r>
              <a:rPr lang="zh-CN" altLang="zh-CN" sz="2200" kern="100" dirty="0">
                <a:ea typeface="楷体" panose="02010609060101010101" pitchFamily="49" charset="-122"/>
                <a:cs typeface="Times New Roman" panose="02020603050405020304"/>
              </a:rPr>
              <a:t>，感染率降低了</a:t>
            </a:r>
            <a:r>
              <a:rPr lang="en-US" altLang="zh-CN" sz="2200" kern="100" dirty="0">
                <a:ea typeface="楷体" panose="02010609060101010101" pitchFamily="49" charset="-122"/>
                <a:cs typeface="Courier New" panose="02070309020205020404"/>
              </a:rPr>
              <a:t>40%</a:t>
            </a:r>
            <a:r>
              <a:rPr lang="zh-CN" altLang="zh-CN" sz="2200" kern="100" dirty="0">
                <a:ea typeface="楷体" panose="02010609060101010101" pitchFamily="49" charset="-122"/>
                <a:cs typeface="Times New Roman" panose="02020603050405020304"/>
              </a:rPr>
              <a:t>。青蒿素，被称为抗击疟疾的</a:t>
            </a:r>
            <a:r>
              <a:rPr lang="en-US" altLang="zh-CN" sz="2200" kern="100" dirty="0">
                <a:latin typeface="宋体" panose="02010600030101010101" pitchFamily="2" charset="-122"/>
                <a:ea typeface="等线" panose="02010600030101010101" charset="-122"/>
                <a:cs typeface="Times New Roman" panose="02020603050405020304"/>
              </a:rPr>
              <a:t>“</a:t>
            </a:r>
            <a:r>
              <a:rPr lang="zh-CN" altLang="zh-CN" sz="2200" kern="100" dirty="0">
                <a:ea typeface="楷体" panose="02010609060101010101" pitchFamily="49" charset="-122"/>
                <a:cs typeface="Times New Roman" panose="02020603050405020304"/>
              </a:rPr>
              <a:t>中国神药</a:t>
            </a:r>
            <a:r>
              <a:rPr lang="en-US" altLang="zh-CN" sz="2200" kern="100" dirty="0">
                <a:latin typeface="宋体" panose="02010600030101010101" pitchFamily="2" charset="-122"/>
                <a:ea typeface="等线" panose="02010600030101010101" charset="-122"/>
                <a:cs typeface="Times New Roman" panose="02020603050405020304"/>
              </a:rPr>
              <a:t>”</a:t>
            </a:r>
            <a:r>
              <a:rPr lang="zh-CN" altLang="zh-CN" sz="2200" kern="100" dirty="0">
                <a:ea typeface="楷体" panose="02010609060101010101" pitchFamily="49" charset="-122"/>
                <a:cs typeface="Times New Roman" panose="02020603050405020304"/>
              </a:rPr>
              <a:t>。那么，青蒿素是从何而来的呢？最初，它是从一种名叫青蒿的植物中提取的含有过氧基因的倍半萜内酯药物。青蒿在中国民间又称作臭蒿或苦蒿，属菊科一年生草本植物。中国先秦医方书《五十二病方》已经对植物青蒿有所记载；公元前</a:t>
            </a:r>
            <a:r>
              <a:rPr lang="en-US" altLang="zh-CN" sz="2200" kern="100" dirty="0">
                <a:ea typeface="楷体" panose="02010609060101010101" pitchFamily="49" charset="-122"/>
                <a:cs typeface="Courier New" panose="02070309020205020404"/>
              </a:rPr>
              <a:t>340</a:t>
            </a:r>
            <a:r>
              <a:rPr lang="zh-CN" altLang="zh-CN" sz="2200" kern="100" dirty="0">
                <a:ea typeface="楷体" panose="02010609060101010101" pitchFamily="49" charset="-122"/>
                <a:cs typeface="Times New Roman" panose="02020603050405020304"/>
              </a:rPr>
              <a:t>年，东晋的葛洪首次描述了青蒿的退热功能；而明朝李时珍的《本草纲目》则明确指出它能</a:t>
            </a:r>
            <a:r>
              <a:rPr lang="en-US" altLang="zh-CN" sz="2200" kern="100" dirty="0">
                <a:latin typeface="宋体" panose="02010600030101010101" pitchFamily="2" charset="-122"/>
                <a:ea typeface="等线" panose="02010600030101010101" charset="-122"/>
                <a:cs typeface="Times New Roman" panose="02020603050405020304"/>
              </a:rPr>
              <a:t>“</a:t>
            </a:r>
            <a:r>
              <a:rPr lang="zh-CN" altLang="zh-CN" sz="2200" kern="100" dirty="0">
                <a:ea typeface="楷体" panose="02010609060101010101" pitchFamily="49" charset="-122"/>
                <a:cs typeface="Times New Roman" panose="02020603050405020304"/>
              </a:rPr>
              <a:t>治疟疾寒热</a:t>
            </a:r>
            <a:r>
              <a:rPr lang="en-US" altLang="zh-CN" sz="2200" kern="100" dirty="0">
                <a:latin typeface="宋体" panose="02010600030101010101" pitchFamily="2" charset="-122"/>
                <a:ea typeface="等线" panose="02010600030101010101" charset="-122"/>
                <a:cs typeface="Times New Roman" panose="02020603050405020304"/>
              </a:rPr>
              <a:t>”</a:t>
            </a:r>
            <a:r>
              <a:rPr lang="zh-CN" altLang="zh-CN" sz="2200" kern="100" dirty="0">
                <a:ea typeface="楷体" panose="02010609060101010101" pitchFamily="49" charset="-122"/>
                <a:cs typeface="Times New Roman" panose="02020603050405020304"/>
              </a:rPr>
              <a:t>。不过，后来的实验证明，只有青蒿叶子才含有抗疟有效成分</a:t>
            </a:r>
            <a:r>
              <a:rPr lang="en-US" altLang="zh-CN" sz="2200" kern="100" dirty="0">
                <a:ea typeface="楷体" panose="02010609060101010101" pitchFamily="49" charset="-122"/>
                <a:cs typeface="Courier New" panose="02070309020205020404"/>
              </a:rPr>
              <a:t>——</a:t>
            </a:r>
            <a:r>
              <a:rPr lang="zh-CN" altLang="zh-CN" sz="2200" kern="100" dirty="0">
                <a:ea typeface="楷体" panose="02010609060101010101" pitchFamily="49" charset="-122"/>
                <a:cs typeface="Times New Roman" panose="02020603050405020304"/>
              </a:rPr>
              <a:t>青蒿素，而用沸点只有</a:t>
            </a:r>
            <a:r>
              <a:rPr lang="en-US" altLang="zh-CN" sz="2200" kern="100" dirty="0">
                <a:ea typeface="楷体" panose="02010609060101010101" pitchFamily="49" charset="-122"/>
                <a:cs typeface="Courier New" panose="02070309020205020404"/>
              </a:rPr>
              <a:t>35 </a:t>
            </a:r>
            <a:r>
              <a:rPr lang="en-US" altLang="zh-CN" sz="2200" kern="100" dirty="0">
                <a:latin typeface="宋体" panose="02010600030101010101" pitchFamily="2" charset="-122"/>
                <a:ea typeface="楷体" panose="02010609060101010101" pitchFamily="49" charset="-122"/>
                <a:cs typeface="Times New Roman" panose="02020603050405020304"/>
              </a:rPr>
              <a:t>℃</a:t>
            </a:r>
            <a:r>
              <a:rPr lang="zh-CN" altLang="zh-CN" sz="2200" kern="100" dirty="0">
                <a:ea typeface="楷体" panose="02010609060101010101" pitchFamily="49" charset="-122"/>
                <a:cs typeface="Times New Roman" panose="02020603050405020304"/>
              </a:rPr>
              <a:t>的乙醚代替水或酒精才成功地提取出青蒿中的有效成分，而这正是青蒿素提取的关键</a:t>
            </a:r>
            <a:r>
              <a:rPr lang="zh-CN" altLang="zh-CN" sz="2200" kern="100" dirty="0" smtClean="0">
                <a:ea typeface="楷体" panose="02010609060101010101" pitchFamily="49" charset="-122"/>
                <a:cs typeface="Times New Roman" panose="02020603050405020304"/>
              </a:rPr>
              <a:t>。</a:t>
            </a:r>
            <a:endParaRPr lang="zh-CN" altLang="zh-CN" sz="22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ea typeface="黑体" panose="02010609060101010101" charset="-122"/>
                <a:cs typeface="Times New Roman" panose="02020603050405020304"/>
              </a:rPr>
              <a:t>材料三：</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青蒿，南北方都很常见的一种植物，郁郁葱葱地长在山野里，外表朴实无华，却内蕴治病救人的魔力。正是如青蒿一样的科学追梦人，大爱在左，奉献在右，随时播种，随时开花，将生命长途点缀得花香弥漫，绿意盎然，让不同地域的人一起感受现代科技的芬芳</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5775960"/>
          </a:xfrm>
        </p:spPr>
        <p:txBody>
          <a:bodyPr/>
          <a:lstStyle/>
          <a:p>
            <a:pPr>
              <a:lnSpc>
                <a:spcPct val="120000"/>
              </a:lnSpc>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．根据上述材料，下列说法不正确的一项是</a:t>
            </a:r>
            <a:r>
              <a:rPr lang="en-US" altLang="zh-CN" kern="100" dirty="0">
                <a:cs typeface="Courier New" panose="02070309020205020404"/>
              </a:rPr>
              <a:t>(</a:t>
            </a:r>
            <a:r>
              <a:rPr lang="zh-CN" altLang="zh-CN" kern="100" dirty="0">
                <a:cs typeface="Times New Roman" panose="02020603050405020304"/>
              </a:rPr>
              <a:t>　　</a:t>
            </a:r>
            <a:r>
              <a:rPr lang="en-US" altLang="zh-CN" kern="100" dirty="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A</a:t>
            </a:r>
            <a:r>
              <a:rPr lang="zh-CN" altLang="zh-CN" kern="100" dirty="0">
                <a:cs typeface="Times New Roman" panose="02020603050405020304"/>
              </a:rPr>
              <a:t>．中国的药学家屠呦呦获得诺贝尔奖，她是首位获得诺贝尔科学类奖项的中国科学家。</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B</a:t>
            </a:r>
            <a:r>
              <a:rPr lang="zh-CN" altLang="zh-CN" kern="100" dirty="0">
                <a:cs typeface="Times New Roman" panose="02020603050405020304"/>
              </a:rPr>
              <a:t>．屠呦呦之所以获得诺贝尔奖，是因为她发现了新型抗疟药物成分</a:t>
            </a:r>
            <a:r>
              <a:rPr lang="en-US" altLang="zh-CN" kern="100" dirty="0">
                <a:cs typeface="Courier New" panose="02070309020205020404"/>
              </a:rPr>
              <a:t>——</a:t>
            </a:r>
            <a:r>
              <a:rPr lang="zh-CN" altLang="zh-CN" kern="100" dirty="0">
                <a:cs typeface="Times New Roman" panose="02020603050405020304"/>
              </a:rPr>
              <a:t>青蒿素和双氢青蒿素，对疟疾治疗作出了世界性的贡献。</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C</a:t>
            </a:r>
            <a:r>
              <a:rPr lang="zh-CN" altLang="zh-CN" kern="100" dirty="0">
                <a:cs typeface="Times New Roman" panose="02020603050405020304"/>
              </a:rPr>
              <a:t>．青蒿素联合疗法是目前治疗疟疾最有效的手段，也是抵抗疟疾耐药性效果最好的方法。</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cs typeface="Courier New" panose="02070309020205020404"/>
              </a:rPr>
              <a:t>D</a:t>
            </a:r>
            <a:r>
              <a:rPr lang="zh-CN" altLang="zh-CN" kern="100" dirty="0">
                <a:cs typeface="Times New Roman" panose="02020603050405020304"/>
              </a:rPr>
              <a:t>．我国古代从先秦时代就有对植物青蒿能治疟疾的记载，实验证明，只有青蒿叶子才含有抗疟有效成分。</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en-US" altLang="zh-CN" kern="100" dirty="0">
                <a:solidFill>
                  <a:srgbClr val="FF0000"/>
                </a:solidFill>
                <a:cs typeface="Courier New" panose="02070309020205020404"/>
              </a:rPr>
              <a:t>D</a:t>
            </a:r>
            <a:r>
              <a:rPr lang="zh-CN" altLang="zh-CN" kern="100" dirty="0">
                <a:solidFill>
                  <a:srgbClr val="FF0000"/>
                </a:solidFill>
                <a:cs typeface="Times New Roman" panose="02020603050405020304"/>
              </a:rPr>
              <a:t>　</a:t>
            </a:r>
            <a:r>
              <a:rPr lang="zh-CN" altLang="zh-CN" kern="100" dirty="0">
                <a:solidFill>
                  <a:srgbClr val="0000FF"/>
                </a:solidFill>
                <a:ea typeface="黑体" panose="02010609060101010101" charset="-122"/>
                <a:cs typeface="Times New Roman" panose="02020603050405020304"/>
              </a:rPr>
              <a:t>解析：</a:t>
            </a:r>
            <a:r>
              <a:rPr lang="en-US" altLang="zh-CN" kern="100" dirty="0">
                <a:ea typeface="楷体" panose="02010609060101010101" pitchFamily="49" charset="-122"/>
                <a:cs typeface="Courier New" panose="02070309020205020404"/>
              </a:rPr>
              <a:t>D</a:t>
            </a:r>
            <a:r>
              <a:rPr lang="zh-CN" altLang="zh-CN" kern="100" dirty="0">
                <a:ea typeface="楷体" panose="02010609060101010101" pitchFamily="49" charset="-122"/>
                <a:cs typeface="Times New Roman" panose="02020603050405020304"/>
              </a:rPr>
              <a:t>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从先秦时代就有对植物青蒿能治疟疾的记载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错误，是</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对植物青蒿的记载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96157" y="4212195"/>
            <a:ext cx="646331" cy="646331"/>
          </a:xfrm>
          <a:prstGeom prst="rect">
            <a:avLst/>
          </a:prstGeom>
        </p:spPr>
        <p:txBody>
          <a:bodyPr wrap="none">
            <a:spAutoFit/>
          </a:bodyPr>
          <a:lstStyle/>
          <a:p>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ags/tag11.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ags/tag12.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ags/tag8.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ags/tag9.xml><?xml version="1.0" encoding="utf-8"?>
<p:tagLst xmlns:p="http://schemas.openxmlformats.org/presentationml/2006/main">
  <p:tag name="KSO_WM_DIAGRAM_VIRTUALLY_FRAME" val="{&quot;height&quot;:448.99015748031496,&quot;left&quot;:325.73039370078743,&quot;top&quot;:87.86228346456693,&quot;width&quot;:930.74354330708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11083</Words>
  <Application>WPS 演示</Application>
  <PresentationFormat>自定义</PresentationFormat>
  <Paragraphs>344</Paragraphs>
  <Slides>51</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51</vt:i4>
      </vt:variant>
    </vt:vector>
  </HeadingPairs>
  <TitlesOfParts>
    <vt:vector size="70" baseType="lpstr">
      <vt:lpstr>Arial</vt:lpstr>
      <vt:lpstr>宋体</vt:lpstr>
      <vt:lpstr>Wingdings</vt:lpstr>
      <vt:lpstr>Times New Roman</vt:lpstr>
      <vt:lpstr>微软雅黑</vt:lpstr>
      <vt:lpstr>Calibri Light</vt:lpstr>
      <vt:lpstr>HelveticaNeueLT Pro 67 MdCn</vt:lpstr>
      <vt:lpstr>Calibri</vt:lpstr>
      <vt:lpstr>Calibri</vt:lpstr>
      <vt:lpstr>等线</vt:lpstr>
      <vt:lpstr>Times New Roman</vt:lpstr>
      <vt:lpstr>黑体</vt:lpstr>
      <vt:lpstr>Courier New</vt:lpstr>
      <vt:lpstr>楷体</vt:lpstr>
      <vt:lpstr>华文细黑</vt:lpstr>
      <vt:lpstr>Arial Unicode MS</vt:lpstr>
      <vt:lpstr>Segoe Print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1363</cp:revision>
  <dcterms:created xsi:type="dcterms:W3CDTF">2016-06-29T09:22:00Z</dcterms:created>
  <dcterms:modified xsi:type="dcterms:W3CDTF">2026-02-26T06:40:11Z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C107AED35CCD4ED1B072BD83D3CB0DF5_13</vt:lpwstr>
  </property>
  <property fmtid="{D5CDD505-2E9C-101B-9397-08002B2CF9AE}" pid="3" name="KSOProductBuildVer">
    <vt:lpwstr>2052-12.1.0.24657</vt:lpwstr>
  </property>
</Properties>
</file>