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57"/>
  </p:handoutMasterIdLst>
  <p:sldIdLst>
    <p:sldId id="3920" r:id="rId3"/>
    <p:sldId id="3922" r:id="rId5"/>
    <p:sldId id="4047" r:id="rId6"/>
    <p:sldId id="4048" r:id="rId7"/>
    <p:sldId id="3968" r:id="rId8"/>
    <p:sldId id="4104" r:id="rId9"/>
    <p:sldId id="4105" r:id="rId10"/>
    <p:sldId id="3939" r:id="rId11"/>
    <p:sldId id="4110" r:id="rId12"/>
    <p:sldId id="4111" r:id="rId13"/>
    <p:sldId id="4112" r:id="rId14"/>
    <p:sldId id="4113" r:id="rId15"/>
    <p:sldId id="4114" r:id="rId16"/>
    <p:sldId id="4115" r:id="rId17"/>
    <p:sldId id="4116" r:id="rId18"/>
    <p:sldId id="4117" r:id="rId19"/>
    <p:sldId id="4118" r:id="rId20"/>
    <p:sldId id="4119" r:id="rId21"/>
    <p:sldId id="4120" r:id="rId22"/>
    <p:sldId id="4121" r:id="rId23"/>
    <p:sldId id="4122" r:id="rId24"/>
    <p:sldId id="4124" r:id="rId25"/>
    <p:sldId id="4123" r:id="rId26"/>
    <p:sldId id="4125" r:id="rId27"/>
    <p:sldId id="4126" r:id="rId28"/>
    <p:sldId id="4127" r:id="rId29"/>
    <p:sldId id="4130" r:id="rId30"/>
    <p:sldId id="3927" r:id="rId31"/>
    <p:sldId id="4107" r:id="rId32"/>
    <p:sldId id="4108" r:id="rId33"/>
    <p:sldId id="4109" r:id="rId34"/>
    <p:sldId id="4129" r:id="rId35"/>
    <p:sldId id="4128" r:id="rId36"/>
    <p:sldId id="3986" r:id="rId37"/>
    <p:sldId id="4131" r:id="rId38"/>
    <p:sldId id="3987" r:id="rId39"/>
    <p:sldId id="4132" r:id="rId40"/>
    <p:sldId id="4133" r:id="rId41"/>
    <p:sldId id="4134" r:id="rId42"/>
    <p:sldId id="4135" r:id="rId43"/>
    <p:sldId id="4136" r:id="rId44"/>
    <p:sldId id="4137" r:id="rId45"/>
    <p:sldId id="3991" r:id="rId46"/>
    <p:sldId id="4095" r:id="rId47"/>
    <p:sldId id="4096" r:id="rId48"/>
    <p:sldId id="4138" r:id="rId49"/>
    <p:sldId id="4139" r:id="rId50"/>
    <p:sldId id="4140" r:id="rId51"/>
    <p:sldId id="4141" r:id="rId52"/>
    <p:sldId id="4097" r:id="rId53"/>
    <p:sldId id="3992" r:id="rId54"/>
    <p:sldId id="4046" r:id="rId55"/>
    <p:sldId id="3956" r:id="rId56"/>
  </p:sldIdLst>
  <p:sldSz cx="11522075" cy="6480175"/>
  <p:notesSz cx="6858000" cy="9144000"/>
  <p:embeddedFontLst>
    <p:embeddedFont>
      <p:font typeface="微软雅黑" panose="020B0503020204020204" pitchFamily="34" charset="-122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等线" panose="02010600030101010101" charset="-122"/>
      <p:regular r:id="rId66"/>
    </p:embeddedFont>
    <p:embeddedFont>
      <p:font typeface="黑体" panose="02010609060101010101" charset="-122"/>
      <p:regular r:id="rId67"/>
    </p:embeddedFont>
    <p:embeddedFont>
      <p:font typeface="楷体" panose="02010609060101010101" pitchFamily="49" charset="-122"/>
      <p:regular r:id="rId68"/>
    </p:embeddedFont>
    <p:embeddedFont>
      <p:font typeface="仿宋" panose="02010609060101010101" charset="-122"/>
      <p:regular r:id="rId69"/>
    </p:embeddedFont>
  </p:embeddedFontLst>
  <p:custDataLst>
    <p:tags r:id="rId7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541" userDrawn="1">
          <p15:clr>
            <a:srgbClr val="A4A3A4"/>
          </p15:clr>
        </p15:guide>
        <p15:guide id="3" orient="horz" pos="2245" userDrawn="1">
          <p15:clr>
            <a:srgbClr val="A4A3A4"/>
          </p15:clr>
        </p15:guide>
        <p15:guide id="4" pos="1710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2CC"/>
    <a:srgbClr val="FFC000"/>
    <a:srgbClr val="FF0000"/>
    <a:srgbClr val="E6E6E6"/>
    <a:srgbClr val="000000"/>
    <a:srgbClr val="FF9900"/>
    <a:srgbClr val="CC6600"/>
    <a:srgbClr val="C2DBEE"/>
    <a:srgbClr val="1F48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740" y="-1062"/>
      </p:cViewPr>
      <p:guideLst>
        <p:guide orient="horz" pos="541"/>
        <p:guide orient="horz" pos="2245"/>
        <p:guide pos="1710"/>
        <p:guide/>
        <p:guide pos="3537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79"/>
        <p:guide pos="210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tags" Target="tags/tag9.xml"/><Relationship Id="rId7" Type="http://schemas.openxmlformats.org/officeDocument/2006/relationships/slide" Target="slides/slide4.xml"/><Relationship Id="rId69" Type="http://schemas.openxmlformats.org/officeDocument/2006/relationships/font" Target="fonts/font9.fntdata"/><Relationship Id="rId68" Type="http://schemas.openxmlformats.org/officeDocument/2006/relationships/font" Target="fonts/font8.fntdata"/><Relationship Id="rId67" Type="http://schemas.openxmlformats.org/officeDocument/2006/relationships/font" Target="fonts/font7.fntdata"/><Relationship Id="rId66" Type="http://schemas.openxmlformats.org/officeDocument/2006/relationships/font" Target="fonts/font6.fntdata"/><Relationship Id="rId65" Type="http://schemas.openxmlformats.org/officeDocument/2006/relationships/font" Target="fonts/font5.fntdata"/><Relationship Id="rId64" Type="http://schemas.openxmlformats.org/officeDocument/2006/relationships/font" Target="fonts/font4.fntdata"/><Relationship Id="rId63" Type="http://schemas.openxmlformats.org/officeDocument/2006/relationships/font" Target="fonts/font3.fntdata"/><Relationship Id="rId62" Type="http://schemas.openxmlformats.org/officeDocument/2006/relationships/font" Target="fonts/font2.fntdata"/><Relationship Id="rId61" Type="http://schemas.openxmlformats.org/officeDocument/2006/relationships/font" Target="fonts/font1.fntdata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27E2B21-1D80-4691-A487-9B2F3CA4CC73}" type="slidenum">
              <a:rPr lang="zh-CN" altLang="en-US" sz="1200" smtClean="0">
                <a:solidFill>
                  <a:prstClr val="black"/>
                </a:solidFill>
                <a:latin typeface="Calibri" panose="020F0502020204030204" pitchFamily="34" charset="0"/>
              </a:rPr>
            </a:fld>
            <a:endParaRPr lang="en-US" altLang="zh-CN" sz="12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52.xml"/><Relationship Id="rId3" Type="http://schemas.openxmlformats.org/officeDocument/2006/relationships/slide" Target="../slides/slide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52.xml"/><Relationship Id="rId3" Type="http://schemas.openxmlformats.org/officeDocument/2006/relationships/slide" Target="../slides/slide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重构拓展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迁移应用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21" y="140336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单元测试卷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49269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重构拓展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65418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迁移应用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21" y="140336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单元测试卷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良知与悲悯</a:t>
            </a:r>
            <a:endParaRPr lang="zh-CN" altLang="en-US" sz="1400" b="1" dirty="0" smtClean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tiff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hyperlink" Target="..\3.&#37197;&#22871;&#32451;&#20064;&#39064;\02%20&#21333;&#20803;&#36136;&#37327;&#35780;&#20272;\01%20&#21333;&#20803;&#36136;&#37327;&#35780;&#20272;(&#19968;).docx" TargetMode="External"/><Relationship Id="rId3" Type="http://schemas.openxmlformats.org/officeDocument/2006/relationships/tags" Target="../tags/tag8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良知与悲悯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重构拓展　迁移应用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1179723"/>
            <a:ext cx="10980000" cy="383095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阅读下面的文字，完成下面小题。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龙须沟</a:t>
            </a:r>
            <a:r>
              <a:rPr lang="en-US" altLang="zh-CN" kern="100" dirty="0"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节选</a:t>
            </a:r>
            <a:r>
              <a:rPr lang="en-US" altLang="zh-CN" kern="100" dirty="0">
                <a:ea typeface="黑体" panose="02010609060101010101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老　舍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话剧《龙须沟》以主人公程宝庆在旧社会由艺人变成“疯子”，在新社会又从“疯子”变为艺人的故事为主线，描述了北京一个小杂院四户人家在社会变革中的不同遭遇。节选部分的故事发生在1950年春。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典例体验.tif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683803"/>
            <a:ext cx="2112010" cy="495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[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娘子由外面匆匆走来。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　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娘子，看见二嘎子没有？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怎能没看见？他给我看摊子呢！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大　妈　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他荒里荒唐的，看摊儿行吗？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现在，三岁的娃娃也行！该卖多少钱，卖多少钱，言无二价。小偷儿什么的，差不离快断了根！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低声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听说，官面上正加紧儿捉拿黑旋风。一拿住他，晓市就全天下太平了，他不是土匪头子吗？哼，等拿到他，跟那个冯狗子，我要去报报仇！能打就打，能骂就骂，至不济也要对准了他们的脸，啐几口，呸！呸！呸！偷我的东西，还打了我的爷们儿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[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程疯子慢慢地由屋中出来。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疯哥，你在家哪？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有道是，在家千日好，出外一时难！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又是疯话！我问你，你这两天又怎么啦？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别瞪眼！我就怕吵架！我呀，有了任务！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疯哥，给你道喜！告诉我们，什么任务？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民教馆</a:t>
            </a:r>
            <a:r>
              <a:rPr lang="en-US" altLang="zh-CN" kern="100" baseline="300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的同志找了我来，教我给大家唱一段去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1900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那太棒了！多少年你受屈含冤的，现在民教馆都请你去，你不是仿佛死了半截又活了吗？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对啦，疯子，你去！去！叫大家伙看看你！王大妈，二姑娘，有钱没有？借给我点！我得打扮打扮他，把他打扮得跟他当年一模一样的漂亮！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我可是去不了！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怎么？怎么？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怎么？怎么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我十几年没唱了，万一唱砸了，可怎么办呢？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你还没去呢，怎就知道会唱砸了？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还有，唱什么好呢？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咱们现编！等晚上，咱们开个小组会议，大家出主意，大家编！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难办！难办！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[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四嫂夹着一包活计，跑进来。</a:t>
            </a:r>
            <a:r>
              <a:rPr lang="en-US" altLang="zh-CN" kern="100" dirty="0" smtClean="0">
                <a:ea typeface="楷体" panose="02010609060101010101" pitchFamily="49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娘子，二妹妹，黑旋风拿住了！拿住了！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真的？在哪儿呢？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我看见他了，有人押着他，往派出所走呢！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我啐他两口去！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走，我们斗争他去！把这些年他所作所为都抖漏出来，教他这个坏小子吃不了兜着走！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疯子，你也来！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　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摇头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我不去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那么，你没教他们打得顺嘴流血，脸肿了好几天吗？你怎这么没骨头！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我不去！我怕打架！我怕恶霸！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娘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你简直不是这年头儿的人！二妹妹，咱们走！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二　春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走！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同娘子匆匆跑去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独自徘徊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天下是变了，变了！你的人欺负我，打我，现在你也掉下去了！穷人、老实人、受委屈的人，都抬起头来；你们恶霸可头朝下！哼，你下狱，我上民教馆开会！变了，天下变了！必得去，必得去唱！一个人唱，叫大家喜欢，多么好呢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[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冯狗子偷偷探头，见院中没人，轻轻地进来。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低声地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疯哥！疯哥！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谁？啊，是你！又来打我？打吧！我不跑，也不躲！我可也不怕你！你打，我不还手，心里记着你；这就叫结仇！仇结大了，打人的会有吃亏的那一天！打吧！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从屋中出来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谁？噢！是你！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向狗子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你还敢出来欺负人？好大的胆子！黑旋风掉下去了，你不能不知道吧？好！瞧你敢动他一下，我不把你碎在这儿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很窘，笑嘻嘻地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谁说我是来打人的呀！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量你也不敢！那么是来抢？你抢抢试试！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我已经受管制，两个多月没干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活儿</a:t>
            </a:r>
            <a:r>
              <a:rPr lang="en-US" altLang="zh-CN" kern="100" baseline="300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了！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你那也叫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活儿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我正在学好！不敢再胡闹！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你也知道怕呀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08598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赵大爷给我出的主意，教我到派出所去坦白，要不然我永远是个黑人。坦白以后，学习几个月，出来哪怕是蹬三轮去呢，我就能挣饭吃了。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你看不起蹬三轮的是不是？反正蹬三轮的不偷不抢，比你强得多！我那口子就干那个！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我说走嘴啦！您多担待！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赔礼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赵大爷说了，我要真心改邪归正，得先来对程大哥赔不是，我打过他。赵大爷说了，我有这点诚心呢，他就帮我的忙，不然他不管我的事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课件\新坐标\8.24 点金训练 语文人教必修上册 教师用书（英）\语文人教必修上册\语文变色\单元群文探究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" y="1513671"/>
            <a:ext cx="11520000" cy="56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重构拓展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2000031"/>
            <a:ext cx="10980000" cy="1641475"/>
          </a:xfrm>
        </p:spPr>
        <p:txBody>
          <a:bodyPr/>
          <a:lstStyle/>
          <a:p>
            <a:pPr latinLnBrk="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○</a:t>
            </a:r>
            <a:r>
              <a:rPr lang="zh-CN" altLang="zh-CN" kern="100" dirty="0" smtClean="0">
                <a:ea typeface="黑体" panose="02010609060101010101" charset="-122"/>
                <a:cs typeface="Times New Roman" panose="02020603050405020304"/>
              </a:rPr>
              <a:t>任务一　分析戏剧人物的形象</a:t>
            </a:r>
            <a:endParaRPr lang="zh-CN" altLang="zh-CN" sz="1050" kern="100" dirty="0" smtClean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20000"/>
              </a:lnSpc>
            </a:pPr>
            <a:r>
              <a:rPr lang="en-US" altLang="zh-CN" dirty="0" smtClean="0"/>
              <a:t>1</a:t>
            </a:r>
            <a:r>
              <a:rPr lang="zh-CN" altLang="zh-CN" dirty="0">
                <a:cs typeface="Times New Roman" panose="02020603050405020304"/>
              </a:rPr>
              <a:t>．填写表格，领会鲁迅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dirty="0">
                <a:cs typeface="Times New Roman" panose="02020603050405020304"/>
              </a:rPr>
              <a:t>悲剧将人生的有价值的东西毁灭给人看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dirty="0">
                <a:cs typeface="Times New Roman" panose="02020603050405020304"/>
              </a:rPr>
              <a:t>这句话的内涵，体会悲剧的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dirty="0">
                <a:cs typeface="Times New Roman" panose="02020603050405020304"/>
              </a:rPr>
              <a:t>净化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dirty="0">
                <a:cs typeface="Times New Roman" panose="02020603050405020304"/>
              </a:rPr>
              <a:t>效果。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76580" y="3656330"/>
          <a:ext cx="10369550" cy="2787650"/>
        </p:xfrm>
        <a:graphic>
          <a:graphicData uri="http://schemas.openxmlformats.org/drawingml/2006/table">
            <a:tbl>
              <a:tblPr/>
              <a:tblGrid>
                <a:gridCol w="1708785"/>
                <a:gridCol w="2143760"/>
                <a:gridCol w="2160270"/>
                <a:gridCol w="2016125"/>
                <a:gridCol w="2340610"/>
              </a:tblGrid>
              <a:tr h="43878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人物</a:t>
                      </a:r>
                      <a:endParaRPr lang="zh-CN" sz="10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性格</a:t>
                      </a:r>
                      <a:endParaRPr lang="zh-CN" sz="10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遭遇</a:t>
                      </a:r>
                      <a:endParaRPr lang="zh-CN" sz="10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结局</a:t>
                      </a:r>
                      <a:endParaRPr lang="zh-CN" sz="10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悲剧效果</a:t>
                      </a:r>
                      <a:endParaRPr lang="zh-CN" sz="10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窦娥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____</a:t>
                      </a:r>
                      <a:endParaRPr lang="en-US" sz="2400" b="1" kern="100">
                        <a:solidFill>
                          <a:srgbClr val="00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鲁侍萍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1251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哈姆莱特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6" name="矩形 55"/>
          <p:cNvSpPr/>
          <p:nvPr/>
        </p:nvSpPr>
        <p:spPr>
          <a:xfrm>
            <a:off x="2602832" y="415994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温顺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善良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63501" y="414729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蒙冤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186539" y="415412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被斩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644591" y="470142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刚强自尊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953859" y="473698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被抛弃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186540" y="472246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痴呆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628689" y="5629143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忧郁反抗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754122" y="561812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被迫复仇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77161" y="561812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中毒身亡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605353" y="4075283"/>
            <a:ext cx="237626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的美好与命运的不幸形成巨大反差，带给人强烈震撼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lvl="0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四　嫂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pitchFamily="49" charset="-122"/>
                <a:cs typeface="Times New Roman" panose="02020603050405020304"/>
              </a:rPr>
              <a:t>　疯哥，别光叫他赔不是，你也照样儿给他一顿嘴巴！一报还一报，顶合适！</a:t>
            </a:r>
            <a:endParaRPr lang="zh-CN" altLang="zh-CN" sz="105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这位大嫂，疯哥不说话，您干吗直给我加盐儿呢！赵大爷大仁大义，赵大爷说政府也大仁大义，所以我才敢来。得啦，您也高高手儿吧！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　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当初你怎么不大仁大义，伸手就揍人呢？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　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当初，那不是我揍的他。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不是你？是畜生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狗　子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pitchFamily="49" charset="-122"/>
                <a:cs typeface="Times New Roman" panose="02020603050405020304"/>
              </a:rPr>
              <a:t>　那是我狗仗人势，借着黑旋风发威。谁也不是天生来就坏！我打过人，可没杀过人</a:t>
            </a:r>
            <a:r>
              <a:rPr lang="zh-CN" altLang="zh-CN" kern="100" dirty="0" smtClean="0">
                <a:solidFill>
                  <a:prstClr val="black"/>
                </a:solidFill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en-US" altLang="zh-CN" kern="100" dirty="0" smtClean="0">
              <a:solidFill>
                <a:prstClr val="black"/>
              </a:solidFill>
              <a:ea typeface="楷体" panose="02010609060101010101" pitchFamily="49" charset="-122"/>
              <a:cs typeface="Times New Roman" panose="020206030504050203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倒仿佛你是天生来的好人！要不是而今黑旋风玩完了，你也不会说这么甜甘的话！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四嫂，叫他走吧！赵大爷不会出坏主意，再说我也不会打人！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那不太便宜了他？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狗子，你去吧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拦住狗子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你是说了一声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对不起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，还是说了声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包涵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哪？这就算赔不是了啊？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不瞒您说，这还是头一次服软儿！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你还不服气？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狗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我服！我服！赵大爷告诉我了，从此我的手得去做活儿，不能再打人了！疯哥，咱们以后还要成为朋友吧，我这儿给您赔不是了！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一揖，搭讪着往外走</a:t>
            </a:r>
            <a:r>
              <a:rPr lang="en-US" altLang="zh-CN" kern="100" dirty="0" smtClean="0">
                <a:ea typeface="楷体" panose="02010609060101010101" pitchFamily="49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1589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00"/>
                </a:solidFill>
                <a:cs typeface="Times New Roman" panose="02020603050405020304"/>
              </a:rPr>
              <a:t>疯　子</a:t>
            </a:r>
            <a:r>
              <a:rPr lang="zh-CN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/>
              </a:rPr>
              <a:t>　回来！你伸出手来，我看看！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/>
              </a:rPr>
              <a:t>看手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u="sng" kern="1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/>
              </a:rPr>
              <a:t>啊，你的手也是人手哇！</a:t>
            </a:r>
            <a:r>
              <a:rPr lang="zh-CN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/>
              </a:rPr>
              <a:t>这我就放心了！去吧！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             [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狗子下。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四　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唉，疯哥，真有你的，你可真老实！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疯　子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　打人的已经不敢再打，我怎么倒去学打人呢！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入室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有改动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【注】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①民教馆：民众教育馆，负责开展群众文化活动。②活儿：这里指偷窃。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戏剧冲突是戏剧中矛盾的表现，没有冲突就没有戏剧。本文围绕程疯子写了哪些冲突？请简要概括。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【解答指导】</a:t>
            </a:r>
            <a:endParaRPr lang="zh-CN" altLang="zh-CN" sz="1050" kern="100" dirty="0">
              <a:solidFill>
                <a:srgbClr val="0000FF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本题考查鉴赏戏剧冲突及筛选概括文本内容的能力。解答此类题，首先要通读全文，筛选文本有关冲突的相关内容，从不同的角度进行整合，最后组织语言规范作答即可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931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原文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对啦，疯子，你去！去！叫大家伙看看你！王大妈，二姑娘，有钱没有？借给我点！我得打扮打扮他，把他打扮得跟他当年一模一样的漂亮！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我可是去不了！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我十几年没唱了，万一唱砸了，可怎么办呢？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，通过二春、娘子与程疯子的对话，可概括出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大家支持程疯子到民教馆而他没信心去的冲突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原文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疯子，你也来！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那么，你没教他们打得顺嘴流血，脸肿了好几天吗？你怎这么没骨头！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摇头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我不去！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我不去！我怕打架！我怕恶霸！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，通过娘子与程疯子的对话，可概括出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娘子要和程疯子一起去斗争黑旋风而程疯子不敢去的冲突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(3)</a:t>
            </a:r>
            <a:r>
              <a:rPr lang="zh-CN" altLang="zh-CN" kern="100" dirty="0">
                <a:cs typeface="Times New Roman" panose="02020603050405020304"/>
              </a:rPr>
              <a:t>原文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疯哥，别光叫他赔不是，你也照样儿给他一顿嘴巴！一报还一报，顶合适！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四嫂，叫他走吧！赵大爷不会出坏主意，再说我也不会打人！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，通过四嫂与程疯子的对话，可概括出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四嫂鼓动程疯子打狗子而他不打的冲突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(4)</a:t>
            </a:r>
            <a:r>
              <a:rPr lang="zh-CN" altLang="en-US" kern="100" dirty="0">
                <a:cs typeface="Courier New" panose="02070309020205020404"/>
              </a:rPr>
              <a:t>由</a:t>
            </a:r>
            <a:r>
              <a:rPr lang="zh-CN" altLang="zh-CN" kern="100" dirty="0">
                <a:cs typeface="Times New Roman" panose="02020603050405020304"/>
              </a:rPr>
              <a:t>原文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我可是去不了！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我十几年没唱了，万一唱砸了，可怎么办呢？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必得去，必得去唱！一个人唱，叫大家喜欢，多么好呢！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，通过程疯子的语言描写，可概括出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程疯子自身不自信与自信的性格冲突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96240" y="663575"/>
            <a:ext cx="10979785" cy="5816600"/>
          </a:xfrm>
        </p:spPr>
        <p:txBody>
          <a:bodyPr>
            <a:noAutofit/>
          </a:bodyPr>
          <a:lstStyle/>
          <a:p>
            <a:pPr indent="713740" algn="l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整理答案：</a:t>
            </a:r>
            <a:r>
              <a:rPr lang="en-US" altLang="zh-CN" kern="100" dirty="0" smtClean="0">
                <a:ea typeface="楷体" panose="02010609060101010101" pitchFamily="49" charset="-122"/>
                <a:cs typeface="Courier New" panose="02070309020205020404"/>
              </a:rPr>
              <a:t>__________________</a:t>
            </a:r>
            <a:r>
              <a:rPr lang="en-US" altLang="zh-CN" kern="100" dirty="0" smtClean="0">
                <a:cs typeface="Courier New" panose="02070309020205020404"/>
              </a:rPr>
              <a:t>__</a:t>
            </a:r>
            <a:r>
              <a:rPr lang="en-US" altLang="zh-CN" kern="100" dirty="0" smtClean="0">
                <a:ea typeface="楷体" panose="02010609060101010101" pitchFamily="49" charset="-122"/>
                <a:cs typeface="Courier New" panose="02070309020205020404"/>
              </a:rPr>
              <a:t>________________________</a:t>
            </a:r>
            <a:r>
              <a:rPr lang="en-US" altLang="zh-CN" kern="100" dirty="0" smtClean="0">
                <a:cs typeface="Courier New" panose="02070309020205020404"/>
              </a:rPr>
              <a:t>_ </a:t>
            </a:r>
            <a:r>
              <a:rPr lang="en-US" altLang="zh-CN" kern="100" dirty="0" smtClean="0">
                <a:solidFill>
                  <a:srgbClr val="000000"/>
                </a:solidFill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________________________________________________</a:t>
            </a:r>
            <a:r>
              <a:rPr lang="en-US" altLang="zh-CN" kern="100" dirty="0" smtClean="0">
                <a:solidFill>
                  <a:srgbClr val="000000"/>
                </a:solidFill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</a:t>
            </a:r>
            <a:r>
              <a:rPr lang="en-US" altLang="zh-CN" kern="100" dirty="0" smtClean="0">
                <a:solidFill>
                  <a:srgbClr val="000000"/>
                </a:solidFill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</a:t>
            </a:r>
            <a:r>
              <a:rPr lang="en-US" altLang="zh-CN" kern="100" dirty="0" smtClean="0">
                <a:solidFill>
                  <a:srgbClr val="000000"/>
                </a:solidFill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</a:t>
            </a:r>
            <a:r>
              <a:rPr lang="en-US" altLang="zh-CN" kern="100" dirty="0" smtClean="0">
                <a:solidFill>
                  <a:srgbClr val="000000"/>
                </a:solidFill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0845" y="800735"/>
            <a:ext cx="7903210" cy="555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b="1" dirty="0">
                <a:latin typeface="+mn-lt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b="1" dirty="0">
                <a:latin typeface="+mn-lt"/>
                <a:ea typeface="楷体" panose="02010609060101010101" pitchFamily="49" charset="-122"/>
                <a:sym typeface="+mn-ea"/>
              </a:rPr>
              <a:t>大家支持程疯子到民教馆而他没信心去的冲突。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9760" y="1471295"/>
            <a:ext cx="10290175" cy="424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b="1" dirty="0">
                <a:latin typeface="+mn-lt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b="1" dirty="0">
                <a:latin typeface="+mn-lt"/>
                <a:ea typeface="楷体" panose="02010609060101010101" pitchFamily="49" charset="-122"/>
                <a:sym typeface="+mn-ea"/>
              </a:rPr>
              <a:t>娘子要和程疯子一起去斗争黑旋风而程疯子不敢去的冲突。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3250" y="2111375"/>
            <a:ext cx="10414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b="1" dirty="0">
                <a:latin typeface="+mn-lt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b="1" dirty="0">
                <a:latin typeface="+mn-lt"/>
                <a:ea typeface="楷体" panose="02010609060101010101" pitchFamily="49" charset="-122"/>
                <a:sym typeface="+mn-ea"/>
              </a:rPr>
              <a:t>四嫂鼓动程疯子打狗子而他不打的冲突。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4360" y="2662555"/>
            <a:ext cx="9451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b="1" dirty="0">
                <a:latin typeface="+mn-lt"/>
                <a:ea typeface="楷体" panose="02010609060101010101" pitchFamily="49" charset="-122"/>
                <a:sym typeface="+mn-ea"/>
              </a:rPr>
              <a:t>④</a:t>
            </a:r>
            <a:r>
              <a:rPr lang="zh-CN" altLang="en-US" b="1" dirty="0">
                <a:latin typeface="+mn-lt"/>
                <a:ea typeface="楷体" panose="02010609060101010101" pitchFamily="49" charset="-122"/>
                <a:sym typeface="+mn-ea"/>
              </a:rPr>
              <a:t>程疯子自身不自信与自信的性格冲突。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08598"/>
            <a:ext cx="10980000" cy="5262245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二、赏析戏剧语言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 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赏析戏剧语言，需要注意以下四点。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．此时无声胜有声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分析舞台说明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舞台说明是一种叙述语言，用来说明人物的动作、心理以及舞台的布景、环境等，直接展示人物的性格和戏剧的情节。如戏剧《北京人》中，曾皓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摇头，轻蔑地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这一舞台说明就揭示了曾皓反对愫方嫁人的态度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6" name="Picture 9" descr="E:\8.24 新文本框文件\版式\语文变色\技法归纳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5" y="1475891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775960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．闻其声而知其人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品味个性化的人物语言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个性化指人物受年龄、身份、经历、教养、环境等影响而形成的个性特点。老舍说过：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对话是人物性格的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‘</a:t>
            </a:r>
            <a:r>
              <a:rPr lang="zh-CN" altLang="zh-CN" kern="100" dirty="0">
                <a:cs typeface="Times New Roman" panose="02020603050405020304"/>
              </a:rPr>
              <a:t>声音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’</a:t>
            </a:r>
            <a:r>
              <a:rPr lang="zh-CN" altLang="zh-CN" kern="100" dirty="0">
                <a:cs typeface="Times New Roman" panose="02020603050405020304"/>
              </a:rPr>
              <a:t>，性格各殊，谈吐亦异。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分析时，抓住特定情境下的特定人物的与众不同、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话到人到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的特殊语言，就能准确把握人物的性格特征。如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想当初，老子的队伍才开张，拢共才有十几个人，七八条枪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似这样救命之恩终身不忘，俺胡某讲义气，终当报偿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，《沙家浜</a:t>
            </a:r>
            <a:r>
              <a:rPr lang="en-US" altLang="zh-CN" kern="100" dirty="0">
                <a:cs typeface="Times New Roman" panose="020206030504050203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智斗》中草根出身的胡传魁，说话就带有很重的江湖气。又如《雷雨》中，当周朴园认出鲁侍萍时，先是严厉地责问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你来干什么？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，然后又转了语气，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你可以冷静点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，三言两语就勾画出周朴园凶狠、虚伪的个性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63594"/>
            <a:ext cx="10980000" cy="1200329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○</a:t>
            </a: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任务二　分析戏剧矛盾冲突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sz="2400" dirty="0"/>
              <a:t>2</a:t>
            </a:r>
            <a:r>
              <a:rPr lang="zh-CN" altLang="zh-CN" sz="2400" dirty="0">
                <a:cs typeface="Times New Roman" panose="02020603050405020304"/>
              </a:rPr>
              <a:t>．三部剧作集中了哪些冲突？</a:t>
            </a:r>
            <a:endParaRPr lang="zh-CN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0061" y="1799927"/>
          <a:ext cx="11121953" cy="4439158"/>
        </p:xfrm>
        <a:graphic>
          <a:graphicData uri="http://schemas.openxmlformats.org/drawingml/2006/table">
            <a:tbl>
              <a:tblPr/>
              <a:tblGrid>
                <a:gridCol w="1852564"/>
                <a:gridCol w="4936276"/>
                <a:gridCol w="4333113"/>
              </a:tblGrid>
              <a:tr h="4751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作品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冲突类别</a:t>
                      </a:r>
                      <a:endParaRPr lang="zh-CN" sz="24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冲突类别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4255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《窦娥冤》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altLang="zh-CN" sz="2400" b="1" dirty="0" smtClean="0">
                          <a:effectLst/>
                          <a:latin typeface="+mn-lt"/>
                          <a:ea typeface="+mn-ea"/>
                          <a:cs typeface="Times New Roman" panose="02020603050405020304"/>
                        </a:rPr>
                        <a:t>个体：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 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alt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群体：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 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5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《雷雨》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altLang="zh-CN" sz="2400" b="1" dirty="0" smtClean="0">
                          <a:effectLst/>
                          <a:latin typeface="+mn-lt"/>
                          <a:ea typeface="+mn-ea"/>
                          <a:cs typeface="Times New Roman" panose="02020603050405020304"/>
                        </a:rPr>
                        <a:t>个体：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 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altLang="zh-CN" sz="2400" b="1" dirty="0" smtClean="0">
                          <a:effectLst/>
                          <a:latin typeface="+mn-lt"/>
                          <a:ea typeface="+mn-ea"/>
                          <a:cs typeface="Times New Roman" panose="02020603050405020304"/>
                        </a:rPr>
                        <a:t>群体：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 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3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《哈姆莱特》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alt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个体：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 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alt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群体：</a:t>
                      </a: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2145432" y="2484003"/>
            <a:ext cx="47677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窦娥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与张驴儿父子、昏官，蔡婆婆与赛卢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医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49169" y="2497366"/>
            <a:ext cx="42629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下层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人民与黑恶势力及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统治者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80957" y="3888159"/>
            <a:ext cx="4832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夫妻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、父子、母子、兄弟、主仆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56223" y="3888159"/>
            <a:ext cx="4206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与下层人民、资本家与工人以及群体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内部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88629" y="5112295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叔侄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、夫妻、恋人、好友、君臣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23409" y="5472335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进步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与落后、人物内心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．言为心声细思量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品味富有动作性的人物语言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动作性，有时表现为人物之间的动作冲突，如《雷雨》中周萍打鲁大海；有时表现为人物内心的活动，如鲁侍萍看见周萍打鲁大海后痛苦的心理等。也就是说，动作性包括外部动作，也包括内部动作，即内心活动。我们常常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言为心声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cs typeface="Courier New" panose="02070309020205020404"/>
              </a:rPr>
              <a:t>，</a:t>
            </a:r>
            <a:r>
              <a:rPr lang="zh-CN" altLang="zh-CN" kern="100" dirty="0">
                <a:cs typeface="Times New Roman" panose="02020603050405020304"/>
              </a:rPr>
              <a:t>即语言是人的内在感情的一种外在表现形态。从这个角度说，人物语言的动作性主要指人物的内心动作。这种显示动作性的语言，从人物的内心发出，能够展示人物丰富的内心世界。如《北京人》中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大概他也是想给爹煎药呢！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回头对愫方又万分亲热地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愫妹妹，你放心，大家提这件事，也是为着你想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，曾思懿的这些台词反映了她的复杂心理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．于无声处听惊雷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品味人物语言中蕴含的丰富的潜台词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如《沙家浜</a:t>
            </a:r>
            <a:r>
              <a:rPr lang="en-US" altLang="zh-CN" kern="100" dirty="0">
                <a:cs typeface="Times New Roman" panose="020206030504050203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智斗》中，刁德一说：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这个女人</a:t>
            </a:r>
            <a:r>
              <a:rPr lang="en-US" altLang="zh-CN" kern="100" dirty="0">
                <a:cs typeface="Courier New" panose="02070309020205020404"/>
                <a:sym typeface="+mn-ea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呐</a:t>
            </a:r>
            <a:r>
              <a:rPr lang="en-US" altLang="zh-CN" kern="100" dirty="0">
                <a:cs typeface="Courier New" panose="02070309020205020404"/>
                <a:sym typeface="+mn-ea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不寻常！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表面上是夸奖阿庆嫂胆大心细、遇事不慌、机警从容，实际上却是对眼前这位眼观六路、耳听八方、八面玲珑的老板娘身份的怀疑。任何语言都是在一定的环境背景下生成的，因此我们分析时不能脱离说话人说话时的语言环境。语言环境包括人物前后说的话、同他对话的人说的话以及相关的一些舞台说明</a:t>
            </a:r>
            <a:r>
              <a:rPr lang="en-US" altLang="zh-CN" kern="100" dirty="0">
                <a:cs typeface="Courier New" panose="02070309020205020404"/>
              </a:rPr>
              <a:t>。</a:t>
            </a:r>
            <a:r>
              <a:rPr lang="zh-CN" altLang="zh-CN" kern="100" dirty="0">
                <a:cs typeface="Times New Roman" panose="02020603050405020304"/>
              </a:rPr>
              <a:t>只有把人物的语言放在那个特定的语言环境中，我们才能理解和把握说话人说话的真实意图。当然，分析人物语言的作用，也同样需要结合语境来看人物语言对人物自身性格、其他人物以及情节发展起到了怎样的作用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925719"/>
            <a:ext cx="10980000" cy="5408295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文本见上题</a:t>
            </a:r>
            <a:r>
              <a:rPr lang="en-US" altLang="zh-CN" sz="2400" kern="100" dirty="0"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戏剧中的人物语言常常有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言外之意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，也就是潜台词，请分析文中画线的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啊，你的手也是人手哇！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这句话的潜台词。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【解答指导】</a:t>
            </a:r>
            <a:endParaRPr lang="zh-CN" altLang="zh-CN" sz="1000" kern="100" dirty="0">
              <a:solidFill>
                <a:srgbClr val="0000FF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本题考查赏析语言、分析重要语句的潜台词的能力。联系上文，过去狗子打过程疯子，来赔不是，四嫂鼓动程疯子打狗子而他不打，程疯子叫狗子伸出手，说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“啊，</a:t>
            </a:r>
            <a:r>
              <a:rPr lang="zh-CN" altLang="zh-CN" sz="2400" kern="100" dirty="0">
                <a:cs typeface="Times New Roman" panose="02020603050405020304"/>
              </a:rPr>
              <a:t>你的手也是人手哇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！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，言外之意是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你打人的时候简直没人性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。大家都是地位平等的人，但过去恶霸横行，狗子仗势歁人，老实人受尽了欺负，表达了程疯子对其恶行的谴责。联系下文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这我就放心了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，含有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你终于有了人性，我原谅你了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之意，表达了程疯子对狗子道歉的接受。联系上文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穷人、老实人、受委屈的人，都抬起头来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，程疯子在过去受屈含冤，中华人民共和国成立后，民教馆请他去给大家唱一段，他抬头做人，有了做人的尊严，他接受狗子的道歉，希望狗子以后好好做人，表达对他改过自新的劝勉</a:t>
            </a:r>
            <a:r>
              <a:rPr lang="zh-CN" altLang="zh-CN" sz="2400" kern="100" dirty="0" smtClean="0"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典例体验.tif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21" y="503783"/>
            <a:ext cx="2112010" cy="495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整理答案：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______________________________________________ ___________________________________________________________________________________________________________________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4433" y="611795"/>
            <a:ext cx="1087320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                             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这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句话的潜台词：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①“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你打人的时候简直不是人。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饱含程疯子对狗子过去打自己的谴责讽刺、讥讽。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②“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你终于有了人性，我原谅你了。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表示程疯子对狗子道歉的接受、原谅、肯定。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③“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以后好好做人吧。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蕴含程疯子对狗子改过自新的劝勉、希望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课件\新坐标\8.24 点金训练 语文人教必修上册 教师用书（英）\语文人教必修上册\语文变色\语文实践活动-表达与交流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581" y="636359"/>
            <a:ext cx="577291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1331875"/>
            <a:ext cx="10980000" cy="2677656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学写戏剧评论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一部戏剧，就是一种人生。著名评论家李健吾认为，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人性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是戏剧美学的核心，追寻戏剧中的人性、探索人性的奥秘、寻求人性的价值，是戏剧评论的题中之义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戏剧评论，不同于普通的高考作文，其立意是从写作者自己对戏剧作品的直觉感受和理性理解中来的，这就需要对作品进行深入研读和探究。写戏剧评论，要学会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于无疑处生疑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，抓住作品核心，提出研究问题，加以分析解决，最终形成评论性文字。戏剧评论的写作可以从核心问题的确立、关于问题的思考和评论写作三个方面进行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E:\8.24 新文本框文件\版式\语文变色\写作指导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5" y="611795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124581"/>
            <a:ext cx="10980000" cy="4705327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．探究剧本或人物，形成核心论题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以评论戏剧人物为例，可以从以下两个角度研读和探究作品，形成写作的核心论题。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探究人物的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真实性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，理解或质疑人物思想行为的艺术合理性。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可以从现实生活出发，进入剧中人物的处境，将剧中人物的经历或细节在脑海中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演绎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一遍，以自己的人生经历与感悟去类推该人物的行为、思想和命运轨迹。挑选出你认为最重要的分歧点，抓住这个分歧点，打开戏剧评论关于人物的探究思路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探究人物的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共性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个性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，理解人物的典型性。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操千曲而后晓声，观千剑而后识器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，很多时候，将剧本人物与其他人物进行比较可以凸显其独特的价值。我们选取的某个人物，在戏剧史乃至文学史上可能有类似的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典型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这类人物的共性是什么？此人物在共性下的独特个性是什么？当然，进行这一步思考，需要我们拥有一些剧本或其他类型的文学作品的阅读经验，具有一定的比较文学的知识储备，同时要学会根据关键词查找相关资料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．探究人物性格与命运的成因，评价人物形象的艺术价值和思想意义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以上两步思考从人性相通的心理认知角度，把自身的经历代入剧本，感悟人物形象，与剧中人物产生共鸣或碰撞，发现与人物思想、性格、行为等不一致的地方，探索分析人物的焦点。接下来可以思考：他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她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的命运、思想、处事态度与哪些因素有关？作者为什么这样塑造他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她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？这一形象的意义何在？思考并解决这些疑惑，需要注意以下两点</a:t>
            </a:r>
            <a:r>
              <a:rPr lang="zh-CN" altLang="zh-CN" kern="100" dirty="0" smtClean="0">
                <a:cs typeface="Times New Roman" panose="02020603050405020304"/>
              </a:rPr>
              <a:t>：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同类比较，探究人物所处的时代、社会与文化背景。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除了从人性的角度分析人物形象的独特性，解释他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她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行为背后的心理、性格等内在因素之外，还要从时代、社会与文化背景的角度去理解人物的行为，作品诞生时文坛的戏剧理论、作者秉持的创作理念也是可以思考的方向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95725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0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○</a:t>
            </a:r>
            <a:r>
              <a:rPr lang="zh-CN" altLang="zh-CN" sz="2000" kern="100" dirty="0">
                <a:ea typeface="黑体" panose="02010609060101010101" charset="-122"/>
                <a:cs typeface="Times New Roman" panose="02020603050405020304"/>
              </a:rPr>
              <a:t>任务三　鉴赏戏剧</a:t>
            </a:r>
            <a:r>
              <a:rPr lang="en-US" altLang="zh-CN" sz="20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000" kern="100" dirty="0">
                <a:ea typeface="黑体" panose="02010609060101010101" charset="-122"/>
                <a:cs typeface="Times New Roman" panose="02020603050405020304"/>
              </a:rPr>
              <a:t>延宕</a:t>
            </a:r>
            <a:r>
              <a:rPr lang="en-US" altLang="zh-CN" sz="20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000" kern="100" dirty="0">
                <a:ea typeface="黑体" panose="02010609060101010101" charset="-122"/>
                <a:cs typeface="Times New Roman" panose="02020603050405020304"/>
              </a:rPr>
              <a:t>手法</a:t>
            </a:r>
            <a:endParaRPr lang="zh-CN" altLang="zh-CN" sz="2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sz="2000" dirty="0"/>
              <a:t>3</a:t>
            </a:r>
            <a:r>
              <a:rPr lang="zh-CN" altLang="zh-CN" sz="2000" dirty="0">
                <a:cs typeface="Times New Roman" panose="02020603050405020304"/>
              </a:rPr>
              <a:t>．体会</a:t>
            </a:r>
            <a:r>
              <a:rPr lang="en-US" altLang="zh-CN" sz="20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000" dirty="0">
                <a:cs typeface="Times New Roman" panose="02020603050405020304"/>
              </a:rPr>
              <a:t>偶然</a:t>
            </a:r>
            <a:r>
              <a:rPr lang="en-US" altLang="zh-CN" sz="20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000" dirty="0">
                <a:cs typeface="Times New Roman" panose="02020603050405020304"/>
              </a:rPr>
              <a:t>对剧情的发展的作用并填写下表。</a:t>
            </a:r>
            <a:endParaRPr lang="zh-CN" altLang="en-US" sz="20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77309" y="1583903"/>
          <a:ext cx="10967456" cy="4276724"/>
        </p:xfrm>
        <a:graphic>
          <a:graphicData uri="http://schemas.openxmlformats.org/drawingml/2006/table">
            <a:tbl>
              <a:tblPr/>
              <a:tblGrid>
                <a:gridCol w="1307264"/>
                <a:gridCol w="5588095"/>
                <a:gridCol w="4072097"/>
              </a:tblGrid>
              <a:tr h="3887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作品</a:t>
                      </a:r>
                      <a:endParaRPr lang="zh-CN" sz="20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偶然事件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作用</a:t>
                      </a:r>
                      <a:endParaRPr lang="zh-CN" sz="20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1663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《窦娥冤》</a:t>
                      </a:r>
                      <a:endParaRPr lang="zh-CN" sz="2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_______________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</a:t>
                      </a:r>
                      <a:endParaRPr lang="zh-CN" sz="2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________________________________________________________________________________________________________________________________________________________________________________________________________________</a:t>
                      </a:r>
                      <a:endParaRPr lang="zh-CN" sz="2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51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《雷雨》</a:t>
                      </a:r>
                      <a:endParaRPr lang="zh-CN" sz="2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</a:t>
                      </a:r>
                      <a:endParaRPr lang="zh-CN" sz="2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11663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《哈姆</a:t>
                      </a:r>
                      <a:endParaRPr lang="zh-CN" sz="2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莱特》</a:t>
                      </a:r>
                      <a:endParaRPr lang="zh-CN" sz="2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</a:t>
                      </a: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________________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84573" y="2044531"/>
            <a:ext cx="5544616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赛卢医谋害蔡婆婆，偶然被张驴儿父子救下，却给后来窦娥蒙冤埋下了祸根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7079" y="3392948"/>
            <a:ext cx="560211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侍萍偶然遇见周朴园，又偶然赶上鲁大海来谈判，四凤、周冲偶然触碰电线身亡，等等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8569" y="4780708"/>
            <a:ext cx="5580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哈姆莱特偶然刺死波洛涅斯，比剑时偶然被毒剑刺中，王后偶然喝下毒酒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1197" y="2220356"/>
            <a:ext cx="4032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①生活里的偶然事件，往往会给一个人的一生带来重大影响，而戏剧里的偶然事件，有时推动情节的发展，有时让冲突更加集中，有时则增加了故事的戏剧性。②悲剧的发生，不仅仅源于偶然，更多的其实是源于必然，比如性格的必然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结合自身知识储备，确定着重探索的方向。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要确定进行人物形象分析的角度，我们还可以从梳理关于该人物的点评的文章入手，梳理人们已经研究过的观点，选择那些没有被研究过的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空白地带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作为自己文章的论述重点。如果没有独特的思考，文章的价值也会大打折扣，而这种独特的思考，应该从与其他评论文章的比较中凸显。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当然，更多情况是，我们确定的研究重点并不是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cs typeface="Times New Roman" panose="02020603050405020304"/>
              </a:rPr>
              <a:t>空白地带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，前人已经有相关论述。如果自己的观点与他们的观点相同，可以用他们的观点来佐证自己的论述；或者对他们的观点进行补充，将其清晰地表述出来，并说明理由，这样论述也就有了独特的价值。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．梳理以上探究内容，形成结论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罗列得出结论的几点理由，形成评论提纲；为每一点理由找到支持素材，按照逻辑顺序组织起来，整理形成评论的主体内容。注意以下几点：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开篇要尽快进入文章探索的核心论题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研究问题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。可以开门见山地提出论题；可以通过简单梳理人物生平的方式引出论题；也可以通过梳理关于这个人物的研究引出文章的论题，突出文章的独特价值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分析人物性格、思想、行为背后的原因，分条陈述，结构上层层递进。注意详略得当，突出最有价值的思考，论述充分，将之作为文章的重点与亮点。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(3)</a:t>
            </a:r>
            <a:r>
              <a:rPr lang="zh-CN" altLang="zh-CN" kern="100" dirty="0">
                <a:cs typeface="Times New Roman" panose="02020603050405020304"/>
              </a:rPr>
              <a:t>得出结论，表明态度。最后，对分析过程进行概括，得出关于这个人物的核心结论。对结论要明确态度，或对人物给予认可和理解，或否定作者对这个人物的相关处理，并简要谈谈理由。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E:\8.24 新文本框文件\版式\语文变色\范文点评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428" y="647799"/>
            <a:ext cx="3811219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230264"/>
            <a:ext cx="10980000" cy="3969385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不那么坚定，也不那么倔强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——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浅谈《雷雨》中鲁侍萍的形象</a:t>
            </a:r>
            <a:endParaRPr lang="zh-CN" altLang="zh-CN" sz="2600" kern="100" dirty="0">
              <a:ea typeface="仿宋" panose="02010609060101010101" charset="-122"/>
              <a:cs typeface="Times New Roman" panose="020206030504050203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鲁侍萍，是一个善良、正直、备受欺辱和压迫的底层劳动妇女。很多评论家认为，三十年的悲惨遭遇让她尝尽了人间的辛酸苦楚，也把她磨炼得坚强勇敢。她看清了现实，并始终保持着自己作为底层人民刚毅、倔强的品质。但，鲁侍萍的心真的这么坚定而倔强吗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鲁侍萍的身份是卑微的，遭遇是悲惨的。无论是在过往的恋爱中还是在后来的家庭中，她都处于弱者的地位。周朴园对她始乱终弃，鲁贵也并不老实，亲生儿子周萍难以接受她，四凤还重蹈了她的覆辙，甚至有过之而无不及。但她能在与周朴园重逢时，拆穿周朴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假道德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背后的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真面目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，拒绝周朴园的金钱补偿，并撕碎支票，有骨气地指出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我这些年的苦不是你拿钱算得清的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，可见她的坚定与倔强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她是一个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卑微而倔强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的女子。这种观点无可厚非，但是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坚定与倔强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的标签一旦贴上，就掩盖了鲁侍萍这个人物复杂的另一面——不坚定也不反抗，甚至顺从了施暴者，这是鲁侍萍这个人物形象值得玩味的地方，也是曹禺作品的深刻性所在。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首先，我们要看到鲁侍萍对周朴园是有过真感情的，甚至在与周朴园久别重逢的时候，鲁侍萍还对周朴园抱有幻想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先回到她和周朴园的初恋时光看看吧。当初，鲁侍萍和周朴园不顾身份、地位的悬殊而选择在一起，自然要面对世俗的非议和家庭的巨大压力。但他们不仅相恋，还生下了两个儿子。在当时的社会环境下，若不是对周朴园动了真情，鲁侍萍是不会傻到不顾名声清白，为其未婚生子的。但是怀孕生子并没有改变鲁侍萍在周家的地位，她依然是一个底层的侍女，后来周家为了迎娶门当户对的小姐，甚至在除夕夜将鲁侍萍赶出家门。不得不说，她对周朴园的感情很深，甘于卑微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回到现在，当周朴园疑惑眼前的女人是不是鲁侍萍的时候，鲁侍萍对周朴园的称呼变成了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朴园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，她深情地说：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朴园，你找侍萍吗？侍萍在这儿。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虽然鲁侍萍的一场幻梦被周朴园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你来干什么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的严厉呵斥打破了，但我们不能忽视，鲁侍萍对周朴园依然抱有幻想，哪怕只是一瞬。因此，她不是一个坚定而倔强的人，恰恰相反，面对周朴园的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故作深情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，她疑惑了，迟疑了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其次，在周朴园试图用金钱买通鲁侍萍，或者说侮辱她的时候，她虽然没有接受钞票，但为了能见一见自己的儿子，她还是妥协了，答应了周朴园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永远不许再到周家来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的无理要求。而且三十年来，鲁侍萍都不曾找过周家算账，或者讨回公道，哪怕是连这样的想法也没有过，从中足以窥见鲁侍萍卑微隐忍的性格。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可见，她并不是一个有血性的刚烈女子，她没有反抗施暴者，反而成全了施暴者让她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消失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的愿望。这样的女子，又怎么能说是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坚定而倔强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的呢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590804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可能有人会说，一个女子，尤其是底层的卑微女子，是没有能力反抗的。其实，中国戏剧中不乏这样受压迫的女子形象，但她们并没有一味隐忍，比如陈世美的妻子秦香莲上京寻夫，却发现丈夫抛妻弃子成了驸马，最后与丈夫对簿公堂。因此，一个女子遭到了侮辱，并不一定只能卑微地隐忍，鲁侍萍选择隐忍的重要原因可能是她个人的性格并没有那么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倔强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，这或是因为她受到封建思想的毒害太深，或是因为其骨子里的懦弱。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至此，我们看到一个复杂的鲁侍萍形象，她是卑微的，也是有骨气的，但没有那么坚定，也没有那么倔强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课件\新坐标\8.24 点金训练 语文人教必修上册 教师用书（英）\语文人教必修上册\语文变色\主题微点写作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" y="611795"/>
            <a:ext cx="11520000" cy="56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1259867"/>
            <a:ext cx="10980000" cy="397031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2019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年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10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月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9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日，天津大学教授杨恩泽逝世，但此后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5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年里，杨恩泽生前捐赠的奖学金，依然能在每年如期到账。捐款来自杨恩泽的儿子杨石，他遵照遗嘱，继续兑现父亲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连续捐赠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20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的承诺。捐电脑、建科学楼、资助生活困难学生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怀着赤诚之心、奉献之心、仁爱之心，杨恩泽生前持续努力改善家乡基础教育，诠释何为立德树人的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大先生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。斯人已逝，爱意仍在延续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【点评】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从立意来说，文章围绕一个核心问题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鲁侍萍的心真的这么坚定而倔强吗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展开讨论，层层分析，从鲁侍萍的动摇、鲁侍萍的隐忍，表现鲁侍萍人物形象的复杂性，较为有力地驳斥了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鲁侍萍是坚定而倔强的底层女性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一常见观点。从行文来看，文章开篇通过简单梳理人物生平的方式引出评论的核心问题，而且评论的重点突出。分析论证的过程中，将戏剧、文学作品中的同类人物与鲁侍萍的形象进行对比，以异同梳理作为论据证明自己的观点。对初学者而言，能将戏剧人物评论写得观点明确、论述集中，已经很不错了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E:\8.24 新文本框文件\版式\语文变色\写作任务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05" y="719807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259867"/>
            <a:ext cx="10980000" cy="332295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阅读下面的材料，根据要求写作。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心中有光，世界便温暖。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你赞同上面的说法吗？请写一篇文章，谈谈你的认识和思考。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要求：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选准角度，确定立意，明确文体，自拟标题；不要套作，不得抄袋；不得泄露个人信息；</a:t>
            </a:r>
            <a:r>
              <a:rPr lang="zh-CN" altLang="zh-CN" kern="100" dirty="0">
                <a:cs typeface="Times New Roman" panose="02020603050405020304"/>
              </a:rPr>
              <a:t>不少于</a:t>
            </a:r>
            <a:r>
              <a:rPr lang="en-US" altLang="zh-CN" kern="100" dirty="0">
                <a:cs typeface="Courier New" panose="02070309020205020404"/>
              </a:rPr>
              <a:t>800</a:t>
            </a:r>
            <a:r>
              <a:rPr lang="zh-CN" altLang="zh-CN" kern="100" dirty="0">
                <a:cs typeface="Times New Roman" panose="02020603050405020304"/>
              </a:rPr>
              <a:t>字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prstClr val="white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24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单元质量评估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3780" spc="331" dirty="0" smtClean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39787"/>
            <a:ext cx="10980000" cy="5846445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cs typeface="Times New Roman" panose="02020603050405020304"/>
              </a:rPr>
              <a:t>读了上面的材料，请写一个</a:t>
            </a:r>
            <a:r>
              <a:rPr lang="en-US" altLang="zh-CN" sz="2600" kern="100" dirty="0">
                <a:cs typeface="Courier New" panose="02070309020205020404"/>
              </a:rPr>
              <a:t>300</a:t>
            </a:r>
            <a:r>
              <a:rPr lang="zh-CN" altLang="zh-CN" sz="2600" kern="100" dirty="0">
                <a:cs typeface="Times New Roman" panose="02020603050405020304"/>
              </a:rPr>
              <a:t>字左右的片段，谈谈自己的理解与感悟。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示例一</a:t>
            </a: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一棵树摇动另一棵树，一朵云推动另一朵云。感动人心的不只是几十年如一日的坚持行善，更是爱心的传递及其在不同人之间形成的共鸣。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布鞋校长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李振华在</a:t>
            </a: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70</a:t>
            </a:r>
            <a:r>
              <a:rPr lang="zh-CN" altLang="en-US" sz="2600" kern="100" dirty="0">
                <a:ea typeface="楷体" panose="02010609060101010101" pitchFamily="49" charset="-122"/>
                <a:cs typeface="Courier New" panose="02070309020205020404"/>
              </a:rPr>
              <a:t>多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年间捐款</a:t>
            </a: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170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余万元，设立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振华奖学扶困基金会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，让</a:t>
            </a: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1.24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万人次贫困生受益。曾受他资助的学生任纪兰，在大学毕业后，回到李振华曾工作过的小学执教，并拿出部分工资继续资助贫困学生。从四川大山深处走出的蒲邦顺，创办兴农中学，允许农家学子用粮食、蔬菜或猪肉抵交学费，或给贫困孩子减免学费，圆了无数农村孩子的求学梦。从兴农中学毕业的学子解囊资助兴农中学在读的学弟学妹。正所谓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德不孤，必有邻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，善念和爱心在循环往复的正反馈中不断强化，为社会和谐注入了更强大的正能量</a:t>
            </a:r>
            <a:r>
              <a:rPr lang="zh-CN" altLang="zh-CN" sz="2600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22475"/>
            <a:ext cx="10980000" cy="609282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示例二</a:t>
            </a: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一灯燃百千灯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。师生之间传递的，不只是有形的知识，更是无声的美德。无数乐教爱生、甘于奉献的优秀教师，用温暖的爱心托举学子的求学路，同时也以人格魅力塑造着学生的价值观，为他们的人生选择树立起标杆。从更广阔的视角来看，当爱心激起爱的涟漪，当善行激起善的回响，人们从中可以直观看到，爱的力量不仅在于它内嵌于人性之中，更在于它能够感化人、带动人，形成同频共振的力量，这会让整个社会都更加崇德向善、向风慕义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从爱出发、用爱抵达、以爱回馈，期待更多用真心打动真心、用爱心传递爱心的故事。美好就发生在人们身边，让每个人都成为爱心的火炬手</a:t>
            </a:r>
            <a:r>
              <a:rPr lang="zh-CN" altLang="zh-CN" sz="2600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迁移应用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 descr="F:\课件\新坐标\8.24 点金训练 语文人教必修上册 教师用书（英）\语文人教必修上册\语文变色\语文实践活动-阅读与鉴赏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581" y="1788487"/>
            <a:ext cx="577291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2596075"/>
            <a:ext cx="10980000" cy="3416320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一、把握戏剧冲突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 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戏剧情节的结构一般可分为开端、发展、高潮和结局四部分，有时还有序幕和尾声。人物的性格可以在戏剧冲突中得到充分展现。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1</a:t>
            </a:r>
            <a:r>
              <a:rPr lang="zh-CN" altLang="zh-CN" sz="2400" kern="100" dirty="0">
                <a:cs typeface="Times New Roman" panose="02020603050405020304"/>
              </a:rPr>
              <a:t>．从戏剧冲突的过程中，可以看到人物的思想性格、人与人之间的矛盾纠葛，看到人与人之间的矛盾冲突是什么性质的，表达了什么样的主题</a:t>
            </a:r>
            <a:r>
              <a:rPr lang="zh-CN" altLang="zh-CN" sz="2400" kern="100" dirty="0" smtClean="0"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6" name="Picture 9" descr="E:\8.24 新文本框文件\版式\语文变色\技法归纳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5" y="3240087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人们在现实生活中由于立场、观点、思想感情等的不同，本来就存在着矛盾冲突。戏剧中的矛盾冲突就是从诸如此类的矛盾冲突中提炼出来的，但是它更集中、更尖锐。要想把握戏剧的矛盾冲突，更深刻地认识作品的思想内涵，必须先厘清人物关系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TABLE_ENDDRAG_ORIGIN_RECT" val="816*215"/>
  <p:tag name="TABLE_ENDDRAG_RECT" val="45*293*816*215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11002</Words>
  <Application>WPS 演示</Application>
  <PresentationFormat>自定义</PresentationFormat>
  <Paragraphs>367</Paragraphs>
  <Slides>53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1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等线</vt:lpstr>
      <vt:lpstr>Times New Roman</vt:lpstr>
      <vt:lpstr>黑体</vt:lpstr>
      <vt:lpstr>Courier New</vt:lpstr>
      <vt:lpstr>楷体</vt:lpstr>
      <vt:lpstr>仿宋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1377</cp:revision>
  <dcterms:created xsi:type="dcterms:W3CDTF">2016-06-29T09:22:00Z</dcterms:created>
  <dcterms:modified xsi:type="dcterms:W3CDTF">2026-03-03T01:49:33Z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A5458BE989D04BABB5D7899C84E42E27_13</vt:lpwstr>
  </property>
  <property fmtid="{D5CDD505-2E9C-101B-9397-08002B2CF9AE}" pid="3" name="KSOProductBuildVer">
    <vt:lpwstr>2052-12.1.0.24657</vt:lpwstr>
  </property>
</Properties>
</file>