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3920" r:id="rId3"/>
    <p:sldId id="3961" r:id="rId5"/>
    <p:sldId id="3962" r:id="rId6"/>
    <p:sldId id="3967" r:id="rId7"/>
    <p:sldId id="3925" r:id="rId8"/>
    <p:sldId id="3926" r:id="rId9"/>
    <p:sldId id="3963" r:id="rId10"/>
    <p:sldId id="3964" r:id="rId11"/>
    <p:sldId id="3931" r:id="rId12"/>
    <p:sldId id="3930" r:id="rId13"/>
    <p:sldId id="3965" r:id="rId14"/>
    <p:sldId id="2478" r:id="rId15"/>
    <p:sldId id="3939" r:id="rId16"/>
    <p:sldId id="3971" r:id="rId17"/>
    <p:sldId id="3988" r:id="rId18"/>
    <p:sldId id="3996" r:id="rId19"/>
    <p:sldId id="3973" r:id="rId20"/>
    <p:sldId id="3974" r:id="rId21"/>
    <p:sldId id="3975" r:id="rId22"/>
    <p:sldId id="3976" r:id="rId23"/>
    <p:sldId id="3991" r:id="rId24"/>
    <p:sldId id="3992" r:id="rId25"/>
    <p:sldId id="3993" r:id="rId26"/>
    <p:sldId id="3994" r:id="rId27"/>
    <p:sldId id="3995" r:id="rId28"/>
    <p:sldId id="3956" r:id="rId29"/>
  </p:sldIdLst>
  <p:sldSz cx="11522075" cy="6480175"/>
  <p:notesSz cx="6858000" cy="9144000"/>
  <p:embeddedFontLst>
    <p:embeddedFont>
      <p:font typeface="微软雅黑" panose="020B0503020204020204" pitchFamily="34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等线" panose="02010600030101010101" charset="-122"/>
      <p:regular r:id="rId39"/>
    </p:embeddedFont>
    <p:embeddedFont>
      <p:font typeface="黑体" panose="02010609060101010101" pitchFamily="49" charset="-122"/>
      <p:regular r:id="rId40"/>
    </p:embeddedFont>
    <p:embeddedFont>
      <p:font typeface="楷体" panose="02010609060101010101" charset="-122"/>
      <p:regular r:id="rId41"/>
    </p:embeddedFont>
  </p:embeddedFontLst>
  <p:custDataLst>
    <p:tags r:id="rId42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518" y="-1062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5.xml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8004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媒介素养</a:t>
            </a:r>
            <a:endParaRPr lang="zh-CN" altLang="en-US" sz="1400" b="1" dirty="0" smtClean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圆角矩形 6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89641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21595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学习活动一　认识多媒介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媒介素养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0725" y="636395"/>
          <a:ext cx="10620624" cy="4765920"/>
        </p:xfrm>
        <a:graphic>
          <a:graphicData uri="http://schemas.openxmlformats.org/drawingml/2006/table">
            <a:tbl>
              <a:tblPr/>
              <a:tblGrid>
                <a:gridCol w="1565896"/>
                <a:gridCol w="7555420"/>
                <a:gridCol w="507371"/>
                <a:gridCol w="484566"/>
                <a:gridCol w="507371"/>
              </a:tblGrid>
              <a:tr h="43102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维度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标准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等级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4310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A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B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C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审美鉴赏与创造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感知优秀媒介语言艺术，鉴别低俗倾向。参与文创实践，融入个人审美，提升作品感染力；包容多元文化，拓宽审美视野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文化传承与理解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利用新媒体创新传播中国优秀传统文化；引导网络文化价值，树立正确观念；强化文化责任，传播正能量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8430" y="1834992"/>
            <a:ext cx="7225215" cy="28383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4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25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任意多边形 19"/>
          <p:cNvSpPr/>
          <p:nvPr/>
        </p:nvSpPr>
        <p:spPr>
          <a:xfrm>
            <a:off x="882" y="2086882"/>
            <a:ext cx="11520311" cy="2334590"/>
          </a:xfrm>
          <a:custGeom>
            <a:avLst/>
            <a:gdLst>
              <a:gd name="connsiteX0" fmla="*/ 0 w 9144000"/>
              <a:gd name="connsiteY0" fmla="*/ 0 h 2757715"/>
              <a:gd name="connsiteX1" fmla="*/ 4308857 w 9144000"/>
              <a:gd name="connsiteY1" fmla="*/ 0 h 2757715"/>
              <a:gd name="connsiteX2" fmla="*/ 4572000 w 9144000"/>
              <a:gd name="connsiteY2" fmla="*/ 319314 h 2757715"/>
              <a:gd name="connsiteX3" fmla="*/ 4835144 w 9144000"/>
              <a:gd name="connsiteY3" fmla="*/ 0 h 2757715"/>
              <a:gd name="connsiteX4" fmla="*/ 9144000 w 9144000"/>
              <a:gd name="connsiteY4" fmla="*/ 0 h 2757715"/>
              <a:gd name="connsiteX5" fmla="*/ 9144000 w 9144000"/>
              <a:gd name="connsiteY5" fmla="*/ 2757715 h 2757715"/>
              <a:gd name="connsiteX6" fmla="*/ 0 w 9144000"/>
              <a:gd name="connsiteY6" fmla="*/ 2757715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757715">
                <a:moveTo>
                  <a:pt x="0" y="0"/>
                </a:moveTo>
                <a:lnTo>
                  <a:pt x="4308857" y="0"/>
                </a:lnTo>
                <a:lnTo>
                  <a:pt x="4572000" y="319314"/>
                </a:lnTo>
                <a:lnTo>
                  <a:pt x="4835144" y="0"/>
                </a:lnTo>
                <a:lnTo>
                  <a:pt x="9144000" y="0"/>
                </a:lnTo>
                <a:lnTo>
                  <a:pt x="9144000" y="2757715"/>
                </a:lnTo>
                <a:lnTo>
                  <a:pt x="0" y="27577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939800" sx="95000" sy="95000" algn="c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40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25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副标题 1"/>
          <p:cNvSpPr txBox="1"/>
          <p:nvPr/>
        </p:nvSpPr>
        <p:spPr>
          <a:xfrm>
            <a:off x="0" y="2848153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学习活动一　认识多媒介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96441" y="1007839"/>
          <a:ext cx="10729192" cy="2841840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认识多媒介，了解不同媒介的传播特点。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．探讨不同媒介的语言特征，学会改写、撰写不同媒介的文稿，提高语言文字运用的能力。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267765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了解</a:t>
            </a:r>
            <a:r>
              <a:rPr lang="zh-CN" altLang="zh-CN" kern="100" dirty="0">
                <a:cs typeface="Times New Roman" panose="02020603050405020304"/>
              </a:rPr>
              <a:t>不同媒介的传播特点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．开展调查研究。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开展一次有关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身边人获得信息的习惯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的调查，根据调查表分析身边人获得信息的习惯特点，并指出多媒介的发展趋向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799927"/>
            <a:ext cx="1330960" cy="415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11-12-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51" y="4204185"/>
            <a:ext cx="5148572" cy="212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04752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专业媒体机构的内容更受用户喜爱，主要是因为其权威性。但随着自媒体的发展，越来越多的用户愿意接受自媒体发布的内容。面对今天的资讯用户，一个全面覆盖的平台应在兼顾自媒体内容丰富性的同时，强化权威媒体优质内容的创作与传播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75791"/>
            <a:ext cx="10980000" cy="576248"/>
          </a:xfrm>
        </p:spPr>
        <p:txBody>
          <a:bodyPr/>
          <a:lstStyle/>
          <a:p>
            <a:r>
              <a:rPr lang="en-US" altLang="zh-CN" sz="2400" dirty="0"/>
              <a:t>2</a:t>
            </a:r>
            <a:r>
              <a:rPr lang="zh-CN" altLang="zh-CN" sz="2400" dirty="0">
                <a:cs typeface="Times New Roman" panose="02020603050405020304"/>
              </a:rPr>
              <a:t>．概括不同媒介的传播特点。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93192" y="1259867"/>
          <a:ext cx="10935690" cy="4760024"/>
        </p:xfrm>
        <a:graphic>
          <a:graphicData uri="http://schemas.openxmlformats.org/drawingml/2006/table">
            <a:tbl>
              <a:tblPr/>
              <a:tblGrid>
                <a:gridCol w="1078260"/>
                <a:gridCol w="5319120"/>
                <a:gridCol w="4538310"/>
              </a:tblGrid>
              <a:tr h="3887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类型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优势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劣势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9439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报刊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广播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661137" y="4078049"/>
            <a:ext cx="4536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广播内容保留性差，受众选择余地小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只提供听觉形象，给受众留下的印象不如电视深刻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332545" y="3816151"/>
            <a:ext cx="536459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  <a:sym typeface="+mn-ea"/>
              </a:rPr>
              <a:t>信息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传递迅速，时效性强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受众</a:t>
            </a:r>
            <a:r>
              <a:rPr lang="zh-CN" altLang="zh-CN" sz="2400" b="1" kern="100" dirty="0">
                <a:latin typeface="等线" panose="02010600030101010101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面广，渗透性强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运用丰富的语言和各种音响感染听众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制作成本相对较低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661137" y="1947908"/>
            <a:ext cx="45725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时效性不强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形式单一，缺乏图声并茂的电视新闻的动感，没有广播报道亲切、活泼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397523" y="1651843"/>
            <a:ext cx="52996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方便性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保存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性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zh-CN" altLang="zh-CN" sz="2400" b="1" kern="100" dirty="0" smtClean="0">
                <a:latin typeface="等线" panose="02010600030101010101" charset="-122"/>
                <a:ea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信息容量大，信息较为详细且具有可选择性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zh-CN" altLang="zh-CN" sz="2400" b="1" kern="100" dirty="0" smtClean="0">
                <a:latin typeface="等线" panose="02010600030101010101" charset="-122"/>
                <a:ea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成本低廉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zh-CN" altLang="zh-CN" sz="2400" b="1" kern="100" dirty="0" smtClean="0">
                <a:latin typeface="等线" panose="02010600030101010101" charset="-122"/>
                <a:ea typeface="宋体" panose="02010600030101010101" pitchFamily="2" charset="-122"/>
                <a:cs typeface="Times New Roman" panose="02020603050405020304"/>
              </a:rPr>
              <a:t>⑤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分类比较齐全且较有权威性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3192" y="791815"/>
          <a:ext cx="10935690" cy="4760024"/>
        </p:xfrm>
        <a:graphic>
          <a:graphicData uri="http://schemas.openxmlformats.org/drawingml/2006/table">
            <a:tbl>
              <a:tblPr/>
              <a:tblGrid>
                <a:gridCol w="1078260"/>
                <a:gridCol w="5319120"/>
                <a:gridCol w="4538310"/>
              </a:tblGrid>
              <a:tr h="3887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类型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优势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Times New Roman" panose="02020603050405020304"/>
                        </a:rPr>
                        <a:t>劣势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1656" marR="416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9439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电视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互联网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________________________________________________________________________________________________________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>
            <p:custDataLst>
              <p:tags r:id="rId1"/>
            </p:custDataLst>
          </p:nvPr>
        </p:nvSpPr>
        <p:spPr>
          <a:xfrm>
            <a:off x="6661137" y="3344031"/>
            <a:ext cx="460851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网上信息真假掺杂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信息量大，且有很多无用信息，利用率不高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电脑及相应设备投入较高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  <p:sp>
        <p:nvSpPr>
          <p:cNvPr id="56" name="矩形 55"/>
          <p:cNvSpPr/>
          <p:nvPr>
            <p:custDataLst>
              <p:tags r:id="rId2"/>
            </p:custDataLst>
          </p:nvPr>
        </p:nvSpPr>
        <p:spPr>
          <a:xfrm>
            <a:off x="1332545" y="3600127"/>
            <a:ext cx="523836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交互性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多媒体与超文本链接；</a:t>
            </a:r>
            <a:endParaRPr lang="zh-CN" altLang="zh-CN" sz="1000" kern="100" dirty="0">
              <a:latin typeface="等线" panose="02010600030101010101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数字化及其带来的全球化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en-US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较强的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针对性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高技术支持性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  <p:sp>
        <p:nvSpPr>
          <p:cNvPr id="57" name="矩形 56"/>
          <p:cNvSpPr/>
          <p:nvPr>
            <p:custDataLst>
              <p:tags r:id="rId3"/>
            </p:custDataLst>
          </p:nvPr>
        </p:nvSpPr>
        <p:spPr>
          <a:xfrm>
            <a:off x="6661137" y="1187859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电视画面转瞬即逝，既不容易选择，也不容易查找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zh-CN" altLang="zh-CN" sz="2400" b="1" kern="100" dirty="0" smtClean="0">
                <a:latin typeface="等线" panose="02010600030101010101" charset="-122"/>
                <a:ea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电视机价格较高，不如收音机轻便、易携带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  <p:sp>
        <p:nvSpPr>
          <p:cNvPr id="58" name="矩形 57"/>
          <p:cNvSpPr/>
          <p:nvPr>
            <p:custDataLst>
              <p:tags r:id="rId4"/>
            </p:custDataLst>
          </p:nvPr>
        </p:nvSpPr>
        <p:spPr>
          <a:xfrm>
            <a:off x="1332545" y="1485761"/>
            <a:ext cx="54366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视听兼备，图声并茂，感染力强</a:t>
            </a:r>
            <a:r>
              <a:rPr lang="zh-CN" altLang="zh-CN" sz="2400" b="1" kern="100" dirty="0" smtClean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en-US" altLang="zh-CN" sz="2400" b="1" kern="100" dirty="0" smtClean="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手段先进，信息传递快，超越空间的力量强</a:t>
            </a:r>
            <a:endParaRPr lang="zh-CN" altLang="zh-CN" sz="1000" kern="100" dirty="0">
              <a:effectLst/>
              <a:latin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 </a:t>
            </a:r>
            <a:r>
              <a:rPr lang="zh-CN" altLang="zh-CN" kern="100" dirty="0" smtClean="0">
                <a:cs typeface="Times New Roman" panose="02020603050405020304"/>
              </a:rPr>
              <a:t>探讨</a:t>
            </a:r>
            <a:r>
              <a:rPr lang="zh-CN" altLang="zh-CN" kern="100" dirty="0">
                <a:cs typeface="Times New Roman" panose="02020603050405020304"/>
              </a:rPr>
              <a:t>不同媒介的语言特征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．改写招聘启事。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选择熟悉的传播媒介，对课本中的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招聘启事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进行改写，并说明改写理由。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en-US" kern="100" dirty="0">
                <a:cs typeface="Courier New" panose="02070309020205020404"/>
              </a:rPr>
              <a:t>改为</a:t>
            </a:r>
            <a:r>
              <a:rPr lang="zh-CN" altLang="zh-CN" kern="100" dirty="0">
                <a:cs typeface="Times New Roman" panose="02020603050405020304"/>
              </a:rPr>
              <a:t>用广播发布。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en-US" kern="100" dirty="0">
                <a:cs typeface="Courier New" panose="02070309020205020404"/>
              </a:rPr>
              <a:t>改为通过</a:t>
            </a:r>
            <a:r>
              <a:rPr lang="zh-CN" altLang="zh-CN" kern="100" dirty="0">
                <a:cs typeface="Times New Roman" panose="02020603050405020304"/>
              </a:rPr>
              <a:t>学校网络论坛或班级群发布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5" y="844577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397103"/>
            <a:ext cx="10980000" cy="6118860"/>
          </a:xfrm>
        </p:spPr>
        <p:txBody>
          <a:bodyPr/>
          <a:lstStyle/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(1)</a:t>
            </a:r>
            <a:endParaRPr lang="en-US" altLang="zh-CN" kern="100" dirty="0">
              <a:ea typeface="楷体" panose="02010609060101010101" charset="-122"/>
              <a:cs typeface="Courier New" panose="02070309020205020404"/>
            </a:endParaRPr>
          </a:p>
          <a:p>
            <a:pPr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同学们，下面广播一则招聘启事：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校报因为工作需要，拟招聘两名编辑，主要负责来稿筛选、文字编辑和部分校内新闻采写工作。招聘对象为高一、高二年级学有余力的同学。应聘的条件有三个：第一，热爱文学，热爱写作，有一定的文学鉴赏能力和较高的文字水平；第二，能够认真细致地做好文字工作，有较强的责任心；第三，具备良好的沟通能力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有意向的同学可在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3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月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25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日前，将个人简历发至邮箱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××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@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××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kern="100" dirty="0" smtClean="0">
              <a:ea typeface="楷体" panose="02010609060101010101" charset="-122"/>
              <a:cs typeface="Times New Roman" panose="02020603050405020304"/>
            </a:endParaRPr>
          </a:p>
          <a:p>
            <a:pPr indent="713740" fontAlgn="ctr" latinLnBrk="0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 smtClean="0">
                <a:cs typeface="Times New Roman" panose="02020603050405020304"/>
              </a:rPr>
              <a:t>改写理由：广播传播方式灵活，声情并茂，故应将语言修改得口语化、形象化、大众化，做到通俗易懂，易于理解。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 algn="l"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                                  </a:t>
            </a:r>
            <a:r>
              <a:rPr lang="zh-CN" altLang="zh-CN" kern="100" dirty="0">
                <a:ea typeface="黑体" panose="02010609060101010101" pitchFamily="49" charset="-122"/>
                <a:cs typeface="Times New Roman" panose="02020603050405020304"/>
              </a:rPr>
              <a:t>校报招聘两名编辑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高一、高二年级学有余力的同学，如果你热爱文学，热爱写作，有一定的文学鉴赏能力和较高的文字水平，能够认真细致地做好文字工作，有较强的责任心，具备良好的沟通能力，</a:t>
            </a:r>
            <a:r>
              <a:rPr lang="zh-CN" altLang="en-US" kern="100" dirty="0">
                <a:ea typeface="楷体" panose="02010609060101010101" charset="-122"/>
                <a:cs typeface="Times New Roman" panose="02020603050405020304"/>
              </a:rPr>
              <a:t>能够完成来稿筛选、文字编辑和部分校内新闻采写工作，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请你在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3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月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25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日前把个人简历发到邮箱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××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@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××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改写理由：网络传播信息丰富，故应将语言修改得鲜明、简洁，且具有个性化，以此吸引同学们的注意。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 noChangeArrowheads="1"/>
          </p:cNvSpPr>
          <p:nvPr/>
        </p:nvSpPr>
        <p:spPr bwMode="auto">
          <a:xfrm>
            <a:off x="0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单元概览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231975"/>
            <a:ext cx="10980000" cy="332295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在今天这个时代，信息交流比任何一个时代都要方便快捷。这得益于媒介的发达与便捷，广播、电视、网络等多种媒介相继兴起，给人们了解社会、和他人建立联系、与群体产生认同、与外界交换信息，以及根据掌握的信息进行理性决策等提供了多种途径、多样资源。同时，多媒介也改变了人们生活和思考的方式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691915"/>
            <a:ext cx="22002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398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．探讨不同媒介的语言特征。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收集相关资料，概括常用媒介的语言特征。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(1)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报刊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报刊语言具有真实可信、简短、精确、客观、通俗的特征。注重语言的独特性、深刻性和严谨性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        (2)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广播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广播语言具有口语化特征。应尽量减少书面语、生僻词的运用，采用简单的句式。播音时可使用一些口语、语气助词，甚至口头禅等。说话时要停顿自然，语气平易，态度平和。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避免用同音不同义的词。如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期终考试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，因与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期中考试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同音，应改为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期末考试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避免用半文半白的词语。如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间或配以玉石等饰物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改成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中间再搭配上玉石等饰物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，使听众容易理解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避免使用冗长的句子。长句子不容易理解，听众容易不耐烦；短句子更容易听明白。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把单音节词改成双音节词。双音节词比单音节词广播起来更加上口，听起来更加顺耳。比如自—自从、前—以前、曾—曾经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        (3)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电视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电视语言至少由以下四个部分组成：画面语言、解说语言、现场语言和字幕语言。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画面语言，是用纪实拍摄与画面编辑的手段传递直接、有效信息的语言方式，是我们最常用，也是最能迅速掌握的电视语言。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解说语言，在信息学范畴内属于间接信息，也就是我们通常说的解说词、画外音、旁白等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295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现场语言，包括现场实况录音，记者现场口头叙述、提问，以及与采访对象的对话等，即我们通常所说的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同期声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④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字幕语言，是对画面语言、现场语言起补充作用的语言方式，有时也可以作为解说语言的补充。所以，有时候我们可以把它叫作补充语言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ea typeface="楷体" panose="02010609060101010101" charset="-122"/>
                <a:cs typeface="Courier New" panose="02070309020205020404"/>
              </a:rPr>
              <a:t>        (4)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网络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汉语网络语言主要分为以下几大类：用数字谐音表达意义、用中文谐音表达意义、用拼音表达意义、用英语的缩略语表达意义、用重叠词表达意义、用各种符号表达意义、用动物表达意义等。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根据汉语网络语言的分类，它具有以下特点：趣味性十足，简单生动，容易使用。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但是，在日常的沟通交流中，不少人认为汉语网络语言存在很多负面特点：存在个别粗鲁的词汇和短语；个别语句表意模糊；新词新句不规范；使不同圈层的人在交流中存在障碍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2955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本单元属于必修课程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跨媒介阅读与交流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学习任务群，以信息时代的语文生活为题，通过三个学习活动，引导学生形成一定的媒介素养：理性面对全媒体时代，善于运用各种媒介与人交流沟通，获取信息；能够以正确的价值观审视信息，辨别真实与虚假，培养求真务实的态度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467779"/>
            <a:ext cx="10980000" cy="5908040"/>
          </a:xfrm>
        </p:spPr>
        <p:txBody>
          <a:bodyPr/>
          <a:lstStyle/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学习活动一：认识多媒介。通过搜集不同媒介报道同一新闻事件的资料，来探讨不同媒介的传播特点。运用不同媒介，进一步了解媒介的特点，并注意分析总结不同媒介对信息传播所产生的不同影响和效果。</a:t>
            </a:r>
            <a:r>
              <a:rPr lang="zh-CN" altLang="zh-CN" kern="100" dirty="0">
                <a:latin typeface="等线" panose="02010600030101010101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cs typeface="Times New Roman" panose="02020603050405020304"/>
              </a:rPr>
              <a:t>学习活动二：善用多媒介。通过小组活动，设计不同媒介宣传和推广方案，发挥多媒介的技术优势，丰富我们的生活和学习，向社会发出自己的声音。学习活动三：辨识媒介信息。通过搜集整理媒介上各种缺乏科学依据，却具有很强迷惑性的信息，归纳它们的语言表达特点、信息来源特点，探讨在信息多元时代我们应如何甄别信息、选择信息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7" y="575791"/>
            <a:ext cx="22002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187859"/>
            <a:ext cx="10980000" cy="525907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．有意识地关注信息时代多种传播媒介对人们学习、工作、生活的影响，通过调查，了解不同媒介的传播特点，更好地适应信息时代的生活。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．比较不同媒介的语言特征，能够撰写具有相应语言特征的文稿，提高信息时代背景下的语言文字运用能力。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．掌握报刊、广播、电视、网络等多种媒介传播信息的相关方法和注意点，并进行有效实践，不断提升媒介应用能力。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．了解辨识媒介信息的基本知识、方法，并将其运用于生活之中，提升思维能力；学习判断媒介信息的良莠，树立正确的人生观、价值观，提升媒介素养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16861" y="1295871"/>
          <a:ext cx="10888352" cy="2028240"/>
        </p:xfrm>
        <a:graphic>
          <a:graphicData uri="http://schemas.openxmlformats.org/drawingml/2006/table">
            <a:tbl>
              <a:tblPr/>
              <a:tblGrid>
                <a:gridCol w="812606"/>
                <a:gridCol w="6611790"/>
                <a:gridCol w="3463956"/>
              </a:tblGrid>
              <a:tr h="575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概念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释义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举例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27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媒介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传播学意义上的媒介是指存储和传递信息的手段和工具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报纸、杂志、广播、电视、互联网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4" y="539787"/>
            <a:ext cx="22002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6861" y="755811"/>
          <a:ext cx="10888352" cy="3948480"/>
        </p:xfrm>
        <a:graphic>
          <a:graphicData uri="http://schemas.openxmlformats.org/drawingml/2006/table">
            <a:tbl>
              <a:tblPr/>
              <a:tblGrid>
                <a:gridCol w="812606"/>
                <a:gridCol w="4487554"/>
                <a:gridCol w="5588192"/>
              </a:tblGrid>
              <a:tr h="575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概念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释义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举例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1656" marR="41656" marT="0" marB="10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27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跨媒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介传播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跨媒介传播指信息在不同媒介之间的流布与互动，包括相同信息在不同媒介之间的交叉传播与整合，媒介之间的合作、共生、互动与协调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作为经典的科幻作品，《三体》的传播经历了纸媒、网媒和影视传媒阶段，</a:t>
                      </a:r>
                      <a:r>
                        <a:rPr lang="zh-CN" sz="2800" b="1" kern="100" dirty="0">
                          <a:effectLst/>
                          <a:latin typeface="等线" panose="02010600030101010101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随着传播介质的改变，受众人数呈增长之势，尤其是在第三阶段迎来了它生命的第二春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79" y="637789"/>
            <a:ext cx="22002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223863"/>
            <a:ext cx="10980000" cy="454374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．通过阅读纸质文本、电子文本，或参观展览等途径，了解多种媒介的特点。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．在实践中了解多种媒介对人们学习、工作、生活等方面的影响，并归纳分析，形成学习成果。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．分析实例，研讨多种媒介信息存储、呈现与传递的特点，分析并合理选择、恰当运用不同类型的媒介对表现主题、传递信息、促进交往所产生的影响，并进行总结，形成结论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50725" y="1320469"/>
          <a:ext cx="10620624" cy="4153884"/>
        </p:xfrm>
        <a:graphic>
          <a:graphicData uri="http://schemas.openxmlformats.org/drawingml/2006/table">
            <a:tbl>
              <a:tblPr/>
              <a:tblGrid>
                <a:gridCol w="1565896"/>
                <a:gridCol w="7555420"/>
                <a:gridCol w="507371"/>
                <a:gridCol w="484566"/>
                <a:gridCol w="507371"/>
              </a:tblGrid>
              <a:tr h="43102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维度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标准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等级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4310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A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B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j-ea"/>
                          <a:cs typeface="Courier New" panose="02070309020205020404"/>
                        </a:rPr>
                        <a:t>C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+mn-lt"/>
                        <a:ea typeface="+mj-ea"/>
                        <a:cs typeface="Courier New" panose="02070309020205020404"/>
                      </a:endParaRPr>
                    </a:p>
                  </a:txBody>
                  <a:tcPr marL="45822" marR="45822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语言建构与运用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规范使用网络用语、新闻语体等多样化语言，避免低俗化；提升信息筛选整合与多媒体表达能力，实现有效传播；通过实践优化交际语言，做到得体沟通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思维发展与提升</a:t>
                      </a:r>
                      <a:endParaRPr lang="zh-CN" sz="10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培养批判性思维，辨别网络信息真伪；激发创新思维，尝试创意表达与创作；训练系统思维，把握语文与生活要素的关联</a:t>
                      </a:r>
                      <a:endParaRPr lang="zh-CN" sz="10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26" y="568734"/>
            <a:ext cx="22002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52.175748031496,&quot;left&quot;:104.9248031496063,&quot;top&quot;:130.0663779527559,&quot;width&quot;:779.6141732283464}"/>
</p:tagLst>
</file>

<file path=ppt/tags/tag11.xml><?xml version="1.0" encoding="utf-8"?>
<p:tagLst xmlns:p="http://schemas.openxmlformats.org/presentationml/2006/main">
  <p:tag name="KSO_WM_DIAGRAM_VIRTUALLY_FRAME" val="{&quot;height&quot;:351.53511811023617,&quot;left&quot;:104.9248031496063,&quot;top&quot;:93.53220472440945,&quot;width&quot;:782.4491338582677}"/>
</p:tagLst>
</file>

<file path=ppt/tags/tag12.xml><?xml version="1.0" encoding="utf-8"?>
<p:tagLst xmlns:p="http://schemas.openxmlformats.org/presentationml/2006/main">
  <p:tag name="KSO_WM_DIAGRAM_VIRTUALLY_FRAME" val="{&quot;height&quot;:351.53511811023617,&quot;left&quot;:104.9248031496063,&quot;top&quot;:93.53220472440945,&quot;width&quot;:782.4491338582677}"/>
</p:tagLst>
</file>

<file path=ppt/tags/tag13.xml><?xml version="1.0" encoding="utf-8"?>
<p:tagLst xmlns:p="http://schemas.openxmlformats.org/presentationml/2006/main">
  <p:tag name="KSO_WM_DIAGRAM_VIRTUALLY_FRAME" val="{&quot;height&quot;:351.53511811023617,&quot;left&quot;:104.9248031496063,&quot;top&quot;:93.53220472440945,&quot;width&quot;:782.4491338582677}"/>
</p:tagLst>
</file>

<file path=ppt/tags/tag14.xml><?xml version="1.0" encoding="utf-8"?>
<p:tagLst xmlns:p="http://schemas.openxmlformats.org/presentationml/2006/main">
  <p:tag name="KSO_WM_DIAGRAM_VIRTUALLY_FRAME" val="{&quot;height&quot;:351.53511811023617,&quot;left&quot;:104.9248031496063,&quot;top&quot;:93.53220472440945,&quot;width&quot;:782.4491338582677}"/>
</p:tagLst>
</file>

<file path=ppt/tags/tag15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52.175748031496,&quot;left&quot;:104.9248031496063,&quot;top&quot;:130.0663779527559,&quot;width&quot;:779.6141732283464}"/>
</p:tagLst>
</file>

<file path=ppt/tags/tag8.xml><?xml version="1.0" encoding="utf-8"?>
<p:tagLst xmlns:p="http://schemas.openxmlformats.org/presentationml/2006/main">
  <p:tag name="KSO_WM_DIAGRAM_VIRTUALLY_FRAME" val="{&quot;height&quot;:352.175748031496,&quot;left&quot;:104.9248031496063,&quot;top&quot;:130.0663779527559,&quot;width&quot;:779.6141732283464}"/>
</p:tagLst>
</file>

<file path=ppt/tags/tag9.xml><?xml version="1.0" encoding="utf-8"?>
<p:tagLst xmlns:p="http://schemas.openxmlformats.org/presentationml/2006/main">
  <p:tag name="KSO_WM_DIAGRAM_VIRTUALLY_FRAME" val="{&quot;height&quot;:352.175748031496,&quot;left&quot;:104.9248031496063,&quot;top&quot;:130.0663779527559,&quot;width&quot;:779.614173228346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4247</Words>
  <Application>WPS 演示</Application>
  <PresentationFormat>自定义</PresentationFormat>
  <Paragraphs>238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等线</vt:lpstr>
      <vt:lpstr>Courier New</vt:lpstr>
      <vt:lpstr>黑体</vt:lpstr>
      <vt:lpstr>Arial Unicode MS</vt:lpstr>
      <vt:lpstr>楷体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1352</cp:revision>
  <dcterms:created xsi:type="dcterms:W3CDTF">2016-06-29T09:22:00Z</dcterms:created>
  <dcterms:modified xsi:type="dcterms:W3CDTF">2026-02-26T06:56:06Z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2052-12.1.0.24657</vt:lpwstr>
  </property>
</Properties>
</file>