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69"/>
  </p:handoutMasterIdLst>
  <p:sldIdLst>
    <p:sldId id="3920" r:id="rId3"/>
    <p:sldId id="3922" r:id="rId5"/>
    <p:sldId id="4047" r:id="rId6"/>
    <p:sldId id="4048" r:id="rId7"/>
    <p:sldId id="4049" r:id="rId8"/>
    <p:sldId id="4050" r:id="rId9"/>
    <p:sldId id="4051" r:id="rId10"/>
    <p:sldId id="4124" r:id="rId11"/>
    <p:sldId id="4052" r:id="rId12"/>
    <p:sldId id="3968" r:id="rId13"/>
    <p:sldId id="3969" r:id="rId14"/>
    <p:sldId id="4060" r:id="rId15"/>
    <p:sldId id="4061" r:id="rId16"/>
    <p:sldId id="3939" r:id="rId17"/>
    <p:sldId id="4062" r:id="rId18"/>
    <p:sldId id="4063" r:id="rId19"/>
    <p:sldId id="4064" r:id="rId20"/>
    <p:sldId id="4065" r:id="rId21"/>
    <p:sldId id="4066" r:id="rId22"/>
    <p:sldId id="4105" r:id="rId23"/>
    <p:sldId id="4067" r:id="rId24"/>
    <p:sldId id="4068" r:id="rId25"/>
    <p:sldId id="4126" r:id="rId26"/>
    <p:sldId id="4069" r:id="rId27"/>
    <p:sldId id="4070" r:id="rId28"/>
    <p:sldId id="4106" r:id="rId29"/>
    <p:sldId id="4107" r:id="rId30"/>
    <p:sldId id="4108" r:id="rId31"/>
    <p:sldId id="4109" r:id="rId32"/>
    <p:sldId id="4110" r:id="rId33"/>
    <p:sldId id="4071" r:id="rId34"/>
    <p:sldId id="4072" r:id="rId35"/>
    <p:sldId id="4073" r:id="rId36"/>
    <p:sldId id="4111" r:id="rId37"/>
    <p:sldId id="4074" r:id="rId38"/>
    <p:sldId id="4112" r:id="rId39"/>
    <p:sldId id="4075" r:id="rId40"/>
    <p:sldId id="4113" r:id="rId41"/>
    <p:sldId id="4104" r:id="rId42"/>
    <p:sldId id="4076" r:id="rId43"/>
    <p:sldId id="3986" r:id="rId44"/>
    <p:sldId id="4114" r:id="rId45"/>
    <p:sldId id="4115" r:id="rId46"/>
    <p:sldId id="4116" r:id="rId47"/>
    <p:sldId id="4117" r:id="rId48"/>
    <p:sldId id="4118" r:id="rId49"/>
    <p:sldId id="4119" r:id="rId50"/>
    <p:sldId id="4120" r:id="rId51"/>
    <p:sldId id="4121" r:id="rId52"/>
    <p:sldId id="4122" r:id="rId53"/>
    <p:sldId id="3987" r:id="rId54"/>
    <p:sldId id="4088" r:id="rId55"/>
    <p:sldId id="4089" r:id="rId56"/>
    <p:sldId id="3991" r:id="rId57"/>
    <p:sldId id="4127" r:id="rId58"/>
    <p:sldId id="4095" r:id="rId59"/>
    <p:sldId id="4096" r:id="rId60"/>
    <p:sldId id="4098" r:id="rId61"/>
    <p:sldId id="4097" r:id="rId62"/>
    <p:sldId id="4130" r:id="rId63"/>
    <p:sldId id="3992" r:id="rId64"/>
    <p:sldId id="4103" r:id="rId65"/>
    <p:sldId id="4046" r:id="rId66"/>
    <p:sldId id="4123" r:id="rId67"/>
    <p:sldId id="3956" r:id="rId68"/>
  </p:sldIdLst>
  <p:sldSz cx="11522075" cy="6480175"/>
  <p:notesSz cx="6858000" cy="9144000"/>
  <p:embeddedFontLst>
    <p:embeddedFont>
      <p:font typeface="微软雅黑" panose="020B0503020204020204" pitchFamily="34" charset="-122"/>
      <p:regular r:id="rId73"/>
    </p:embeddedFont>
    <p:embeddedFont>
      <p:font typeface="Calibri" panose="020F0502020204030204" pitchFamily="34" charset="0"/>
      <p:regular r:id="rId74"/>
      <p:bold r:id="rId75"/>
      <p:italic r:id="rId76"/>
      <p:boldItalic r:id="rId77"/>
    </p:embeddedFont>
    <p:embeddedFont>
      <p:font typeface="等线" panose="02010600030101010101" charset="-122"/>
      <p:regular r:id="rId78"/>
    </p:embeddedFont>
    <p:embeddedFont>
      <p:font typeface="黑体" panose="02010609060101010101" charset="-122"/>
      <p:regular r:id="rId79"/>
    </p:embeddedFont>
    <p:embeddedFont>
      <p:font typeface="楷体" panose="02010609060101010101" charset="-122"/>
      <p:regular r:id="rId80"/>
    </p:embeddedFont>
    <p:embeddedFont>
      <p:font typeface="华文细黑" panose="02010600040101010101" pitchFamily="2" charset="-122"/>
      <p:regular r:id="rId81"/>
    </p:embeddedFont>
  </p:embeddedFontLst>
  <p:custDataLst>
    <p:tags r:id="rId82"/>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175" userDrawn="1">
          <p15:clr>
            <a:srgbClr val="A4A3A4"/>
          </p15:clr>
        </p15:guide>
        <p15:guide id="4" pos="1641" userDrawn="1">
          <p15:clr>
            <a:srgbClr val="A4A3A4"/>
          </p15:clr>
        </p15:guide>
        <p15:guide id="5" pos="0" userDrawn="1">
          <p15:clr>
            <a:srgbClr val="A4A3A4"/>
          </p15:clr>
        </p15:guide>
        <p15:guide id="6" pos="36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C000"/>
    <a:srgbClr val="FF0000"/>
    <a:srgbClr val="E6E6E6"/>
    <a:srgbClr val="000000"/>
    <a:srgbClr val="FF9900"/>
    <a:srgbClr val="CC6600"/>
    <a:srgbClr val="C2DBEE"/>
    <a:srgbClr val="1F487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6342" autoAdjust="0"/>
    <p:restoredTop sz="94268" autoAdjust="0"/>
  </p:normalViewPr>
  <p:slideViewPr>
    <p:cSldViewPr showGuides="1">
      <p:cViewPr>
        <p:scale>
          <a:sx n="75" d="100"/>
          <a:sy n="75" d="100"/>
        </p:scale>
        <p:origin x="-1182" y="-870"/>
      </p:cViewPr>
      <p:guideLst>
        <p:guide orient="horz" pos="562"/>
        <p:guide orient="horz" pos="462"/>
        <p:guide orient="horz" pos="2175"/>
        <p:guide pos="1641"/>
        <p:guide/>
        <p:guide pos="3628"/>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923"/>
        <p:guide pos="2160"/>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2" Type="http://schemas.openxmlformats.org/officeDocument/2006/relationships/tags" Target="tags/tag9.xml"/><Relationship Id="rId81" Type="http://schemas.openxmlformats.org/officeDocument/2006/relationships/font" Target="fonts/font9.fntdata"/><Relationship Id="rId80" Type="http://schemas.openxmlformats.org/officeDocument/2006/relationships/font" Target="fonts/font8.fntdata"/><Relationship Id="rId8" Type="http://schemas.openxmlformats.org/officeDocument/2006/relationships/slide" Target="slides/slide5.xml"/><Relationship Id="rId79" Type="http://schemas.openxmlformats.org/officeDocument/2006/relationships/font" Target="fonts/font7.fntdata"/><Relationship Id="rId78" Type="http://schemas.openxmlformats.org/officeDocument/2006/relationships/font" Target="fonts/font6.fntdata"/><Relationship Id="rId77" Type="http://schemas.openxmlformats.org/officeDocument/2006/relationships/font" Target="fonts/font5.fntdata"/><Relationship Id="rId76" Type="http://schemas.openxmlformats.org/officeDocument/2006/relationships/font" Target="fonts/font4.fntdata"/><Relationship Id="rId75" Type="http://schemas.openxmlformats.org/officeDocument/2006/relationships/font" Target="fonts/font3.fntdata"/><Relationship Id="rId74" Type="http://schemas.openxmlformats.org/officeDocument/2006/relationships/font" Target="fonts/font2.fntdata"/><Relationship Id="rId73" Type="http://schemas.openxmlformats.org/officeDocument/2006/relationships/font" Target="fonts/font1.fntdata"/><Relationship Id="rId72" Type="http://schemas.openxmlformats.org/officeDocument/2006/relationships/tableStyles" Target="tableStyles.xml"/><Relationship Id="rId71" Type="http://schemas.openxmlformats.org/officeDocument/2006/relationships/viewProps" Target="viewProps.xml"/><Relationship Id="rId70" Type="http://schemas.openxmlformats.org/officeDocument/2006/relationships/presProps" Target="presProps.xml"/><Relationship Id="rId7" Type="http://schemas.openxmlformats.org/officeDocument/2006/relationships/slide" Target="slides/slide4.xml"/><Relationship Id="rId69" Type="http://schemas.openxmlformats.org/officeDocument/2006/relationships/handoutMaster" Target="handoutMasters/handoutMaster1.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A5216BAF-771C-4297-A34F-6DE11A8E18F0}"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D8886CE6-AA26-4DD4-867B-2C2FA614D321}"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B6F97BF1-F8FB-4238-95BD-8BA2E96633AD}"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6E4AC5A-5349-4815-B6F6-9F51C7BB1342}"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39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39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B71B228-470F-44B6-9BC3-00E06EFC0145}"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5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155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eaLnBrk="1" hangingPunct="1"/>
            <a:fld id="{527E2B21-1D80-4691-A487-9B2F3CA4CC73}" type="slidenum">
              <a:rPr lang="zh-CN" altLang="en-US" sz="1200" smtClean="0">
                <a:solidFill>
                  <a:prstClr val="black"/>
                </a:solidFill>
                <a:latin typeface="Calibri" panose="020F0502020204030204" pitchFamily="34" charset="0"/>
              </a:rPr>
            </a:fld>
            <a:endParaRPr lang="en-US" altLang="zh-CN" sz="1200">
              <a:solidFill>
                <a:prstClr val="black"/>
              </a:solidFill>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5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155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eaLnBrk="1" hangingPunct="1"/>
            <a:fld id="{527E2B21-1D80-4691-A487-9B2F3CA4CC73}" type="slidenum">
              <a:rPr lang="zh-CN" altLang="en-US" sz="1200" smtClean="0">
                <a:solidFill>
                  <a:prstClr val="black"/>
                </a:solidFill>
                <a:latin typeface="Calibri" panose="020F0502020204030204" pitchFamily="34" charset="0"/>
              </a:rPr>
            </a:fld>
            <a:endParaRPr lang="en-US" altLang="zh-CN" sz="1200">
              <a:solidFill>
                <a:prstClr val="black"/>
              </a:solidFill>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5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155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27E2B21-1D80-4691-A487-9B2F3CA4CC73}"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slide" Target="../slides/slide64.xml"/><Relationship Id="rId4" Type="http://schemas.openxmlformats.org/officeDocument/2006/relationships/slide" Target="../slides/slide63.xml"/><Relationship Id="rId3" Type="http://schemas.openxmlformats.org/officeDocument/2006/relationships/slide" Target="../slides/slide1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slide" Target="../slides/slide64.xml"/><Relationship Id="rId4" Type="http://schemas.openxmlformats.org/officeDocument/2006/relationships/slide" Target="../slides/slide63.xml"/><Relationship Id="rId3" Type="http://schemas.openxmlformats.org/officeDocument/2006/relationships/slide" Target="../slides/slide1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00">
    <p:spTree>
      <p:nvGrpSpPr>
        <p:cNvPr id="1" name=""/>
        <p:cNvGrpSpPr/>
        <p:nvPr/>
      </p:nvGrpSpPr>
      <p:grpSpPr>
        <a:xfrm>
          <a:off x="0" y="0"/>
          <a:ext cx="0" cy="0"/>
          <a:chOff x="0" y="0"/>
          <a:chExt cx="0" cy="0"/>
        </a:xfrm>
      </p:grpSpPr>
      <p:sp>
        <p:nvSpPr>
          <p:cNvPr id="6" name="平行四边形 5"/>
          <p:cNvSpPr/>
          <p:nvPr userDrawn="1"/>
        </p:nvSpPr>
        <p:spPr>
          <a:xfrm>
            <a:off x="0"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5" name="文本占位符 4"/>
          <p:cNvSpPr>
            <a:spLocks noGrp="1"/>
          </p:cNvSpPr>
          <p:nvPr>
            <p:ph type="body" sz="quarter" idx="10"/>
          </p:nvPr>
        </p:nvSpPr>
        <p:spPr>
          <a:xfrm>
            <a:off x="271037" y="1566924"/>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圆角矩形 5">
            <a:hlinkClick r:id="rId2" action="ppaction://hlinksldjump"/>
          </p:cNvPr>
          <p:cNvSpPr>
            <a:spLocks noChangeArrowheads="1"/>
          </p:cNvSpPr>
          <p:nvPr userDrawn="1"/>
        </p:nvSpPr>
        <p:spPr bwMode="auto">
          <a:xfrm>
            <a:off x="6877161" y="76063"/>
            <a:ext cx="1008000" cy="3060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重构拓展</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7993310"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迁移应用</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7" name="圆角矩形 6">
            <a:hlinkClick r:id="rId4" action="ppaction://hlinksldjump"/>
          </p:cNvPr>
          <p:cNvSpPr>
            <a:spLocks noChangeArrowheads="1"/>
          </p:cNvSpPr>
          <p:nvPr userDrawn="1"/>
        </p:nvSpPr>
        <p:spPr bwMode="auto">
          <a:xfrm>
            <a:off x="9109409" y="140336"/>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单元测试卷</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8" name="圆角矩形 7">
            <a:hlinkClick r:id="rId5" action="ppaction://hlinksldjump"/>
          </p:cNvPr>
          <p:cNvSpPr>
            <a:spLocks noChangeArrowheads="1"/>
          </p:cNvSpPr>
          <p:nvPr userDrawn="1"/>
        </p:nvSpPr>
        <p:spPr bwMode="auto">
          <a:xfrm>
            <a:off x="10261649"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课后素养评价</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圆角矩形 5">
            <a:hlinkClick r:id="rId2" action="ppaction://hlinksldjump"/>
          </p:cNvPr>
          <p:cNvSpPr>
            <a:spLocks noChangeArrowheads="1"/>
          </p:cNvSpPr>
          <p:nvPr userDrawn="1"/>
        </p:nvSpPr>
        <p:spPr bwMode="auto">
          <a:xfrm>
            <a:off x="6769149"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重构拓展</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7885298" y="76063"/>
            <a:ext cx="1008000" cy="3060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迁移应用</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7" name="圆角矩形 6">
            <a:hlinkClick r:id="rId4" action="ppaction://hlinksldjump"/>
          </p:cNvPr>
          <p:cNvSpPr>
            <a:spLocks noChangeArrowheads="1"/>
          </p:cNvSpPr>
          <p:nvPr userDrawn="1"/>
        </p:nvSpPr>
        <p:spPr bwMode="auto">
          <a:xfrm>
            <a:off x="9037401" y="140336"/>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单元测试卷</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8" name="圆角矩形 7">
            <a:hlinkClick r:id="rId5" action="ppaction://hlinksldjump"/>
          </p:cNvPr>
          <p:cNvSpPr>
            <a:spLocks noChangeArrowheads="1"/>
          </p:cNvSpPr>
          <p:nvPr userDrawn="1"/>
        </p:nvSpPr>
        <p:spPr bwMode="auto">
          <a:xfrm>
            <a:off x="10189529"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课后素养评价</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1.pn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87796"/>
            <a:ext cx="19800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l"/>
            <a:r>
              <a:rPr lang="zh-CN" altLang="en-US" sz="1400" b="1" dirty="0" smtClean="0">
                <a:solidFill>
                  <a:srgbClr val="C0472D"/>
                </a:solidFill>
                <a:latin typeface="微软雅黑" panose="020B0503020204020204" pitchFamily="34" charset="-122"/>
                <a:ea typeface="微软雅黑" panose="020B0503020204020204" pitchFamily="34" charset="-122"/>
              </a:rPr>
              <a:t>第八单元　责任与担当</a:t>
            </a:r>
            <a:endParaRPr lang="zh-CN" altLang="en-US" sz="1400" b="1" dirty="0" smtClean="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4.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tiff"/><Relationship Id="rId1" Type="http://schemas.openxmlformats.org/officeDocument/2006/relationships/image" Target="../media/image5.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tif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tiff"/></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tif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tif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tif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tif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tiff"/></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tiff"/></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hyperlink" Target="..\3.&#37197;&#22871;&#32451;&#20064;&#39064;\02%20&#21333;&#20803;&#36136;&#37327;&#35780;&#20272;\04%20&#21333;&#20803;&#36136;&#37327;&#35780;&#20272;(&#22235;).docx" TargetMode="External"/><Relationship Id="rId3" Type="http://schemas.openxmlformats.org/officeDocument/2006/relationships/tags" Target="../tags/tag7.xml"/><Relationship Id="rId2" Type="http://schemas.openxmlformats.org/officeDocument/2006/relationships/hyperlink" Target="../3.&#37197;&#22871;&#32451;&#20064;&#39064;/&#35838;&#21518;&#32032;&#20859;&#35780;&#20215;/&#35838;&#21518;&#32032;&#20859;&#35780;&#20215;(&#19968;).DOCX" TargetMode="External"/><Relationship Id="rId1" Type="http://schemas.openxmlformats.org/officeDocument/2006/relationships/image" Target="../media/image13.png"/></Relationships>
</file>

<file path=ppt/slides/_rels/slide6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hyperlink" Target="..\3.&#37197;&#22871;&#32451;&#20064;&#39064;\01%20&#35838;&#21518;&#32032;&#20859;&#35780;&#20215;\17&#35838;&#21518;&#32032;&#20859;&#35780;&#20215;&#65288;&#21313;&#19971;&#65289;.docx" TargetMode="External"/><Relationship Id="rId3" Type="http://schemas.openxmlformats.org/officeDocument/2006/relationships/tags" Target="../tags/tag8.xml"/><Relationship Id="rId2" Type="http://schemas.openxmlformats.org/officeDocument/2006/relationships/hyperlink" Target="../3.&#37197;&#22871;&#32451;&#20064;&#39064;/&#35838;&#21518;&#32032;&#20859;&#35780;&#20215;/&#35838;&#21518;&#32032;&#20859;&#35780;&#20215;(&#19968;).DOCX" TargetMode="External"/><Relationship Id="rId1" Type="http://schemas.openxmlformats.org/officeDocument/2006/relationships/image" Target="../media/image13.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8" y="3571"/>
            <a:ext cx="11522075" cy="3596556"/>
          </a:xfrm>
          <a:prstGeom prst="rect">
            <a:avLst/>
          </a:prstGeom>
        </p:spPr>
      </p:pic>
      <p:sp>
        <p:nvSpPr>
          <p:cNvPr id="30" name="矩形 29"/>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矩形 21"/>
          <p:cNvSpPr/>
          <p:nvPr>
            <p:custDataLst>
              <p:tags r:id="rId3"/>
            </p:custDataLst>
          </p:nvPr>
        </p:nvSpPr>
        <p:spPr>
          <a:xfrm>
            <a:off x="0" y="3458341"/>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梯形 16"/>
          <p:cNvSpPr/>
          <p:nvPr>
            <p:custDataLst>
              <p:tags r:id="rId4"/>
            </p:custDataLst>
          </p:nvPr>
        </p:nvSpPr>
        <p:spPr>
          <a:xfrm>
            <a:off x="1458559"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矩形 20"/>
          <p:cNvSpPr/>
          <p:nvPr>
            <p:custDataLst>
              <p:tags r:id="rId5"/>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31" name="梯形 30"/>
          <p:cNvSpPr/>
          <p:nvPr>
            <p:custDataLst>
              <p:tags r:id="rId6"/>
            </p:custDataLst>
          </p:nvPr>
        </p:nvSpPr>
        <p:spPr>
          <a:xfrm flipV="1">
            <a:off x="1858010"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文本框 15"/>
          <p:cNvSpPr txBox="1"/>
          <p:nvPr>
            <p:custDataLst>
              <p:tags r:id="rId7"/>
            </p:custDataLst>
          </p:nvPr>
        </p:nvSpPr>
        <p:spPr>
          <a:xfrm>
            <a:off x="1800597" y="3205824"/>
            <a:ext cx="7920880" cy="646331"/>
          </a:xfrm>
          <a:prstGeom prst="rect">
            <a:avLst/>
          </a:prstGeom>
          <a:noFill/>
        </p:spPr>
        <p:txBody>
          <a:bodyPr wrap="square" rtlCol="0">
            <a:spAutoFit/>
          </a:bodyPr>
          <a:lstStyle/>
          <a:p>
            <a:pPr algn="ctr">
              <a:defRPr/>
            </a:pPr>
            <a:r>
              <a:rPr lang="zh-CN" altLang="en-US"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第八单元　责任与担当</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9" name="副标题 1"/>
          <p:cNvSpPr txBox="1"/>
          <p:nvPr/>
        </p:nvSpPr>
        <p:spPr>
          <a:xfrm>
            <a:off x="0" y="4688466"/>
            <a:ext cx="11522075" cy="78386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重构拓展　迁移应用</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课件\新坐标\8.24 点金训练 语文人教必修上册 教师用书（英）\语文人教必修上册\语文变色\主题微点写作X.TI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37" y="611795"/>
            <a:ext cx="11520000" cy="560889"/>
          </a:xfrm>
          <a:prstGeom prst="rect">
            <a:avLst/>
          </a:prstGeom>
          <a:noFill/>
          <a:extLst>
            <a:ext uri="{909E8E84-426E-40DD-AFC4-6F175D3DCCD1}">
              <a14:hiddenFill xmlns:a14="http://schemas.microsoft.com/office/drawing/2010/main">
                <a:solidFill>
                  <a:srgbClr val="FFFFFF"/>
                </a:solidFill>
              </a14:hiddenFill>
            </a:ext>
          </a:extLst>
        </p:spPr>
      </p:pic>
      <p:sp>
        <p:nvSpPr>
          <p:cNvPr id="4" name="文本占位符 3"/>
          <p:cNvSpPr>
            <a:spLocks noGrp="1"/>
          </p:cNvSpPr>
          <p:nvPr>
            <p:ph type="body" sz="quarter" idx="10"/>
          </p:nvPr>
        </p:nvSpPr>
        <p:spPr>
          <a:xfrm>
            <a:off x="271037" y="1259867"/>
            <a:ext cx="10980000" cy="2676525"/>
          </a:xfrm>
        </p:spPr>
        <p:txBody>
          <a:bodyPr/>
          <a:lstStyle/>
          <a:p>
            <a:pPr indent="713740" fontAlgn="ctr">
              <a:spcAft>
                <a:spcPts val="0"/>
              </a:spcAft>
              <a:tabLst>
                <a:tab pos="2700655" algn="l"/>
              </a:tabLst>
            </a:pPr>
            <a:r>
              <a:rPr lang="zh-CN" altLang="zh-CN" kern="100" dirty="0">
                <a:ea typeface="楷体" panose="02010609060101010101" charset="-122"/>
                <a:cs typeface="Times New Roman" panose="02020603050405020304"/>
              </a:rPr>
              <a:t>社交平台上，当下年轻人的工作状态和生活价值观成为讨论的热点。有人说，年轻人正在</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变懒</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，也有人说年轻人独立自信，还有人不理解年轻人的选择</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年轻人本该怎么样？年轻人应该如何在追求自由和承担责任中作出自己的选择</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271037" y="611795"/>
            <a:ext cx="10980000" cy="4615815"/>
          </a:xfrm>
        </p:spPr>
        <p:txBody>
          <a:bodyPr/>
          <a:lstStyle/>
          <a:p>
            <a:pPr>
              <a:spcAft>
                <a:spcPts val="0"/>
              </a:spcAft>
              <a:tabLst>
                <a:tab pos="2700655" algn="l"/>
              </a:tabLst>
            </a:pPr>
            <a:r>
              <a:rPr lang="zh-CN" altLang="zh-CN" kern="100" dirty="0">
                <a:cs typeface="Times New Roman" panose="02020603050405020304"/>
              </a:rPr>
              <a:t>请根据上面的材料，写一个</a:t>
            </a:r>
            <a:r>
              <a:rPr lang="en-US" altLang="zh-CN" kern="100" dirty="0">
                <a:cs typeface="Courier New" panose="02070309020205020404"/>
              </a:rPr>
              <a:t>300</a:t>
            </a:r>
            <a:r>
              <a:rPr lang="zh-CN" altLang="zh-CN" kern="100" dirty="0">
                <a:cs typeface="Times New Roman" panose="02020603050405020304"/>
              </a:rPr>
              <a:t>字左右的片段，谈谈自己的理解与感想。</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solidFill>
                  <a:srgbClr val="FF0000"/>
                </a:solidFill>
                <a:ea typeface="黑体" panose="02010609060101010101" charset="-122"/>
                <a:cs typeface="Times New Roman" panose="02020603050405020304"/>
              </a:rPr>
              <a:t>答案：</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示例一</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青春，是自由不羁的象征。不论是从有限年华的生命规律特点来看，还是从大时代中个人的选择价值来说，青春都是一生中难得的自由时光、独立独特的思想迸发之时。面对瞬息万变的社会，在个体选择自由、社会多元价值的流动碰撞中，年轻人迎难而上、勇于奋斗是一种姿态，向往自由更无可厚非</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2677656"/>
          </a:xfrm>
        </p:spPr>
        <p:txBody>
          <a:bodyPr/>
          <a:lstStyle/>
          <a:p>
            <a:pPr indent="713740" fontAlgn="ctr">
              <a:spcAft>
                <a:spcPts val="0"/>
              </a:spcAft>
              <a:tabLst>
                <a:tab pos="2700655" algn="l"/>
              </a:tabLst>
            </a:pPr>
            <a:r>
              <a:rPr lang="zh-CN" altLang="zh-CN" kern="100" dirty="0" smtClean="0">
                <a:ea typeface="楷体" panose="02010609060101010101" charset="-122"/>
                <a:cs typeface="Times New Roman" panose="02020603050405020304"/>
              </a:rPr>
              <a:t>年轻人</a:t>
            </a:r>
            <a:r>
              <a:rPr lang="zh-CN" altLang="zh-CN" kern="100" dirty="0">
                <a:ea typeface="楷体" panose="02010609060101010101" charset="-122"/>
                <a:cs typeface="Times New Roman" panose="02020603050405020304"/>
              </a:rPr>
              <a:t>是最有热血、最有激情、最能昂扬的群体。在勇于尝试、敢于挑战的责任之下，年轻人自由不羁、敢想敢做的精神，将促使他们在各个领域，绽放出非凡的创造力和创新力。正是因为年轻人爱自由、有责任，才让看似日常和平凡的工作生活，有了无限可能</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39787"/>
            <a:ext cx="10980000" cy="5862320"/>
          </a:xfrm>
        </p:spPr>
        <p:txBody>
          <a:bodyPr/>
          <a:lstStyle/>
          <a:p>
            <a:pPr lvl="0" indent="713740" fontAlgn="ctr">
              <a:spcAft>
                <a:spcPts val="0"/>
              </a:spcAft>
              <a:tabLst>
                <a:tab pos="2700655" algn="l"/>
              </a:tabLst>
            </a:pPr>
            <a:r>
              <a:rPr lang="en-US" altLang="zh-CN" sz="2500" kern="100" dirty="0">
                <a:solidFill>
                  <a:prstClr val="black"/>
                </a:solidFill>
                <a:ea typeface="楷体" panose="02010609060101010101" charset="-122"/>
                <a:cs typeface="Courier New" panose="02070309020205020404"/>
              </a:rPr>
              <a:t>(</a:t>
            </a:r>
            <a:r>
              <a:rPr lang="zh-CN" altLang="zh-CN" sz="2500" kern="100" dirty="0">
                <a:solidFill>
                  <a:prstClr val="black"/>
                </a:solidFill>
                <a:ea typeface="楷体" panose="02010609060101010101" charset="-122"/>
                <a:cs typeface="Times New Roman" panose="02020603050405020304"/>
              </a:rPr>
              <a:t>示例二</a:t>
            </a:r>
            <a:r>
              <a:rPr lang="en-US" altLang="zh-CN" sz="2500" kern="100" dirty="0">
                <a:solidFill>
                  <a:prstClr val="black"/>
                </a:solidFill>
                <a:ea typeface="楷体" panose="02010609060101010101" charset="-122"/>
                <a:cs typeface="Courier New" panose="02070309020205020404"/>
              </a:rPr>
              <a:t>)</a:t>
            </a:r>
            <a:r>
              <a:rPr lang="zh-CN" altLang="zh-CN" sz="2500" kern="100" dirty="0">
                <a:solidFill>
                  <a:prstClr val="black"/>
                </a:solidFill>
                <a:ea typeface="楷体" panose="02010609060101010101" charset="-122"/>
                <a:cs typeface="Times New Roman" panose="02020603050405020304"/>
              </a:rPr>
              <a:t>奋斗是青春最亮丽的底色，强烈的责任感是年轻人奋斗的不竭动力。如鲁迅所言，青年所多的是生力，遇见深林，可以辟成平地的，遇见旷野，可以栽种树木的，遇见沙漠，可以开掘井泉的。面对困难和挑战，年轻人只要愿意挺身而出、勇于担当、不断向上，将为自己和家庭，为祖国的繁荣富强贡献出自己的力量。如今，年轻人的身影，正活跃在各行各业中，书写着他们独有的勇立潮头。</a:t>
            </a:r>
            <a:endParaRPr lang="zh-CN" altLang="zh-CN" sz="2500" kern="100" dirty="0">
              <a:solidFill>
                <a:prstClr val="black"/>
              </a:solidFill>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sz="2500" kern="100" dirty="0" smtClean="0">
                <a:ea typeface="楷体" panose="02010609060101010101" charset="-122"/>
                <a:cs typeface="Times New Roman" panose="02020603050405020304"/>
              </a:rPr>
              <a:t>自信</a:t>
            </a:r>
            <a:r>
              <a:rPr lang="zh-CN" altLang="zh-CN" sz="2500" kern="100" dirty="0">
                <a:ea typeface="楷体" panose="02010609060101010101" charset="-122"/>
                <a:cs typeface="Times New Roman" panose="02020603050405020304"/>
              </a:rPr>
              <a:t>人生二百年，会当击水三千里。青春是自由的、热烈的、奔放的，同时也是责任的、担当的、勇敢的。青春既宜放纵不羁，亦须肩承重任。爱自由，有责任，多行动，才能对青春负责，为祖国、为人民作更多贡献，书写绚丽精彩</a:t>
            </a:r>
            <a:r>
              <a:rPr lang="zh-CN" altLang="zh-CN" sz="2500" kern="100" dirty="0" smtClean="0">
                <a:ea typeface="楷体" panose="02010609060101010101" charset="-122"/>
                <a:cs typeface="Times New Roman" panose="02020603050405020304"/>
              </a:rPr>
              <a:t>。</a:t>
            </a:r>
            <a:endParaRPr lang="zh-CN" altLang="zh-CN" sz="250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0" y="66516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p>
            <a:pPr algn="ctr" eaLnBrk="1" hangingPunct="1">
              <a:lnSpc>
                <a:spcPct val="90000"/>
              </a:lnSpc>
            </a:pPr>
            <a:r>
              <a:rPr lang="zh-CN" altLang="en-US" sz="3600" b="1" dirty="0">
                <a:solidFill>
                  <a:schemeClr val="bg1"/>
                </a:solidFill>
                <a:ea typeface="微软雅黑" panose="020B0503020204020204" pitchFamily="34" charset="-122"/>
                <a:cs typeface="Times New Roman" panose="02020603050405020304" pitchFamily="18" charset="0"/>
              </a:rPr>
              <a:t>迁移应用</a:t>
            </a:r>
            <a:endParaRPr lang="zh-CN" altLang="en-US" sz="3600" b="1" dirty="0">
              <a:solidFill>
                <a:schemeClr val="bg1"/>
              </a:solidFill>
              <a:ea typeface="微软雅黑" panose="020B0503020204020204" pitchFamily="34" charset="-122"/>
              <a:cs typeface="Times New Roman" panose="02020603050405020304" pitchFamily="18" charset="0"/>
            </a:endParaRPr>
          </a:p>
        </p:txBody>
      </p:sp>
      <p:pic>
        <p:nvPicPr>
          <p:cNvPr id="3074" name="Picture 2" descr="F:\课件\新坐标\8.24 点金训练 语文人教必修上册 教师用书（英）\语文人教必修上册\语文变色\语文实践活动-阅读与鉴赏.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74581" y="1608467"/>
            <a:ext cx="5772912" cy="731520"/>
          </a:xfrm>
          <a:prstGeom prst="rect">
            <a:avLst/>
          </a:prstGeom>
          <a:noFill/>
          <a:extLst>
            <a:ext uri="{909E8E84-426E-40DD-AFC4-6F175D3DCCD1}">
              <a14:hiddenFill xmlns:a14="http://schemas.microsoft.com/office/drawing/2010/main">
                <a:solidFill>
                  <a:srgbClr val="FFFFFF"/>
                </a:solidFill>
              </a14:hiddenFill>
            </a:ext>
          </a:extLst>
        </p:spPr>
      </p:pic>
      <p:sp>
        <p:nvSpPr>
          <p:cNvPr id="5" name="文本占位符 4"/>
          <p:cNvSpPr>
            <a:spLocks noGrp="1"/>
          </p:cNvSpPr>
          <p:nvPr>
            <p:ph type="body" sz="quarter" idx="10"/>
          </p:nvPr>
        </p:nvSpPr>
        <p:spPr>
          <a:xfrm>
            <a:off x="271037" y="2343758"/>
            <a:ext cx="10980000" cy="4078605"/>
          </a:xfrm>
        </p:spPr>
        <p:txBody>
          <a:bodyPr/>
          <a:lstStyle/>
          <a:p>
            <a:pPr algn="ctr">
              <a:lnSpc>
                <a:spcPct val="120000"/>
              </a:lnSpc>
              <a:spcAft>
                <a:spcPts val="0"/>
              </a:spcAft>
              <a:tabLst>
                <a:tab pos="2700655" algn="l"/>
              </a:tabLst>
            </a:pPr>
            <a:r>
              <a:rPr lang="zh-CN" altLang="zh-CN" sz="2400" kern="100" dirty="0">
                <a:ea typeface="黑体" panose="02010609060101010101" charset="-122"/>
                <a:cs typeface="Times New Roman" panose="02020603050405020304"/>
              </a:rPr>
              <a:t>一、文言文断句</a:t>
            </a:r>
            <a:endParaRPr lang="zh-CN" altLang="zh-CN" sz="100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sz="2400" kern="100" dirty="0">
                <a:cs typeface="Courier New" panose="02070309020205020404"/>
              </a:rPr>
              <a:t> </a:t>
            </a:r>
            <a:endParaRPr lang="zh-CN" altLang="zh-CN" sz="1000" kern="100" dirty="0">
              <a:latin typeface="等线" panose="02010600030101010101" charset="-122"/>
              <a:ea typeface="等线" panose="02010600030101010101" charset="-122"/>
              <a:cs typeface="Courier New" panose="02070309020205020404"/>
            </a:endParaRPr>
          </a:p>
          <a:p>
            <a:pPr algn="ctr">
              <a:lnSpc>
                <a:spcPct val="120000"/>
              </a:lnSpc>
              <a:spcAft>
                <a:spcPts val="0"/>
              </a:spcAft>
              <a:tabLst>
                <a:tab pos="2700655" algn="l"/>
              </a:tabLst>
            </a:pPr>
            <a:r>
              <a:rPr lang="zh-CN" altLang="zh-CN" sz="2400" kern="100" dirty="0">
                <a:ea typeface="黑体" panose="02010609060101010101" charset="-122"/>
                <a:cs typeface="Times New Roman" panose="02020603050405020304"/>
              </a:rPr>
              <a:t>文言文断句的</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黑体" panose="02010609060101010101" charset="-122"/>
                <a:cs typeface="Times New Roman" panose="02020603050405020304"/>
              </a:rPr>
              <a:t>六标志</a:t>
            </a:r>
            <a:r>
              <a:rPr lang="en-US" altLang="zh-CN" sz="2400" kern="100" dirty="0">
                <a:latin typeface="宋体" panose="02010600030101010101" pitchFamily="2" charset="-122"/>
                <a:ea typeface="等线" panose="02010600030101010101" charset="-122"/>
                <a:cs typeface="Times New Roman" panose="02020603050405020304"/>
              </a:rPr>
              <a:t>”</a:t>
            </a:r>
            <a:endParaRPr lang="zh-CN" altLang="zh-CN" sz="1000" kern="100" dirty="0">
              <a:latin typeface="等线" panose="02010600030101010101" charset="-122"/>
              <a:ea typeface="等线" panose="02010600030101010101" charset="-122"/>
              <a:cs typeface="Courier New" panose="02070309020205020404"/>
            </a:endParaRPr>
          </a:p>
          <a:p>
            <a:pPr indent="713740">
              <a:lnSpc>
                <a:spcPct val="120000"/>
              </a:lnSpc>
              <a:spcAft>
                <a:spcPts val="0"/>
              </a:spcAft>
              <a:tabLst>
                <a:tab pos="2700655" algn="l"/>
              </a:tabLst>
            </a:pPr>
            <a:r>
              <a:rPr lang="zh-CN" altLang="zh-CN" sz="2400" kern="100" dirty="0">
                <a:ea typeface="黑体" panose="02010609060101010101" charset="-122"/>
                <a:cs typeface="Times New Roman" panose="02020603050405020304"/>
              </a:rPr>
              <a:t>标志一</a:t>
            </a:r>
            <a:r>
              <a:rPr lang="zh-CN" altLang="zh-CN" sz="2400" kern="100" dirty="0">
                <a:cs typeface="Times New Roman" panose="02020603050405020304"/>
              </a:rPr>
              <a:t>　名词和代词</a:t>
            </a:r>
            <a:endParaRPr lang="zh-CN" altLang="zh-CN" sz="1000" kern="100" dirty="0">
              <a:latin typeface="等线" panose="02010600030101010101" charset="-122"/>
              <a:ea typeface="等线" panose="02010600030101010101" charset="-122"/>
              <a:cs typeface="Courier New" panose="02070309020205020404"/>
            </a:endParaRPr>
          </a:p>
          <a:p>
            <a:pPr indent="713740">
              <a:lnSpc>
                <a:spcPct val="120000"/>
              </a:lnSpc>
              <a:spcAft>
                <a:spcPts val="0"/>
              </a:spcAft>
              <a:tabLst>
                <a:tab pos="2700655" algn="l"/>
              </a:tabLst>
            </a:pPr>
            <a:r>
              <a:rPr lang="zh-CN" altLang="zh-CN" sz="2400" kern="100" dirty="0">
                <a:cs typeface="Times New Roman" panose="02020603050405020304"/>
              </a:rPr>
              <a:t>文言文中的名词和代词常用作主语和宾语，断句时可先找出名词，如人名、地名、官名、国名、朝代名、器物名、动物名等；也可先找出代词，如</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吾</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予</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余</a:t>
            </a:r>
            <a:r>
              <a:rPr lang="en-US" altLang="zh-CN" sz="2400" kern="100" dirty="0">
                <a:cs typeface="Courier New" panose="02070309020205020404"/>
              </a:rPr>
              <a:t>(</a:t>
            </a:r>
            <a:r>
              <a:rPr lang="zh-CN" altLang="zh-CN" sz="2400" kern="100" dirty="0">
                <a:cs typeface="Times New Roman" panose="02020603050405020304"/>
              </a:rPr>
              <a:t>表示</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我</a:t>
            </a:r>
            <a:r>
              <a:rPr lang="en-US" altLang="zh-CN" sz="2400" kern="100" dirty="0">
                <a:latin typeface="宋体" panose="02010600030101010101" pitchFamily="2" charset="-122"/>
                <a:ea typeface="等线" panose="02010600030101010101" charset="-122"/>
                <a:cs typeface="Times New Roman" panose="02020603050405020304"/>
              </a:rPr>
              <a:t>’</a:t>
            </a:r>
            <a:r>
              <a:rPr lang="en-US" altLang="zh-CN" sz="2400" kern="100" dirty="0">
                <a:cs typeface="Courier New" panose="02070309020205020404"/>
              </a:rPr>
              <a:t>)</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尔</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汝</a:t>
            </a:r>
            <a:r>
              <a:rPr lang="en-US" altLang="zh-CN" sz="2400" kern="100" dirty="0">
                <a:cs typeface="Courier New" panose="02070309020205020404"/>
              </a:rPr>
              <a:t>(</a:t>
            </a:r>
            <a:r>
              <a:rPr lang="zh-CN" altLang="zh-CN" sz="2400" kern="100" dirty="0">
                <a:cs typeface="Times New Roman" panose="02020603050405020304"/>
              </a:rPr>
              <a:t>女</a:t>
            </a:r>
            <a:r>
              <a:rPr lang="en-US" altLang="zh-CN" sz="2400" kern="100" dirty="0">
                <a:cs typeface="Courier New" panose="02070309020205020404"/>
              </a:rPr>
              <a:t>)</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公</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卿</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君</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若</a:t>
            </a:r>
            <a:r>
              <a:rPr lang="en-US" altLang="zh-CN" sz="2400" kern="100" dirty="0">
                <a:cs typeface="Courier New" panose="02070309020205020404"/>
              </a:rPr>
              <a:t>(</a:t>
            </a:r>
            <a:r>
              <a:rPr lang="zh-CN" altLang="zh-CN" sz="2400" kern="100" dirty="0">
                <a:cs typeface="Times New Roman" panose="02020603050405020304"/>
              </a:rPr>
              <a:t>表示</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你</a:t>
            </a:r>
            <a:r>
              <a:rPr lang="en-US" altLang="zh-CN" sz="2400" kern="100" dirty="0">
                <a:latin typeface="宋体" panose="02010600030101010101" pitchFamily="2" charset="-122"/>
                <a:ea typeface="等线" panose="02010600030101010101" charset="-122"/>
                <a:cs typeface="Times New Roman" panose="02020603050405020304"/>
              </a:rPr>
              <a:t>’</a:t>
            </a:r>
            <a:r>
              <a:rPr lang="en-US" altLang="zh-CN" sz="2400" kern="100" dirty="0">
                <a:cs typeface="Courier New" panose="02070309020205020404"/>
              </a:rPr>
              <a:t>)</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其</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彼</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此</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之</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等。这些名词和代词如果作主语，那么它的前面就可能断句；如果作宾语，那么它的后面也可能断句</a:t>
            </a:r>
            <a:r>
              <a:rPr lang="zh-CN" altLang="zh-CN" sz="2400" kern="100" dirty="0" smtClean="0">
                <a:cs typeface="Times New Roman" panose="02020603050405020304"/>
              </a:rPr>
              <a:t>。</a:t>
            </a:r>
            <a:endParaRPr lang="zh-CN" altLang="zh-CN" sz="1000" kern="100" dirty="0">
              <a:latin typeface="等线" panose="02010600030101010101" charset="-122"/>
              <a:ea typeface="等线" panose="02010600030101010101" charset="-122"/>
              <a:cs typeface="Courier New" panose="02070309020205020404"/>
            </a:endParaRPr>
          </a:p>
        </p:txBody>
      </p:sp>
      <p:pic>
        <p:nvPicPr>
          <p:cNvPr id="6" name="Picture 9" descr="E:\8.24 新文本框文件\版式\语文变色\技法归纳.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847" y="2851885"/>
            <a:ext cx="2112264" cy="4962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2955"/>
          </a:xfrm>
        </p:spPr>
        <p:txBody>
          <a:bodyPr/>
          <a:lstStyle/>
          <a:p>
            <a:pPr indent="713740" fontAlgn="ctr">
              <a:spcAft>
                <a:spcPts val="0"/>
              </a:spcAft>
              <a:tabLst>
                <a:tab pos="2700655" algn="l"/>
              </a:tabLst>
            </a:pPr>
            <a:r>
              <a:rPr lang="zh-CN" altLang="zh-CN" sz="2800" kern="100" dirty="0">
                <a:ea typeface="黑体" panose="02010609060101010101" charset="-122"/>
                <a:cs typeface="Times New Roman" panose="02020603050405020304"/>
              </a:rPr>
              <a:t>标志二</a:t>
            </a:r>
            <a:r>
              <a:rPr lang="zh-CN" altLang="zh-CN" kern="100" dirty="0">
                <a:cs typeface="Times New Roman" panose="02020603050405020304"/>
              </a:rPr>
              <a:t>　动词和形容词</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充当一个句子谓语成分的是动词、形容词</a:t>
            </a:r>
            <a:r>
              <a:rPr lang="en-US" altLang="zh-CN" kern="100" dirty="0">
                <a:cs typeface="Courier New" panose="02070309020205020404"/>
              </a:rPr>
              <a:t>(</a:t>
            </a:r>
            <a:r>
              <a:rPr lang="zh-CN" altLang="zh-CN" kern="100" dirty="0">
                <a:cs typeface="Times New Roman" panose="02020603050405020304"/>
              </a:rPr>
              <a:t>或活用为动词、形容词的其他词</a:t>
            </a:r>
            <a:r>
              <a:rPr lang="en-US" altLang="zh-CN" kern="100" dirty="0">
                <a:cs typeface="Courier New" panose="02070309020205020404"/>
              </a:rPr>
              <a:t>)</a:t>
            </a:r>
            <a:r>
              <a:rPr lang="zh-CN" altLang="zh-CN" kern="100" dirty="0">
                <a:cs typeface="Times New Roman" panose="02020603050405020304"/>
              </a:rPr>
              <a:t>，断句时，可以先找到语句中的动词、形容词，确定作为谓语的动词、形容词；然后根据谓语前的状语、主语和谓语后的宾语等来断定语句的停顿点</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2955"/>
          </a:xfrm>
        </p:spPr>
        <p:txBody>
          <a:bodyPr/>
          <a:lstStyle/>
          <a:p>
            <a:pPr indent="713740" fontAlgn="ctr">
              <a:spcAft>
                <a:spcPts val="0"/>
              </a:spcAft>
              <a:tabLst>
                <a:tab pos="2700655" algn="l"/>
              </a:tabLst>
            </a:pPr>
            <a:r>
              <a:rPr lang="zh-CN" altLang="zh-CN" kern="100" dirty="0">
                <a:ea typeface="黑体" panose="02010609060101010101" charset="-122"/>
                <a:cs typeface="Times New Roman" panose="02020603050405020304"/>
              </a:rPr>
              <a:t>标志三</a:t>
            </a:r>
            <a:r>
              <a:rPr lang="zh-CN" altLang="zh-CN" kern="100" dirty="0">
                <a:cs typeface="Times New Roman" panose="02020603050405020304"/>
              </a:rPr>
              <a:t>　对话词</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在文言文中，可借助</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曰</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云</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言</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谓</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道</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问</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等动词来判断人物的对话，从而进行断句。两人对话，一般在第一次问答时写出人名，后文就只用</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曰</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而把主语省略。遇到对话时，应根据前后文厘清问者、答者，明辨句读</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03783"/>
            <a:ext cx="10980000" cy="5908040"/>
          </a:xfrm>
        </p:spPr>
        <p:txBody>
          <a:bodyPr/>
          <a:lstStyle/>
          <a:p>
            <a:pPr indent="713740" fontAlgn="ctr">
              <a:spcAft>
                <a:spcPts val="0"/>
              </a:spcAft>
              <a:tabLst>
                <a:tab pos="2700655" algn="l"/>
              </a:tabLst>
            </a:pPr>
            <a:r>
              <a:rPr lang="zh-CN" altLang="zh-CN" kern="100" dirty="0">
                <a:ea typeface="黑体" panose="02010609060101010101" charset="-122"/>
                <a:cs typeface="Times New Roman" panose="02020603050405020304"/>
              </a:rPr>
              <a:t>标志四</a:t>
            </a:r>
            <a:r>
              <a:rPr lang="zh-CN" altLang="zh-CN" kern="100" dirty="0">
                <a:cs typeface="Times New Roman" panose="02020603050405020304"/>
              </a:rPr>
              <a:t>　虚词</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虚词是明辨句读的重要标志，尤其是介词、语气词和一些连词，它们的前后，往往是应该断句的地方。一些议论性语段，不像记叙性文字那样可借助具体情景去猜测，因而显得棘手、难度大，但是运用虚词来判断就会使断句变得容易，使语意变得一目了然。</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黑体" panose="02010609060101010101" charset="-122"/>
                <a:cs typeface="Times New Roman" panose="02020603050405020304"/>
              </a:rPr>
              <a:t>标志五</a:t>
            </a:r>
            <a:r>
              <a:rPr lang="zh-CN" altLang="zh-CN" kern="100" dirty="0">
                <a:cs typeface="Times New Roman" panose="02020603050405020304"/>
              </a:rPr>
              <a:t>　句式特点</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文言文中的固定结构以及判断句、被动句、变式句等都可以作为断句的切入点。但是文言文中常常会出现省略的情况，妨碍正确断句，因此必须依据语境补出省略的内容，才能作出正确判断</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2030095"/>
          </a:xfrm>
        </p:spPr>
        <p:txBody>
          <a:bodyPr/>
          <a:lstStyle/>
          <a:p>
            <a:pPr indent="713740" fontAlgn="ctr">
              <a:spcAft>
                <a:spcPts val="0"/>
              </a:spcAft>
              <a:tabLst>
                <a:tab pos="2700655" algn="l"/>
              </a:tabLst>
            </a:pPr>
            <a:r>
              <a:rPr lang="zh-CN" altLang="zh-CN" kern="100" dirty="0">
                <a:ea typeface="黑体" panose="02010609060101010101" charset="-122"/>
                <a:cs typeface="Times New Roman" panose="02020603050405020304"/>
              </a:rPr>
              <a:t>标志六</a:t>
            </a:r>
            <a:r>
              <a:rPr lang="zh-CN" altLang="zh-CN" kern="100" dirty="0">
                <a:cs typeface="Times New Roman" panose="02020603050405020304"/>
              </a:rPr>
              <a:t>　结构对称</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古人写文章讲究句式的整齐对称，或者两句之间讲究意思的正反对比，可以根据这一特点进行断句</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pPr algn="ctr">
              <a:spcAft>
                <a:spcPts val="0"/>
              </a:spcAft>
              <a:tabLst>
                <a:tab pos="2700655" algn="l"/>
              </a:tabLst>
            </a:pPr>
            <a:r>
              <a:rPr lang="zh-CN" altLang="zh-CN" kern="100" dirty="0">
                <a:ea typeface="黑体" panose="02010609060101010101" charset="-122"/>
                <a:cs typeface="Times New Roman" panose="02020603050405020304"/>
              </a:rPr>
              <a:t>文言文断句题解题方法</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近几年高考卷断句题采用的多选三题型，相较传统的四选一题型难度有所加大，需要考生更多地根据自己的理解进行断句。考生须在</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可断可不断</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与</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非断不可</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之间作出正确的选择。</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从解题角度看，要找到以不变应对万变的思路，形成这种思路的基础是确保</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不读破句，保持局部句意的完整性和连贯性</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，在这个思路的指导下，可遵循以下步骤</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课件\新坐标\8.24 点金训练 语文人教必修上册 教师用书（英）\语文人教必修上册\语文变色\单元群文探究X.TI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37" y="1779098"/>
            <a:ext cx="11520000" cy="560889"/>
          </a:xfrm>
          <a:prstGeom prst="rect">
            <a:avLst/>
          </a:prstGeom>
          <a:noFill/>
          <a:extLst>
            <a:ext uri="{909E8E84-426E-40DD-AFC4-6F175D3DCCD1}">
              <a14:hiddenFill xmlns:a14="http://schemas.microsoft.com/office/drawing/2010/main">
                <a:solidFill>
                  <a:srgbClr val="FFFFFF"/>
                </a:solidFill>
              </a14:hiddenFill>
            </a:ext>
          </a:extLst>
        </p:spPr>
      </p:pic>
      <p:sp>
        <p:nvSpPr>
          <p:cNvPr id="4" name="标题 1"/>
          <p:cNvSpPr txBox="1"/>
          <p:nvPr/>
        </p:nvSpPr>
        <p:spPr bwMode="auto">
          <a:xfrm>
            <a:off x="0" y="66516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p>
            <a:pPr algn="ctr" eaLnBrk="1" hangingPunct="1">
              <a:lnSpc>
                <a:spcPct val="90000"/>
              </a:lnSpc>
            </a:pPr>
            <a:r>
              <a:rPr lang="zh-CN" altLang="en-US" sz="3600" b="1" dirty="0">
                <a:solidFill>
                  <a:schemeClr val="bg1"/>
                </a:solidFill>
                <a:ea typeface="微软雅黑" panose="020B0503020204020204" pitchFamily="34" charset="-122"/>
                <a:cs typeface="Times New Roman" panose="02020603050405020304" pitchFamily="18" charset="0"/>
              </a:rPr>
              <a:t>重构拓展</a:t>
            </a:r>
            <a:endParaRPr lang="zh-CN" altLang="en-US" sz="3600" b="1" dirty="0">
              <a:solidFill>
                <a:schemeClr val="bg1"/>
              </a:solidFill>
              <a:ea typeface="微软雅黑" panose="020B0503020204020204" pitchFamily="34" charset="-122"/>
              <a:cs typeface="Times New Roman" panose="02020603050405020304" pitchFamily="18" charset="0"/>
            </a:endParaRPr>
          </a:p>
        </p:txBody>
      </p:sp>
      <p:sp>
        <p:nvSpPr>
          <p:cNvPr id="5" name="文本占位符 4"/>
          <p:cNvSpPr>
            <a:spLocks noGrp="1"/>
          </p:cNvSpPr>
          <p:nvPr>
            <p:ph type="body" sz="quarter" idx="10"/>
          </p:nvPr>
        </p:nvSpPr>
        <p:spPr>
          <a:xfrm>
            <a:off x="271037" y="2435535"/>
            <a:ext cx="10980000" cy="2676525"/>
          </a:xfrm>
        </p:spPr>
        <p:txBody>
          <a:bodyPr/>
          <a:lstStyle/>
          <a:p>
            <a:pPr>
              <a:spcAft>
                <a:spcPts val="0"/>
              </a:spcAft>
              <a:tabLst>
                <a:tab pos="2700655" algn="l"/>
              </a:tabLst>
            </a:pP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黑体" panose="02010609060101010101" charset="-122"/>
                <a:cs typeface="Times New Roman" panose="02020603050405020304"/>
              </a:rPr>
              <a:t>任务一　倾听理性的声音</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．理性的声音需要理性地表达，这就要求观点鲜明，言必有据，运用合适的论述方法</a:t>
            </a:r>
            <a:r>
              <a:rPr lang="en-US" altLang="zh-CN" kern="100" dirty="0">
                <a:cs typeface="Courier New" panose="02070309020205020404"/>
              </a:rPr>
              <a:t>(</a:t>
            </a:r>
            <a:r>
              <a:rPr lang="zh-CN" altLang="zh-CN" kern="100" dirty="0">
                <a:cs typeface="Times New Roman" panose="02020603050405020304"/>
              </a:rPr>
              <a:t>如比喻和类比</a:t>
            </a:r>
            <a:r>
              <a:rPr lang="zh-CN" altLang="zh-CN" kern="100" dirty="0">
                <a:cs typeface="Times New Roman" panose="02020603050405020304"/>
                <a:sym typeface="+mn-ea"/>
              </a:rPr>
              <a:t>等</a:t>
            </a:r>
            <a:r>
              <a:rPr lang="en-US" altLang="zh-CN" kern="100" dirty="0">
                <a:cs typeface="Courier New" panose="02070309020205020404"/>
              </a:rPr>
              <a:t>)</a:t>
            </a:r>
            <a:r>
              <a:rPr lang="zh-CN" altLang="zh-CN" kern="100" dirty="0">
                <a:cs typeface="Times New Roman" panose="02020603050405020304"/>
              </a:rPr>
              <a:t>。选取本单元一篇课文，从理性表达这一角度进行分析</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pPr indent="713740" fontAlgn="ctr" latinLnBrk="0">
              <a:spcAft>
                <a:spcPts val="0"/>
              </a:spcAft>
              <a:tabLst>
                <a:tab pos="2700655" algn="l"/>
              </a:tabLst>
            </a:pPr>
            <a:r>
              <a:rPr lang="zh-CN" altLang="zh-CN" kern="100" dirty="0">
                <a:cs typeface="Times New Roman" panose="02020603050405020304"/>
              </a:rPr>
              <a:t>第一步，</a:t>
            </a:r>
            <a:r>
              <a:rPr lang="zh-CN" altLang="en-US" kern="100" dirty="0">
                <a:cs typeface="Times New Roman" panose="02020603050405020304"/>
              </a:rPr>
              <a:t>初读句子，找出重要动词。浏览原文中不加标点、无停顿的原句，找出句中的重要动词，由动词推测动作的发出者</a:t>
            </a:r>
            <a:r>
              <a:rPr lang="zh-CN" altLang="zh-CN" kern="100" dirty="0">
                <a:cs typeface="Times New Roman" panose="02020603050405020304"/>
              </a:rPr>
              <a:t>。</a:t>
            </a:r>
            <a:endParaRPr lang="zh-CN" altLang="zh-CN" kern="100" dirty="0">
              <a:latin typeface="等线" panose="02010600030101010101" charset="-122"/>
              <a:ea typeface="等线" panose="02010600030101010101" charset="-122"/>
              <a:cs typeface="Courier New" panose="02070309020205020404"/>
            </a:endParaRPr>
          </a:p>
          <a:p>
            <a:pPr indent="713740" fontAlgn="ctr" latinLnBrk="0">
              <a:spcAft>
                <a:spcPts val="0"/>
              </a:spcAft>
              <a:tabLst>
                <a:tab pos="2700655" algn="l"/>
              </a:tabLst>
            </a:pPr>
            <a:r>
              <a:rPr lang="zh-CN" altLang="zh-CN" kern="100" dirty="0">
                <a:cs typeface="Times New Roman" panose="02020603050405020304"/>
              </a:rPr>
              <a:t>第二步，</a:t>
            </a:r>
            <a:r>
              <a:rPr lang="zh-CN" altLang="en-US" kern="100" dirty="0">
                <a:cs typeface="Times New Roman" panose="02020603050405020304"/>
              </a:rPr>
              <a:t>再读句子，理解句子大意。精读句子，并联系上下文，从而把握大意。应重点判断间隔处的字词是应归上句还是归下句，通过不同归属方式来比较语意的连贯性</a:t>
            </a:r>
            <a:r>
              <a:rPr lang="zh-CN" altLang="zh-CN" kern="100" dirty="0">
                <a:cs typeface="Times New Roman" panose="02020603050405020304"/>
              </a:rPr>
              <a:t>。</a:t>
            </a:r>
            <a:endParaRPr lang="zh-CN" altLang="zh-CN" kern="100" dirty="0">
              <a:latin typeface="等线" panose="02010600030101010101" charset="-122"/>
              <a:ea typeface="等线" panose="02010600030101010101" charset="-122"/>
              <a:cs typeface="Courier New" panose="02070309020205020404"/>
            </a:endParaRPr>
          </a:p>
          <a:p>
            <a:pPr indent="713740" fontAlgn="ctr" latinLnBrk="0">
              <a:spcAft>
                <a:spcPts val="0"/>
              </a:spcAft>
              <a:tabLst>
                <a:tab pos="2700655" algn="l"/>
              </a:tabLst>
            </a:pPr>
            <a:r>
              <a:rPr lang="zh-CN" altLang="zh-CN" kern="100" dirty="0">
                <a:cs typeface="Times New Roman" panose="02020603050405020304"/>
              </a:rPr>
              <a:t>第三步，筛选</a:t>
            </a:r>
            <a:r>
              <a:rPr lang="zh-CN" altLang="en-US" kern="100" dirty="0">
                <a:cs typeface="Times New Roman" panose="02020603050405020304"/>
              </a:rPr>
              <a:t>排除，确定答案。排除那些不可断的位置，以及可断可不断的干扰位置，筛选的标准就是影响句意的完整表达与否</a:t>
            </a:r>
            <a:r>
              <a:rPr lang="zh-CN" altLang="zh-CN" kern="100" dirty="0" smtClean="0">
                <a:cs typeface="Times New Roman" panose="02020603050405020304"/>
              </a:rPr>
              <a:t>。</a:t>
            </a:r>
            <a:endParaRPr lang="zh-CN" altLang="zh-CN"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88290" y="1068070"/>
            <a:ext cx="10979785" cy="5237480"/>
          </a:xfrm>
        </p:spPr>
        <p:txBody>
          <a:bodyPr>
            <a:noAutofit/>
          </a:bodyPr>
          <a:lstStyle/>
          <a:p>
            <a:pPr latinLnBrk="0">
              <a:lnSpc>
                <a:spcPct val="135000"/>
              </a:lnSpc>
              <a:spcAft>
                <a:spcPts val="0"/>
              </a:spcAft>
              <a:tabLst>
                <a:tab pos="2700655" algn="l"/>
              </a:tabLst>
            </a:pPr>
            <a:r>
              <a:rPr lang="en-US" altLang="zh-CN" kern="100" dirty="0">
                <a:ea typeface="楷体" panose="02010609060101010101" charset="-122"/>
                <a:cs typeface="Courier New" panose="02070309020205020404"/>
              </a:rPr>
              <a:t>(2023·</a:t>
            </a:r>
            <a:r>
              <a:rPr lang="zh-CN" altLang="en-US" kern="100" dirty="0">
                <a:ea typeface="楷体" panose="02010609060101010101" charset="-122"/>
                <a:cs typeface="Courier New" panose="02070309020205020404"/>
              </a:rPr>
              <a:t>新课标</a:t>
            </a:r>
            <a:r>
              <a:rPr lang="en-US" altLang="zh-CN" kern="100" dirty="0">
                <a:ea typeface="楷体" panose="02010609060101010101" charset="-122"/>
                <a:cs typeface="Times New Roman" panose="02020603050405020304"/>
              </a:rPr>
              <a:t>I</a:t>
            </a:r>
            <a:r>
              <a:rPr lang="zh-CN" altLang="zh-CN" kern="100" dirty="0">
                <a:ea typeface="楷体" panose="02010609060101010101" charset="-122"/>
                <a:cs typeface="Times New Roman" panose="02020603050405020304"/>
              </a:rPr>
              <a:t>卷，改编</a:t>
            </a:r>
            <a:r>
              <a:rPr lang="en-US" altLang="zh-CN" kern="100" dirty="0">
                <a:ea typeface="楷体" panose="02010609060101010101" charset="-122"/>
                <a:cs typeface="Courier New" panose="02070309020205020404"/>
              </a:rPr>
              <a:t>)</a:t>
            </a:r>
            <a:r>
              <a:rPr lang="zh-CN" altLang="zh-CN" kern="100" dirty="0">
                <a:cs typeface="Times New Roman" panose="02020603050405020304"/>
              </a:rPr>
              <a:t>材料中画波浪线的部分有三处需要断句，请用铅笔将相应位置的答案标号涂黑。</a:t>
            </a:r>
            <a:endParaRPr lang="zh-CN" altLang="zh-CN" sz="1050" kern="100" dirty="0">
              <a:latin typeface="等线" panose="02010600030101010101" charset="-122"/>
              <a:ea typeface="等线" panose="02010600030101010101" charset="-122"/>
              <a:cs typeface="Courier New" panose="02070309020205020404"/>
            </a:endParaRPr>
          </a:p>
          <a:p>
            <a:pPr indent="713740" latinLnBrk="0">
              <a:lnSpc>
                <a:spcPct val="135000"/>
              </a:lnSpc>
              <a:spcAft>
                <a:spcPts val="0"/>
              </a:spcAft>
              <a:tabLst>
                <a:tab pos="2700655" algn="l"/>
              </a:tabLst>
            </a:pPr>
            <a:r>
              <a:rPr lang="zh-CN" altLang="zh-CN" kern="100" dirty="0">
                <a:ea typeface="楷体" panose="02010609060101010101" charset="-122"/>
                <a:cs typeface="Times New Roman" panose="02020603050405020304"/>
              </a:rPr>
              <a:t>子鲋曰:“乃者赵、韩共并知氏，赵襄子之行赏，先加具臣而后有功。</a:t>
            </a:r>
            <a:r>
              <a:rPr lang="zh-CN" altLang="zh-CN" u="wavyHeavy" kern="100" dirty="0">
                <a:solidFill>
                  <a:schemeClr val="tx1"/>
                </a:solidFill>
                <a:uFillTx/>
                <a:ea typeface="楷体" panose="02010609060101010101" charset="-122"/>
                <a:cs typeface="Times New Roman" panose="02020603050405020304"/>
              </a:rPr>
              <a:t>韩非书云夫子善之引以张本然后难之岂有不似哉</a:t>
            </a:r>
            <a:r>
              <a:rPr lang="zh-CN" altLang="zh-CN" u="wavyHeavy" kern="100" dirty="0">
                <a:solidFill>
                  <a:schemeClr val="tx1"/>
                </a:solidFill>
                <a:uFillTx/>
                <a:ea typeface="楷体" panose="02010609060101010101" charset="-122"/>
                <a:cs typeface="Times New Roman" panose="02020603050405020304"/>
                <a:sym typeface="+mn-ea"/>
              </a:rPr>
              <a:t>?</a:t>
            </a:r>
            <a:r>
              <a:rPr lang="zh-CN" altLang="zh-CN" kern="100" dirty="0">
                <a:ea typeface="楷体" panose="02010609060101010101" charset="-122"/>
                <a:cs typeface="Times New Roman" panose="02020603050405020304"/>
              </a:rPr>
              <a:t>然实诈也。何以明其然? 昔我先君以春秋哀公十六年四月己丑卒，至二十七年荀瑶与韩、赵、魏伐郑，遇陈恒而还，是时夫子卒已十一年矣，而晋四卿皆在也。后悼公十四年，知氏乃亡。此先后甚远，而韩非公称之，曾无怍意。是则世多好事之徒，皆非之罪也。</a:t>
            </a:r>
            <a:r>
              <a:rPr lang="en-US" altLang="zh-CN" kern="100" dirty="0" smtClean="0">
                <a:latin typeface="宋体" panose="02010600030101010101" pitchFamily="2" charset="-122"/>
                <a:ea typeface="等线" panose="02010600030101010101" charset="-122"/>
                <a:cs typeface="Times New Roman" panose="02020603050405020304"/>
              </a:rPr>
              <a:t>”</a:t>
            </a:r>
            <a:endParaRPr lang="en-US" altLang="zh-CN" kern="100" dirty="0" smtClean="0">
              <a:latin typeface="宋体" panose="02010600030101010101" pitchFamily="2" charset="-122"/>
              <a:ea typeface="等线" panose="02010600030101010101" charset="-122"/>
              <a:cs typeface="Times New Roman" panose="02020603050405020304"/>
            </a:endParaRPr>
          </a:p>
          <a:p>
            <a:pPr indent="713740" algn="r" latinLnBrk="0">
              <a:lnSpc>
                <a:spcPct val="135000"/>
              </a:lnSpc>
              <a:spcAft>
                <a:spcPts val="0"/>
              </a:spcAft>
              <a:tabLst>
                <a:tab pos="2700655" algn="l"/>
              </a:tabLst>
            </a:pPr>
            <a:r>
              <a:rPr lang="en-US" altLang="zh-CN" kern="100" dirty="0">
                <a:ea typeface="楷体" panose="02010609060101010101" charset="-122"/>
                <a:cs typeface="Courier New" panose="02070309020205020404"/>
                <a:sym typeface="+mn-ea"/>
              </a:rPr>
              <a:t>(</a:t>
            </a:r>
            <a:r>
              <a:rPr lang="zh-CN" altLang="zh-CN" sz="2800" kern="100" dirty="0">
                <a:ea typeface="楷体" panose="02010609060101010101" charset="-122"/>
                <a:cs typeface="Times New Roman" panose="02020603050405020304"/>
              </a:rPr>
              <a:t>节选自《</a:t>
            </a:r>
            <a:r>
              <a:rPr lang="zh-CN" altLang="zh-CN" sz="2800" kern="100" dirty="0">
                <a:ea typeface="楷体" panose="02010609060101010101" charset="-122"/>
                <a:cs typeface="Times New Roman" panose="02020603050405020304"/>
                <a:sym typeface="+mn-ea"/>
              </a:rPr>
              <a:t>孔丛子·答问》)</a:t>
            </a:r>
            <a:endParaRPr lang="zh-CN" altLang="zh-CN" sz="2800" kern="100" dirty="0">
              <a:ea typeface="楷体" panose="02010609060101010101" charset="-122"/>
              <a:cs typeface="Times New Roman" panose="02020603050405020304"/>
            </a:endParaRPr>
          </a:p>
        </p:txBody>
      </p:sp>
      <p:pic>
        <p:nvPicPr>
          <p:cNvPr id="3" name="图片 2" descr="E:\张\11.19\新建文件夹\典例体验.tif"/>
          <p:cNvPicPr/>
          <p:nvPr/>
        </p:nvPicPr>
        <p:blipFill>
          <a:blip r:embed="rId1">
            <a:extLst>
              <a:ext uri="{28A0092B-C50C-407E-A947-70E740481C1C}">
                <a14:useLocalDpi xmlns:a14="http://schemas.microsoft.com/office/drawing/2010/main" val="0"/>
              </a:ext>
            </a:extLst>
          </a:blip>
          <a:srcRect/>
          <a:stretch>
            <a:fillRect/>
          </a:stretch>
        </p:blipFill>
        <p:spPr bwMode="auto">
          <a:xfrm>
            <a:off x="288429" y="576679"/>
            <a:ext cx="2112010" cy="495935"/>
          </a:xfrm>
          <a:prstGeom prst="rect">
            <a:avLst/>
          </a:prstGeom>
          <a:noFill/>
          <a:ln>
            <a:noFill/>
          </a:ln>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文本占位符 1"/>
              <p:cNvSpPr>
                <a:spLocks noGrp="1"/>
              </p:cNvSpPr>
              <p:nvPr>
                <p:ph type="body" sz="quarter" idx="10"/>
              </p:nvPr>
            </p:nvSpPr>
            <p:spPr>
              <a:xfrm>
                <a:off x="199917" y="504227"/>
                <a:ext cx="10980000" cy="5882005"/>
              </a:xfrm>
            </p:spPr>
            <p:txBody>
              <a:bodyPr/>
              <a:lstStyle/>
              <a:p>
                <a:pPr indent="713740" fontAlgn="ctr" latinLnBrk="0">
                  <a:lnSpc>
                    <a:spcPct val="130000"/>
                  </a:lnSpc>
                  <a:spcAft>
                    <a:spcPts val="0"/>
                  </a:spcAft>
                  <a:tabLst>
                    <a:tab pos="2700655" algn="l"/>
                  </a:tabLst>
                </a:pPr>
                <a:r>
                  <a:rPr lang="zh-CN" altLang="en-US" sz="2400" kern="100" dirty="0">
                    <a:cs typeface="Times New Roman" panose="02020603050405020304"/>
                  </a:rPr>
                  <a:t>韩非书</a:t>
                </a:r>
                <a14:m>
                  <m:oMath xmlns:m="http://schemas.openxmlformats.org/officeDocument/2006/math">
                    <m:borderBox>
                      <m:borderBoxPr>
                        <m:ctrlPr>
                          <a:rPr lang="zh-CN" altLang="zh-CN" sz="2400" i="1" kern="100">
                            <a:latin typeface="Cambria Math" panose="02040503050406030204"/>
                            <a:ea typeface="Cambria Math" panose="02040503050406030204"/>
                            <a:cs typeface="Times New Roman" panose="02020603050405020304"/>
                          </a:rPr>
                        </m:ctrlPr>
                      </m:borderBoxPr>
                      <m:e>
                        <m:r>
                          <a:rPr lang="en-US" altLang="zh-CN" sz="2400" kern="100" dirty="0">
                            <a:latin typeface="Cambria Math" panose="02040503050406030204" charset="0"/>
                            <a:cs typeface="Times New Roman" panose="02020603050405020304"/>
                            <a:sym typeface="+mn-ea"/>
                          </a:rPr>
                          <m:t>𝐴</m:t>
                        </m:r>
                        <m:r>
                          <a:rPr lang="en-US" altLang="zh-CN" sz="2400" kern="100" dirty="0">
                            <a:latin typeface="Cambria Math" panose="02040503050406030204" charset="0"/>
                            <a:cs typeface="Times New Roman" panose="02020603050405020304"/>
                            <a:sym typeface="+mn-ea"/>
                          </a:rPr>
                          <m:t> </m:t>
                        </m:r>
                      </m:e>
                    </m:borderBox>
                  </m:oMath>
                </a14:m>
                <a:r>
                  <a:rPr lang="zh-CN" altLang="en-US" sz="2400" kern="100" dirty="0">
                    <a:cs typeface="Times New Roman" panose="02020603050405020304"/>
                  </a:rPr>
                  <a:t>云夫子</a:t>
                </a:r>
                <a14:m>
                  <m:oMath xmlns:m="http://schemas.openxmlformats.org/officeDocument/2006/math">
                    <m:borderBox>
                      <m:borderBoxPr>
                        <m:ctrlPr>
                          <a:rPr lang="zh-CN" altLang="zh-CN" sz="2400" i="1" kern="100">
                            <a:latin typeface="Cambria Math" panose="02040503050406030204"/>
                            <a:ea typeface="Cambria Math" panose="02040503050406030204"/>
                            <a:cs typeface="Times New Roman" panose="02020603050405020304"/>
                          </a:rPr>
                        </m:ctrlPr>
                      </m:borderBoxPr>
                      <m:e>
                        <m:r>
                          <a:rPr lang="en-US" altLang="zh-CN" sz="2400" kern="100" dirty="0">
                            <a:latin typeface="Cambria Math" panose="02040503050406030204" charset="0"/>
                            <a:cs typeface="Times New Roman" panose="02020603050405020304"/>
                            <a:sym typeface="+mn-ea"/>
                          </a:rPr>
                          <m:t>𝐵</m:t>
                        </m:r>
                      </m:e>
                    </m:borderBox>
                  </m:oMath>
                </a14:m>
                <a:r>
                  <a:rPr lang="zh-CN" altLang="en-US" sz="2400" kern="100" dirty="0">
                    <a:cs typeface="Times New Roman" panose="02020603050405020304"/>
                  </a:rPr>
                  <a:t>善之</a:t>
                </a:r>
                <a14:m>
                  <m:oMath xmlns:m="http://schemas.openxmlformats.org/officeDocument/2006/math">
                    <m:borderBox>
                      <m:borderBoxPr>
                        <m:ctrlPr>
                          <a:rPr lang="zh-CN" altLang="zh-CN" sz="2400" i="1" kern="100">
                            <a:latin typeface="Cambria Math" panose="02040503050406030204"/>
                            <a:ea typeface="Cambria Math" panose="02040503050406030204"/>
                            <a:cs typeface="Times New Roman" panose="02020603050405020304"/>
                          </a:rPr>
                        </m:ctrlPr>
                      </m:borderBoxPr>
                      <m:e>
                        <m:r>
                          <a:rPr lang="en-US" altLang="zh-CN" sz="2400" kern="100" dirty="0">
                            <a:latin typeface="Cambria Math" panose="02040503050406030204" charset="0"/>
                            <a:cs typeface="Times New Roman" panose="02020603050405020304"/>
                            <a:sym typeface="+mn-ea"/>
                          </a:rPr>
                          <m:t>𝐶</m:t>
                        </m:r>
                      </m:e>
                    </m:borderBox>
                  </m:oMath>
                </a14:m>
                <a:r>
                  <a:rPr lang="zh-CN" altLang="en-US" sz="2400" kern="100" dirty="0">
                    <a:cs typeface="Times New Roman" panose="02020603050405020304"/>
                  </a:rPr>
                  <a:t>引</a:t>
                </a:r>
                <a14:m>
                  <m:oMath xmlns:m="http://schemas.openxmlformats.org/officeDocument/2006/math">
                    <m:borderBox>
                      <m:borderBoxPr>
                        <m:ctrlPr>
                          <a:rPr lang="zh-CN" altLang="zh-CN" sz="2400" i="1" kern="100">
                            <a:latin typeface="Cambria Math" panose="02040503050406030204"/>
                            <a:ea typeface="Cambria Math" panose="02040503050406030204"/>
                            <a:cs typeface="Times New Roman" panose="02020603050405020304"/>
                          </a:rPr>
                        </m:ctrlPr>
                      </m:borderBoxPr>
                      <m:e>
                        <m:r>
                          <a:rPr lang="en-US" altLang="zh-CN" sz="2400" kern="100" dirty="0">
                            <a:latin typeface="Cambria Math" panose="02040503050406030204" charset="0"/>
                            <a:cs typeface="Times New Roman" panose="02020603050405020304"/>
                            <a:sym typeface="+mn-ea"/>
                          </a:rPr>
                          <m:t>𝐷</m:t>
                        </m:r>
                      </m:e>
                    </m:borderBox>
                  </m:oMath>
                </a14:m>
                <a:r>
                  <a:rPr lang="zh-CN" altLang="en-US" sz="2400" kern="100" dirty="0">
                    <a:cs typeface="Times New Roman" panose="02020603050405020304"/>
                  </a:rPr>
                  <a:t>以张本</a:t>
                </a:r>
                <a14:m>
                  <m:oMath xmlns:m="http://schemas.openxmlformats.org/officeDocument/2006/math">
                    <m:borderBox>
                      <m:borderBoxPr>
                        <m:ctrlPr>
                          <a:rPr lang="zh-CN" altLang="zh-CN" sz="2400" i="1" kern="100">
                            <a:latin typeface="Cambria Math" panose="02040503050406030204"/>
                            <a:ea typeface="Cambria Math" panose="02040503050406030204"/>
                            <a:cs typeface="Times New Roman" panose="02020603050405020304"/>
                          </a:rPr>
                        </m:ctrlPr>
                      </m:borderBoxPr>
                      <m:e>
                        <m:r>
                          <a:rPr lang="en-US" altLang="zh-CN" sz="2400" kern="100" dirty="0">
                            <a:latin typeface="Cambria Math" panose="02040503050406030204" charset="0"/>
                            <a:cs typeface="Times New Roman" panose="02020603050405020304"/>
                            <a:sym typeface="+mn-ea"/>
                          </a:rPr>
                          <m:t>𝐸</m:t>
                        </m:r>
                      </m:e>
                    </m:borderBox>
                  </m:oMath>
                </a14:m>
                <a:r>
                  <a:rPr lang="zh-CN" altLang="en-US" sz="2400" kern="100" dirty="0">
                    <a:cs typeface="Times New Roman" panose="02020603050405020304"/>
                  </a:rPr>
                  <a:t>然</a:t>
                </a:r>
                <a:r>
                  <a:rPr lang="en-US" altLang="zh-CN" sz="2400" kern="100" dirty="0">
                    <a:cs typeface="Times New Roman" panose="02020603050405020304"/>
                  </a:rPr>
                  <a:t> </a:t>
                </a:r>
                <a14:m>
                  <m:oMath xmlns:m="http://schemas.openxmlformats.org/officeDocument/2006/math">
                    <m:borderBox>
                      <m:borderBoxPr>
                        <m:ctrlPr>
                          <a:rPr lang="zh-CN" altLang="zh-CN" sz="2400" i="1" kern="100">
                            <a:latin typeface="Cambria Math" panose="02040503050406030204"/>
                            <a:ea typeface="Cambria Math" panose="02040503050406030204"/>
                            <a:cs typeface="Times New Roman" panose="02020603050405020304"/>
                          </a:rPr>
                        </m:ctrlPr>
                      </m:borderBoxPr>
                      <m:e>
                        <m:r>
                          <a:rPr lang="en-US" altLang="zh-CN" sz="2400" kern="100" dirty="0">
                            <a:latin typeface="Cambria Math" panose="02040503050406030204" charset="0"/>
                            <a:cs typeface="Times New Roman" panose="02020603050405020304"/>
                            <a:sym typeface="+mn-ea"/>
                          </a:rPr>
                          <m:t>𝐹</m:t>
                        </m:r>
                      </m:e>
                    </m:borderBox>
                  </m:oMath>
                </a14:m>
                <a:r>
                  <a:rPr lang="zh-CN" altLang="en-US" sz="2400" kern="100" dirty="0">
                    <a:cs typeface="Times New Roman" panose="02020603050405020304"/>
                  </a:rPr>
                  <a:t>后难之</a:t>
                </a:r>
                <a14:m>
                  <m:oMath xmlns:m="http://schemas.openxmlformats.org/officeDocument/2006/math">
                    <m:borderBox>
                      <m:borderBoxPr>
                        <m:ctrlPr>
                          <a:rPr lang="zh-CN" altLang="zh-CN" sz="2400" i="1" kern="100">
                            <a:latin typeface="Cambria Math" panose="02040503050406030204"/>
                            <a:ea typeface="Cambria Math" panose="02040503050406030204"/>
                            <a:cs typeface="Times New Roman" panose="02020603050405020304"/>
                          </a:rPr>
                        </m:ctrlPr>
                      </m:borderBoxPr>
                      <m:e>
                        <m:r>
                          <a:rPr lang="en-US" altLang="zh-CN" sz="2400" kern="100" dirty="0">
                            <a:latin typeface="Cambria Math" panose="02040503050406030204" charset="0"/>
                            <a:cs typeface="Times New Roman" panose="02020603050405020304"/>
                            <a:sym typeface="+mn-ea"/>
                          </a:rPr>
                          <m:t>𝐺</m:t>
                        </m:r>
                      </m:e>
                    </m:borderBox>
                  </m:oMath>
                </a14:m>
                <a:r>
                  <a:rPr lang="en-US" altLang="zh-CN" sz="2400" kern="100" dirty="0">
                    <a:cs typeface="Times New Roman" panose="02020603050405020304"/>
                  </a:rPr>
                  <a:t> </a:t>
                </a:r>
                <a:r>
                  <a:rPr lang="zh-CN" altLang="en-US" sz="2400" kern="100" dirty="0">
                    <a:cs typeface="Times New Roman" panose="02020603050405020304"/>
                  </a:rPr>
                  <a:t>岂有</a:t>
                </a:r>
                <a14:m>
                  <m:oMath xmlns:m="http://schemas.openxmlformats.org/officeDocument/2006/math">
                    <m:borderBox>
                      <m:borderBoxPr>
                        <m:ctrlPr>
                          <a:rPr lang="zh-CN" altLang="zh-CN" sz="2400" i="1" kern="100">
                            <a:latin typeface="Cambria Math" panose="02040503050406030204"/>
                            <a:ea typeface="Cambria Math" panose="02040503050406030204"/>
                            <a:cs typeface="Times New Roman" panose="02020603050405020304"/>
                          </a:rPr>
                        </m:ctrlPr>
                      </m:borderBoxPr>
                      <m:e>
                        <m:r>
                          <a:rPr lang="en-US" altLang="zh-CN" sz="2400" kern="100" dirty="0">
                            <a:latin typeface="Cambria Math" panose="02040503050406030204" charset="0"/>
                            <a:cs typeface="Times New Roman" panose="02020603050405020304"/>
                            <a:sym typeface="+mn-ea"/>
                          </a:rPr>
                          <m:t>𝐻</m:t>
                        </m:r>
                      </m:e>
                    </m:borderBox>
                  </m:oMath>
                </a14:m>
                <a:r>
                  <a:rPr lang="zh-CN" altLang="en-US" sz="2400" kern="100" dirty="0">
                    <a:cs typeface="Times New Roman" panose="02020603050405020304"/>
                  </a:rPr>
                  <a:t>不似哉</a:t>
                </a:r>
                <a:r>
                  <a:rPr lang="en-US" altLang="zh-CN" sz="2400" kern="100" dirty="0">
                    <a:cs typeface="Times New Roman" panose="02020603050405020304"/>
                  </a:rPr>
                  <a:t>?</a:t>
                </a:r>
                <a:endParaRPr lang="en-US" altLang="zh-CN" sz="2400" kern="100" dirty="0">
                  <a:cs typeface="Times New Roman" panose="02020603050405020304"/>
                </a:endParaRPr>
              </a:p>
              <a:p>
                <a:pPr indent="713740" fontAlgn="ctr" latinLnBrk="0">
                  <a:lnSpc>
                    <a:spcPct val="130000"/>
                  </a:lnSpc>
                  <a:spcAft>
                    <a:spcPts val="0"/>
                  </a:spcAft>
                  <a:tabLst>
                    <a:tab pos="2700655" algn="l"/>
                  </a:tabLst>
                </a:pPr>
                <a:r>
                  <a:rPr lang="zh-CN" altLang="zh-CN" sz="2400" kern="100" dirty="0">
                    <a:solidFill>
                      <a:srgbClr val="0000FF"/>
                    </a:solidFill>
                    <a:ea typeface="黑体" panose="02010609060101010101" charset="-122"/>
                    <a:cs typeface="Times New Roman" panose="02020603050405020304"/>
                  </a:rPr>
                  <a:t>【解答指导】</a:t>
                </a:r>
                <a:endParaRPr lang="zh-CN" altLang="zh-CN" sz="1000" kern="100" dirty="0">
                  <a:effectLst/>
                  <a:latin typeface="等线" panose="02010600030101010101" charset="-122"/>
                  <a:ea typeface="等线" panose="02010600030101010101" charset="-122"/>
                  <a:cs typeface="Courier New" panose="02070309020205020404"/>
                </a:endParaRPr>
              </a:p>
              <a:p>
                <a:pPr indent="713740" fontAlgn="ctr" latinLnBrk="0">
                  <a:lnSpc>
                    <a:spcPct val="130000"/>
                  </a:lnSpc>
                  <a:spcAft>
                    <a:spcPts val="0"/>
                  </a:spcAft>
                  <a:tabLst>
                    <a:tab pos="2700655" algn="l"/>
                  </a:tabLst>
                </a:pPr>
                <a:r>
                  <a:rPr lang="zh-CN" altLang="zh-CN" sz="2400" kern="100" dirty="0">
                    <a:cs typeface="Times New Roman" panose="02020603050405020304"/>
                    <a:sym typeface="+mn-ea"/>
                  </a:rPr>
                  <a:t>第一步，</a:t>
                </a:r>
                <a:r>
                  <a:rPr lang="zh-CN" altLang="en-US" sz="2400" kern="100" dirty="0">
                    <a:cs typeface="Times New Roman" panose="02020603050405020304"/>
                    <a:sym typeface="+mn-ea"/>
                  </a:rPr>
                  <a:t>初读句子，找出重要动词。</a:t>
                </a:r>
                <a:endParaRPr lang="zh-CN" altLang="en-US" sz="2400" kern="100" dirty="0">
                  <a:cs typeface="Times New Roman" panose="02020603050405020304"/>
                  <a:sym typeface="+mn-ea"/>
                </a:endParaRPr>
              </a:p>
              <a:p>
                <a:pPr indent="713740" fontAlgn="ctr" latinLnBrk="0">
                  <a:lnSpc>
                    <a:spcPct val="130000"/>
                  </a:lnSpc>
                  <a:spcAft>
                    <a:spcPts val="0"/>
                  </a:spcAft>
                  <a:tabLst>
                    <a:tab pos="2700655" algn="l"/>
                  </a:tabLst>
                </a:pPr>
                <a:r>
                  <a:rPr lang="zh-CN" altLang="en-US" sz="2400" kern="100" dirty="0">
                    <a:cs typeface="Times New Roman" panose="02020603050405020304"/>
                  </a:rPr>
                  <a:t>句子中的重要动词有</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云</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善</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引</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难</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云</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意为说。</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善</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意为肯定、称赞。</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引</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意为引用。</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难</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意为非难。</a:t>
                </a:r>
                <a:endParaRPr lang="zh-CN" altLang="en-US" sz="2400" kern="100" dirty="0">
                  <a:cs typeface="Times New Roman" panose="02020603050405020304"/>
                </a:endParaRPr>
              </a:p>
              <a:p>
                <a:pPr indent="713740" fontAlgn="ctr" latinLnBrk="0">
                  <a:lnSpc>
                    <a:spcPct val="130000"/>
                  </a:lnSpc>
                  <a:spcAft>
                    <a:spcPts val="0"/>
                  </a:spcAft>
                  <a:tabLst>
                    <a:tab pos="2700655" algn="l"/>
                  </a:tabLst>
                </a:pPr>
                <a:r>
                  <a:rPr lang="zh-CN" altLang="en-US" sz="2400" kern="100" dirty="0">
                    <a:cs typeface="Times New Roman" panose="02020603050405020304"/>
                  </a:rPr>
                  <a:t>第二步，再读句子，</a:t>
                </a:r>
                <a:r>
                  <a:rPr lang="zh-CN" altLang="en-US" sz="2400" kern="100" dirty="0">
                    <a:cs typeface="Times New Roman" panose="02020603050405020304"/>
                  </a:rPr>
                  <a:t>理解句子大意。</a:t>
                </a:r>
                <a:endParaRPr lang="zh-CN" altLang="en-US" sz="2400" kern="100" dirty="0">
                  <a:cs typeface="Times New Roman" panose="02020603050405020304"/>
                </a:endParaRPr>
              </a:p>
              <a:p>
                <a:pPr indent="713740" fontAlgn="ctr" latinLnBrk="0">
                  <a:lnSpc>
                    <a:spcPct val="130000"/>
                  </a:lnSpc>
                  <a:spcAft>
                    <a:spcPts val="0"/>
                  </a:spcAft>
                  <a:tabLst>
                    <a:tab pos="2700655" algn="l"/>
                  </a:tabLst>
                </a:pP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云</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的主语是</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韩非书</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，其后为书中所说内容。</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夫子善之</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主谓宾齐全。</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引</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后省略宾语</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之</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然后</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为连词。</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难之</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是</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谓语</a:t>
                </a:r>
                <a:r>
                  <a:rPr lang="en-US" altLang="zh-CN" sz="2400" kern="100" dirty="0">
                    <a:cs typeface="Times New Roman" panose="02020603050405020304"/>
                  </a:rPr>
                  <a:t>+</a:t>
                </a:r>
                <a:r>
                  <a:rPr lang="zh-CN" altLang="en-US" sz="2400" kern="100" dirty="0">
                    <a:cs typeface="Times New Roman" panose="02020603050405020304"/>
                  </a:rPr>
                  <a:t>宾语</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结构。</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岂有不似哉</a:t>
                </a:r>
                <a:r>
                  <a:rPr lang="en-US" altLang="zh-CN" sz="2400" kern="100" dirty="0">
                    <a:cs typeface="Times New Roman" panose="02020603050405020304"/>
                  </a:rPr>
                  <a:t>?</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表反问。理解这些内容就理解了句子大意。</a:t>
                </a:r>
                <a:endParaRPr lang="zh-CN" altLang="en-US" sz="2400" kern="100" dirty="0">
                  <a:cs typeface="Times New Roman" panose="02020603050405020304"/>
                </a:endParaRPr>
              </a:p>
              <a:p>
                <a:pPr indent="713740" fontAlgn="ctr" latinLnBrk="0">
                  <a:lnSpc>
                    <a:spcPct val="130000"/>
                  </a:lnSpc>
                  <a:spcAft>
                    <a:spcPts val="0"/>
                  </a:spcAft>
                  <a:tabLst>
                    <a:tab pos="2700655" algn="l"/>
                  </a:tabLst>
                </a:pPr>
                <a:r>
                  <a:rPr lang="zh-CN" altLang="en-US" sz="2400" kern="100" dirty="0">
                    <a:cs typeface="Times New Roman" panose="02020603050405020304"/>
                  </a:rPr>
                  <a:t>第三步，筛选排除，</a:t>
                </a:r>
                <a:r>
                  <a:rPr lang="zh-CN" altLang="en-US" sz="2400" kern="100" dirty="0">
                    <a:cs typeface="Times New Roman" panose="02020603050405020304"/>
                  </a:rPr>
                  <a:t>确定答案。</a:t>
                </a:r>
                <a:endParaRPr lang="zh-CN" altLang="en-US" sz="2400" kern="100" dirty="0">
                  <a:cs typeface="Times New Roman" panose="02020603050405020304"/>
                </a:endParaRPr>
              </a:p>
              <a:p>
                <a:pPr indent="713740" fontAlgn="ctr" latinLnBrk="0">
                  <a:lnSpc>
                    <a:spcPct val="130000"/>
                  </a:lnSpc>
                  <a:spcAft>
                    <a:spcPts val="0"/>
                  </a:spcAft>
                  <a:tabLst>
                    <a:tab pos="2700655" algn="l"/>
                  </a:tabLst>
                </a:pPr>
                <a:r>
                  <a:rPr lang="zh-CN" altLang="en-US" sz="2400" kern="100" dirty="0">
                    <a:cs typeface="Times New Roman" panose="02020603050405020304"/>
                  </a:rPr>
                  <a:t>基于对句子大意的理解，找出必须断开之处。这一步可以动词为中心，找出完整独立的句意，确保不</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cs typeface="Times New Roman" panose="02020603050405020304"/>
                  </a:rPr>
                  <a:t>破句</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zh-CN" sz="2400" kern="100" dirty="0" smtClean="0">
                    <a:cs typeface="Times New Roman" panose="02020603050405020304"/>
                  </a:rPr>
                  <a:t>。</a:t>
                </a:r>
                <a:endParaRPr lang="zh-CN" altLang="zh-CN" sz="1000" kern="100" dirty="0">
                  <a:latin typeface="等线" panose="02010600030101010101" charset="-122"/>
                  <a:ea typeface="等线" panose="02010600030101010101" charset="-122"/>
                  <a:cs typeface="Courier New" panose="02070309020205020404"/>
                </a:endParaRPr>
              </a:p>
            </p:txBody>
          </p:sp>
        </mc:Choice>
        <mc:Fallback>
          <p:sp>
            <p:nvSpPr>
              <p:cNvPr id="2" name="文本占位符 1"/>
              <p:cNvSpPr>
                <a:spLocks noRot="1" noChangeAspect="1" noMove="1" noResize="1" noEditPoints="1" noAdjustHandles="1" noChangeArrowheads="1" noChangeShapeType="1" noTextEdit="1"/>
              </p:cNvSpPr>
              <p:nvPr>
                <p:ph type="body" sz="quarter" idx="10"/>
              </p:nvPr>
            </p:nvSpPr>
            <p:spPr>
              <a:xfrm>
                <a:off x="199917" y="504227"/>
                <a:ext cx="10980000" cy="5882005"/>
              </a:xfrm>
              <a:blipFill rotWithShape="1">
                <a:blip r:embed="rId1"/>
                <a:stretch>
                  <a:fillRect l="-5" t="-1" r="1" b="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39787"/>
            <a:ext cx="10980000" cy="5631180"/>
          </a:xfrm>
        </p:spPr>
        <p:txBody>
          <a:bodyPr/>
          <a:lstStyle/>
          <a:p>
            <a:pPr indent="713740" fontAlgn="ctr" latinLnBrk="0">
              <a:lnSpc>
                <a:spcPct val="150000"/>
              </a:lnSpc>
              <a:spcAft>
                <a:spcPts val="0"/>
              </a:spcAft>
              <a:tabLst>
                <a:tab pos="2700655" algn="l"/>
              </a:tabLst>
            </a:pPr>
            <a:r>
              <a:rPr lang="en-US" altLang="zh-CN" sz="2400" kern="100" dirty="0" smtClean="0">
                <a:cs typeface="Times New Roman" panose="02020603050405020304"/>
              </a:rPr>
              <a:t>A </a:t>
            </a:r>
            <a:r>
              <a:rPr lang="zh-CN" altLang="en-US" sz="2400" kern="100" dirty="0" smtClean="0">
                <a:cs typeface="Times New Roman" panose="02020603050405020304"/>
              </a:rPr>
              <a:t>处，前面只有一个独立名词，此处不可断。</a:t>
            </a:r>
            <a:endParaRPr lang="zh-CN" altLang="en-US" sz="2400" kern="100" dirty="0" smtClean="0">
              <a:cs typeface="Times New Roman" panose="02020603050405020304"/>
            </a:endParaRPr>
          </a:p>
          <a:p>
            <a:pPr indent="713740" fontAlgn="ctr" latinLnBrk="0">
              <a:lnSpc>
                <a:spcPct val="150000"/>
              </a:lnSpc>
              <a:spcAft>
                <a:spcPts val="0"/>
              </a:spcAft>
              <a:tabLst>
                <a:tab pos="2700655" algn="l"/>
              </a:tabLst>
            </a:pPr>
            <a:r>
              <a:rPr lang="en-US" altLang="zh-CN" sz="2400" kern="100" dirty="0" smtClean="0">
                <a:cs typeface="Times New Roman" panose="02020603050405020304"/>
              </a:rPr>
              <a:t>B</a:t>
            </a:r>
            <a:r>
              <a:rPr lang="zh-CN" altLang="en-US" sz="2400" kern="100" dirty="0" smtClean="0">
                <a:cs typeface="Times New Roman" panose="02020603050405020304"/>
              </a:rPr>
              <a:t>处，此处若断句，整个句意不完整，也不可断。</a:t>
            </a:r>
            <a:endParaRPr lang="zh-CN" altLang="en-US" sz="2400" kern="100" dirty="0" smtClean="0">
              <a:cs typeface="Times New Roman" panose="02020603050405020304"/>
            </a:endParaRPr>
          </a:p>
          <a:p>
            <a:pPr indent="713740" fontAlgn="ctr" latinLnBrk="0">
              <a:lnSpc>
                <a:spcPct val="150000"/>
              </a:lnSpc>
              <a:spcAft>
                <a:spcPts val="0"/>
              </a:spcAft>
              <a:tabLst>
                <a:tab pos="2700655" algn="l"/>
              </a:tabLst>
            </a:pPr>
            <a:r>
              <a:rPr lang="en-US" altLang="zh-CN" sz="2400" kern="100" dirty="0" smtClean="0">
                <a:cs typeface="Times New Roman" panose="02020603050405020304"/>
              </a:rPr>
              <a:t>C</a:t>
            </a:r>
            <a:r>
              <a:rPr lang="zh-CN" altLang="en-US" sz="2400" kern="100" dirty="0" smtClean="0">
                <a:cs typeface="Times New Roman" panose="02020603050405020304"/>
              </a:rPr>
              <a:t>处，此处断句可确保</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smtClean="0">
                <a:cs typeface="Times New Roman" panose="02020603050405020304"/>
              </a:rPr>
              <a:t>夫子善之</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smtClean="0">
                <a:cs typeface="Times New Roman" panose="02020603050405020304"/>
              </a:rPr>
              <a:t>主谓宾完整，该处需断。</a:t>
            </a:r>
            <a:endParaRPr lang="zh-CN" altLang="en-US" sz="2400" kern="100" dirty="0" smtClean="0">
              <a:cs typeface="Times New Roman" panose="02020603050405020304"/>
            </a:endParaRPr>
          </a:p>
          <a:p>
            <a:pPr indent="713740" fontAlgn="ctr" latinLnBrk="0">
              <a:lnSpc>
                <a:spcPct val="150000"/>
              </a:lnSpc>
              <a:spcAft>
                <a:spcPts val="0"/>
              </a:spcAft>
              <a:tabLst>
                <a:tab pos="2700655" algn="l"/>
              </a:tabLst>
            </a:pPr>
            <a:r>
              <a:rPr lang="en-US" altLang="zh-CN" sz="2400" kern="100" dirty="0" smtClean="0">
                <a:cs typeface="Times New Roman" panose="02020603050405020304"/>
              </a:rPr>
              <a:t>D</a:t>
            </a:r>
            <a:r>
              <a:rPr lang="zh-CN" altLang="en-US" sz="2400" kern="100" dirty="0" smtClean="0">
                <a:cs typeface="Times New Roman" panose="02020603050405020304"/>
              </a:rPr>
              <a:t>处，此处在动词</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smtClean="0">
                <a:cs typeface="Times New Roman" panose="02020603050405020304"/>
              </a:rPr>
              <a:t>引</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smtClean="0">
                <a:cs typeface="Times New Roman" panose="02020603050405020304"/>
              </a:rPr>
              <a:t>之后，若断开，意思不完整，故此处不可断。</a:t>
            </a:r>
            <a:endParaRPr lang="zh-CN" altLang="en-US" sz="2400" kern="100" dirty="0" smtClean="0">
              <a:cs typeface="Times New Roman" panose="02020603050405020304"/>
            </a:endParaRPr>
          </a:p>
          <a:p>
            <a:pPr indent="713740" fontAlgn="ctr" latinLnBrk="0">
              <a:lnSpc>
                <a:spcPct val="150000"/>
              </a:lnSpc>
              <a:spcAft>
                <a:spcPts val="0"/>
              </a:spcAft>
              <a:tabLst>
                <a:tab pos="2700655" algn="l"/>
              </a:tabLst>
            </a:pPr>
            <a:r>
              <a:rPr lang="en-US" altLang="zh-CN" sz="2400" kern="100" dirty="0" smtClean="0">
                <a:cs typeface="Times New Roman" panose="02020603050405020304"/>
              </a:rPr>
              <a:t>E</a:t>
            </a:r>
            <a:r>
              <a:rPr lang="zh-CN" altLang="en-US" sz="2400" kern="100" dirty="0" smtClean="0">
                <a:cs typeface="Times New Roman" panose="02020603050405020304"/>
              </a:rPr>
              <a:t>处，之前形成一个完整语句</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smtClean="0">
                <a:cs typeface="Times New Roman" panose="02020603050405020304"/>
              </a:rPr>
              <a:t>引以张本</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smtClean="0">
                <a:cs typeface="Times New Roman" panose="02020603050405020304"/>
              </a:rPr>
              <a:t>，该处需断。</a:t>
            </a:r>
            <a:endParaRPr lang="zh-CN" altLang="en-US" sz="2400" kern="100" dirty="0" smtClean="0">
              <a:cs typeface="Times New Roman" panose="02020603050405020304"/>
            </a:endParaRPr>
          </a:p>
          <a:p>
            <a:pPr indent="713740" fontAlgn="ctr" latinLnBrk="0">
              <a:lnSpc>
                <a:spcPct val="150000"/>
              </a:lnSpc>
              <a:spcAft>
                <a:spcPts val="0"/>
              </a:spcAft>
              <a:tabLst>
                <a:tab pos="2700655" algn="l"/>
              </a:tabLst>
            </a:pPr>
            <a:r>
              <a:rPr lang="en-US" altLang="zh-CN" sz="2400" kern="100" dirty="0" smtClean="0">
                <a:cs typeface="Times New Roman" panose="02020603050405020304"/>
              </a:rPr>
              <a:t>F</a:t>
            </a:r>
            <a:r>
              <a:rPr lang="zh-CN" altLang="en-US" sz="2400" kern="100" dirty="0" smtClean="0">
                <a:cs typeface="Times New Roman" panose="02020603050405020304"/>
              </a:rPr>
              <a:t>处，</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smtClean="0">
                <a:cs typeface="Times New Roman" panose="02020603050405020304"/>
              </a:rPr>
              <a:t>然后</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smtClean="0">
                <a:cs typeface="Times New Roman" panose="02020603050405020304"/>
              </a:rPr>
              <a:t>表示顺承，此处不可断。</a:t>
            </a:r>
            <a:endParaRPr lang="zh-CN" altLang="en-US" sz="2400" kern="100" dirty="0" smtClean="0">
              <a:cs typeface="Times New Roman" panose="02020603050405020304"/>
            </a:endParaRPr>
          </a:p>
          <a:p>
            <a:pPr indent="713740" fontAlgn="ctr" latinLnBrk="0">
              <a:lnSpc>
                <a:spcPct val="150000"/>
              </a:lnSpc>
              <a:spcAft>
                <a:spcPts val="0"/>
              </a:spcAft>
              <a:tabLst>
                <a:tab pos="2700655" algn="l"/>
              </a:tabLst>
            </a:pPr>
            <a:r>
              <a:rPr lang="en-US" altLang="zh-CN" sz="2400" kern="100" dirty="0" smtClean="0">
                <a:cs typeface="Times New Roman" panose="02020603050405020304"/>
              </a:rPr>
              <a:t>G </a:t>
            </a:r>
            <a:r>
              <a:rPr lang="zh-CN" altLang="en-US" sz="2400" kern="100" dirty="0" smtClean="0">
                <a:cs typeface="Times New Roman" panose="02020603050405020304"/>
              </a:rPr>
              <a:t>处，之前已经表达了一个完整的意思</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smtClean="0">
                <a:cs typeface="Times New Roman" panose="02020603050405020304"/>
              </a:rPr>
              <a:t>接着责难他</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smtClean="0">
                <a:cs typeface="Times New Roman" panose="02020603050405020304"/>
              </a:rPr>
              <a:t>，此处应当断句。</a:t>
            </a:r>
            <a:endParaRPr lang="zh-CN" altLang="en-US" sz="2400" kern="100" dirty="0" smtClean="0">
              <a:cs typeface="Times New Roman" panose="02020603050405020304"/>
            </a:endParaRPr>
          </a:p>
          <a:p>
            <a:pPr indent="713740" fontAlgn="ctr" latinLnBrk="0">
              <a:lnSpc>
                <a:spcPct val="150000"/>
              </a:lnSpc>
              <a:spcAft>
                <a:spcPts val="0"/>
              </a:spcAft>
              <a:tabLst>
                <a:tab pos="2700655" algn="l"/>
              </a:tabLst>
            </a:pPr>
            <a:r>
              <a:rPr lang="en-US" altLang="zh-CN" sz="2400" kern="100" dirty="0" smtClean="0">
                <a:cs typeface="Times New Roman" panose="02020603050405020304"/>
              </a:rPr>
              <a:t>H </a:t>
            </a:r>
            <a:r>
              <a:rPr lang="zh-CN" altLang="en-US" sz="2400" kern="100" dirty="0" smtClean="0">
                <a:cs typeface="Times New Roman" panose="02020603050405020304"/>
              </a:rPr>
              <a:t>处，</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smtClean="0">
                <a:cs typeface="Times New Roman" panose="02020603050405020304"/>
              </a:rPr>
              <a:t>岂有</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smtClean="0">
                <a:cs typeface="Times New Roman" panose="02020603050405020304"/>
              </a:rPr>
              <a:t>的</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smtClean="0">
                <a:cs typeface="Times New Roman" panose="02020603050405020304"/>
              </a:rPr>
              <a:t>有</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smtClean="0">
                <a:cs typeface="Times New Roman" panose="02020603050405020304"/>
              </a:rPr>
              <a:t>之后应当接上具体内容，否则句子不完整，因此该处不应断句，要与最后形成衔接，传递完整意思</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smtClean="0">
                <a:cs typeface="Times New Roman" panose="02020603050405020304"/>
              </a:rPr>
              <a:t>难道不像是真的吗</a:t>
            </a:r>
            <a:r>
              <a:rPr lang="en-US" altLang="zh-CN" sz="2400" kern="100" dirty="0" smtClean="0">
                <a:cs typeface="Times New Roman" panose="02020603050405020304"/>
              </a:rPr>
              <a:t>?</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zh-CN" sz="2400" kern="100" dirty="0" smtClean="0">
                <a:cs typeface="Times New Roman" panose="02020603050405020304"/>
              </a:rPr>
              <a:t>。</a:t>
            </a:r>
            <a:endParaRPr lang="zh-CN" altLang="zh-CN" sz="2400" kern="100" dirty="0" smtClean="0">
              <a:cs typeface="Times New Roman" panose="02020603050405020304"/>
            </a:endParaRPr>
          </a:p>
          <a:p>
            <a:pPr indent="713740" fontAlgn="ctr" latinLnBrk="0">
              <a:lnSpc>
                <a:spcPct val="150000"/>
              </a:lnSpc>
              <a:spcAft>
                <a:spcPts val="0"/>
              </a:spcAft>
              <a:tabLst>
                <a:tab pos="2700655" algn="l"/>
              </a:tabLst>
            </a:pPr>
            <a:r>
              <a:rPr lang="zh-CN" altLang="zh-CN" sz="2400" kern="100" dirty="0">
                <a:solidFill>
                  <a:srgbClr val="FF0000"/>
                </a:solidFill>
                <a:ea typeface="黑体" panose="02010609060101010101" charset="-122"/>
                <a:cs typeface="Times New Roman" panose="02020603050405020304"/>
                <a:sym typeface="+mn-ea"/>
              </a:rPr>
              <a:t>整理答案：</a:t>
            </a:r>
            <a:endParaRPr lang="zh-CN" altLang="zh-CN" sz="1000" kern="100" dirty="0">
              <a:latin typeface="等线" panose="02010600030101010101" charset="-122"/>
              <a:ea typeface="等线" panose="02010600030101010101" charset="-122"/>
              <a:cs typeface="Courier New" panose="02070309020205020404"/>
            </a:endParaRPr>
          </a:p>
        </p:txBody>
      </p:sp>
      <p:sp>
        <p:nvSpPr>
          <p:cNvPr id="3" name="文本框 2"/>
          <p:cNvSpPr txBox="1"/>
          <p:nvPr/>
        </p:nvSpPr>
        <p:spPr>
          <a:xfrm>
            <a:off x="1751965" y="5406390"/>
            <a:ext cx="1931035" cy="737235"/>
          </a:xfrm>
          <a:prstGeom prst="rect">
            <a:avLst/>
          </a:prstGeom>
          <a:noFill/>
        </p:spPr>
        <p:txBody>
          <a:bodyPr wrap="square" rtlCol="0">
            <a:spAutoFit/>
          </a:bodyPr>
          <a:p>
            <a:pPr indent="713740" fontAlgn="ctr" latinLnBrk="0">
              <a:lnSpc>
                <a:spcPct val="150000"/>
              </a:lnSpc>
              <a:spcAft>
                <a:spcPts val="0"/>
              </a:spcAft>
              <a:tabLst>
                <a:tab pos="2700655" algn="l"/>
              </a:tabLst>
            </a:pPr>
            <a:r>
              <a:rPr lang="en-US" altLang="zh-CN" b="1" kern="100" dirty="0" smtClean="0">
                <a:ea typeface="楷体" panose="02010609060101010101" charset="-122"/>
                <a:cs typeface="Courier New" panose="02070309020205020404"/>
                <a:sym typeface="+mn-ea"/>
              </a:rPr>
              <a:t>CEG</a:t>
            </a:r>
            <a:endParaRPr lang="en-US" altLang="zh-CN" b="1" kern="100" dirty="0" smtClean="0">
              <a:ea typeface="楷体" panose="02010609060101010101" charset="-122"/>
              <a:cs typeface="Courier New" panose="02070309020205020404"/>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2955"/>
          </a:xfrm>
        </p:spPr>
        <p:txBody>
          <a:bodyPr/>
          <a:lstStyle/>
          <a:p>
            <a:pPr algn="ctr">
              <a:spcAft>
                <a:spcPts val="0"/>
              </a:spcAft>
              <a:tabLst>
                <a:tab pos="2700655" algn="l"/>
              </a:tabLst>
            </a:pPr>
            <a:r>
              <a:rPr lang="zh-CN" altLang="zh-CN" kern="100" dirty="0">
                <a:ea typeface="黑体" panose="02010609060101010101" charset="-122"/>
                <a:cs typeface="Times New Roman" panose="02020603050405020304"/>
              </a:rPr>
              <a:t>二、理解文言文实词的含义</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 </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文言实词应注重平时的积累，课本中的每一篇古文都有需要掌握的重点实词，尤其需要注意一词多义、词类活用、通假字、古今异义、偏义复词等文言现象。在此基础上加以迁移理解</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3" name="Picture 9" descr="E:\8.24 新文本框文件\版式\语文变色\技法归纳.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2425" y="1439887"/>
            <a:ext cx="2112264" cy="4962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03783"/>
            <a:ext cx="10980000" cy="5908040"/>
          </a:xfrm>
        </p:spPr>
        <p:txBody>
          <a:bodyPr/>
          <a:lstStyle/>
          <a:p>
            <a:pPr indent="713740" fontAlgn="ctr">
              <a:spcAft>
                <a:spcPts val="0"/>
              </a:spcAft>
              <a:tabLst>
                <a:tab pos="2700655" algn="l"/>
              </a:tabLst>
            </a:pPr>
            <a:r>
              <a:rPr lang="zh-CN" altLang="zh-CN" kern="100" dirty="0">
                <a:cs typeface="Times New Roman" panose="02020603050405020304"/>
              </a:rPr>
              <a:t>常用解题方法：</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．语境分析法。即根据上下文意思推断词义。文言实词绝大部分是一词多义的，但在具体的语境中其意义是确定的，我们可以结合上下文语境所说的事和理来判定实词的含义。如：</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及去东阳归家，经年岁，口不言荣辱，士类益以此多之。</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在古汉语中，</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多</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有五个义项：</a:t>
            </a:r>
            <a:r>
              <a:rPr lang="zh-CN" altLang="zh-CN" kern="100" dirty="0">
                <a:latin typeface="等线" panose="02010600030101010101" charset="-122"/>
                <a:cs typeface="Times New Roman" panose="02020603050405020304"/>
              </a:rPr>
              <a:t>①</a:t>
            </a:r>
            <a:r>
              <a:rPr lang="zh-CN" altLang="zh-CN" kern="100" dirty="0">
                <a:cs typeface="Times New Roman" panose="02020603050405020304"/>
              </a:rPr>
              <a:t>数量多；</a:t>
            </a:r>
            <a:r>
              <a:rPr lang="zh-CN" altLang="zh-CN" kern="100" dirty="0">
                <a:latin typeface="等线" panose="02010600030101010101" charset="-122"/>
                <a:cs typeface="Times New Roman" panose="02020603050405020304"/>
              </a:rPr>
              <a:t>②</a:t>
            </a:r>
            <a:r>
              <a:rPr lang="zh-CN" altLang="zh-CN" kern="100" dirty="0">
                <a:cs typeface="Times New Roman" panose="02020603050405020304"/>
              </a:rPr>
              <a:t>重要，重视；</a:t>
            </a:r>
            <a:r>
              <a:rPr lang="zh-CN" altLang="zh-CN" kern="100" dirty="0">
                <a:latin typeface="等线" panose="02010600030101010101" charset="-122"/>
                <a:cs typeface="Times New Roman" panose="02020603050405020304"/>
              </a:rPr>
              <a:t>③</a:t>
            </a:r>
            <a:r>
              <a:rPr lang="zh-CN" altLang="zh-CN" kern="100" dirty="0">
                <a:cs typeface="Times New Roman" panose="02020603050405020304"/>
              </a:rPr>
              <a:t>赞美；</a:t>
            </a:r>
            <a:r>
              <a:rPr lang="zh-CN" altLang="zh-CN" kern="100" dirty="0">
                <a:latin typeface="等线" panose="02010600030101010101" charset="-122"/>
                <a:cs typeface="Times New Roman" panose="02020603050405020304"/>
              </a:rPr>
              <a:t>④</a:t>
            </a:r>
            <a:r>
              <a:rPr lang="zh-CN" altLang="zh-CN" kern="100" dirty="0">
                <a:cs typeface="Times New Roman" panose="02020603050405020304"/>
              </a:rPr>
              <a:t>多数，大都；</a:t>
            </a:r>
            <a:r>
              <a:rPr lang="zh-CN" altLang="zh-CN" kern="100" dirty="0">
                <a:latin typeface="等线" panose="02010600030101010101" charset="-122"/>
                <a:cs typeface="Times New Roman" panose="02020603050405020304"/>
              </a:rPr>
              <a:t>⑤</a:t>
            </a:r>
            <a:r>
              <a:rPr lang="zh-CN" altLang="zh-CN" kern="100" dirty="0">
                <a:cs typeface="Times New Roman" panose="02020603050405020304"/>
              </a:rPr>
              <a:t>只，仅仅。我们根据语境来推断，原文说</a:t>
            </a:r>
            <a:r>
              <a:rPr lang="en-US" altLang="zh-CN" kern="100" dirty="0">
                <a:cs typeface="Courier New" panose="02070309020205020404"/>
              </a:rPr>
              <a:t>(</a:t>
            </a:r>
            <a:r>
              <a:rPr lang="zh-CN" altLang="zh-CN" kern="100" dirty="0">
                <a:cs typeface="Times New Roman" panose="02020603050405020304"/>
              </a:rPr>
              <a:t>何远</a:t>
            </a:r>
            <a:r>
              <a:rPr lang="en-US" altLang="zh-CN" kern="100" dirty="0">
                <a:cs typeface="Courier New" panose="02070309020205020404"/>
              </a:rPr>
              <a:t>)</a:t>
            </a:r>
            <a:r>
              <a:rPr lang="zh-CN" altLang="zh-CN" kern="100" dirty="0">
                <a:cs typeface="Times New Roman" panose="02020603050405020304"/>
              </a:rPr>
              <a:t>离开东阳回到家乡后，数年不谈荣誉耻辱之事，士大夫们更因为这样而赞赏他。由此可以判定</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多</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应解释为</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称赞</a:t>
            </a:r>
            <a:r>
              <a:rPr lang="zh-CN" altLang="zh-CN" kern="100" dirty="0">
                <a:latin typeface="等线" panose="02010600030101010101" charset="-122"/>
                <a:cs typeface="Times New Roman" panose="02020603050405020304"/>
              </a:rPr>
              <a:t>”</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39787"/>
            <a:ext cx="10980000" cy="5908040"/>
          </a:xfrm>
        </p:spPr>
        <p:txBody>
          <a:bodyPr/>
          <a:lstStyle/>
          <a:p>
            <a:pPr indent="713740" fontAlgn="ct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结构分析法。即根据整句中对应词语的意思推断词义。文言文中排比句、对偶句、并列词句等对举的现象很多，在对举句中，位置对称的词语一般词性相同、词义相近或相反。这样通过对已知词语的词义、词性的分析，就可以推知未知词语的词</a:t>
            </a:r>
            <a:r>
              <a:rPr lang="zh-CN" altLang="zh-CN" kern="100" dirty="0">
                <a:cs typeface="Times New Roman" panose="02020603050405020304"/>
                <a:sym typeface="+mn-ea"/>
              </a:rPr>
              <a:t>义</a:t>
            </a:r>
            <a:r>
              <a:rPr lang="zh-CN" altLang="zh-CN" kern="100" dirty="0">
                <a:cs typeface="Times New Roman" panose="02020603050405020304"/>
              </a:rPr>
              <a:t>、词</a:t>
            </a:r>
            <a:r>
              <a:rPr lang="zh-CN" altLang="zh-CN" kern="100" dirty="0">
                <a:cs typeface="Times New Roman" panose="02020603050405020304"/>
                <a:sym typeface="+mn-ea"/>
              </a:rPr>
              <a:t>性</a:t>
            </a:r>
            <a:r>
              <a:rPr lang="zh-CN" altLang="zh-CN" kern="100" dirty="0">
                <a:cs typeface="Times New Roman" panose="02020603050405020304"/>
              </a:rPr>
              <a:t>了。如：</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然亡国破家相随属，而圣君治国累世而不见者。</a:t>
            </a:r>
            <a:r>
              <a:rPr lang="zh-CN" altLang="zh-CN" kern="100" dirty="0">
                <a:latin typeface="等线" panose="02010600030101010101" charset="-122"/>
                <a:cs typeface="Times New Roman" panose="02020603050405020304"/>
              </a:rPr>
              <a:t>”</a:t>
            </a:r>
            <a:r>
              <a:rPr lang="en-US" altLang="zh-CN" kern="100" dirty="0">
                <a:cs typeface="Courier New" panose="02070309020205020404"/>
              </a:rPr>
              <a:t>(</a:t>
            </a:r>
            <a:r>
              <a:rPr lang="zh-CN" altLang="zh-CN" kern="100" dirty="0">
                <a:cs typeface="Times New Roman" panose="02020603050405020304"/>
              </a:rPr>
              <a:t>《屈原列传》</a:t>
            </a:r>
            <a:r>
              <a:rPr lang="en-US" altLang="zh-CN" kern="100" dirty="0">
                <a:cs typeface="Courier New" panose="02070309020205020404"/>
              </a:rPr>
              <a:t>)</a:t>
            </a:r>
            <a:r>
              <a:rPr lang="zh-CN" altLang="zh-CN" kern="100" dirty="0">
                <a:cs typeface="Times New Roman" panose="02020603050405020304"/>
              </a:rPr>
              <a:t>上下句以</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而</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相连，表并列关系，据</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亡国破家</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这个并列结构的短语可推知</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圣君治国</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亦为并列关系，可译为</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圣明之君，治平之国</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。若译成</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圣明的君主治理国家</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，则为主谓关系，与上句结构显然不相对应</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pPr indent="713740" fontAlgn="ct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语法分析法。即根据词语在句中的语法功能推断词义。句子的结构是固定的，组合是有规律的，词语在句中所处的语法位置为我们推断词义提供了依据。如主语、宾语常由名词、代词充当，谓语大多由动词、形容词充当，状语大多由副词充当，等等。语法分析包括：根据句子结构推断该词的词性或语法成分；根据语境分析该词可能涉及的文言语法现象，如文言多义词、古今异义词、单双音词、通假字、异读字、偏义复词、词类活用等</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pPr indent="713740" fontAlgn="ct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联想推断法。即根据学过的知识推断词义。高考文言文阅读所考查的实词，其意义和用法在课本中一般都能找到语例。因此，我们要善于根据课内学过的知识举一反三，相互比照，辨其异同，由此正确理解词义。如：</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远与恢素善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可联系《鸿门宴》中</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素善留侯张良</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，结合语境推知</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友好、友善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之义；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尚轻侠</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可联系《促织》中</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宫中尚促织之戏</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，结合语境推知</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尚</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崇尚</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之义</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6648"/>
          </a:xfrm>
        </p:spPr>
        <p:txBody>
          <a:bodyPr/>
          <a:lstStyle/>
          <a:p>
            <a:pPr indent="713740" fontAlgn="ctr">
              <a:spcAft>
                <a:spcPts val="0"/>
              </a:spcAft>
              <a:tabLst>
                <a:tab pos="2700655" algn="l"/>
              </a:tabLst>
            </a:pPr>
            <a:r>
              <a:rPr lang="en-US" altLang="zh-CN" kern="100" dirty="0">
                <a:cs typeface="Courier New" panose="02070309020205020404"/>
              </a:rPr>
              <a:t>5</a:t>
            </a:r>
            <a:r>
              <a:rPr lang="zh-CN" altLang="zh-CN" kern="100" dirty="0">
                <a:cs typeface="Times New Roman" panose="02020603050405020304"/>
              </a:rPr>
              <a:t>．邻字借推法。即根据相邻的字来推断词义。文言文中，有的合成词是由两个同义或反义的单音节语素合成的，它们可以分成两种情况：一是偏义复词，二是同义复词。偏义复词，用义偏在其中一个语素上，另一个语素只是起陪衬作用；同义复词是同义复用。如：</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至乃尚书郎乘马，则纠劾之</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纠</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与</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劾</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近义对举，为同义复词，</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劾</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是</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弹劾</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的意思，因此推知</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纠</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为</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检举、告发</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之义</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05115"/>
            <a:ext cx="10980000" cy="5908040"/>
          </a:xfrm>
        </p:spPr>
        <p:txBody>
          <a:bodyPr/>
          <a:lstStyle/>
          <a:p>
            <a:pPr>
              <a:spcAft>
                <a:spcPts val="0"/>
              </a:spcAft>
              <a:tabLst>
                <a:tab pos="2700655" algn="l"/>
              </a:tabLst>
            </a:pPr>
            <a:r>
              <a:rPr lang="zh-CN" altLang="zh-CN" kern="100" dirty="0">
                <a:solidFill>
                  <a:srgbClr val="FF0000"/>
                </a:solidFill>
                <a:ea typeface="黑体" panose="02010609060101010101" charset="-122"/>
                <a:cs typeface="Times New Roman" panose="02020603050405020304"/>
              </a:rPr>
              <a:t>答案：</a:t>
            </a:r>
            <a:r>
              <a:rPr lang="zh-CN" altLang="zh-CN" kern="100" dirty="0">
                <a:ea typeface="楷体" panose="02010609060101010101" charset="-122"/>
                <a:cs typeface="Times New Roman" panose="02020603050405020304"/>
              </a:rPr>
              <a:t>《谏太宗十思疏》一文，从其论述思路，可发现文章表达的理性之处。从整体思路上看，文章逐层递进，既有原则探讨，也有具体措施；既有普遍原理，又有现实针对性；既能见微知著，又能高瞻远瞩。文章第一段先从治国的原则谈起，为议论奠定基础，指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思国之安者，必积其德义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。为论述这一点，作者运用了类比说理的方式，先正面说理，再反面阐述。类比说理，从逻辑上来说是有漏洞的，但从劝谏的效果上看，因其直观易晓，效果往往很好</a:t>
            </a:r>
            <a:r>
              <a:rPr lang="zh-CN" altLang="zh-CN" kern="100" dirty="0" smtClean="0">
                <a:ea typeface="楷体" panose="02010609060101010101" charset="-122"/>
                <a:cs typeface="Times New Roman" panose="02020603050405020304"/>
              </a:rPr>
              <a:t>。</a:t>
            </a:r>
            <a:r>
              <a:rPr lang="zh-CN" altLang="zh-CN" sz="2800" kern="100" dirty="0">
                <a:ea typeface="楷体" panose="02010609060101010101" charset="-122"/>
                <a:cs typeface="Times New Roman" panose="02020603050405020304"/>
                <a:sym typeface="+mn-ea"/>
              </a:rPr>
              <a:t>而“积其德义”，就要“居安思危，戒奢以俭”，德处其厚，克制欲望，这为下文“十思”作了铺垫，“十思”不过是“积其德义”的具</a:t>
            </a:r>
            <a:r>
              <a:rPr lang="zh-CN" altLang="zh-CN" kern="100" dirty="0">
                <a:solidFill>
                  <a:prstClr val="black"/>
                </a:solidFill>
                <a:ea typeface="楷体" panose="02010609060101010101" charset="-122"/>
                <a:cs typeface="Times New Roman" panose="02020603050405020304"/>
                <a:sym typeface="+mn-ea"/>
              </a:rPr>
              <a:t>体措施。</a:t>
            </a:r>
            <a:endParaRPr lang="zh-CN" altLang="zh-CN" sz="2800" kern="100" dirty="0">
              <a:ea typeface="楷体" panose="02010609060101010101" charset="-122"/>
              <a:cs typeface="Times New Roman" panose="02020603050405020304"/>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969385"/>
          </a:xfrm>
        </p:spPr>
        <p:txBody>
          <a:bodyPr/>
          <a:lstStyle/>
          <a:p>
            <a:pPr indent="713740" fontAlgn="ctr">
              <a:spcAft>
                <a:spcPts val="0"/>
              </a:spcAft>
              <a:tabLst>
                <a:tab pos="2700655" algn="l"/>
              </a:tabLst>
            </a:pPr>
            <a:r>
              <a:rPr lang="en-US" altLang="zh-CN" kern="100" dirty="0">
                <a:cs typeface="Courier New" panose="02070309020205020404"/>
              </a:rPr>
              <a:t>6</a:t>
            </a:r>
            <a:r>
              <a:rPr lang="zh-CN" altLang="zh-CN" kern="100" dirty="0">
                <a:cs typeface="Times New Roman" panose="02020603050405020304"/>
              </a:rPr>
              <a:t>．成语对应法。即借助熟知的成语来推断词义。成语中保留了大量的文言词，我们在掌握了一定量的成语后，便可以根据一些成语的意义、用法，推断出文言词义。如：</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堪</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字，联系成语</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狼狈不堪</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，可推知为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忍受</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的意思；</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袖</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字，联系成语</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袖手旁观</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，可推知为</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藏在袖里</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的意思；</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拜</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字，联系成语</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封侯拜相</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，可推知为</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授职</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的意思；等等</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88429" y="575791"/>
            <a:ext cx="10980000" cy="5262245"/>
          </a:xfrm>
        </p:spPr>
        <p:txBody>
          <a:bodyPr/>
          <a:lstStyle/>
          <a:p>
            <a:pPr indent="713740" fontAlgn="ctr">
              <a:spcAft>
                <a:spcPts val="0"/>
              </a:spcAft>
              <a:tabLst>
                <a:tab pos="2700655" algn="l"/>
              </a:tabLst>
            </a:pPr>
            <a:r>
              <a:rPr lang="en-US" altLang="zh-CN" kern="100" dirty="0">
                <a:cs typeface="Courier New" panose="02070309020205020404"/>
              </a:rPr>
              <a:t>7</a:t>
            </a:r>
            <a:r>
              <a:rPr lang="zh-CN" altLang="zh-CN" kern="100" dirty="0">
                <a:cs typeface="Times New Roman" panose="02020603050405020304"/>
              </a:rPr>
              <a:t>．古今对比法。汉语词汇中一部分词古为今用，但意义往往不同，最忌望文生义。这里要特别注意古今构词特点，古汉语以单音节词为主，双音节词往往有其固定义项。如：</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实欲连兵南面而王齐</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中的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南面</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有两个义项：一是方位词，南边</a:t>
            </a:r>
            <a:r>
              <a:rPr lang="en-US" altLang="zh-CN" kern="100" dirty="0">
                <a:cs typeface="Courier New" panose="02070309020205020404"/>
                <a:sym typeface="+mn-ea"/>
              </a:rPr>
              <a:t>(</a:t>
            </a:r>
            <a:r>
              <a:rPr lang="zh-CN" altLang="zh-CN" kern="100" dirty="0">
                <a:cs typeface="Times New Roman" panose="02020603050405020304"/>
              </a:rPr>
              <a:t>在这个意义上，古人单说</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南</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而不说</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南面</a:t>
            </a:r>
            <a:r>
              <a:rPr lang="en-US" altLang="zh-CN" kern="100" dirty="0">
                <a:latin typeface="宋体" panose="02010600030101010101" pitchFamily="2" charset="-122"/>
                <a:ea typeface="等线" panose="02010600030101010101" charset="-122"/>
                <a:cs typeface="Times New Roman" panose="02020603050405020304"/>
              </a:rPr>
              <a:t>”</a:t>
            </a:r>
            <a:r>
              <a:rPr lang="en-US" altLang="zh-CN" kern="100" dirty="0">
                <a:cs typeface="Courier New" panose="02070309020205020404"/>
                <a:sym typeface="+mn-ea"/>
              </a:rPr>
              <a:t>)</a:t>
            </a:r>
            <a:r>
              <a:rPr lang="zh-CN" altLang="zh-CN" kern="100" dirty="0">
                <a:cs typeface="Times New Roman" panose="02020603050405020304"/>
              </a:rPr>
              <a:t>；二是面朝南。古代以面朝南为尊位，君主临朝南面而坐，因此把为君叫作</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南面为王</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南面称孤</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等。句中的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南面</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是指乐毅想谋反后为君，用的是古代的意义。这与现代汉语是不相同的</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775960"/>
          </a:xfrm>
        </p:spPr>
        <p:txBody>
          <a:bodyPr/>
          <a:lstStyle/>
          <a:p>
            <a:pPr indent="713740">
              <a:lnSpc>
                <a:spcPct val="120000"/>
              </a:lnSpc>
              <a:spcAft>
                <a:spcPts val="0"/>
              </a:spcAft>
              <a:tabLst>
                <a:tab pos="2700655" algn="l"/>
              </a:tabLst>
            </a:pPr>
            <a:r>
              <a:rPr lang="en-US" altLang="zh-CN" kern="100" dirty="0">
                <a:cs typeface="Courier New" panose="02070309020205020404"/>
              </a:rPr>
              <a:t>8</a:t>
            </a:r>
            <a:r>
              <a:rPr lang="zh-CN" altLang="zh-CN" kern="100" dirty="0">
                <a:cs typeface="Times New Roman" panose="02020603050405020304"/>
              </a:rPr>
              <a:t>．代入检验法。即借助题干所给的义项推断词义。对于选择、判断类的词语解释题，可以将题目所给的义项放入原文具体语境中去贯通文意，解释准确而无滞碍之处者即为正确答案。这种方法又叫作</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以题解文法</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a:p>
            <a:pPr indent="713740">
              <a:lnSpc>
                <a:spcPct val="120000"/>
              </a:lnSpc>
              <a:spcAft>
                <a:spcPts val="0"/>
              </a:spcAft>
              <a:tabLst>
                <a:tab pos="2700655" algn="l"/>
              </a:tabLst>
            </a:pPr>
            <a:r>
              <a:rPr lang="en-US" altLang="zh-CN" kern="100" dirty="0">
                <a:cs typeface="Courier New" panose="02070309020205020404"/>
              </a:rPr>
              <a:t>9</a:t>
            </a:r>
            <a:r>
              <a:rPr lang="zh-CN" altLang="zh-CN" kern="100" dirty="0">
                <a:cs typeface="Times New Roman" panose="02020603050405020304"/>
              </a:rPr>
              <a:t>．依形推义法。利用汉字形音义的联系推断词义。汉字本是表意性质的，从字形可推知字义。如：</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其仆亦来慰解，曰：</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公父母春秋高，若少屈，冀得一归觐。</a:t>
            </a:r>
            <a:r>
              <a:rPr lang="en-US" altLang="zh-CN" kern="100" dirty="0">
                <a:latin typeface="宋体" panose="02010600030101010101" pitchFamily="2" charset="-122"/>
                <a:ea typeface="等线" panose="02010600030101010101" charset="-122"/>
                <a:cs typeface="Times New Roman" panose="02020603050405020304"/>
              </a:rPr>
              <a:t>’”</a:t>
            </a:r>
            <a:r>
              <a:rPr lang="en-US" altLang="zh-CN" kern="100" dirty="0">
                <a:cs typeface="Courier New" panose="02070309020205020404"/>
              </a:rPr>
              <a:t>(</a:t>
            </a:r>
            <a:r>
              <a:rPr lang="zh-CN" altLang="zh-CN" kern="100" dirty="0">
                <a:cs typeface="Times New Roman" panose="02020603050405020304"/>
              </a:rPr>
              <a:t>公，指传主李若水</a:t>
            </a:r>
            <a:r>
              <a:rPr lang="en-US" altLang="zh-CN" kern="100" dirty="0">
                <a:cs typeface="Courier New" panose="02070309020205020404"/>
              </a:rPr>
              <a:t>)</a:t>
            </a:r>
            <a:r>
              <a:rPr lang="zh-CN" altLang="zh-CN" kern="100" dirty="0">
                <a:cs typeface="Times New Roman" panose="02020603050405020304"/>
              </a:rPr>
              <a:t>其中</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冀得一归觐</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觐</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字，我们可以根据其形旁</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见</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，猜出它与</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见</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有关，加上其他语境因素，可以判断出</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觐</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是</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拜见</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的意思。再如</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赢粮而景从</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景</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用本义在此解释不通，借助读音推断其同</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影</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，名词作状语，就容易理解了</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1010503"/>
            <a:ext cx="10980000" cy="5259070"/>
          </a:xfrm>
        </p:spPr>
        <p:txBody>
          <a:bodyPr/>
          <a:lstStyle/>
          <a:p>
            <a:pPr latinLnBrk="0">
              <a:lnSpc>
                <a:spcPct val="140000"/>
              </a:lnSpc>
              <a:spcAft>
                <a:spcPts val="0"/>
              </a:spcAft>
              <a:tabLst>
                <a:tab pos="2700655" algn="l"/>
              </a:tabLst>
            </a:pPr>
            <a:r>
              <a:rPr lang="en-US" altLang="zh-CN" sz="2400" kern="100" dirty="0">
                <a:ea typeface="楷体" panose="02010609060101010101" charset="-122"/>
                <a:cs typeface="Courier New" panose="02070309020205020404"/>
              </a:rPr>
              <a:t>(2023·</a:t>
            </a:r>
            <a:r>
              <a:rPr lang="zh-CN" altLang="zh-CN" sz="2400" kern="100" dirty="0">
                <a:ea typeface="楷体" panose="02010609060101010101" charset="-122"/>
                <a:cs typeface="Times New Roman" panose="02020603050405020304"/>
              </a:rPr>
              <a:t>全国甲卷</a:t>
            </a:r>
            <a:r>
              <a:rPr lang="en-US" altLang="zh-CN" sz="2400" kern="100" dirty="0">
                <a:ea typeface="楷体" panose="02010609060101010101" charset="-122"/>
                <a:cs typeface="Courier New" panose="02070309020205020404"/>
              </a:rPr>
              <a:t>)</a:t>
            </a:r>
            <a:r>
              <a:rPr lang="zh-CN" altLang="zh-CN" sz="2400" kern="100" dirty="0">
                <a:cs typeface="Times New Roman" panose="02020603050405020304"/>
              </a:rPr>
              <a:t>阅读下面的文言文，完成下面小题。</a:t>
            </a:r>
            <a:endParaRPr lang="zh-CN" altLang="zh-CN" sz="2400" kern="100" dirty="0">
              <a:latin typeface="等线" panose="02010600030101010101" charset="-122"/>
              <a:ea typeface="等线" panose="02010600030101010101" charset="-122"/>
              <a:cs typeface="Courier New" panose="02070309020205020404"/>
            </a:endParaRPr>
          </a:p>
          <a:p>
            <a:pPr indent="713740" fontAlgn="ctr" latinLnBrk="0">
              <a:lnSpc>
                <a:spcPct val="140000"/>
              </a:lnSpc>
              <a:spcAft>
                <a:spcPts val="0"/>
              </a:spcAft>
              <a:tabLst>
                <a:tab pos="2700655" algn="l"/>
              </a:tabLst>
            </a:pPr>
            <a:r>
              <a:rPr lang="zh-CN" altLang="zh-CN" sz="2400" kern="100" dirty="0">
                <a:ea typeface="楷体" panose="02010609060101010101" charset="-122"/>
                <a:cs typeface="Times New Roman" panose="02020603050405020304"/>
              </a:rPr>
              <a:t>周尧卿，字子余。其先汝阴人。尧卿警悟强记，七岁善赋诗，弱冠以学行知名。天圣二年登进士第，积官至太常博士、通判饶州。卒，年五十三。有文集二十卷，《诗》《春秋》说各三十卷。尧卿十二丧父，忧戚如成人，见母氏则抑情忍哀，不欲伤其意。母异之，谓族人曰：</a:t>
            </a:r>
            <a:r>
              <a:rPr lang="zh-CN" altLang="zh-CN" sz="2400" kern="100" dirty="0">
                <a:latin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是儿爱我如此，多知孝养我矣。</a:t>
            </a:r>
            <a:r>
              <a:rPr lang="zh-CN" altLang="zh-CN" sz="2400" kern="100" dirty="0">
                <a:latin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卒能孝养，志如母之言。其于昆弟，尤笃有爱。执母丧，倚庐三年，</a:t>
            </a:r>
            <a:r>
              <a:rPr lang="zh-CN" altLang="zh-CN" sz="2400" kern="100" dirty="0">
                <a:solidFill>
                  <a:srgbClr val="C00000"/>
                </a:solidFill>
                <a:ea typeface="楷体" panose="02010609060101010101" charset="-122"/>
                <a:cs typeface="Times New Roman" panose="02020603050405020304"/>
              </a:rPr>
              <a:t>席薪枕块</a:t>
            </a:r>
            <a:r>
              <a:rPr lang="zh-CN" altLang="zh-CN" sz="2400" kern="100" dirty="0">
                <a:ea typeface="楷体" panose="02010609060101010101" charset="-122"/>
                <a:cs typeface="Times New Roman" panose="02020603050405020304"/>
              </a:rPr>
              <a:t>，虽疾病不饮酒食肉。或勉之以礼，曰：</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《礼》</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老病不止酒肉</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，意或不胜丧耳。病且未老，忍及此耶？</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葬之先期，躬自负土。有告之曰：</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古之贫无以葬者或然，今子何自苦？</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u="sng" kern="100" dirty="0">
                <a:ea typeface="楷体" panose="02010609060101010101" charset="-122"/>
                <a:cs typeface="Times New Roman" panose="02020603050405020304"/>
              </a:rPr>
              <a:t>泫然流涕曰：</a:t>
            </a:r>
            <a:r>
              <a:rPr lang="en-US" altLang="zh-CN" sz="2400" u="sng" kern="100" dirty="0">
                <a:latin typeface="宋体" panose="02010600030101010101" pitchFamily="2" charset="-122"/>
                <a:ea typeface="等线" panose="02010600030101010101" charset="-122"/>
                <a:cs typeface="Times New Roman" panose="02020603050405020304"/>
              </a:rPr>
              <a:t>“</a:t>
            </a:r>
            <a:r>
              <a:rPr lang="zh-CN" altLang="zh-CN" sz="2400" u="sng" kern="100" dirty="0">
                <a:ea typeface="楷体" panose="02010609060101010101" charset="-122"/>
                <a:cs typeface="Times New Roman" panose="02020603050405020304"/>
              </a:rPr>
              <a:t>过是，虽欲竭力，复可得乎？</a:t>
            </a:r>
            <a:r>
              <a:rPr lang="en-US" altLang="zh-CN" sz="2400" u="sng"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尧卿为人简重不校，有慢己者，必厚为礼以愧之，居官禄虽薄，赒宗族朋友，罄而后</a:t>
            </a:r>
            <a:endParaRPr lang="zh-CN" altLang="zh-CN" sz="2400" kern="100" dirty="0">
              <a:ea typeface="楷体" panose="02010609060101010101" charset="-122"/>
              <a:cs typeface="Times New Roman" panose="02020603050405020304"/>
            </a:endParaRPr>
          </a:p>
        </p:txBody>
      </p:sp>
      <p:pic>
        <p:nvPicPr>
          <p:cNvPr id="3" name="图片 2" descr="E:\张\11.19\新建文件夹\典例体验.tif"/>
          <p:cNvPicPr/>
          <p:nvPr/>
        </p:nvPicPr>
        <p:blipFill>
          <a:blip r:embed="rId1">
            <a:extLst>
              <a:ext uri="{28A0092B-C50C-407E-A947-70E740481C1C}">
                <a14:useLocalDpi xmlns:a14="http://schemas.microsoft.com/office/drawing/2010/main" val="0"/>
              </a:ext>
            </a:extLst>
          </a:blip>
          <a:srcRect/>
          <a:stretch>
            <a:fillRect/>
          </a:stretch>
        </p:blipFill>
        <p:spPr bwMode="auto">
          <a:xfrm>
            <a:off x="396441" y="578011"/>
            <a:ext cx="2112010" cy="495935"/>
          </a:xfrm>
          <a:prstGeom prst="rect">
            <a:avLst/>
          </a:prstGeom>
          <a:noFill/>
          <a:ln>
            <a:noFill/>
          </a:ln>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413253"/>
            <a:ext cx="10980000" cy="6069965"/>
          </a:xfrm>
        </p:spPr>
        <p:txBody>
          <a:bodyPr/>
          <a:lstStyle/>
          <a:p>
            <a:pPr latinLnBrk="0">
              <a:lnSpc>
                <a:spcPct val="135000"/>
              </a:lnSpc>
              <a:spcAft>
                <a:spcPts val="0"/>
              </a:spcAft>
              <a:tabLst>
                <a:tab pos="2700655" algn="l"/>
              </a:tabLst>
            </a:pPr>
            <a:r>
              <a:rPr lang="zh-CN" altLang="zh-CN" sz="2400" kern="100" dirty="0">
                <a:ea typeface="楷体" panose="02010609060101010101" charset="-122"/>
                <a:cs typeface="Times New Roman" panose="02020603050405020304"/>
                <a:sym typeface="+mn-ea"/>
              </a:rPr>
              <a:t>已。所至称治，民有去思。尝知汀州宁化县，提点刑狱杨纮入境，微伺刺史善</a:t>
            </a:r>
            <a:endParaRPr lang="zh-CN" altLang="zh-CN" sz="2400" kern="100" dirty="0">
              <a:ea typeface="楷体" panose="02010609060101010101" charset="-122"/>
              <a:cs typeface="Times New Roman" panose="02020603050405020304"/>
            </a:endParaRPr>
          </a:p>
          <a:p>
            <a:pPr latinLnBrk="0">
              <a:lnSpc>
                <a:spcPct val="135000"/>
              </a:lnSpc>
              <a:spcAft>
                <a:spcPts val="0"/>
              </a:spcAft>
              <a:tabLst>
                <a:tab pos="2700655" algn="l"/>
              </a:tabLst>
            </a:pPr>
            <a:r>
              <a:rPr lang="zh-CN" altLang="zh-CN" sz="2400" kern="100" dirty="0">
                <a:ea typeface="楷体" panose="02010609060101010101" charset="-122"/>
                <a:cs typeface="Times New Roman" panose="02020603050405020304"/>
                <a:sym typeface="+mn-ea"/>
              </a:rPr>
              <a:t>否。有被刑而耘苗者，纮就询其故。对曰：</a:t>
            </a:r>
            <a:r>
              <a:rPr lang="zh-CN" altLang="zh-CN" sz="2400" kern="100" dirty="0">
                <a:latin typeface="等线" panose="02010600030101010101" charset="-122"/>
                <a:cs typeface="Times New Roman" panose="02020603050405020304"/>
                <a:sym typeface="+mn-ea"/>
              </a:rPr>
              <a:t>“</a:t>
            </a:r>
            <a:r>
              <a:rPr lang="zh-CN" altLang="zh-CN" sz="2400" kern="100" dirty="0">
                <a:ea typeface="楷体" panose="02010609060101010101" charset="-122"/>
                <a:cs typeface="Times New Roman" panose="02020603050405020304"/>
                <a:sym typeface="+mn-ea"/>
              </a:rPr>
              <a:t>贫以利故，为人直其枉，令不可</a:t>
            </a:r>
            <a:endParaRPr lang="zh-CN" altLang="zh-CN" sz="2400" kern="100" dirty="0">
              <a:ea typeface="楷体" panose="02010609060101010101" charset="-122"/>
              <a:cs typeface="Times New Roman" panose="02020603050405020304"/>
            </a:endParaRPr>
          </a:p>
          <a:p>
            <a:pPr latinLnBrk="0">
              <a:lnSpc>
                <a:spcPct val="135000"/>
              </a:lnSpc>
              <a:spcAft>
                <a:spcPts val="0"/>
              </a:spcAft>
              <a:tabLst>
                <a:tab pos="2700655" algn="l"/>
              </a:tabLst>
            </a:pPr>
            <a:r>
              <a:rPr lang="zh-CN" altLang="zh-CN" sz="2400" kern="100" dirty="0">
                <a:ea typeface="楷体" panose="02010609060101010101" charset="-122"/>
                <a:cs typeface="Times New Roman" panose="02020603050405020304"/>
                <a:sym typeface="+mn-ea"/>
              </a:rPr>
              <a:t>欺，而我欺之，我又</a:t>
            </a:r>
            <a:r>
              <a:rPr lang="zh-CN" altLang="zh-CN" sz="2400" kern="100" dirty="0">
                <a:solidFill>
                  <a:srgbClr val="C00000"/>
                </a:solidFill>
                <a:ea typeface="楷体" panose="02010609060101010101" charset="-122"/>
                <a:cs typeface="Times New Roman" panose="02020603050405020304"/>
                <a:sym typeface="+mn-ea"/>
              </a:rPr>
              <a:t>何怨</a:t>
            </a:r>
            <a:r>
              <a:rPr lang="zh-CN" altLang="zh-CN" sz="2400" kern="100" dirty="0">
                <a:ea typeface="楷体" panose="02010609060101010101" charset="-122"/>
                <a:cs typeface="Times New Roman" panose="02020603050405020304"/>
                <a:sym typeface="+mn-ea"/>
              </a:rPr>
              <a:t>？</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zh-CN" sz="2400" u="sng" kern="100" dirty="0">
                <a:ea typeface="楷体" panose="02010609060101010101" charset="-122"/>
                <a:cs typeface="Times New Roman" panose="02020603050405020304"/>
                <a:sym typeface="+mn-ea"/>
              </a:rPr>
              <a:t>纮至邑，不复他察，第以所闻荐之</a:t>
            </a:r>
            <a:r>
              <a:rPr lang="zh-CN" altLang="zh-CN" sz="2400" u="sng" kern="100" dirty="0" smtClean="0">
                <a:ea typeface="楷体" panose="02010609060101010101" charset="-122"/>
                <a:cs typeface="Times New Roman" panose="02020603050405020304"/>
                <a:sym typeface="+mn-ea"/>
              </a:rPr>
              <a:t>。</a:t>
            </a:r>
            <a:r>
              <a:rPr lang="zh-CN" altLang="zh-CN" sz="2400" kern="100" dirty="0">
                <a:ea typeface="楷体" panose="02010609060101010101" charset="-122"/>
                <a:cs typeface="Times New Roman" panose="02020603050405020304"/>
                <a:sym typeface="+mn-ea"/>
              </a:rPr>
              <a:t>庆历间，范仲淹举</a:t>
            </a:r>
            <a:r>
              <a:rPr lang="zh-CN" altLang="zh-CN" sz="2400" kern="100" dirty="0">
                <a:ea typeface="楷体" panose="02010609060101010101" charset="-122"/>
                <a:cs typeface="Times New Roman" panose="02020603050405020304"/>
              </a:rPr>
              <a:t>经行可为师表，未及用而卒。尧卿之学，不惑传注，问辨思索，以通为期。其学《诗》，以孔子所谓</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《诗》三百，一言以</a:t>
            </a:r>
            <a:r>
              <a:rPr lang="zh-CN" altLang="zh-CN" sz="2400" kern="100" dirty="0">
                <a:solidFill>
                  <a:srgbClr val="C00000"/>
                </a:solidFill>
                <a:ea typeface="楷体" panose="02010609060101010101" charset="-122"/>
                <a:cs typeface="Times New Roman" panose="02020603050405020304"/>
              </a:rPr>
              <a:t>蔽</a:t>
            </a:r>
            <a:r>
              <a:rPr lang="zh-CN" altLang="zh-CN" sz="2400" kern="100" dirty="0">
                <a:ea typeface="楷体" panose="02010609060101010101" charset="-122"/>
                <a:cs typeface="Times New Roman" panose="02020603050405020304"/>
              </a:rPr>
              <a:t>之，曰思无邪</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，孟子所谓</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说《诗》者，以意</a:t>
            </a:r>
            <a:r>
              <a:rPr lang="zh-CN" altLang="zh-CN" sz="2400" kern="100" dirty="0">
                <a:solidFill>
                  <a:srgbClr val="C00000"/>
                </a:solidFill>
                <a:ea typeface="楷体" panose="02010609060101010101" charset="-122"/>
                <a:cs typeface="Times New Roman" panose="02020603050405020304"/>
              </a:rPr>
              <a:t>逆</a:t>
            </a:r>
            <a:r>
              <a:rPr lang="zh-CN" altLang="zh-CN" sz="2400" kern="100" dirty="0">
                <a:ea typeface="楷体" panose="02010609060101010101" charset="-122"/>
                <a:cs typeface="Times New Roman" panose="02020603050405020304"/>
              </a:rPr>
              <a:t>志，是谓得之</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，考经指归，而见毛、郑之得失，曰：</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毛之《传》欲简，或寡于义理，非</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一言以蔽之</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者也。《笺》欲详，或远于情性，非</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以意逆志</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者也，是可以无去取乎？</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其学《春秋》，曰：</a:t>
            </a:r>
            <a:r>
              <a:rPr lang="zh-CN" altLang="zh-CN" sz="2400" kern="100" dirty="0">
                <a:latin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左氏记之详，得经之所以书者。</a:t>
            </a:r>
            <a:r>
              <a:rPr lang="zh-CN" altLang="zh-CN" sz="2400" kern="100" dirty="0">
                <a:latin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至三传之异同，均有所不取，曰：</a:t>
            </a:r>
            <a:r>
              <a:rPr lang="zh-CN" altLang="zh-CN" sz="2400" kern="100" dirty="0">
                <a:latin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圣人之意，岂二致邪？</a:t>
            </a:r>
            <a:r>
              <a:rPr lang="zh-CN" altLang="zh-CN" sz="2400" kern="100" dirty="0">
                <a:latin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欧阳修以文表其墓曰：</a:t>
            </a:r>
            <a:r>
              <a:rPr lang="zh-CN" altLang="zh-CN" sz="2400" kern="100" dirty="0">
                <a:latin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若周君者，事生尽孝，居丧尽哀，而以礼者也。君学长于毛、郑《诗》，《左氏春秋》。</a:t>
            </a:r>
            <a:r>
              <a:rPr lang="zh-CN" altLang="zh-CN" sz="2400" kern="100" dirty="0">
                <a:latin typeface="等线" panose="02010600030101010101" charset="-122"/>
                <a:cs typeface="Times New Roman" panose="02020603050405020304"/>
              </a:rPr>
              <a:t>”</a:t>
            </a:r>
            <a:endParaRPr lang="zh-CN" altLang="zh-CN" sz="1000" kern="100" dirty="0">
              <a:latin typeface="等线" panose="02010600030101010101" charset="-122"/>
              <a:ea typeface="等线" panose="02010600030101010101" charset="-122"/>
              <a:cs typeface="Courier New" panose="02070309020205020404"/>
            </a:endParaRPr>
          </a:p>
          <a:p>
            <a:pPr algn="r" latinLnBrk="0">
              <a:lnSpc>
                <a:spcPct val="135000"/>
              </a:lnSpc>
              <a:spcAft>
                <a:spcPts val="0"/>
              </a:spcAft>
              <a:tabLst>
                <a:tab pos="2700655" algn="l"/>
              </a:tabLst>
            </a:pPr>
            <a:r>
              <a:rPr lang="en-US" altLang="zh-CN" sz="2400" kern="100" dirty="0">
                <a:ea typeface="楷体" panose="02010609060101010101" charset="-122"/>
                <a:cs typeface="Courier New" panose="02070309020205020404"/>
              </a:rPr>
              <a:t>(</a:t>
            </a:r>
            <a:r>
              <a:rPr lang="zh-CN" altLang="zh-CN" sz="2400" kern="100" dirty="0">
                <a:ea typeface="楷体" panose="02010609060101010101" charset="-122"/>
                <a:cs typeface="Times New Roman" panose="02020603050405020304"/>
              </a:rPr>
              <a:t>节选自《隆平集</a:t>
            </a:r>
            <a:r>
              <a:rPr lang="en-US" altLang="zh-CN" sz="2400" kern="100" dirty="0">
                <a:ea typeface="楷体" panose="02010609060101010101" charset="-122"/>
                <a:cs typeface="Courier New" panose="02070309020205020404"/>
              </a:rPr>
              <a:t>·</a:t>
            </a:r>
            <a:r>
              <a:rPr lang="zh-CN" altLang="zh-CN" sz="2400" kern="100" dirty="0">
                <a:ea typeface="楷体" panose="02010609060101010101" charset="-122"/>
                <a:cs typeface="Times New Roman" panose="02020603050405020304"/>
              </a:rPr>
              <a:t>儒学行义》</a:t>
            </a:r>
            <a:r>
              <a:rPr lang="en-US" altLang="zh-CN" sz="2400" kern="100" dirty="0" smtClean="0">
                <a:ea typeface="楷体" panose="02010609060101010101" charset="-122"/>
                <a:cs typeface="Courier New" panose="02070309020205020404"/>
              </a:rPr>
              <a:t>)</a:t>
            </a:r>
            <a:endParaRPr lang="zh-CN" altLang="zh-CN" sz="100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03783"/>
            <a:ext cx="10980000" cy="5836406"/>
          </a:xfrm>
        </p:spPr>
        <p:txBody>
          <a:bodyPr/>
          <a:lstStyle/>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．下列对文中加点的词语及相关内容的解说，不正确的一项是</a:t>
            </a:r>
            <a:r>
              <a:rPr lang="en-US" altLang="zh-CN" kern="100" dirty="0">
                <a:cs typeface="Courier New" panose="02070309020205020404"/>
              </a:rPr>
              <a:t>(</a:t>
            </a:r>
            <a:r>
              <a:rPr lang="zh-CN" altLang="zh-CN" kern="100" dirty="0">
                <a:cs typeface="Times New Roman" panose="02020603050405020304"/>
              </a:rPr>
              <a:t>　　</a:t>
            </a:r>
            <a:r>
              <a:rPr lang="en-US" altLang="zh-CN" kern="100" dirty="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A</a:t>
            </a:r>
            <a:r>
              <a:rPr lang="zh-CN" altLang="zh-CN" kern="100" dirty="0">
                <a:cs typeface="Times New Roman" panose="02020603050405020304"/>
              </a:rPr>
              <a:t>．席薪枕块，文中指居丧时睡在柴草上，枕在土块上，以表示悲伤哀苦之意。</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B</a:t>
            </a:r>
            <a:r>
              <a:rPr lang="zh-CN" altLang="zh-CN" kern="100" dirty="0">
                <a:cs typeface="Times New Roman" panose="02020603050405020304"/>
              </a:rPr>
              <a:t>．何怨，怨恨什么。</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多歧路，今安在</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中</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安在</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表示在哪里，两者结构相同。</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C</a:t>
            </a:r>
            <a:r>
              <a:rPr lang="zh-CN" altLang="zh-CN" kern="100" dirty="0">
                <a:cs typeface="Times New Roman" panose="02020603050405020304"/>
              </a:rPr>
              <a:t>．蔽，有涵盖、概括之义。文中</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一言以蔽之</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的意思是用一句话来概括《诗经》。</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D</a:t>
            </a:r>
            <a:r>
              <a:rPr lang="zh-CN" altLang="zh-CN" kern="100" dirty="0">
                <a:cs typeface="Times New Roman" panose="02020603050405020304"/>
              </a:rPr>
              <a:t>．逆，意为揣度、预料。与《送东阳马生序》中</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寓逆旅</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逆</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意义相同</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
        <p:nvSpPr>
          <p:cNvPr id="3" name="矩形 2"/>
          <p:cNvSpPr/>
          <p:nvPr/>
        </p:nvSpPr>
        <p:spPr>
          <a:xfrm>
            <a:off x="180417" y="5148299"/>
            <a:ext cx="646331" cy="646331"/>
          </a:xfrm>
          <a:prstGeom prst="rect">
            <a:avLst/>
          </a:prstGeom>
        </p:spPr>
        <p:txBody>
          <a:bodyPr wrap="none">
            <a:spAutoFit/>
          </a:bodyPr>
          <a:lstStyle/>
          <a:p>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245"/>
          </a:xfrm>
        </p:spPr>
        <p:txBody>
          <a:bodyPr/>
          <a:lstStyle/>
          <a:p>
            <a:pPr>
              <a:spcAft>
                <a:spcPts val="0"/>
              </a:spcAft>
              <a:tabLst>
                <a:tab pos="2700655" algn="l"/>
              </a:tabLst>
            </a:pPr>
            <a:r>
              <a:rPr lang="zh-CN" altLang="zh-CN" kern="100" dirty="0" smtClean="0">
                <a:solidFill>
                  <a:srgbClr val="0000FF"/>
                </a:solidFill>
                <a:ea typeface="黑体" panose="02010609060101010101" charset="-122"/>
                <a:cs typeface="Times New Roman" panose="02020603050405020304"/>
              </a:rPr>
              <a:t>【解答指导】</a:t>
            </a:r>
            <a:endParaRPr lang="zh-CN" altLang="zh-CN" sz="1050" kern="100" dirty="0" smtClean="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smtClean="0">
                <a:cs typeface="Times New Roman" panose="02020603050405020304"/>
              </a:rPr>
              <a:t>本题</a:t>
            </a:r>
            <a:r>
              <a:rPr lang="zh-CN" altLang="zh-CN" kern="100" dirty="0">
                <a:cs typeface="Times New Roman" panose="02020603050405020304"/>
              </a:rPr>
              <a:t>考查学生理解文言实词在文中的意义和用法、了解并掌握常见的文学文化常识的能力。</a:t>
            </a:r>
            <a:r>
              <a:rPr lang="en-US" altLang="zh-CN" kern="100" dirty="0">
                <a:cs typeface="Courier New" panose="02070309020205020404"/>
              </a:rPr>
              <a:t>A</a:t>
            </a:r>
            <a:r>
              <a:rPr lang="zh-CN" altLang="zh-CN" kern="100" dirty="0">
                <a:cs typeface="Times New Roman" panose="02020603050405020304"/>
              </a:rPr>
              <a:t>．正确。</a:t>
            </a:r>
            <a:r>
              <a:rPr lang="en-US" altLang="zh-CN" kern="100" dirty="0">
                <a:cs typeface="Courier New" panose="02070309020205020404"/>
              </a:rPr>
              <a:t>B</a:t>
            </a:r>
            <a:r>
              <a:rPr lang="zh-CN" altLang="zh-CN" kern="100" dirty="0">
                <a:cs typeface="Times New Roman" panose="02020603050405020304"/>
              </a:rPr>
              <a:t>．</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何怨</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是宾语前置的用法，应为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怨何</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安在</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也是宾语前置，应为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在安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多歧路，今安在</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的句意为</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歧路纷杂，真正的大道究竟在哪边</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。两者的结构是相同的。</a:t>
            </a:r>
            <a:r>
              <a:rPr lang="en-US" altLang="zh-CN" kern="100" dirty="0">
                <a:cs typeface="Courier New" panose="02070309020205020404"/>
              </a:rPr>
              <a:t>C</a:t>
            </a:r>
            <a:r>
              <a:rPr lang="zh-CN" altLang="zh-CN" kern="100" dirty="0">
                <a:cs typeface="Times New Roman" panose="02020603050405020304"/>
              </a:rPr>
              <a:t>．正确。</a:t>
            </a:r>
            <a:r>
              <a:rPr lang="en-US" altLang="zh-CN" kern="100" dirty="0">
                <a:cs typeface="Courier New" panose="02070309020205020404"/>
              </a:rPr>
              <a:t>D</a:t>
            </a:r>
            <a:r>
              <a:rPr lang="zh-CN" altLang="zh-CN" kern="100" dirty="0">
                <a:cs typeface="Times New Roman" panose="02020603050405020304"/>
              </a:rPr>
              <a:t>．错误。《送东阳马生序》中</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寓逆旅</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的意思是</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寄居在旅店</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逆</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的意思是</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迎接</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，和文中的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逆</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意义不同</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6648"/>
          </a:xfrm>
        </p:spPr>
        <p:txBody>
          <a:bodyPr/>
          <a:lstStyle/>
          <a:p>
            <a:pP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．把文中画横线的句子翻译成现代汉语。</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泫然流涕曰：</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过是，虽欲竭力，复可得乎？</a:t>
            </a:r>
            <a:r>
              <a:rPr lang="en-US" altLang="zh-CN" kern="100" dirty="0">
                <a:latin typeface="宋体" panose="02010600030101010101" pitchFamily="2" charset="-122"/>
                <a:ea typeface="等线" panose="0201060003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纮至邑，不复他察，第以所闻荐之。</a:t>
            </a:r>
            <a:endParaRPr lang="zh-CN" altLang="zh-CN" sz="1050" kern="100" dirty="0">
              <a:latin typeface="等线" panose="02010600030101010101" charset="-122"/>
              <a:ea typeface="等线" panose="02010600030101010101" charset="-122"/>
              <a:cs typeface="Courier New" panose="02070309020205020404"/>
            </a:endParaRPr>
          </a:p>
          <a:p>
            <a:pPr lvl="0">
              <a:spcAft>
                <a:spcPts val="0"/>
              </a:spcAft>
              <a:tabLst>
                <a:tab pos="2700655" algn="l"/>
              </a:tabLst>
            </a:pPr>
            <a:r>
              <a:rPr lang="zh-CN" altLang="zh-CN" kern="100" dirty="0">
                <a:solidFill>
                  <a:srgbClr val="0000FF"/>
                </a:solidFill>
                <a:ea typeface="黑体" panose="02010609060101010101" charset="-122"/>
                <a:cs typeface="Times New Roman" panose="02020603050405020304"/>
              </a:rPr>
              <a:t>【解题指导】</a:t>
            </a:r>
            <a:endParaRPr lang="zh-CN" altLang="zh-CN" sz="1050" kern="100" dirty="0">
              <a:solidFill>
                <a:prstClr val="black"/>
              </a:solidFill>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文言文的翻译要求从整体上把握语句在文段中的意义与作用，正确理解具体语言环境中词语的意义，重点关注对关键词语的理解，注意古今词义的区别，同时要对特定的句式结构有所了解</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398435"/>
            <a:ext cx="10980000" cy="6092825"/>
          </a:xfrm>
        </p:spPr>
        <p:txBody>
          <a:bodyPr/>
          <a:lstStyle/>
          <a:p>
            <a:pPr indent="713740" fontAlgn="ctr" latinLnBrk="0">
              <a:spcAft>
                <a:spcPts val="0"/>
              </a:spcAft>
              <a:tabLst>
                <a:tab pos="2700655" algn="l"/>
              </a:tabLst>
            </a:pPr>
            <a:r>
              <a:rPr lang="zh-CN" altLang="zh-CN" sz="2600" kern="100" dirty="0">
                <a:cs typeface="Times New Roman" panose="02020603050405020304"/>
              </a:rPr>
              <a:t>第</a:t>
            </a:r>
            <a:r>
              <a:rPr lang="en-US" altLang="zh-CN" sz="2600" kern="100" dirty="0">
                <a:cs typeface="Courier New" panose="02070309020205020404"/>
              </a:rPr>
              <a:t>(1)</a:t>
            </a:r>
            <a:r>
              <a:rPr lang="zh-CN" altLang="zh-CN" sz="2600" kern="100" dirty="0">
                <a:cs typeface="Times New Roman" panose="02020603050405020304"/>
              </a:rPr>
              <a:t>题关键词语有</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cs typeface="Times New Roman" panose="02020603050405020304"/>
              </a:rPr>
              <a:t>涕</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cs typeface="Times New Roman" panose="02020603050405020304"/>
              </a:rPr>
              <a:t>是</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cs typeface="Times New Roman" panose="02020603050405020304"/>
              </a:rPr>
              <a:t>虽</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cs typeface="Times New Roman" panose="02020603050405020304"/>
              </a:rPr>
              <a:t>等。</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cs typeface="Times New Roman" panose="02020603050405020304"/>
              </a:rPr>
              <a:t>涕</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cs typeface="Times New Roman" panose="02020603050405020304"/>
              </a:rPr>
              <a:t>，古今词义存在差异，现在常见义是鼻涕，古代则指眼泪，这个意义在课文中很常见，例如</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cs typeface="Times New Roman" panose="02020603050405020304"/>
              </a:rPr>
              <a:t>今当远离，临表涕零</a:t>
            </a:r>
            <a:r>
              <a:rPr lang="zh-CN" altLang="zh-CN" sz="2600" kern="100" dirty="0">
                <a:latin typeface="等线" panose="02010600030101010101" charset="-122"/>
                <a:cs typeface="Times New Roman" panose="02020603050405020304"/>
              </a:rPr>
              <a:t>”</a:t>
            </a:r>
            <a:r>
              <a:rPr lang="en-US" altLang="zh-CN" sz="2600" kern="100" dirty="0">
                <a:cs typeface="Courier New" panose="02070309020205020404"/>
              </a:rPr>
              <a:t>(</a:t>
            </a:r>
            <a:r>
              <a:rPr lang="zh-CN" altLang="zh-CN" sz="2600" kern="100" dirty="0">
                <a:cs typeface="Times New Roman" panose="02020603050405020304"/>
              </a:rPr>
              <a:t>《出师表》</a:t>
            </a:r>
            <a:r>
              <a:rPr lang="en-US" altLang="zh-CN" sz="2600" kern="100" dirty="0">
                <a:cs typeface="Courier New" panose="02070309020205020404"/>
              </a:rPr>
              <a:t>)</a:t>
            </a:r>
            <a:r>
              <a:rPr lang="zh-CN" altLang="zh-CN" sz="2600" kern="100" dirty="0">
                <a:cs typeface="Times New Roman" panose="02020603050405020304"/>
              </a:rPr>
              <a:t>、</a:t>
            </a:r>
            <a:r>
              <a:rPr lang="zh-CN" altLang="zh-CN" sz="2600" kern="100" dirty="0">
                <a:latin typeface="等线" panose="02010600030101010101" charset="-122"/>
                <a:cs typeface="Times New Roman" panose="02020603050405020304"/>
              </a:rPr>
              <a:t>“</a:t>
            </a:r>
            <a:r>
              <a:rPr lang="zh-CN" altLang="zh-CN" sz="2600" kern="100" dirty="0">
                <a:cs typeface="Times New Roman" panose="02020603050405020304"/>
              </a:rPr>
              <a:t>凭轩涕泗流</a:t>
            </a:r>
            <a:r>
              <a:rPr lang="zh-CN" altLang="zh-CN" sz="2600" kern="100" dirty="0">
                <a:latin typeface="等线" panose="02010600030101010101" charset="-122"/>
                <a:cs typeface="Times New Roman" panose="02020603050405020304"/>
              </a:rPr>
              <a:t>”</a:t>
            </a:r>
            <a:r>
              <a:rPr lang="en-US" altLang="zh-CN" sz="2600" kern="100" dirty="0">
                <a:cs typeface="Courier New" panose="02070309020205020404"/>
              </a:rPr>
              <a:t>(</a:t>
            </a:r>
            <a:r>
              <a:rPr lang="zh-CN" altLang="zh-CN" sz="2600" kern="100" dirty="0">
                <a:cs typeface="Times New Roman" panose="02020603050405020304"/>
              </a:rPr>
              <a:t>《登岳阳楼》</a:t>
            </a:r>
            <a:r>
              <a:rPr lang="en-US" altLang="zh-CN" sz="2600" kern="100" dirty="0">
                <a:cs typeface="Courier New" panose="02070309020205020404"/>
              </a:rPr>
              <a:t>)</a:t>
            </a:r>
            <a:r>
              <a:rPr lang="zh-CN" altLang="zh-CN" sz="2600" kern="100" dirty="0">
                <a:cs typeface="Times New Roman" panose="02020603050405020304"/>
              </a:rPr>
              <a:t>、</a:t>
            </a:r>
            <a:r>
              <a:rPr lang="zh-CN" altLang="zh-CN" sz="2600" kern="100" dirty="0">
                <a:latin typeface="等线" panose="02010600030101010101" charset="-122"/>
                <a:cs typeface="Times New Roman" panose="02020603050405020304"/>
              </a:rPr>
              <a:t>“</a:t>
            </a:r>
            <a:r>
              <a:rPr lang="zh-CN" altLang="zh-CN" sz="2600" kern="100" dirty="0">
                <a:cs typeface="Times New Roman" panose="02020603050405020304"/>
              </a:rPr>
              <a:t>独怆然而涕下</a:t>
            </a:r>
            <a:r>
              <a:rPr lang="zh-CN" altLang="zh-CN" sz="2600" kern="100" dirty="0">
                <a:latin typeface="等线" panose="02010600030101010101" charset="-122"/>
                <a:cs typeface="Times New Roman" panose="02020603050405020304"/>
              </a:rPr>
              <a:t>”</a:t>
            </a:r>
            <a:r>
              <a:rPr lang="en-US" altLang="zh-CN" sz="2600" kern="100" dirty="0">
                <a:cs typeface="Courier New" panose="02070309020205020404"/>
              </a:rPr>
              <a:t>(</a:t>
            </a:r>
            <a:r>
              <a:rPr lang="zh-CN" altLang="zh-CN" sz="2600" kern="100" dirty="0">
                <a:cs typeface="Times New Roman" panose="02020603050405020304"/>
              </a:rPr>
              <a:t>《登幽州台歌》</a:t>
            </a:r>
            <a:r>
              <a:rPr lang="en-US" altLang="zh-CN" sz="2600" kern="100" dirty="0">
                <a:cs typeface="Courier New" panose="02070309020205020404"/>
              </a:rPr>
              <a:t>)</a:t>
            </a:r>
            <a:r>
              <a:rPr lang="zh-CN" altLang="zh-CN" sz="2600" kern="100" dirty="0">
                <a:cs typeface="Times New Roman" panose="02020603050405020304"/>
              </a:rPr>
              <a:t>，考生能联系到这些例句，就能准确理解与翻译。</a:t>
            </a:r>
            <a:r>
              <a:rPr lang="zh-CN" altLang="zh-CN" sz="2600" kern="100" dirty="0">
                <a:latin typeface="等线" panose="02010600030101010101" charset="-122"/>
                <a:cs typeface="Times New Roman" panose="02020603050405020304"/>
              </a:rPr>
              <a:t>“</a:t>
            </a:r>
            <a:r>
              <a:rPr lang="zh-CN" altLang="zh-CN" sz="2600" kern="100" dirty="0">
                <a:cs typeface="Times New Roman" panose="02020603050405020304"/>
              </a:rPr>
              <a:t>泫然</a:t>
            </a:r>
            <a:r>
              <a:rPr lang="zh-CN" altLang="zh-CN" sz="2600" kern="100" dirty="0">
                <a:latin typeface="等线" panose="02010600030101010101" charset="-122"/>
                <a:cs typeface="Times New Roman" panose="02020603050405020304"/>
              </a:rPr>
              <a:t>”</a:t>
            </a:r>
            <a:r>
              <a:rPr lang="zh-CN" altLang="zh-CN" sz="2600" kern="100" dirty="0">
                <a:cs typeface="Times New Roman" panose="02020603050405020304"/>
              </a:rPr>
              <a:t>形容流泪的样子，与</a:t>
            </a:r>
            <a:r>
              <a:rPr lang="zh-CN" altLang="zh-CN" sz="2600" kern="100" dirty="0">
                <a:latin typeface="等线" panose="02010600030101010101" charset="-122"/>
                <a:cs typeface="Times New Roman" panose="02020603050405020304"/>
              </a:rPr>
              <a:t>“</a:t>
            </a:r>
            <a:r>
              <a:rPr lang="zh-CN" altLang="zh-CN" sz="2600" kern="100" dirty="0">
                <a:cs typeface="Times New Roman" panose="02020603050405020304"/>
              </a:rPr>
              <a:t>流涕</a:t>
            </a:r>
            <a:r>
              <a:rPr lang="zh-CN" altLang="zh-CN" sz="2600" kern="100" dirty="0">
                <a:latin typeface="等线" panose="02010600030101010101" charset="-122"/>
                <a:cs typeface="Times New Roman" panose="02020603050405020304"/>
              </a:rPr>
              <a:t>”</a:t>
            </a:r>
            <a:r>
              <a:rPr lang="zh-CN" altLang="zh-CN" sz="2600" kern="100" dirty="0">
                <a:cs typeface="Times New Roman" panose="02020603050405020304"/>
              </a:rPr>
              <a:t>语义重叠，翻译时可灵活处理。</a:t>
            </a:r>
            <a:r>
              <a:rPr lang="zh-CN" altLang="zh-CN" sz="2600" kern="100" dirty="0">
                <a:latin typeface="等线" panose="02010600030101010101" charset="-122"/>
                <a:cs typeface="Times New Roman" panose="02020603050405020304"/>
              </a:rPr>
              <a:t>“</a:t>
            </a:r>
            <a:r>
              <a:rPr lang="zh-CN" altLang="zh-CN" sz="2600" kern="100" dirty="0">
                <a:cs typeface="Times New Roman" panose="02020603050405020304"/>
              </a:rPr>
              <a:t>是</a:t>
            </a:r>
            <a:r>
              <a:rPr lang="zh-CN" altLang="zh-CN" sz="2600" kern="100" dirty="0">
                <a:latin typeface="等线" panose="02010600030101010101" charset="-122"/>
                <a:cs typeface="Times New Roman" panose="02020603050405020304"/>
              </a:rPr>
              <a:t>”</a:t>
            </a:r>
            <a:r>
              <a:rPr lang="zh-CN" altLang="zh-CN" sz="2600" kern="100" dirty="0">
                <a:cs typeface="Times New Roman" panose="02020603050405020304"/>
              </a:rPr>
              <a:t>，文言文中常用作指示代词，相当于</a:t>
            </a:r>
            <a:r>
              <a:rPr lang="zh-CN" altLang="zh-CN" sz="2600" kern="100" dirty="0">
                <a:latin typeface="等线" panose="02010600030101010101" charset="-122"/>
                <a:cs typeface="Times New Roman" panose="02020603050405020304"/>
              </a:rPr>
              <a:t>“</a:t>
            </a:r>
            <a:r>
              <a:rPr lang="zh-CN" altLang="zh-CN" sz="2600" kern="100" dirty="0">
                <a:cs typeface="Times New Roman" panose="02020603050405020304"/>
              </a:rPr>
              <a:t>这</a:t>
            </a:r>
            <a:r>
              <a:rPr lang="zh-CN" altLang="zh-CN" sz="2600" kern="100" dirty="0">
                <a:latin typeface="等线" panose="02010600030101010101" charset="-122"/>
                <a:cs typeface="Times New Roman" panose="02020603050405020304"/>
              </a:rPr>
              <a:t>”</a:t>
            </a:r>
            <a:r>
              <a:rPr lang="zh-CN" altLang="zh-CN" sz="2600" kern="100" dirty="0">
                <a:cs typeface="Times New Roman" panose="02020603050405020304"/>
              </a:rPr>
              <a:t>，这个用法在中学课文中例句很多。</a:t>
            </a:r>
            <a:r>
              <a:rPr lang="zh-CN" altLang="zh-CN" sz="2600" kern="100" dirty="0">
                <a:latin typeface="等线" panose="02010600030101010101" charset="-122"/>
                <a:cs typeface="Times New Roman" panose="02020603050405020304"/>
              </a:rPr>
              <a:t>“</a:t>
            </a:r>
            <a:r>
              <a:rPr lang="zh-CN" altLang="zh-CN" sz="2600" kern="100" dirty="0">
                <a:cs typeface="Times New Roman" panose="02020603050405020304"/>
              </a:rPr>
              <a:t>虽</a:t>
            </a:r>
            <a:r>
              <a:rPr lang="zh-CN" altLang="zh-CN" sz="2600" kern="100" dirty="0">
                <a:latin typeface="等线" panose="02010600030101010101" charset="-122"/>
                <a:cs typeface="Times New Roman" panose="02020603050405020304"/>
              </a:rPr>
              <a:t>”</a:t>
            </a:r>
            <a:r>
              <a:rPr lang="zh-CN" altLang="zh-CN" sz="2600" kern="100" dirty="0">
                <a:cs typeface="Times New Roman" panose="02020603050405020304"/>
              </a:rPr>
              <a:t>，有让步意义，翻译成</a:t>
            </a:r>
            <a:r>
              <a:rPr lang="zh-CN" altLang="zh-CN" sz="2600" kern="100" dirty="0">
                <a:latin typeface="等线" panose="02010600030101010101" charset="-122"/>
                <a:cs typeface="Times New Roman" panose="02020603050405020304"/>
              </a:rPr>
              <a:t>“</a:t>
            </a:r>
            <a:r>
              <a:rPr lang="zh-CN" altLang="zh-CN" sz="2600" kern="100" dirty="0">
                <a:cs typeface="Times New Roman" panose="02020603050405020304"/>
              </a:rPr>
              <a:t>即使</a:t>
            </a:r>
            <a:r>
              <a:rPr lang="zh-CN" altLang="zh-CN" sz="2600" kern="100" dirty="0">
                <a:latin typeface="等线" panose="02010600030101010101" charset="-122"/>
                <a:cs typeface="Times New Roman" panose="02020603050405020304"/>
              </a:rPr>
              <a:t>”</a:t>
            </a:r>
            <a:r>
              <a:rPr lang="zh-CN" altLang="zh-CN" sz="2600" kern="100" dirty="0">
                <a:cs typeface="Times New Roman" panose="02020603050405020304"/>
              </a:rPr>
              <a:t>。中学课文中的</a:t>
            </a:r>
            <a:r>
              <a:rPr lang="zh-CN" altLang="zh-CN" sz="2600" kern="100" dirty="0">
                <a:latin typeface="等线" panose="02010600030101010101" charset="-122"/>
                <a:cs typeface="Times New Roman" panose="02020603050405020304"/>
              </a:rPr>
              <a:t>“</a:t>
            </a:r>
            <a:r>
              <a:rPr lang="zh-CN" altLang="zh-CN" sz="2600" kern="100" dirty="0">
                <a:cs typeface="Times New Roman" panose="02020603050405020304"/>
              </a:rPr>
              <a:t>虽乘奔御风，不以疾也</a:t>
            </a:r>
            <a:r>
              <a:rPr lang="zh-CN" altLang="zh-CN" sz="2600" kern="100" dirty="0">
                <a:latin typeface="等线" panose="02010600030101010101" charset="-122"/>
                <a:cs typeface="Times New Roman" panose="02020603050405020304"/>
              </a:rPr>
              <a:t>”</a:t>
            </a:r>
            <a:r>
              <a:rPr lang="en-US" altLang="zh-CN" sz="2600" kern="100" dirty="0">
                <a:cs typeface="Courier New" panose="02070309020205020404"/>
              </a:rPr>
              <a:t>(</a:t>
            </a:r>
            <a:r>
              <a:rPr lang="zh-CN" altLang="zh-CN" sz="2600" kern="100" dirty="0">
                <a:cs typeface="Times New Roman" panose="02020603050405020304"/>
              </a:rPr>
              <a:t>《三峡》</a:t>
            </a:r>
            <a:r>
              <a:rPr lang="en-US" altLang="zh-CN" sz="2600" kern="100" dirty="0">
                <a:cs typeface="Courier New" panose="02070309020205020404"/>
              </a:rPr>
              <a:t>)</a:t>
            </a:r>
            <a:r>
              <a:rPr lang="zh-CN" altLang="zh-CN" sz="2600" kern="100" dirty="0">
                <a:cs typeface="Times New Roman" panose="02020603050405020304"/>
              </a:rPr>
              <a:t>、</a:t>
            </a:r>
            <a:r>
              <a:rPr lang="zh-CN" altLang="zh-CN" sz="2600" kern="100" dirty="0">
                <a:latin typeface="等线" panose="02010600030101010101" charset="-122"/>
                <a:cs typeface="Times New Roman" panose="02020603050405020304"/>
              </a:rPr>
              <a:t>“</a:t>
            </a:r>
            <a:r>
              <a:rPr lang="zh-CN" altLang="zh-CN" sz="2600" kern="100" dirty="0">
                <a:cs typeface="Times New Roman" panose="02020603050405020304"/>
              </a:rPr>
              <a:t>虽我之死，有子存焉</a:t>
            </a:r>
            <a:r>
              <a:rPr lang="zh-CN" altLang="zh-CN" sz="2600" kern="100" dirty="0">
                <a:latin typeface="等线" panose="02010600030101010101" charset="-122"/>
                <a:cs typeface="Times New Roman" panose="02020603050405020304"/>
              </a:rPr>
              <a:t>”</a:t>
            </a:r>
            <a:r>
              <a:rPr lang="en-US" altLang="zh-CN" sz="2600" kern="100" dirty="0">
                <a:cs typeface="Courier New" panose="02070309020205020404"/>
              </a:rPr>
              <a:t>(</a:t>
            </a:r>
            <a:r>
              <a:rPr lang="zh-CN" altLang="zh-CN" sz="2600" kern="100" dirty="0">
                <a:cs typeface="Times New Roman" panose="02020603050405020304"/>
              </a:rPr>
              <a:t>《愚公移山》</a:t>
            </a:r>
            <a:r>
              <a:rPr lang="en-US" altLang="zh-CN" sz="2600" kern="100" dirty="0">
                <a:cs typeface="Courier New" panose="02070309020205020404"/>
              </a:rPr>
              <a:t>)</a:t>
            </a:r>
            <a:r>
              <a:rPr lang="zh-CN" altLang="zh-CN" sz="2600" kern="100" dirty="0">
                <a:cs typeface="Times New Roman" panose="02020603050405020304"/>
              </a:rPr>
              <a:t>、</a:t>
            </a:r>
            <a:r>
              <a:rPr lang="zh-CN" altLang="zh-CN" sz="2600" kern="100" dirty="0">
                <a:latin typeface="等线" panose="02010600030101010101" charset="-122"/>
                <a:cs typeface="Times New Roman" panose="02020603050405020304"/>
              </a:rPr>
              <a:t>“</a:t>
            </a:r>
            <a:r>
              <a:rPr lang="zh-CN" altLang="zh-CN" sz="2600" kern="100" dirty="0">
                <a:cs typeface="Times New Roman" panose="02020603050405020304"/>
              </a:rPr>
              <a:t>虽千里不敢易也</a:t>
            </a:r>
            <a:r>
              <a:rPr lang="zh-CN" altLang="zh-CN" sz="2600" kern="100" dirty="0">
                <a:latin typeface="等线" panose="02010600030101010101" charset="-122"/>
                <a:cs typeface="Times New Roman" panose="02020603050405020304"/>
              </a:rPr>
              <a:t>”</a:t>
            </a:r>
            <a:r>
              <a:rPr lang="en-US" altLang="zh-CN" sz="2600" kern="100" dirty="0">
                <a:cs typeface="Courier New" panose="02070309020205020404"/>
              </a:rPr>
              <a:t>(</a:t>
            </a:r>
            <a:r>
              <a:rPr lang="zh-CN" altLang="zh-CN" sz="2600" kern="100" dirty="0">
                <a:cs typeface="Times New Roman" panose="02020603050405020304"/>
              </a:rPr>
              <a:t>《唐雎不辱使命》</a:t>
            </a:r>
            <a:r>
              <a:rPr lang="en-US" altLang="zh-CN" sz="2600" kern="100" dirty="0">
                <a:cs typeface="Courier New" panose="02070309020205020404"/>
              </a:rPr>
              <a:t>)</a:t>
            </a:r>
            <a:r>
              <a:rPr lang="zh-CN" altLang="zh-CN" sz="2600" kern="100" dirty="0">
                <a:cs typeface="Times New Roman" panose="02020603050405020304"/>
              </a:rPr>
              <a:t>与此相同，考生可以依此类推。</a:t>
            </a:r>
            <a:endParaRPr lang="zh-CN" altLang="zh-CN" sz="260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271037" y="777795"/>
            <a:ext cx="10980000" cy="4616648"/>
          </a:xfrm>
        </p:spPr>
        <p:txBody>
          <a:bodyPr/>
          <a:lstStyle/>
          <a:p>
            <a:pPr indent="713740" fontAlgn="ctr">
              <a:spcAft>
                <a:spcPts val="0"/>
              </a:spcAft>
              <a:tabLst>
                <a:tab pos="2700655" algn="l"/>
              </a:tabLst>
            </a:pPr>
            <a:r>
              <a:rPr lang="zh-CN" altLang="zh-CN" kern="100" dirty="0">
                <a:cs typeface="Times New Roman" panose="02020603050405020304"/>
              </a:rPr>
              <a:t>第</a:t>
            </a:r>
            <a:r>
              <a:rPr lang="en-US" altLang="zh-CN" kern="100" dirty="0">
                <a:cs typeface="Courier New" panose="02070309020205020404"/>
              </a:rPr>
              <a:t>(2)</a:t>
            </a:r>
            <a:r>
              <a:rPr lang="zh-CN" altLang="zh-CN" kern="100" dirty="0">
                <a:cs typeface="Times New Roman" panose="02020603050405020304"/>
              </a:rPr>
              <a:t>题关键词语有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察</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第</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察</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考察，调查</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的意思，古今词义相通。</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第</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，范围副词，表示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只是，只</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的意思。根据前后文语境可以准确翻译。</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至邑</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，根据前文</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提点刑狱杨纮入境</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，可知</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至邑</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与</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入境</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相对，</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入境</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指</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进入县境</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至邑</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则指</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到达县的治所</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。因此，</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纮至邑</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可翻译为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杨纮到了县衙</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。此处不作为考查重点，但考生应可以通过语境推知</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r>
              <a:rPr lang="zh-CN" altLang="zh-CN" kern="100" dirty="0">
                <a:solidFill>
                  <a:prstClr val="black"/>
                </a:solidFill>
                <a:ea typeface="楷体" panose="02010609060101010101" charset="-122"/>
                <a:cs typeface="Times New Roman" panose="02020603050405020304"/>
              </a:rPr>
              <a:t>第</a:t>
            </a:r>
            <a:r>
              <a:rPr lang="zh-CN" altLang="en-US" kern="100" dirty="0">
                <a:solidFill>
                  <a:prstClr val="black"/>
                </a:solidFill>
                <a:ea typeface="楷体" panose="02010609060101010101" charset="-122"/>
                <a:cs typeface="Courier New" panose="02070309020205020404"/>
              </a:rPr>
              <a:t>二</a:t>
            </a:r>
            <a:r>
              <a:rPr lang="zh-CN" altLang="zh-CN" kern="100" dirty="0">
                <a:solidFill>
                  <a:prstClr val="black"/>
                </a:solidFill>
                <a:ea typeface="楷体" panose="02010609060101010101" charset="-122"/>
                <a:cs typeface="Times New Roman" panose="02020603050405020304"/>
              </a:rPr>
              <a:t>段则更进一步，指出创业时</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ea typeface="楷体" panose="02010609060101010101" charset="-122"/>
                <a:cs typeface="Times New Roman" panose="02020603050405020304"/>
              </a:rPr>
              <a:t>积其德义</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ea typeface="楷体" panose="02010609060101010101" charset="-122"/>
                <a:cs typeface="Times New Roman" panose="02020603050405020304"/>
              </a:rPr>
              <a:t>容易，因为在</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ea typeface="楷体" panose="02010609060101010101" charset="-122"/>
                <a:cs typeface="Times New Roman" panose="02020603050405020304"/>
              </a:rPr>
              <a:t>殷忧</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ea typeface="楷体" panose="02010609060101010101" charset="-122"/>
                <a:cs typeface="Times New Roman" panose="02020603050405020304"/>
              </a:rPr>
              <a:t>之时，会</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ea typeface="楷体" panose="02010609060101010101" charset="-122"/>
                <a:cs typeface="Times New Roman" panose="02020603050405020304"/>
              </a:rPr>
              <a:t>竭诚以待下</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ea typeface="楷体" panose="02010609060101010101" charset="-122"/>
                <a:cs typeface="Times New Roman" panose="02020603050405020304"/>
              </a:rPr>
              <a:t>；但</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ea typeface="楷体" panose="02010609060101010101" charset="-122"/>
                <a:cs typeface="Times New Roman" panose="02020603050405020304"/>
              </a:rPr>
              <a:t>功成</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ea typeface="楷体" panose="02010609060101010101" charset="-122"/>
                <a:cs typeface="Times New Roman" panose="02020603050405020304"/>
              </a:rPr>
              <a:t>时却往往有所忽视，因为往往会</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ea typeface="楷体" panose="02010609060101010101" charset="-122"/>
                <a:cs typeface="Times New Roman" panose="02020603050405020304"/>
              </a:rPr>
              <a:t>纵情以傲物</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ea typeface="楷体" panose="02010609060101010101" charset="-122"/>
                <a:cs typeface="Times New Roman" panose="02020603050405020304"/>
              </a:rPr>
              <a:t>，从而导致离心离德。如果说第</a:t>
            </a:r>
            <a:r>
              <a:rPr lang="zh-CN" altLang="en-US" kern="100" dirty="0">
                <a:solidFill>
                  <a:prstClr val="black"/>
                </a:solidFill>
                <a:ea typeface="楷体" panose="02010609060101010101" charset="-122"/>
                <a:cs typeface="Courier New" panose="02070309020205020404"/>
              </a:rPr>
              <a:t>一</a:t>
            </a:r>
            <a:r>
              <a:rPr lang="zh-CN" altLang="zh-CN" kern="100" dirty="0">
                <a:solidFill>
                  <a:prstClr val="black"/>
                </a:solidFill>
                <a:ea typeface="楷体" panose="02010609060101010101" charset="-122"/>
                <a:cs typeface="Times New Roman" panose="02020603050405020304"/>
              </a:rPr>
              <a:t>段说的是</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ea typeface="楷体" panose="02010609060101010101" charset="-122"/>
                <a:cs typeface="Times New Roman" panose="02020603050405020304"/>
              </a:rPr>
              <a:t>积其德义</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ea typeface="楷体" panose="02010609060101010101" charset="-122"/>
                <a:cs typeface="Times New Roman" panose="02020603050405020304"/>
              </a:rPr>
              <a:t>的重要性，那第</a:t>
            </a:r>
            <a:r>
              <a:rPr lang="zh-CN" altLang="en-US" kern="100" dirty="0">
                <a:solidFill>
                  <a:prstClr val="black"/>
                </a:solidFill>
                <a:ea typeface="楷体" panose="02010609060101010101" charset="-122"/>
                <a:cs typeface="Courier New" panose="02070309020205020404"/>
              </a:rPr>
              <a:t>二</a:t>
            </a:r>
            <a:r>
              <a:rPr lang="zh-CN" altLang="zh-CN" kern="100" dirty="0">
                <a:solidFill>
                  <a:prstClr val="black"/>
                </a:solidFill>
                <a:ea typeface="楷体" panose="02010609060101010101" charset="-122"/>
                <a:cs typeface="Times New Roman" panose="02020603050405020304"/>
              </a:rPr>
              <a:t>段则隐约扣合现实，指出</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ea typeface="楷体" panose="02010609060101010101" charset="-122"/>
                <a:cs typeface="Times New Roman" panose="02020603050405020304"/>
              </a:rPr>
              <a:t>积其德义</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ea typeface="楷体" panose="02010609060101010101" charset="-122"/>
                <a:cs typeface="Times New Roman" panose="02020603050405020304"/>
              </a:rPr>
              <a:t>的必要性和紧迫性。第</a:t>
            </a:r>
            <a:r>
              <a:rPr lang="zh-CN" altLang="en-US" kern="100" dirty="0">
                <a:solidFill>
                  <a:prstClr val="black"/>
                </a:solidFill>
                <a:ea typeface="楷体" panose="02010609060101010101" charset="-122"/>
                <a:cs typeface="Courier New" panose="02070309020205020404"/>
              </a:rPr>
              <a:t>三</a:t>
            </a:r>
            <a:r>
              <a:rPr lang="zh-CN" altLang="zh-CN" kern="100" dirty="0">
                <a:solidFill>
                  <a:prstClr val="black"/>
                </a:solidFill>
                <a:ea typeface="楷体" panose="02010609060101010101" charset="-122"/>
                <a:cs typeface="Times New Roman" panose="02020603050405020304"/>
              </a:rPr>
              <a:t>段则是在前面论述的基础上针对太宗过失所提出的具体措施。这</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ea typeface="楷体" panose="02010609060101010101" charset="-122"/>
                <a:cs typeface="Times New Roman" panose="02020603050405020304"/>
              </a:rPr>
              <a:t>十思</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ea typeface="楷体" panose="02010609060101010101" charset="-122"/>
                <a:cs typeface="Times New Roman" panose="02020603050405020304"/>
              </a:rPr>
              <a:t>区别并不截然分明，而是互有交叉，都可归结为</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charset="-122"/>
                <a:cs typeface="Times New Roman" panose="02020603050405020304"/>
              </a:rPr>
              <a:t>居安思危</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charset="-122"/>
                <a:cs typeface="Times New Roman" panose="02020603050405020304"/>
              </a:rPr>
              <a:t>。</a:t>
            </a:r>
            <a:endParaRPr lang="zh-CN" altLang="en-US" dirty="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2031325"/>
          </a:xfrm>
        </p:spPr>
        <p:txBody>
          <a:bodyPr/>
          <a:lstStyle/>
          <a:p>
            <a:pPr indent="713740" algn="l" fontAlgn="ctr">
              <a:spcAft>
                <a:spcPts val="0"/>
              </a:spcAft>
              <a:tabLst>
                <a:tab pos="2700655" algn="l"/>
              </a:tabLst>
            </a:pPr>
            <a:r>
              <a:rPr lang="zh-CN" altLang="zh-CN" kern="100" dirty="0">
                <a:ea typeface="黑体" panose="02010609060101010101" charset="-122"/>
                <a:cs typeface="Times New Roman" panose="02020603050405020304"/>
              </a:rPr>
              <a:t>整理答案</a:t>
            </a:r>
            <a:r>
              <a:rPr lang="zh-CN" altLang="zh-CN" kern="100" dirty="0" smtClean="0">
                <a:ea typeface="黑体" panose="02010609060101010101" charset="-122"/>
                <a:cs typeface="Times New Roman" panose="02020603050405020304"/>
              </a:rPr>
              <a:t>：</a:t>
            </a:r>
            <a:r>
              <a:rPr lang="en-US" altLang="zh-CN" kern="100" dirty="0" smtClean="0">
                <a:ea typeface="楷体" panose="02010609060101010101" charset="-122"/>
                <a:cs typeface="Courier New" panose="02070309020205020404"/>
              </a:rPr>
              <a:t>______________________</a:t>
            </a:r>
            <a:r>
              <a:rPr lang="en-US" altLang="zh-CN" kern="100" dirty="0" smtClean="0">
                <a:cs typeface="Courier New" panose="02070309020205020404"/>
              </a:rPr>
              <a:t>__</a:t>
            </a:r>
            <a:r>
              <a:rPr lang="en-US" altLang="zh-CN" kern="100" dirty="0" smtClean="0">
                <a:ea typeface="楷体" panose="02010609060101010101" charset="-122"/>
                <a:cs typeface="Courier New" panose="02070309020205020404"/>
              </a:rPr>
              <a:t>______________________ ____________________________________</a:t>
            </a:r>
            <a:r>
              <a:rPr lang="en-US" altLang="zh-CN" kern="100" dirty="0" smtClean="0">
                <a:cs typeface="Courier New" panose="02070309020205020404"/>
              </a:rPr>
              <a:t>__</a:t>
            </a:r>
            <a:r>
              <a:rPr lang="en-US" altLang="zh-CN" kern="100" dirty="0" smtClean="0">
                <a:ea typeface="楷体" panose="02010609060101010101" charset="-122"/>
                <a:cs typeface="Courier New" panose="02070309020205020404"/>
              </a:rPr>
              <a:t>_______________________________________________________________________</a:t>
            </a:r>
            <a:endParaRPr lang="zh-CN" altLang="zh-CN" sz="1050" kern="100" dirty="0">
              <a:latin typeface="等线" panose="02010600030101010101" charset="-122"/>
              <a:ea typeface="等线" panose="02010600030101010101" charset="-122"/>
              <a:cs typeface="Courier New" panose="02070309020205020404"/>
            </a:endParaRPr>
          </a:p>
        </p:txBody>
      </p:sp>
      <p:sp>
        <p:nvSpPr>
          <p:cNvPr id="3" name="矩形 2"/>
          <p:cNvSpPr/>
          <p:nvPr/>
        </p:nvSpPr>
        <p:spPr>
          <a:xfrm>
            <a:off x="360437" y="560690"/>
            <a:ext cx="10675186" cy="2031325"/>
          </a:xfrm>
          <a:prstGeom prst="rect">
            <a:avLst/>
          </a:prstGeom>
        </p:spPr>
        <p:txBody>
          <a:bodyPr wrap="square">
            <a:spAutoFit/>
          </a:bodyPr>
          <a:lstStyle/>
          <a:p>
            <a:pPr fontAlgn="ctr">
              <a:lnSpc>
                <a:spcPct val="150000"/>
              </a:lnSpc>
              <a:spcAft>
                <a:spcPts val="0"/>
              </a:spcAft>
              <a:tabLst>
                <a:tab pos="2700655" algn="l"/>
              </a:tabLst>
            </a:pPr>
            <a:r>
              <a:rPr lang="en-US" altLang="zh-CN" b="1" kern="100" dirty="0" smtClean="0">
                <a:latin typeface="Times New Roman" panose="02020603050405020304"/>
                <a:ea typeface="楷体" panose="02010609060101010101" charset="-122"/>
                <a:cs typeface="Courier New" panose="02070309020205020404"/>
              </a:rPr>
              <a:t>                            (</a:t>
            </a:r>
            <a:r>
              <a:rPr lang="en-US" altLang="zh-CN" b="1" kern="100" dirty="0">
                <a:latin typeface="Times New Roman" panose="02020603050405020304"/>
                <a:ea typeface="楷体" panose="02010609060101010101" charset="-122"/>
                <a:cs typeface="Courier New" panose="02070309020205020404"/>
              </a:rPr>
              <a:t>1)</a:t>
            </a:r>
            <a:r>
              <a:rPr lang="zh-CN" altLang="zh-CN" b="1" kern="100" dirty="0">
                <a:latin typeface="Times New Roman" panose="02020603050405020304"/>
                <a:ea typeface="楷体" panose="02010609060101010101" charset="-122"/>
                <a:cs typeface="Times New Roman" panose="02020603050405020304"/>
              </a:rPr>
              <a:t>他泪流满面地回答说：</a:t>
            </a:r>
            <a:r>
              <a:rPr lang="en-US" altLang="zh-CN" b="1" kern="100" dirty="0">
                <a:latin typeface="宋体" panose="02010600030101010101" pitchFamily="2" charset="-122"/>
                <a:cs typeface="Times New Roman" panose="02020603050405020304"/>
              </a:rPr>
              <a:t>“</a:t>
            </a:r>
            <a:r>
              <a:rPr lang="zh-CN" altLang="zh-CN" b="1" kern="100" dirty="0">
                <a:latin typeface="Times New Roman" panose="02020603050405020304"/>
                <a:ea typeface="楷体" panose="02010609060101010101" charset="-122"/>
                <a:cs typeface="Times New Roman" panose="02020603050405020304"/>
              </a:rPr>
              <a:t>过了今天，即使以后我想要像现在这样竭尽全力，还能有机会吗？</a:t>
            </a:r>
            <a:r>
              <a:rPr lang="en-US" altLang="zh-CN" b="1" kern="100" dirty="0" smtClean="0">
                <a:latin typeface="宋体" panose="02010600030101010101" pitchFamily="2" charset="-122"/>
                <a:cs typeface="Times New Roman" panose="02020603050405020304"/>
              </a:rPr>
              <a:t>”</a:t>
            </a:r>
            <a:r>
              <a:rPr lang="en-US" altLang="zh-CN" b="1" kern="100" dirty="0" smtClean="0">
                <a:latin typeface="Times New Roman" panose="02020603050405020304"/>
                <a:ea typeface="楷体" panose="02010609060101010101" charset="-122"/>
                <a:cs typeface="Times New Roman" panose="02020603050405020304"/>
              </a:rPr>
              <a:t>(</a:t>
            </a:r>
            <a:r>
              <a:rPr lang="en-US" altLang="zh-CN" b="1" kern="100" dirty="0">
                <a:latin typeface="Times New Roman" panose="02020603050405020304"/>
                <a:ea typeface="楷体" panose="02010609060101010101" charset="-122"/>
                <a:cs typeface="Times New Roman" panose="02020603050405020304"/>
              </a:rPr>
              <a:t>2)</a:t>
            </a:r>
            <a:r>
              <a:rPr lang="zh-CN" altLang="zh-CN" b="1" kern="100" dirty="0">
                <a:latin typeface="Times New Roman" panose="02020603050405020304"/>
                <a:ea typeface="楷体" panose="02010609060101010101" charset="-122"/>
                <a:cs typeface="Times New Roman" panose="02020603050405020304"/>
              </a:rPr>
              <a:t>杨纮到了县衙后，不再另行访查，只是将听到的情况上报来推荐他。</a:t>
            </a:r>
            <a:endParaRPr lang="zh-CN" altLang="zh-CN" sz="1050" kern="100" dirty="0">
              <a:effectLst/>
              <a:latin typeface="等线" panose="02010600030101010101" charset="-122"/>
              <a:cs typeface="Times New Roman" panose="020206030504050203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课件\新坐标\8.24 点金训练 语文人教必修上册 教师用书（英）\语文人教必修上册\语文变色\语文实践活动-表达与交流.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74581" y="894107"/>
            <a:ext cx="5772912" cy="731520"/>
          </a:xfrm>
          <a:prstGeom prst="rect">
            <a:avLst/>
          </a:prstGeom>
          <a:noFill/>
          <a:extLst>
            <a:ext uri="{909E8E84-426E-40DD-AFC4-6F175D3DCCD1}">
              <a14:hiddenFill xmlns:a14="http://schemas.microsoft.com/office/drawing/2010/main">
                <a:solidFill>
                  <a:srgbClr val="FFFFFF"/>
                </a:solidFill>
              </a14:hiddenFill>
            </a:ext>
          </a:extLst>
        </p:spPr>
      </p:pic>
      <p:sp>
        <p:nvSpPr>
          <p:cNvPr id="4" name="文本占位符 3"/>
          <p:cNvSpPr>
            <a:spLocks noGrp="1"/>
          </p:cNvSpPr>
          <p:nvPr>
            <p:ph type="body" sz="quarter" idx="10"/>
          </p:nvPr>
        </p:nvSpPr>
        <p:spPr>
          <a:xfrm>
            <a:off x="271037" y="1655911"/>
            <a:ext cx="10980000" cy="3323987"/>
          </a:xfrm>
        </p:spPr>
        <p:txBody>
          <a:bodyPr/>
          <a:lstStyle/>
          <a:p>
            <a:pPr algn="ctr">
              <a:spcAft>
                <a:spcPts val="0"/>
              </a:spcAft>
              <a:tabLst>
                <a:tab pos="2700655" algn="l"/>
              </a:tabLst>
            </a:pPr>
            <a:r>
              <a:rPr lang="zh-CN" altLang="zh-CN" kern="100" dirty="0">
                <a:ea typeface="黑体" panose="02010609060101010101" charset="-122"/>
                <a:cs typeface="Times New Roman" panose="02020603050405020304"/>
              </a:rPr>
              <a:t>如何让论证更有力</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charset="-122"/>
                <a:cs typeface="Times New Roman" panose="02020603050405020304"/>
              </a:rPr>
              <a:t>一、什么是论证</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论证就是用论据来证明论点的过程。如果说，论点是解决</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需要证明什么</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的问题，论据是解决</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用什么来证明</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的问题，那么，论证就是解决</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怎样进行证明</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的问题。这是议论文写作的一大重点</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3987"/>
          </a:xfrm>
        </p:spPr>
        <p:txBody>
          <a:bodyPr/>
          <a:lstStyle/>
          <a:p>
            <a:pPr>
              <a:spcAft>
                <a:spcPts val="0"/>
              </a:spcAft>
              <a:tabLst>
                <a:tab pos="2700655" algn="l"/>
              </a:tabLst>
            </a:pPr>
            <a:r>
              <a:rPr lang="zh-CN" altLang="zh-CN" kern="100" dirty="0">
                <a:ea typeface="黑体" panose="02010609060101010101" charset="-122"/>
                <a:cs typeface="Times New Roman" panose="02020603050405020304"/>
              </a:rPr>
              <a:t>二、论证的类型</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议论文的论证一般分为立论和驳论两大类型：立论是以充足的论据正面证明作者论点正确的论证方式；驳论是以有力的论据反驳别人论点的论证方式。驳论有三种方式：反驳论点、反驳论据、反驳论证。立论和驳论都是一种证明，它们可以使用基本相同的论证方法</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656846"/>
          </a:xfrm>
        </p:spPr>
        <p:txBody>
          <a:bodyPr/>
          <a:lstStyle/>
          <a:p>
            <a:r>
              <a:rPr lang="zh-CN" altLang="zh-CN" dirty="0">
                <a:ea typeface="黑体" panose="02010609060101010101" charset="-122"/>
                <a:cs typeface="Times New Roman" panose="02020603050405020304"/>
              </a:rPr>
              <a:t>三、常用的论证方法</a:t>
            </a:r>
            <a:endParaRPr lang="zh-CN" altLang="en-US" dirty="0"/>
          </a:p>
        </p:txBody>
      </p:sp>
      <p:graphicFrame>
        <p:nvGraphicFramePr>
          <p:cNvPr id="3" name="表格 2"/>
          <p:cNvGraphicFramePr>
            <a:graphicFrameLocks noGrp="1"/>
          </p:cNvGraphicFramePr>
          <p:nvPr/>
        </p:nvGraphicFramePr>
        <p:xfrm>
          <a:off x="486703" y="1489393"/>
          <a:ext cx="10548668" cy="4276724"/>
        </p:xfrm>
        <a:graphic>
          <a:graphicData uri="http://schemas.openxmlformats.org/drawingml/2006/table">
            <a:tbl>
              <a:tblPr/>
              <a:tblGrid>
                <a:gridCol w="1819956"/>
                <a:gridCol w="3754759"/>
                <a:gridCol w="4973953"/>
              </a:tblGrid>
              <a:tr h="950383">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论证方法</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50913" marR="50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特点</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50913" marR="50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运用</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50913" marR="50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3326341">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举例</a:t>
                      </a:r>
                      <a:endParaRPr lang="zh-CN" sz="2800" kern="100">
                        <a:effectLst/>
                        <a:latin typeface="等线" panose="02010600030101010101" charset="-122"/>
                        <a:ea typeface="等线" panose="02010600030101010101" charset="-122"/>
                        <a:cs typeface="Courier New" panose="02070309020205020404"/>
                      </a:endParaRPr>
                    </a:p>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论证</a:t>
                      </a:r>
                      <a:endParaRPr lang="zh-CN" sz="2800" kern="100">
                        <a:effectLst/>
                        <a:latin typeface="等线" panose="02010600030101010101" charset="-122"/>
                        <a:ea typeface="等线" panose="02010600030101010101" charset="-122"/>
                        <a:cs typeface="Courier New" panose="02070309020205020404"/>
                      </a:endParaRPr>
                    </a:p>
                  </a:txBody>
                  <a:tcPr marL="50913" marR="50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举例论证又叫例证法，是议论文中最基本的论证方法，是指运用典型的事实作论据来证明观点的论证方法</a:t>
                      </a:r>
                      <a:endParaRPr lang="zh-CN" sz="2800" kern="100" dirty="0">
                        <a:effectLst/>
                        <a:latin typeface="等线" panose="02010600030101010101" charset="-122"/>
                        <a:ea typeface="等线" panose="02010600030101010101" charset="-122"/>
                        <a:cs typeface="Courier New" panose="02070309020205020404"/>
                      </a:endParaRPr>
                    </a:p>
                  </a:txBody>
                  <a:tcPr marL="50913" marR="50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在运用举例论证方法时必须注意：作为事例的论据必须与论点相统一；列举事实之后必须加以分析论证；论证中必须防止以偏概全</a:t>
                      </a:r>
                      <a:endParaRPr lang="zh-CN" sz="2800" kern="100" dirty="0">
                        <a:effectLst/>
                        <a:latin typeface="等线" panose="02010600030101010101" charset="-122"/>
                        <a:ea typeface="等线" panose="02010600030101010101" charset="-122"/>
                        <a:cs typeface="Courier New" panose="02070309020205020404"/>
                      </a:endParaRPr>
                    </a:p>
                  </a:txBody>
                  <a:tcPr marL="50913" marR="50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51562" y="647799"/>
          <a:ext cx="10818951" cy="5605264"/>
        </p:xfrm>
        <a:graphic>
          <a:graphicData uri="http://schemas.openxmlformats.org/drawingml/2006/table">
            <a:tbl>
              <a:tblPr/>
              <a:tblGrid>
                <a:gridCol w="1521043"/>
                <a:gridCol w="6156684"/>
                <a:gridCol w="3141224"/>
              </a:tblGrid>
              <a:tr h="576064">
                <a:tc>
                  <a:txBody>
                    <a:bodyPr/>
                    <a:lstStyle/>
                    <a:p>
                      <a:pPr algn="ctr">
                        <a:lnSpc>
                          <a:spcPct val="150000"/>
                        </a:lnSpc>
                        <a:spcAft>
                          <a:spcPts val="0"/>
                        </a:spcAft>
                        <a:tabLst>
                          <a:tab pos="2700655" algn="l"/>
                        </a:tabLst>
                      </a:pPr>
                      <a:r>
                        <a:rPr lang="zh-CN" sz="2000" b="1" kern="100" dirty="0">
                          <a:solidFill>
                            <a:srgbClr val="C00000"/>
                          </a:solidFill>
                          <a:effectLst/>
                          <a:latin typeface="Times New Roman" panose="02020603050405020304"/>
                          <a:ea typeface="黑体" panose="02010609060101010101" charset="-122"/>
                          <a:cs typeface="Times New Roman" panose="02020603050405020304"/>
                        </a:rPr>
                        <a:t>论证方法</a:t>
                      </a:r>
                      <a:endParaRPr lang="zh-CN" sz="2000" kern="100" dirty="0">
                        <a:solidFill>
                          <a:srgbClr val="C00000"/>
                        </a:solidFill>
                        <a:effectLst/>
                        <a:latin typeface="等线" panose="02010600030101010101" charset="-122"/>
                        <a:ea typeface="等线" panose="02010600030101010101" charset="-122"/>
                        <a:cs typeface="Courier New" panose="02070309020205020404"/>
                      </a:endParaRPr>
                    </a:p>
                  </a:txBody>
                  <a:tcPr marL="50913" marR="50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000" b="1" kern="100" dirty="0">
                          <a:solidFill>
                            <a:srgbClr val="C00000"/>
                          </a:solidFill>
                          <a:effectLst/>
                          <a:latin typeface="Times New Roman" panose="02020603050405020304"/>
                          <a:ea typeface="黑体" panose="02010609060101010101" charset="-122"/>
                          <a:cs typeface="Times New Roman" panose="02020603050405020304"/>
                        </a:rPr>
                        <a:t>特点</a:t>
                      </a:r>
                      <a:endParaRPr lang="zh-CN" sz="2000" kern="100" dirty="0">
                        <a:solidFill>
                          <a:srgbClr val="C00000"/>
                        </a:solidFill>
                        <a:effectLst/>
                        <a:latin typeface="等线" panose="02010600030101010101" charset="-122"/>
                        <a:ea typeface="等线" panose="02010600030101010101" charset="-122"/>
                        <a:cs typeface="Courier New" panose="02070309020205020404"/>
                      </a:endParaRPr>
                    </a:p>
                  </a:txBody>
                  <a:tcPr marL="50913" marR="50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000" b="1" kern="100" dirty="0">
                          <a:solidFill>
                            <a:srgbClr val="C00000"/>
                          </a:solidFill>
                          <a:effectLst/>
                          <a:latin typeface="Times New Roman" panose="02020603050405020304"/>
                          <a:ea typeface="黑体" panose="02010609060101010101" charset="-122"/>
                          <a:cs typeface="Times New Roman" panose="02020603050405020304"/>
                        </a:rPr>
                        <a:t>运用</a:t>
                      </a:r>
                      <a:endParaRPr lang="zh-CN" sz="2000" kern="100" dirty="0">
                        <a:solidFill>
                          <a:srgbClr val="C00000"/>
                        </a:solidFill>
                        <a:effectLst/>
                        <a:latin typeface="等线" panose="02010600030101010101" charset="-122"/>
                        <a:ea typeface="等线" panose="02010600030101010101" charset="-122"/>
                        <a:cs typeface="Courier New" panose="02070309020205020404"/>
                      </a:endParaRPr>
                    </a:p>
                  </a:txBody>
                  <a:tcPr marL="50913" marR="50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3326341">
                <a:tc>
                  <a:txBody>
                    <a:bodyPr/>
                    <a:lstStyle/>
                    <a:p>
                      <a:pPr algn="ctr">
                        <a:lnSpc>
                          <a:spcPct val="150000"/>
                        </a:lnSpc>
                        <a:spcAft>
                          <a:spcPts val="0"/>
                        </a:spcAft>
                        <a:tabLst>
                          <a:tab pos="2700655" algn="l"/>
                        </a:tabLst>
                      </a:pPr>
                      <a:r>
                        <a:rPr lang="zh-CN" sz="2000" b="1" kern="100" dirty="0">
                          <a:effectLst/>
                          <a:latin typeface="Times New Roman" panose="02020603050405020304"/>
                          <a:ea typeface="宋体" panose="02010600030101010101" pitchFamily="2" charset="-122"/>
                          <a:cs typeface="Times New Roman" panose="02020603050405020304"/>
                        </a:rPr>
                        <a:t>理论</a:t>
                      </a:r>
                      <a:endParaRPr lang="zh-CN" sz="900" kern="100" dirty="0">
                        <a:effectLst/>
                        <a:latin typeface="等线" panose="02010600030101010101" charset="-122"/>
                        <a:ea typeface="等线" panose="02010600030101010101" charset="-122"/>
                        <a:cs typeface="Courier New" panose="02070309020205020404"/>
                      </a:endParaRPr>
                    </a:p>
                    <a:p>
                      <a:pPr algn="ctr">
                        <a:lnSpc>
                          <a:spcPct val="150000"/>
                        </a:lnSpc>
                        <a:spcAft>
                          <a:spcPts val="0"/>
                        </a:spcAft>
                        <a:tabLst>
                          <a:tab pos="2700655" algn="l"/>
                        </a:tabLst>
                      </a:pPr>
                      <a:r>
                        <a:rPr lang="zh-CN" sz="2000" b="1" kern="100" dirty="0">
                          <a:effectLst/>
                          <a:latin typeface="Times New Roman" panose="02020603050405020304"/>
                          <a:ea typeface="宋体" panose="02010600030101010101" pitchFamily="2" charset="-122"/>
                          <a:cs typeface="Times New Roman" panose="02020603050405020304"/>
                        </a:rPr>
                        <a:t>论证</a:t>
                      </a:r>
                      <a:endParaRPr lang="zh-CN" sz="9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000" b="1" kern="100" dirty="0">
                          <a:effectLst/>
                          <a:latin typeface="Times New Roman" panose="02020603050405020304"/>
                          <a:ea typeface="宋体" panose="02010600030101010101" pitchFamily="2" charset="-122"/>
                          <a:cs typeface="Times New Roman" panose="02020603050405020304"/>
                        </a:rPr>
                        <a:t>理论论证又叫引证法，是指引用已被实践证明了的科学原理、定义、定律、名人名言、警句、格言、成语、俗语以及人尽皆知的常理作为论据来证明论点的论证方法，从逻辑上讲属于演绎推理。</a:t>
                      </a:r>
                      <a:endParaRPr lang="zh-CN" sz="90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zh-CN" sz="2000" b="1" kern="100" dirty="0">
                          <a:effectLst/>
                          <a:latin typeface="Times New Roman" panose="02020603050405020304"/>
                          <a:ea typeface="宋体" panose="02010600030101010101" pitchFamily="2" charset="-122"/>
                          <a:cs typeface="Times New Roman" panose="02020603050405020304"/>
                        </a:rPr>
                        <a:t>理论论证方法可以分为三种方式，一是直接引用，二是间接引用，三是意译引用。直接引用就是一字不差地引用原文原话，在文章中用引号标注明白。间接引用是指在保持原意的前提之下，在字句上稍有变动，引用时不在引文前后加引号。意译引用是指在引用意思深奥、不易被读者理解的原文时，概述引文的主要意思，转换成读者容易理解的话</a:t>
                      </a:r>
                      <a:endParaRPr lang="zh-CN" sz="9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000" b="1" kern="100" dirty="0">
                          <a:effectLst/>
                          <a:latin typeface="Times New Roman" panose="02020603050405020304"/>
                          <a:ea typeface="宋体" panose="02010600030101010101" pitchFamily="2" charset="-122"/>
                          <a:cs typeface="Times New Roman" panose="02020603050405020304"/>
                        </a:rPr>
                        <a:t>在运用理论论证方法时必须注意：引用的理论论据与论点必须有严密的逻辑联系；引用的理论论据必须正确；在进行理论论证时必须辅以事实论证、比喻论证等其他的论证方法把论点阐述得更清楚</a:t>
                      </a:r>
                      <a:endParaRPr lang="zh-CN" sz="9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51562" y="647799"/>
          <a:ext cx="10818951" cy="4903272"/>
        </p:xfrm>
        <a:graphic>
          <a:graphicData uri="http://schemas.openxmlformats.org/drawingml/2006/table">
            <a:tbl>
              <a:tblPr/>
              <a:tblGrid>
                <a:gridCol w="1701063"/>
                <a:gridCol w="4212468"/>
                <a:gridCol w="4905420"/>
              </a:tblGrid>
              <a:tr h="576064">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论证方法</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50913" marR="50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特点</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50913" marR="50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运用</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50913" marR="50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3326341">
                <a:tc>
                  <a:txBody>
                    <a:bodyPr/>
                    <a:lstStyle/>
                    <a:p>
                      <a:pPr algn="ctr">
                        <a:lnSpc>
                          <a:spcPct val="150000"/>
                        </a:lnSpc>
                        <a:spcAft>
                          <a:spcPts val="0"/>
                        </a:spcAft>
                        <a:tabLst>
                          <a:tab pos="2700655" algn="l"/>
                        </a:tabLst>
                      </a:pPr>
                      <a:r>
                        <a:rPr lang="zh-CN" sz="2400" b="1" kern="100">
                          <a:effectLst/>
                          <a:latin typeface="Times New Roman" panose="02020603050405020304"/>
                          <a:ea typeface="宋体" panose="02010600030101010101" pitchFamily="2" charset="-122"/>
                          <a:cs typeface="Times New Roman" panose="02020603050405020304"/>
                        </a:rPr>
                        <a:t>比喻</a:t>
                      </a:r>
                      <a:endParaRPr lang="zh-CN" sz="2400" kern="100">
                        <a:effectLst/>
                        <a:latin typeface="等线" panose="02010600030101010101" charset="-122"/>
                        <a:ea typeface="等线" panose="02010600030101010101" charset="-122"/>
                        <a:cs typeface="Courier New" panose="02070309020205020404"/>
                      </a:endParaRPr>
                    </a:p>
                    <a:p>
                      <a:pPr algn="ctr">
                        <a:lnSpc>
                          <a:spcPct val="150000"/>
                        </a:lnSpc>
                        <a:spcAft>
                          <a:spcPts val="0"/>
                        </a:spcAft>
                        <a:tabLst>
                          <a:tab pos="2700655" algn="l"/>
                        </a:tabLst>
                      </a:pPr>
                      <a:r>
                        <a:rPr lang="zh-CN" sz="2400" b="1" kern="100">
                          <a:effectLst/>
                          <a:latin typeface="Times New Roman" panose="02020603050405020304"/>
                          <a:ea typeface="宋体" panose="02010600030101010101" pitchFamily="2" charset="-122"/>
                          <a:cs typeface="Times New Roman" panose="02020603050405020304"/>
                        </a:rPr>
                        <a:t>论证</a:t>
                      </a:r>
                      <a:endParaRPr lang="zh-CN" sz="24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比喻论证又叫喻证法，是指在说理时，借用人们比较熟悉的、通俗易懂的事物或故事作比喻，来论证人们比较生疏的、抽象的道理的论证方法。运用比喻论证能使抽象的道理变得浅显易懂，并使枯燥的议论文显得生动、形象</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在运用比喻论证时必须注意：借用的比喻物要力求浅显、通俗、贴切，使道理显而易见；比喻必须生动、形象，通过生动的描绘，把内含的道理形象地揭示出来；比喻必须与说理相结合，比喻是论证的一种手段，目的是让人体会出其中的道理</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51562" y="647799"/>
          <a:ext cx="10818951" cy="4903272"/>
        </p:xfrm>
        <a:graphic>
          <a:graphicData uri="http://schemas.openxmlformats.org/drawingml/2006/table">
            <a:tbl>
              <a:tblPr/>
              <a:tblGrid>
                <a:gridCol w="1701063"/>
                <a:gridCol w="2880320"/>
                <a:gridCol w="6237568"/>
              </a:tblGrid>
              <a:tr h="576064">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论证方法</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50913" marR="50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特点</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50913" marR="50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运用</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50913" marR="50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3326341">
                <a:tc>
                  <a:txBody>
                    <a:bodyPr/>
                    <a:lstStyle/>
                    <a:p>
                      <a:pPr algn="ctr">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对比</a:t>
                      </a:r>
                      <a:endParaRPr lang="zh-CN" sz="2400" kern="100" dirty="0">
                        <a:effectLst/>
                        <a:latin typeface="等线" panose="02010600030101010101" charset="-122"/>
                        <a:ea typeface="等线" panose="02010600030101010101" charset="-122"/>
                        <a:cs typeface="Courier New" panose="02070309020205020404"/>
                      </a:endParaRPr>
                    </a:p>
                    <a:p>
                      <a:pPr algn="ctr">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论证</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对比论证是将对立的事物进行比较对照，以阐明论点的正确性的论证方法。对比论证主要有以下三种方式：纵比、横比、自比</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在运用对比论证时要注意：必须抓住同一个对比点，正反对照才有依傍，对比论证才有坚实的基础；对比要具体，一般都要同时运用到事实论证，举出性质不同的两类事物进行对照论证，只有这样，才能使读者信服；对比要深入，不能停留于对比事实的举例，还必须对材料进行分析、议论，从中剖析出蕴含着的深刻的道理来</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51562" y="642587"/>
          <a:ext cx="10818951" cy="5513824"/>
        </p:xfrm>
        <a:graphic>
          <a:graphicData uri="http://schemas.openxmlformats.org/drawingml/2006/table">
            <a:tbl>
              <a:tblPr/>
              <a:tblGrid>
                <a:gridCol w="1557047"/>
                <a:gridCol w="4464496"/>
                <a:gridCol w="4797408"/>
              </a:tblGrid>
              <a:tr h="576064">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论证方法</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50913" marR="50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特点</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50913" marR="50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运用</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50913" marR="50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3326341">
                <a:tc>
                  <a:txBody>
                    <a:bodyPr/>
                    <a:lstStyle/>
                    <a:p>
                      <a:pPr algn="ctr">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类比</a:t>
                      </a:r>
                      <a:endParaRPr lang="zh-CN" sz="2400" kern="100" dirty="0">
                        <a:effectLst/>
                        <a:latin typeface="等线" panose="02010600030101010101" charset="-122"/>
                        <a:ea typeface="等线" panose="02010600030101010101" charset="-122"/>
                        <a:cs typeface="Courier New" panose="02070309020205020404"/>
                      </a:endParaRPr>
                    </a:p>
                    <a:p>
                      <a:pPr algn="ctr">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论证</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类比论证是根据两个对象在某些属性上的相同或相似，推论两者在其他属性上也有相同或相似的论证方法。类比论证属于或然性推理，是一种从特殊到特殊、从个别到个别的推理方式，其结论不一定为真，只有一定程度上的可靠性。在某些情况下，有时无法获得更确切的论据</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运用类比论证需注意以下几点：</a:t>
                      </a:r>
                      <a:r>
                        <a:rPr lang="en-US" sz="2400" b="1" kern="100" dirty="0">
                          <a:effectLst/>
                          <a:latin typeface="宋体" panose="02010600030101010101" pitchFamily="2" charset="-122"/>
                          <a:ea typeface="等线" panose="02010600030101010101" charset="-122"/>
                          <a:cs typeface="Times New Roman" panose="02020603050405020304"/>
                        </a:rPr>
                        <a:t>①</a:t>
                      </a:r>
                      <a:r>
                        <a:rPr lang="zh-CN" sz="2400" b="1" kern="100" dirty="0">
                          <a:effectLst/>
                          <a:latin typeface="Times New Roman" panose="02020603050405020304"/>
                          <a:ea typeface="宋体" panose="02010600030101010101" pitchFamily="2" charset="-122"/>
                          <a:cs typeface="Times New Roman" panose="02020603050405020304"/>
                        </a:rPr>
                        <a:t>要使用同类对象进行类比。</a:t>
                      </a:r>
                      <a:r>
                        <a:rPr lang="en-US" sz="2400" b="1" kern="100" dirty="0">
                          <a:effectLst/>
                          <a:latin typeface="宋体" panose="02010600030101010101" pitchFamily="2" charset="-122"/>
                          <a:ea typeface="等线" panose="02010600030101010101" charset="-122"/>
                          <a:cs typeface="Times New Roman" panose="02020603050405020304"/>
                        </a:rPr>
                        <a:t>②</a:t>
                      </a:r>
                      <a:r>
                        <a:rPr lang="zh-CN" sz="2400" b="1" kern="100" dirty="0">
                          <a:effectLst/>
                          <a:latin typeface="Times New Roman" panose="02020603050405020304"/>
                          <a:ea typeface="宋体" panose="02010600030101010101" pitchFamily="2" charset="-122"/>
                          <a:cs typeface="Times New Roman" panose="02020603050405020304"/>
                        </a:rPr>
                        <a:t>避免单独运用类比论证一种论证方式。最好是与其他的论证方式结合使用，使之起一种补充和丰富的作用。</a:t>
                      </a:r>
                      <a:r>
                        <a:rPr lang="en-US" sz="2400" b="1" kern="100" dirty="0">
                          <a:effectLst/>
                          <a:latin typeface="宋体" panose="02010600030101010101" pitchFamily="2" charset="-122"/>
                          <a:ea typeface="等线" panose="02010600030101010101" charset="-122"/>
                          <a:cs typeface="Times New Roman" panose="02020603050405020304"/>
                        </a:rPr>
                        <a:t>③</a:t>
                      </a:r>
                      <a:r>
                        <a:rPr lang="zh-CN" sz="2400" b="1" kern="100" dirty="0">
                          <a:effectLst/>
                          <a:latin typeface="Times New Roman" panose="02020603050405020304"/>
                          <a:ea typeface="宋体" panose="02010600030101010101" pitchFamily="2" charset="-122"/>
                          <a:cs typeface="Times New Roman" panose="02020603050405020304"/>
                        </a:rPr>
                        <a:t>要注意结论的可靠程度。除非个别很有把握的情况，否则结论一般只是一种可能性。在表述上要把握住分寸，不可绝对化</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51562" y="642587"/>
          <a:ext cx="10818951" cy="3902405"/>
        </p:xfrm>
        <a:graphic>
          <a:graphicData uri="http://schemas.openxmlformats.org/drawingml/2006/table">
            <a:tbl>
              <a:tblPr/>
              <a:tblGrid>
                <a:gridCol w="1557047"/>
                <a:gridCol w="4464496"/>
                <a:gridCol w="4797408"/>
              </a:tblGrid>
              <a:tr h="576064">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论证方法</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50913" marR="50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特点</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50913" marR="50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运用</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50913" marR="50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3326341">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演绎</a:t>
                      </a:r>
                      <a:endParaRPr lang="zh-CN" sz="2800" kern="100">
                        <a:effectLst/>
                        <a:latin typeface="等线" panose="02010600030101010101" charset="-122"/>
                        <a:ea typeface="等线" panose="02010600030101010101" charset="-122"/>
                        <a:cs typeface="Courier New" panose="02070309020205020404"/>
                      </a:endParaRPr>
                    </a:p>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论证</a:t>
                      </a:r>
                      <a:endParaRPr lang="zh-CN" sz="28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演绎论证是一种由一般到个别的论证方法。它由一般原理出发推导出关于个别情况的结论，其前提和结论之间的联系是必须的</a:t>
                      </a:r>
                      <a:endParaRPr lang="zh-CN" sz="28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演绎法有三段论、假言推理、选言推理等多种形式，但最重要的是三段论。三段论由大前提、小前提和结论三部分组成</a:t>
                      </a:r>
                      <a:endParaRPr lang="zh-CN" sz="28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51562" y="642587"/>
          <a:ext cx="10818951" cy="5120640"/>
        </p:xfrm>
        <a:graphic>
          <a:graphicData uri="http://schemas.openxmlformats.org/drawingml/2006/table">
            <a:tbl>
              <a:tblPr/>
              <a:tblGrid>
                <a:gridCol w="1557047"/>
                <a:gridCol w="4104456"/>
                <a:gridCol w="5157448"/>
              </a:tblGrid>
              <a:tr h="576064">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论证方法</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50913" marR="50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特点</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50913" marR="50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运用</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50913" marR="50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3326341">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归纳</a:t>
                      </a:r>
                      <a:endParaRPr lang="zh-CN" sz="1050" kern="100">
                        <a:effectLst/>
                        <a:latin typeface="等线" panose="02010600030101010101" charset="-122"/>
                        <a:ea typeface="等线" panose="02010600030101010101" charset="-122"/>
                        <a:cs typeface="Courier New" panose="02070309020205020404"/>
                      </a:endParaRPr>
                    </a:p>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论证</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归纳论证是一种由个别到一般的论证方法。它通过列举许多个别的事例或分论点，归纳出它们所共有的特性，从而得出一个一般性的结论</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altLang="en-US" sz="2800" b="1" kern="100" dirty="0">
                          <a:effectLst/>
                          <a:latin typeface="Times New Roman" panose="02020603050405020304"/>
                          <a:ea typeface="宋体" panose="02010600030101010101" pitchFamily="2" charset="-122"/>
                          <a:cs typeface="Times New Roman" panose="02020603050405020304"/>
                        </a:rPr>
                        <a:t>归纳法可分为完全归纳与不完全归纳，完全归纳能够确定论据和论点之间的必然联系，不完全归纳只能确定论据和论点之间的或然联系。因此在具体使用时，要注意把握论据和论点之间的密切性，</a:t>
                      </a:r>
                      <a:r>
                        <a:rPr lang="zh-CN" altLang="en-US" sz="2800" b="1" kern="100" dirty="0">
                          <a:effectLst/>
                          <a:latin typeface="Times New Roman" panose="02020603050405020304"/>
                          <a:ea typeface="宋体" panose="02010600030101010101" pitchFamily="2" charset="-122"/>
                          <a:cs typeface="Times New Roman" panose="02020603050405020304"/>
                        </a:rPr>
                        <a:t>做到精准归纳</a:t>
                      </a:r>
                      <a:r>
                        <a:rPr lang="zh-CN" sz="2800" b="1" kern="100" dirty="0">
                          <a:effectLst/>
                          <a:latin typeface="Times New Roman" panose="02020603050405020304"/>
                          <a:ea typeface="宋体" panose="02010600030101010101" pitchFamily="2" charset="-122"/>
                          <a:cs typeface="Times New Roman" panose="02020603050405020304"/>
                        </a:rPr>
                        <a:t>证</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969385"/>
          </a:xfrm>
        </p:spPr>
        <p:txBody>
          <a:bodyPr/>
          <a:lstStyle/>
          <a:p>
            <a:pPr>
              <a:spcAft>
                <a:spcPts val="0"/>
              </a:spcAft>
              <a:tabLst>
                <a:tab pos="2700655" algn="l"/>
              </a:tabLst>
            </a:pP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黑体" panose="02010609060101010101" charset="-122"/>
                <a:cs typeface="Times New Roman" panose="02020603050405020304"/>
              </a:rPr>
              <a:t>任务二　感受忧国忧民的情怀</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魏征有感于守成之难，敢于犯颜直谏；王安石不避众议汹汹，坚持变法除弊；杜牧总结秦朝覆亡的教训，意在针砭时弊；苏洵探究六国破灭缘由，旨在警示当朝。他们胸怀天下，勇于担当，拳拳之心见于字里行间。认真阅读本单元课文，谈谈你对古代士人忧国忧民情怀的理解</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51562" y="539787"/>
          <a:ext cx="10818951" cy="5760720"/>
        </p:xfrm>
        <a:graphic>
          <a:graphicData uri="http://schemas.openxmlformats.org/drawingml/2006/table">
            <a:tbl>
              <a:tblPr/>
              <a:tblGrid>
                <a:gridCol w="1557047"/>
                <a:gridCol w="5292588"/>
                <a:gridCol w="3969316"/>
              </a:tblGrid>
              <a:tr h="576064">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论证方法</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50913" marR="50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特点</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50913" marR="50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运用</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50913" marR="50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3326341">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因果</a:t>
                      </a:r>
                      <a:endParaRPr lang="zh-CN" sz="1050" kern="100">
                        <a:effectLst/>
                        <a:latin typeface="等线" panose="02010600030101010101" charset="-122"/>
                        <a:ea typeface="等线" panose="02010600030101010101" charset="-122"/>
                        <a:cs typeface="Courier New" panose="02070309020205020404"/>
                      </a:endParaRPr>
                    </a:p>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论证</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因果论证通过分析事理，揭示论点和论据之间的因果关系来证明论点。因果论证可以用因证果，或以果证因，还可以因果互证。在议论文体中，根据客观事物之间都具有这种普遍的和必然的因果联系的规律性，通过提示原因来论证结果的就是因果论证</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运用因果论证，不能停留在一因一果的层次上，而要善于多角度地分析原因和结果，比如要分析一果多因、一因多果，还要分析同因异果、异因同果以及互为因果</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8" descr="E:\8.24 新文本框文件\版式\语文变色\写作指导.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2425" y="611795"/>
            <a:ext cx="2112264" cy="496214"/>
          </a:xfrm>
          <a:prstGeom prst="rect">
            <a:avLst/>
          </a:prstGeom>
          <a:noFill/>
          <a:extLst>
            <a:ext uri="{909E8E84-426E-40DD-AFC4-6F175D3DCCD1}">
              <a14:hiddenFill xmlns:a14="http://schemas.microsoft.com/office/drawing/2010/main">
                <a:solidFill>
                  <a:srgbClr val="FFFFFF"/>
                </a:solidFill>
              </a14:hiddenFill>
            </a:ext>
          </a:extLst>
        </p:spPr>
      </p:pic>
      <p:sp>
        <p:nvSpPr>
          <p:cNvPr id="5" name="文本占位符 4"/>
          <p:cNvSpPr>
            <a:spLocks noGrp="1"/>
          </p:cNvSpPr>
          <p:nvPr>
            <p:ph type="body" sz="quarter" idx="10"/>
          </p:nvPr>
        </p:nvSpPr>
        <p:spPr>
          <a:xfrm>
            <a:off x="271037" y="1124581"/>
            <a:ext cx="10980000" cy="5262245"/>
          </a:xfrm>
        </p:spPr>
        <p:txBody>
          <a:bodyPr/>
          <a:lstStyle/>
          <a:p>
            <a:pPr indent="713740" fontAlgn="ctr">
              <a:spcAft>
                <a:spcPts val="0"/>
              </a:spcAft>
              <a:tabLst>
                <a:tab pos="2700655" algn="l"/>
              </a:tabLst>
            </a:pPr>
            <a:r>
              <a:rPr lang="zh-CN" altLang="zh-CN" kern="100" dirty="0">
                <a:cs typeface="Times New Roman" panose="02020603050405020304"/>
              </a:rPr>
              <a:t>观点明确，立意深刻，论据典型丰富，论证方法多样，只有从这几个方面一起发力，才能保证论证透彻、深刻。</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kern="100" dirty="0">
                <a:cs typeface="Courier New" panose="02070309020205020404"/>
                <a:sym typeface="+mn-ea"/>
              </a:rPr>
              <a:t>1</a:t>
            </a:r>
            <a:r>
              <a:rPr lang="zh-CN" altLang="zh-CN" kern="100" dirty="0">
                <a:cs typeface="Times New Roman" panose="02020603050405020304"/>
                <a:sym typeface="+mn-ea"/>
              </a:rPr>
              <a:t>．</a:t>
            </a:r>
            <a:r>
              <a:rPr lang="zh-CN" altLang="zh-CN" kern="100" dirty="0">
                <a:cs typeface="Times New Roman" panose="02020603050405020304"/>
              </a:rPr>
              <a:t>把握材料的重心，确立正确、新颖、深刻的中心论点，这是论证的基础。</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中心论点是一篇议论文的统帅和灵魂，论点的正确、恰当与否，直接关系一篇文章的成败。确立中心论点，要在全面审读材料的基础上，准确把握材料的重心。中心论点也就是文章的立意，除了要保证正确外，还要在此基础上努力做到新颖、深刻</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245"/>
          </a:xfrm>
        </p:spPr>
        <p:txBody>
          <a:bodyPr/>
          <a:lstStyle/>
          <a:p>
            <a:pPr indent="713740" fontAlgn="ctr">
              <a:spcAft>
                <a:spcPts val="0"/>
              </a:spcAft>
              <a:tabLst>
                <a:tab pos="2700655" algn="l"/>
              </a:tabLst>
            </a:pPr>
            <a:r>
              <a:rPr lang="en-US" altLang="zh-CN" kern="100" dirty="0">
                <a:cs typeface="Courier New" panose="02070309020205020404"/>
                <a:sym typeface="+mn-ea"/>
              </a:rPr>
              <a:t>2</a:t>
            </a:r>
            <a:r>
              <a:rPr lang="zh-CN" altLang="zh-CN" kern="100" dirty="0">
                <a:cs typeface="Times New Roman" panose="02020603050405020304"/>
                <a:sym typeface="+mn-ea"/>
              </a:rPr>
              <a:t>．</a:t>
            </a:r>
            <a:r>
              <a:rPr lang="zh-CN" altLang="zh-CN" kern="100" dirty="0">
                <a:cs typeface="Times New Roman" panose="02020603050405020304"/>
              </a:rPr>
              <a:t>选择贴题、典型、新颖、丰富的论据，这是论证的前提。</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论据是论证的前提。论据的选择是有一定的标准的。首先，论据要贴题，游离于中心论点之外的论据自然不能选。其次，论据要典型，典型的论据就是指那些有代表性的、极具说服力的论据。但不选择生僻的论据也不意味着论据要</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老旧</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，因为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新颖</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是论据选择的又一重要标准。这就要求我们多关注时事，既要</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读圣贤书</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，也要</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闻窗外事</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。最后，论据要丰富多样，即古今中外的论据、事实论据、道理论据、正面论据、反面论据都要用一些，避免论据单一</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245"/>
          </a:xfrm>
        </p:spPr>
        <p:txBody>
          <a:bodyPr/>
          <a:lstStyle/>
          <a:p>
            <a:pPr indent="713740" fontAlgn="ctr">
              <a:spcAft>
                <a:spcPts val="0"/>
              </a:spcAft>
              <a:tabLst>
                <a:tab pos="2700655" algn="l"/>
              </a:tabLst>
            </a:pPr>
            <a:r>
              <a:rPr lang="en-US" altLang="zh-CN" kern="100" dirty="0">
                <a:cs typeface="Courier New" panose="02070309020205020404"/>
                <a:sym typeface="+mn-ea"/>
              </a:rPr>
              <a:t>3</a:t>
            </a:r>
            <a:r>
              <a:rPr lang="zh-CN" altLang="zh-CN" kern="100" dirty="0">
                <a:cs typeface="Times New Roman" panose="02020603050405020304"/>
                <a:sym typeface="+mn-ea"/>
              </a:rPr>
              <a:t>．</a:t>
            </a:r>
            <a:r>
              <a:rPr lang="zh-CN" altLang="zh-CN" kern="100" dirty="0">
                <a:cs typeface="Times New Roman" panose="02020603050405020304"/>
              </a:rPr>
              <a:t>运用多种论证方法，架起论据与观点之间的桥梁，这是论证的根本。</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议论文不能成为观点和论据的简单叠加，要论证透彻，根本还在于运用恰当的论证方法，通过分析说理，架起论据和观点之间的桥梁。议论文常用的论证方法除了举例论证外，还有比喻论证、对比论证、引用论证、因果论证等。</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在议论文写作中，应当结合所选论据，综合运用多种论证方法进行分析说理，让论证深刻、透彻</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7" descr="E:\8.24 新文本框文件\版式\语文变色\范文点评.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55428" y="541119"/>
            <a:ext cx="3811219" cy="548640"/>
          </a:xfrm>
          <a:prstGeom prst="rect">
            <a:avLst/>
          </a:prstGeom>
          <a:noFill/>
          <a:extLst>
            <a:ext uri="{909E8E84-426E-40DD-AFC4-6F175D3DCCD1}">
              <a14:hiddenFill xmlns:a14="http://schemas.microsoft.com/office/drawing/2010/main">
                <a:solidFill>
                  <a:srgbClr val="FFFFFF"/>
                </a:solidFill>
              </a14:hiddenFill>
            </a:ext>
          </a:extLst>
        </p:spPr>
      </p:pic>
      <p:sp>
        <p:nvSpPr>
          <p:cNvPr id="5" name="文本占位符 4"/>
          <p:cNvSpPr>
            <a:spLocks noGrp="1"/>
          </p:cNvSpPr>
          <p:nvPr>
            <p:ph type="body" sz="quarter" idx="10"/>
          </p:nvPr>
        </p:nvSpPr>
        <p:spPr>
          <a:xfrm>
            <a:off x="271037" y="1120968"/>
            <a:ext cx="10980000" cy="5302250"/>
          </a:xfrm>
        </p:spPr>
        <p:txBody>
          <a:bodyPr/>
          <a:lstStyle/>
          <a:p>
            <a:pPr algn="ctr" latinLnBrk="0">
              <a:lnSpc>
                <a:spcPct val="150000"/>
              </a:lnSpc>
              <a:spcAft>
                <a:spcPts val="0"/>
              </a:spcAft>
              <a:tabLst>
                <a:tab pos="2700655" algn="l"/>
              </a:tabLst>
            </a:pPr>
            <a:r>
              <a:rPr lang="zh-CN" altLang="zh-CN" kern="100" dirty="0">
                <a:ea typeface="黑体" panose="02010609060101010101" charset="-122"/>
                <a:cs typeface="Times New Roman" panose="02020603050405020304"/>
              </a:rPr>
              <a:t>谈读书</a:t>
            </a:r>
            <a:r>
              <a:rPr lang="en-US" altLang="zh-CN" kern="100" dirty="0">
                <a:ea typeface="黑体" panose="02010609060101010101" charset="-122"/>
                <a:cs typeface="Courier New" panose="02070309020205020404"/>
              </a:rPr>
              <a:t>(</a:t>
            </a:r>
            <a:r>
              <a:rPr lang="zh-CN" altLang="zh-CN" kern="100" dirty="0">
                <a:ea typeface="黑体" panose="02010609060101010101" charset="-122"/>
                <a:cs typeface="Times New Roman" panose="02020603050405020304"/>
              </a:rPr>
              <a:t>节选</a:t>
            </a:r>
            <a:r>
              <a:rPr lang="en-US" altLang="zh-CN" kern="100" dirty="0">
                <a:ea typeface="黑体" panose="02010609060101010101" charset="-122"/>
                <a:cs typeface="Courier New" panose="02070309020205020404"/>
              </a:rPr>
              <a:t>)</a:t>
            </a:r>
            <a:endParaRPr lang="zh-CN" altLang="zh-CN" kern="100" dirty="0">
              <a:latin typeface="等线" panose="02010600030101010101" charset="-122"/>
              <a:ea typeface="等线" panose="02010600030101010101" charset="-122"/>
              <a:cs typeface="Courier New" panose="02070309020205020404"/>
            </a:endParaRPr>
          </a:p>
          <a:p>
            <a:pPr algn="ctr" latinLnBrk="0">
              <a:lnSpc>
                <a:spcPct val="150000"/>
              </a:lnSpc>
              <a:spcAft>
                <a:spcPts val="0"/>
              </a:spcAft>
              <a:tabLst>
                <a:tab pos="2700655" algn="l"/>
              </a:tabLst>
            </a:pPr>
            <a:r>
              <a:rPr lang="zh-CN" altLang="zh-CN" kern="100" dirty="0">
                <a:ea typeface="楷体" panose="02010609060101010101" charset="-122"/>
                <a:cs typeface="Times New Roman" panose="02020603050405020304"/>
              </a:rPr>
              <a:t>朱光潜</a:t>
            </a:r>
            <a:endParaRPr lang="zh-CN" altLang="zh-CN" kern="100" dirty="0">
              <a:latin typeface="等线" panose="02010600030101010101" charset="-122"/>
              <a:ea typeface="等线" panose="02010600030101010101" charset="-122"/>
              <a:cs typeface="Courier New" panose="02070309020205020404"/>
            </a:endParaRPr>
          </a:p>
          <a:p>
            <a:pPr indent="713740" fontAlgn="ctr" latinLnBrk="0">
              <a:lnSpc>
                <a:spcPct val="130000"/>
              </a:lnSpc>
              <a:spcAft>
                <a:spcPts val="0"/>
              </a:spcAft>
              <a:tabLst>
                <a:tab pos="2700655" algn="l"/>
              </a:tabLst>
            </a:pPr>
            <a:r>
              <a:rPr lang="zh-CN" altLang="zh-CN" kern="100" dirty="0">
                <a:ea typeface="楷体" panose="02010609060101010101" charset="-122"/>
                <a:cs typeface="Times New Roman" panose="02020603050405020304"/>
              </a:rPr>
              <a:t>学问不只是读书，而读书究竟是学问的一个重要途径。因为学问不仅是个人的事，还是全人类的事。每科学问到了现在的阶段，是全人类分途努力日积月累所得到的成就，而这成就还没有淹没，就全靠有书籍记载流传下来。读书是要清算过去人类成就的总账，把几千年的人类思想经验在短促的几十年内重温一遍，把过去无数亿万人辛苦获来的知识教训集中到读者一个人身上去受用。有了这种准备，一个人总能在学问途程上作万里长征，去发现新的世界。</a:t>
            </a:r>
            <a:endParaRPr lang="zh-CN" altLang="zh-CN"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271037" y="623128"/>
            <a:ext cx="10980000" cy="4615815"/>
          </a:xfrm>
        </p:spPr>
        <p:txBody>
          <a:bodyPr/>
          <a:lstStyle/>
          <a:p>
            <a:pPr algn="just" latinLnBrk="0">
              <a:lnSpc>
                <a:spcPct val="150000"/>
              </a:lnSpc>
              <a:spcAft>
                <a:spcPts val="0"/>
              </a:spcAft>
              <a:tabLst>
                <a:tab pos="2700655" algn="l"/>
              </a:tabLst>
            </a:pPr>
            <a:r>
              <a:rPr lang="en-US" altLang="zh-CN" kern="100" dirty="0">
                <a:ea typeface="楷体" panose="02010609060101010101" charset="-122"/>
                <a:cs typeface="Times New Roman" panose="02020603050405020304"/>
              </a:rPr>
              <a:t>        </a:t>
            </a:r>
            <a:r>
              <a:rPr lang="zh-CN" altLang="zh-CN" kern="100" dirty="0">
                <a:ea typeface="楷体" panose="02010609060101010101" charset="-122"/>
                <a:cs typeface="Times New Roman" panose="02020603050405020304"/>
              </a:rPr>
              <a:t>读的书当分种类，一种是为获得世界公民所必需的常识，一种是为做专门学问。为获常识起见，目前一般中学和大学初年级的课程，如果认真学习，也就很够用。所谓认真学习，熟读讲义课本并不济事，每科必须精选要籍三五种来仔细玩索一番。常识课程总共不过十数种，每种选读要籍三五种，总计应读的书也不过五十部左右。这不能算是过奢的要求。一般读书人所读过的书大半不止此数，他们不能得实益，是因为他们没有选择，而阅读时又只潦草滑过</a:t>
            </a:r>
            <a:r>
              <a:rPr lang="zh-CN" altLang="zh-CN" kern="100" dirty="0" smtClean="0">
                <a:ea typeface="楷体" panose="02010609060101010101" charset="-122"/>
                <a:cs typeface="Times New Roman" panose="02020603050405020304"/>
              </a:rPr>
              <a:t>。</a:t>
            </a:r>
            <a:endParaRPr lang="zh-CN" altLang="zh-CN"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979"/>
          </a:xfrm>
        </p:spPr>
        <p:txBody>
          <a:bodyPr/>
          <a:lstStyle/>
          <a:p>
            <a:pPr indent="713740" fontAlgn="ctr">
              <a:spcAft>
                <a:spcPts val="0"/>
              </a:spcAft>
              <a:tabLst>
                <a:tab pos="2700655" algn="l"/>
              </a:tabLst>
            </a:pPr>
            <a:r>
              <a:rPr lang="zh-CN" altLang="zh-CN" kern="100" dirty="0">
                <a:ea typeface="楷体" panose="02010609060101010101" charset="-122"/>
                <a:cs typeface="Times New Roman" panose="02020603050405020304"/>
              </a:rPr>
              <a:t>有些人读书，全凭自己的兴趣。今天遇到一部有趣的书就把预拟做的事丢开，用全副精力去读它；明天遇到另一部有趣的书，仍是如此办，虽然这两部书在性质上毫不相关。这种读法有如打游击，亦如蜜蜂采蜜。它的好处在使读书成为乐事，对于一时兴到的著作可以深入，久而久之，可以养成一种不平凡的思路与胸襟。它的坏处在使读者泛滥而无所归宿，缺乏专门研究所必需的</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经院式</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的系统训练，产生畸形的发展，对于某一方面知识过于重视，对于另一方面知识可以很蒙昧</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433995"/>
            <a:ext cx="10980000" cy="5908040"/>
          </a:xfrm>
        </p:spPr>
        <p:txBody>
          <a:bodyPr/>
          <a:lstStyle/>
          <a:p>
            <a:pPr indent="713740" latinLnBrk="0">
              <a:lnSpc>
                <a:spcPct val="150000"/>
              </a:lnSpc>
              <a:spcAft>
                <a:spcPts val="0"/>
              </a:spcAft>
              <a:tabLst>
                <a:tab pos="2700655" algn="l"/>
              </a:tabLst>
            </a:pPr>
            <a:r>
              <a:rPr lang="zh-CN" altLang="zh-CN" kern="100" dirty="0">
                <a:ea typeface="楷体" panose="02010609060101010101" charset="-122"/>
                <a:cs typeface="Times New Roman" panose="02020603050405020304"/>
              </a:rPr>
              <a:t>读书必须有一个中心去维持兴趣，或是科目，或是问题。以科目为中心时，就要精选那一科要籍，一部一部地从头读到尾，以求对于该科得到一个概括的了解，做进一步高深研究的准备。读文学作品以作家为中心，读史学作品以时代为中心，也属于这一类。以问题为中心时，心中先须有一个待研究的问题，然后采关于这问题的书籍去读，用意在搜集材料和诸家对于这问题的意见，以供自己权衡去取，推求结论。重要的书仍须全看，其余的这里看一章，那里看一节，得到所要搜集的材料就可以丢手。这是一般做研究工作者所常用的方法，对于初学不相宜。不过初学者以科目为中心时，仍可约略采取以</a:t>
            </a:r>
            <a:endParaRPr lang="zh-CN" altLang="zh-CN"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857750"/>
          </a:xfrm>
        </p:spPr>
        <p:txBody>
          <a:bodyPr/>
          <a:lstStyle/>
          <a:p>
            <a:pPr>
              <a:spcAft>
                <a:spcPts val="0"/>
              </a:spcAft>
              <a:tabLst>
                <a:tab pos="2700655" algn="l"/>
              </a:tabLst>
            </a:pPr>
            <a:r>
              <a:rPr lang="zh-CN" altLang="zh-CN" kern="100" dirty="0">
                <a:ea typeface="楷体" panose="02010609060101010101" charset="-122"/>
                <a:cs typeface="Times New Roman" panose="02020603050405020304"/>
                <a:sym typeface="+mn-ea"/>
              </a:rPr>
              <a:t>问题为中心的微意。一书作几遍看，每一遍只着重某一方面。苏东坡《又答王庠书》曾谈到这个方法：</a:t>
            </a:r>
            <a:r>
              <a:rPr lang="zh-CN" altLang="zh-CN" kern="100" dirty="0">
                <a:latin typeface="等线" panose="02010600030101010101" charset="-122"/>
                <a:cs typeface="Times New Roman" panose="02020603050405020304"/>
                <a:sym typeface="+mn-ea"/>
              </a:rPr>
              <a:t>“</a:t>
            </a:r>
            <a:r>
              <a:rPr lang="zh-CN" altLang="zh-CN" kern="100" dirty="0">
                <a:ea typeface="楷体" panose="02010609060101010101" charset="-122"/>
                <a:cs typeface="Times New Roman" panose="02020603050405020304"/>
                <a:sym typeface="+mn-ea"/>
              </a:rPr>
              <a:t>少年为学者，每一书皆作数过尽之。书富如入海，百货皆有之，人之精力，不能兼收尽取，但得其所欲求者耳。故愿学者每次作一意求之。如欲求古人兴亡治乱圣贤作用，但作此意求之，勿生余念。又别作一次，求事迹故实典章文物之类，亦如之。他皆仿此。此虽迂钝，他日学成，八面受敌，与涉猎者不可同日而语也。</a:t>
            </a:r>
            <a:r>
              <a:rPr lang="zh-CN" altLang="zh-CN" kern="100" dirty="0" smtClean="0">
                <a:latin typeface="等线" panose="02010600030101010101" charset="-122"/>
                <a:cs typeface="Times New Roman" panose="02020603050405020304"/>
                <a:sym typeface="+mn-ea"/>
              </a:rPr>
              <a:t>”</a:t>
            </a:r>
            <a:endParaRPr lang="zh-CN" altLang="zh-CN"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2677656"/>
          </a:xfrm>
        </p:spPr>
        <p:txBody>
          <a:bodyPr/>
          <a:lstStyle/>
          <a:p>
            <a:pPr indent="713740" fontAlgn="ctr">
              <a:spcAft>
                <a:spcPts val="0"/>
              </a:spcAft>
              <a:tabLst>
                <a:tab pos="2700655" algn="l"/>
              </a:tabLst>
            </a:pPr>
            <a:r>
              <a:rPr lang="zh-CN" altLang="zh-CN" kern="100" dirty="0">
                <a:ea typeface="楷体" panose="02010609060101010101" charset="-122"/>
                <a:cs typeface="Times New Roman" panose="02020603050405020304"/>
              </a:rPr>
              <a:t>朱子尝劝他的门人采用这个方法。它是精读的一个要诀，可以养成仔细分析的习惯。举看小说为例，第一次但求故事结构，第二次但注意人物描写，第三次但求人物与故事的穿插，以至于对话、辞藻、社会背景、人生态度等都可如此逐次研求</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190075"/>
          </a:xfrm>
        </p:spPr>
        <p:txBody>
          <a:bodyPr/>
          <a:lstStyle/>
          <a:p>
            <a:pPr>
              <a:spcAft>
                <a:spcPts val="0"/>
              </a:spcAft>
              <a:tabLst>
                <a:tab pos="2700655" algn="l"/>
              </a:tabLst>
            </a:pPr>
            <a:r>
              <a:rPr lang="zh-CN" altLang="zh-CN" kern="100" dirty="0">
                <a:solidFill>
                  <a:srgbClr val="FF0000"/>
                </a:solidFill>
                <a:ea typeface="黑体" panose="02010609060101010101" charset="-122"/>
                <a:cs typeface="Times New Roman" panose="02020603050405020304"/>
              </a:rPr>
              <a:t>答案：</a:t>
            </a:r>
            <a:r>
              <a:rPr lang="zh-CN" altLang="zh-CN" kern="100" dirty="0">
                <a:ea typeface="楷体" panose="02010609060101010101" charset="-122"/>
                <a:cs typeface="Times New Roman" panose="02020603050405020304"/>
              </a:rPr>
              <a:t>古代优秀的士人，秉承</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修身、齐家、治国、平天下</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理想，自觉承担匡世济民的责任，在其位，则积极建言献策，以期有补于世用；不在其位，仍能心系庙堂，时时牵挂国事，以各种方式表白心迹。魏征、王安石、杜牧、苏洵，或是治世能臣，或是文人典范，其立身处世皆有可为楷模、值得学习之处。他们所写的文章，不论是上书陈事，还是剖白心迹，或是就史事发表议论，均是有感而发，有为而发，有着极强的现实针对性，字里行间可见其对国家的拳拳之心</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897414"/>
          </a:xfrm>
        </p:spPr>
        <p:txBody>
          <a:bodyPr/>
          <a:lstStyle/>
          <a:p>
            <a:pPr>
              <a:spcAft>
                <a:spcPts val="0"/>
              </a:spcAft>
              <a:tabLst>
                <a:tab pos="2700655" algn="l"/>
              </a:tabLst>
            </a:pPr>
            <a:r>
              <a:rPr lang="zh-CN" altLang="zh-CN" kern="100" dirty="0">
                <a:ea typeface="黑体" panose="02010609060101010101" charset="-122"/>
                <a:cs typeface="Times New Roman" panose="02020603050405020304"/>
              </a:rPr>
              <a:t>【点评】</a:t>
            </a:r>
            <a:r>
              <a:rPr lang="zh-CN" altLang="zh-CN" kern="100" dirty="0">
                <a:ea typeface="楷体" panose="02010609060101010101" charset="-122"/>
                <a:cs typeface="Times New Roman" panose="02020603050405020304"/>
              </a:rPr>
              <a:t>文章围绕读书这一中心，从多个角度进行论证，运用引证法、例证法、喻证法等多种论证方法，增强了文章的说服力。文章观点鲜明，论证条理清晰，从不同角度、不同层面阐述了对读书的独到而又深刻的见解。作者对读书的这些观点和看法给当今社会广大读者诸多启发，让我们深思自己平时的读书方式，并可以作出适当的调整和完善，从而更好地从书中获取学问，成为一个真正会读书的人。</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7" descr="E:\8.24 新文本框文件\版式\语文变色\写作任务.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6405" y="719807"/>
            <a:ext cx="2112264" cy="496214"/>
          </a:xfrm>
          <a:prstGeom prst="rect">
            <a:avLst/>
          </a:prstGeom>
          <a:noFill/>
          <a:extLst>
            <a:ext uri="{909E8E84-426E-40DD-AFC4-6F175D3DCCD1}">
              <a14:hiddenFill xmlns:a14="http://schemas.microsoft.com/office/drawing/2010/main">
                <a:solidFill>
                  <a:srgbClr val="FFFFFF"/>
                </a:solidFill>
              </a14:hiddenFill>
            </a:ext>
          </a:extLst>
        </p:spPr>
      </p:pic>
      <p:sp>
        <p:nvSpPr>
          <p:cNvPr id="5" name="文本占位符 4"/>
          <p:cNvSpPr>
            <a:spLocks noGrp="1"/>
          </p:cNvSpPr>
          <p:nvPr>
            <p:ph type="body" sz="quarter" idx="10"/>
          </p:nvPr>
        </p:nvSpPr>
        <p:spPr>
          <a:xfrm>
            <a:off x="271037" y="1259867"/>
            <a:ext cx="10980000" cy="3969385"/>
          </a:xfrm>
        </p:spPr>
        <p:txBody>
          <a:bodyPr/>
          <a:lstStyle/>
          <a:p>
            <a:pPr indent="713740" fontAlgn="ctr">
              <a:spcAft>
                <a:spcPts val="0"/>
              </a:spcAft>
              <a:tabLst>
                <a:tab pos="2700655" algn="l"/>
              </a:tabLst>
            </a:pPr>
            <a:r>
              <a:rPr lang="zh-CN" altLang="zh-CN" kern="100" dirty="0">
                <a:cs typeface="Times New Roman" panose="02020603050405020304"/>
              </a:rPr>
              <a:t>阅读下面的材料，根据要求写作。</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人的一生充满了礼仪，</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冠礼</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被誉为礼之始，古代青年成为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成人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必行</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冠礼</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，通过仪式宣告自己长大成人。无论是古代还是现代，成人礼都被视为一个极具仪式感，蕴含重要意义的礼仪：</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成人门</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的那一边，是孩童的美好回忆，天真，自由，无拘无束；</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成人门</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的这一边，是全新的天地，责任，义务，成熟自立</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2955"/>
          </a:xfrm>
        </p:spPr>
        <p:txBody>
          <a:bodyPr/>
          <a:lstStyle/>
          <a:p>
            <a:pPr indent="713740" fontAlgn="ctr">
              <a:spcAft>
                <a:spcPts val="0"/>
              </a:spcAft>
              <a:tabLst>
                <a:tab pos="2700655" algn="l"/>
              </a:tabLst>
            </a:pPr>
            <a:r>
              <a:rPr lang="zh-CN" altLang="zh-CN" kern="100" dirty="0">
                <a:cs typeface="Times New Roman" panose="02020603050405020304"/>
              </a:rPr>
              <a:t>面对</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成人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，有人盼望，渴求自主；有人害怕，不想长大；还有人心情复杂，五味杂陈。以上材料引发了你怎样的感悟和思考？请联系社会现实或自身经历，写一篇文章。</a:t>
            </a:r>
            <a:endParaRPr lang="zh-CN" altLang="zh-CN" sz="1050" kern="100" dirty="0">
              <a:latin typeface="等线" panose="02010600030101010101" charset="-122"/>
              <a:ea typeface="等线" panose="02010600030101010101" charset="-122"/>
              <a:cs typeface="Courier New" panose="02070309020205020404"/>
            </a:endParaRPr>
          </a:p>
          <a:p>
            <a:r>
              <a:rPr lang="en-US" altLang="zh-CN" dirty="0">
                <a:cs typeface="Times New Roman" panose="02020603050405020304"/>
              </a:rPr>
              <a:t>        </a:t>
            </a:r>
            <a:r>
              <a:rPr lang="zh-CN" altLang="zh-CN" dirty="0">
                <a:cs typeface="Times New Roman" panose="02020603050405020304"/>
              </a:rPr>
              <a:t>要求：选准角度，确定立意，明确文体，自拟标题；不要套作，不得抄袭；不得泄露个人信息；不少于</a:t>
            </a:r>
            <a:r>
              <a:rPr lang="en-US" altLang="zh-CN" dirty="0"/>
              <a:t>800</a:t>
            </a:r>
            <a:r>
              <a:rPr lang="zh-CN" altLang="zh-CN" dirty="0" smtClean="0">
                <a:cs typeface="Times New Roman" panose="02020603050405020304"/>
              </a:rPr>
              <a:t>字。</a:t>
            </a:r>
            <a:endParaRPr lang="zh-CN" altLang="en-US" dirty="0"/>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平行四边形 35"/>
          <p:cNvSpPr/>
          <p:nvPr/>
        </p:nvSpPr>
        <p:spPr>
          <a:xfrm>
            <a:off x="0" y="4498975"/>
            <a:ext cx="11522075" cy="1981199"/>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prstClr val="white"/>
              </a:solidFill>
              <a:latin typeface="HelveticaNeueLT Pro 67 MdCn" pitchFamily="34" charset="0"/>
              <a:ea typeface="微软雅黑" panose="020B0503020204020204" pitchFamily="34" charset="-122"/>
            </a:endParaRPr>
          </a:p>
        </p:txBody>
      </p:sp>
      <p:sp>
        <p:nvSpPr>
          <p:cNvPr id="1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11" name="矩形 10"/>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14"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燕尾形 14"/>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16"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17"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18" name="组合 41"/>
          <p:cNvGrpSpPr/>
          <p:nvPr/>
        </p:nvGrpSpPr>
        <p:grpSpPr bwMode="auto">
          <a:xfrm>
            <a:off x="3829050" y="1195388"/>
            <a:ext cx="4102100" cy="1787525"/>
            <a:chOff x="3785732" y="617328"/>
            <a:chExt cx="4799076" cy="2091592"/>
          </a:xfrm>
        </p:grpSpPr>
        <p:sp>
          <p:nvSpPr>
            <p:cNvPr id="19" name="椭圆 18"/>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20" name="椭圆 19"/>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21" name="直接连接符 20"/>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2" name="组合 49"/>
            <p:cNvGrpSpPr/>
            <p:nvPr/>
          </p:nvGrpSpPr>
          <p:grpSpPr bwMode="auto">
            <a:xfrm>
              <a:off x="5137389" y="617328"/>
              <a:ext cx="2091594" cy="2091592"/>
              <a:chOff x="5049409" y="1518109"/>
              <a:chExt cx="2091594" cy="2091592"/>
            </a:xfrm>
          </p:grpSpPr>
          <p:sp>
            <p:nvSpPr>
              <p:cNvPr id="24" name="椭圆 23"/>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25"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23"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26" name="直接连接符 25"/>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32" name="燕尾形 31"/>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3" name="矩形 32">
            <a:hlinkClick r:id="rId2" action="ppaction://hlinkfile"/>
          </p:cNvPr>
          <p:cNvSpPr/>
          <p:nvPr>
            <p:custDataLst>
              <p:tags r:id="rId3"/>
            </p:custDataLst>
          </p:nvPr>
        </p:nvSpPr>
        <p:spPr>
          <a:xfrm>
            <a:off x="3235325" y="5148263"/>
            <a:ext cx="5586413" cy="672465"/>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单元质量评估</a:t>
            </a:r>
            <a:r>
              <a:rPr lang="en-US" altLang="zh-CN"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四</a:t>
            </a:r>
            <a:r>
              <a:rPr lang="en-US" altLang="zh-CN"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4" name="矩形 33">
            <a:hlinkClick r:id="rId4" tooltip="" action="ppaction://hlinkfile"/>
          </p:cNvPr>
          <p:cNvSpPr/>
          <p:nvPr/>
        </p:nvSpPr>
        <p:spPr>
          <a:xfrm>
            <a:off x="-107950" y="-12620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15"/>
                                        </p:tgtEl>
                                      </p:cBhvr>
                                    </p:animEffect>
                                    <p:animScale>
                                      <p:cBhvr>
                                        <p:cTn id="7" dur="1000" autoRev="1" fill="hold"/>
                                        <p:tgtEl>
                                          <p:spTgt spid="15"/>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1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bldLvl="0" animBg="1"/>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平行四边形 35"/>
          <p:cNvSpPr/>
          <p:nvPr/>
        </p:nvSpPr>
        <p:spPr>
          <a:xfrm>
            <a:off x="0" y="4498975"/>
            <a:ext cx="11522075" cy="1981199"/>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prstClr val="white"/>
              </a:solidFill>
              <a:latin typeface="HelveticaNeueLT Pro 67 MdCn" pitchFamily="34" charset="0"/>
              <a:ea typeface="微软雅黑" panose="020B0503020204020204" pitchFamily="34" charset="-122"/>
            </a:endParaRPr>
          </a:p>
        </p:txBody>
      </p:sp>
      <p:sp>
        <p:nvSpPr>
          <p:cNvPr id="1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11" name="矩形 10"/>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14"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燕尾形 14"/>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16"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17"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18" name="组合 41"/>
          <p:cNvGrpSpPr/>
          <p:nvPr/>
        </p:nvGrpSpPr>
        <p:grpSpPr bwMode="auto">
          <a:xfrm>
            <a:off x="3829050" y="1195388"/>
            <a:ext cx="4102100" cy="1787525"/>
            <a:chOff x="3785732" y="617328"/>
            <a:chExt cx="4799076" cy="2091592"/>
          </a:xfrm>
        </p:grpSpPr>
        <p:sp>
          <p:nvSpPr>
            <p:cNvPr id="19" name="椭圆 18"/>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20" name="椭圆 19"/>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21" name="直接连接符 20"/>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2" name="组合 49"/>
            <p:cNvGrpSpPr/>
            <p:nvPr/>
          </p:nvGrpSpPr>
          <p:grpSpPr bwMode="auto">
            <a:xfrm>
              <a:off x="5137389" y="617328"/>
              <a:ext cx="2091594" cy="2091592"/>
              <a:chOff x="5049409" y="1518109"/>
              <a:chExt cx="2091594" cy="2091592"/>
            </a:xfrm>
          </p:grpSpPr>
          <p:sp>
            <p:nvSpPr>
              <p:cNvPr id="24" name="椭圆 23"/>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25"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23"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26" name="直接连接符 25"/>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32" name="燕尾形 31"/>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3" name="矩形 32">
            <a:hlinkClick r:id="rId2" action="ppaction://hlinkfile"/>
          </p:cNvPr>
          <p:cNvSpPr/>
          <p:nvPr>
            <p:custDataLst>
              <p:tags r:id="rId3"/>
            </p:custDataLst>
          </p:nvPr>
        </p:nvSpPr>
        <p:spPr>
          <a:xfrm>
            <a:off x="3235325" y="5148263"/>
            <a:ext cx="5586413" cy="672465"/>
          </a:xfrm>
          <a:prstGeom prst="rect">
            <a:avLst/>
          </a:prstGeom>
          <a:noFill/>
          <a:ln w="9525">
            <a:noFill/>
          </a:ln>
        </p:spPr>
        <p:txBody>
          <a:bodyPr>
            <a:spAutoFit/>
          </a:bodyPr>
          <a:lstStyle/>
          <a:p>
            <a:pPr defTabSz="815975" eaLnBrk="0" hangingPunct="0">
              <a:defRPr/>
            </a:pPr>
            <a:r>
              <a:rPr lang="zh-CN" altLang="en-US"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十七</a:t>
            </a:r>
            <a:r>
              <a:rPr lang="en-US" altLang="zh-CN"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4" name="矩形 33">
            <a:hlinkClick r:id="rId4" tooltip="" action="ppaction://hlinkfile"/>
          </p:cNvPr>
          <p:cNvSpPr/>
          <p:nvPr/>
        </p:nvSpPr>
        <p:spPr>
          <a:xfrm>
            <a:off x="-107950" y="-12620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15"/>
                                        </p:tgtEl>
                                      </p:cBhvr>
                                    </p:animEffect>
                                    <p:animScale>
                                      <p:cBhvr>
                                        <p:cTn id="7" dur="1000" autoRev="1" fill="hold"/>
                                        <p:tgtEl>
                                          <p:spTgt spid="15"/>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1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7"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3175" y="0"/>
            <a:ext cx="11522075" cy="354488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897414"/>
          </a:xfrm>
        </p:spPr>
        <p:txBody>
          <a:bodyPr/>
          <a:lstStyle/>
          <a:p>
            <a:pPr>
              <a:spcAft>
                <a:spcPts val="0"/>
              </a:spcAft>
              <a:tabLst>
                <a:tab pos="2700655" algn="l"/>
              </a:tabLst>
            </a:pP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黑体" panose="02010609060101010101" charset="-122"/>
                <a:cs typeface="Times New Roman" panose="02020603050405020304"/>
              </a:rPr>
              <a:t>任务三　体会文章的针对性</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．战国时的六国，拥</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五倍之地，十倍之众</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，却亡于秦国，吸引了众多论者的目光。杜牧认为是由于六国之君未能</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各爱其人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，苏洵则认为弊在赂秦。阅读杜牧《阿房宫赋》、苏洵《六国论》，比较两篇文章思路的不同，并联系相关历史背景探究两篇文章各有怎样的针对性</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492750"/>
          </a:xfrm>
        </p:spPr>
        <p:txBody>
          <a:bodyPr/>
          <a:lstStyle/>
          <a:p>
            <a:pPr latinLnBrk="0">
              <a:lnSpc>
                <a:spcPct val="150000"/>
              </a:lnSpc>
              <a:spcAft>
                <a:spcPts val="0"/>
              </a:spcAft>
              <a:tabLst>
                <a:tab pos="2700655" algn="l"/>
              </a:tabLst>
            </a:pPr>
            <a:r>
              <a:rPr lang="zh-CN" altLang="zh-CN" sz="2600" kern="100" dirty="0">
                <a:solidFill>
                  <a:srgbClr val="FF0000"/>
                </a:solidFill>
                <a:ea typeface="黑体" panose="02010609060101010101" charset="-122"/>
                <a:cs typeface="Times New Roman" panose="02020603050405020304"/>
              </a:rPr>
              <a:t>答案：</a:t>
            </a:r>
            <a:r>
              <a:rPr lang="zh-CN" altLang="zh-CN" sz="2600" kern="100" dirty="0">
                <a:ea typeface="楷体" panose="02010609060101010101" charset="-122"/>
                <a:cs typeface="Times New Roman" panose="02020603050405020304"/>
              </a:rPr>
              <a:t>《阿房宫赋》是一篇赋体文，先铺排描写，描绘阿房宫建筑的富丽宏伟，统治者生活的骄奢淫逸，接着以议论绾结，指出</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秦爱纷奢</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的后果，最后点明观点</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族秦者秦也，非天下也</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使秦复爱六国之人，则递三世可至万世而为君，谁得而族灭也</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，结尾以</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后人哀之而不鉴之，亦使后人而复哀后人也</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暗寓讽谏之意。《六国论》是一篇史论文，开篇提出观点</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六国破灭，非兵不利，战不善，弊在赂秦</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；接下来先论</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赂者因赂而丧</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，再论</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不赂者以赂者丧</a:t>
            </a:r>
            <a:r>
              <a:rPr lang="zh-CN" altLang="zh-CN" sz="2600" kern="100" dirty="0">
                <a:latin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；然后以一个</a:t>
            </a:r>
            <a:r>
              <a:rPr lang="zh-CN" altLang="zh-CN" sz="2600" kern="100" dirty="0">
                <a:latin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呜呼</a:t>
            </a:r>
            <a:r>
              <a:rPr lang="zh-CN" altLang="zh-CN" sz="2600" kern="100" dirty="0">
                <a:latin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绾结，以假设之词申述，自然得出</a:t>
            </a:r>
            <a:r>
              <a:rPr lang="zh-CN" altLang="zh-CN" sz="2600" kern="100" dirty="0">
                <a:latin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为国者无使为积威之所劫</a:t>
            </a:r>
            <a:r>
              <a:rPr lang="zh-CN" altLang="zh-CN" sz="2600" kern="100" dirty="0">
                <a:latin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的结论；最后引向现实政治，以</a:t>
            </a:r>
            <a:r>
              <a:rPr lang="zh-CN" altLang="zh-CN" sz="2600" kern="100" dirty="0">
                <a:latin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苟以天下之大，下而从六国破亡之故事，是又在六国下矣</a:t>
            </a:r>
            <a:r>
              <a:rPr lang="zh-CN" altLang="zh-CN" sz="2600" kern="100" dirty="0">
                <a:latin typeface="等线" panose="02010600030101010101" charset="-122"/>
                <a:cs typeface="Times New Roman" panose="02020603050405020304"/>
              </a:rPr>
              <a:t>”</a:t>
            </a:r>
            <a:endParaRPr lang="zh-CN" altLang="en-US" sz="260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892675"/>
          </a:xfrm>
        </p:spPr>
        <p:txBody>
          <a:bodyPr/>
          <a:lstStyle/>
          <a:p>
            <a:pPr latinLnBrk="0">
              <a:lnSpc>
                <a:spcPct val="150000"/>
              </a:lnSpc>
              <a:spcAft>
                <a:spcPts val="0"/>
              </a:spcAft>
              <a:tabLst>
                <a:tab pos="2700655" algn="l"/>
              </a:tabLst>
            </a:pPr>
            <a:r>
              <a:rPr lang="zh-CN" altLang="zh-CN" sz="2600" kern="100" dirty="0">
                <a:ea typeface="楷体" panose="02010609060101010101" charset="-122"/>
                <a:cs typeface="Times New Roman" panose="02020603050405020304"/>
                <a:sym typeface="+mn-ea"/>
              </a:rPr>
              <a:t>委婉劝喻。两篇文章不同的结论，实际上源自不同的思路，以及分析历史问题的不同角度，而这又是与两篇文章不同的现实针对性紧密关联的</a:t>
            </a:r>
            <a:r>
              <a:rPr lang="zh-CN" altLang="zh-CN" sz="2600" kern="100" dirty="0" smtClean="0">
                <a:ea typeface="楷体" panose="02010609060101010101" charset="-122"/>
                <a:cs typeface="Times New Roman" panose="02020603050405020304"/>
                <a:sym typeface="+mn-ea"/>
              </a:rPr>
              <a:t>。</a:t>
            </a:r>
            <a:endParaRPr lang="zh-CN" altLang="en-US" sz="2600" kern="100" dirty="0">
              <a:latin typeface="等线" panose="02010600030101010101" charset="-122"/>
              <a:ea typeface="等线" panose="02010600030101010101" charset="-122"/>
              <a:cs typeface="Courier New" panose="02070309020205020404"/>
            </a:endParaRPr>
          </a:p>
          <a:p>
            <a:pPr latinLnBrk="0">
              <a:lnSpc>
                <a:spcPct val="150000"/>
              </a:lnSpc>
              <a:spcAft>
                <a:spcPts val="0"/>
              </a:spcAft>
              <a:tabLst>
                <a:tab pos="2700655" algn="l"/>
              </a:tabLst>
            </a:pPr>
            <a:r>
              <a:rPr lang="en-US" altLang="zh-CN" sz="2600" kern="100" dirty="0">
                <a:ea typeface="楷体" panose="02010609060101010101" charset="-122"/>
                <a:cs typeface="Times New Roman" panose="02020603050405020304"/>
              </a:rPr>
              <a:t>        </a:t>
            </a:r>
            <a:r>
              <a:rPr lang="zh-CN" altLang="zh-CN" sz="2600" kern="100" dirty="0">
                <a:ea typeface="楷体" panose="02010609060101010101" charset="-122"/>
                <a:cs typeface="Times New Roman" panose="02020603050405020304"/>
              </a:rPr>
              <a:t>杜牧生活在晚唐，当时的唐敬宗昏庸荒淫，大兴土木，起造宫室，劳民伤财。杜牧写这篇赋，借秦统治者荒淫奢侈、自取灭亡的史实，讽喻唐敬宗应当节俭爱民。苏洵生活在北宋，当时北宋王朝对辽和西夏的军事掠夺采取以赂求和、苟且偷安的退让政策，作者写此文就是要告诉宋仁宗，应以六国破灭为鉴，不要对辽和西夏屈膝求和，以免像六国那样“为积威之所劫”。</a:t>
            </a:r>
            <a:endParaRPr lang="zh-CN" altLang="zh-CN" sz="2600" kern="100" dirty="0">
              <a:ea typeface="楷体" panose="02010609060101010101" charset="-122"/>
              <a:cs typeface="Times New Roman" panose="02020603050405020304"/>
            </a:endParaRPr>
          </a:p>
        </p:txBody>
      </p:sp>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AS_UNIQUEID" val="96"/>
  <p:tag name="KSO_WM_BEAUTIFY_FLAG" val=""/>
</p:tagLst>
</file>

<file path=ppt/tags/tag4.xml><?xml version="1.0" encoding="utf-8"?>
<p:tagLst xmlns:p="http://schemas.openxmlformats.org/presentationml/2006/main">
  <p:tag name="AS_UNIQUEID" val="97"/>
  <p:tag name="KSO_WM_BEAUTIFY_FLAG" val=""/>
</p:tagLst>
</file>

<file path=ppt/tags/tag5.xml><?xml version="1.0" encoding="utf-8"?>
<p:tagLst xmlns:p="http://schemas.openxmlformats.org/presentationml/2006/main">
  <p:tag name="AS_UNIQUEID" val="98"/>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
      <a:majorFont>
        <a:latin typeface="Arial"/>
        <a:ea typeface="微软雅黑"/>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12193</Words>
  <Application>WPS 演示</Application>
  <PresentationFormat>自定义</PresentationFormat>
  <Paragraphs>334</Paragraphs>
  <Slides>65</Slides>
  <Notes>4</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65</vt:i4>
      </vt:variant>
    </vt:vector>
  </HeadingPairs>
  <TitlesOfParts>
    <vt:vector size="85" baseType="lpstr">
      <vt:lpstr>Arial</vt:lpstr>
      <vt:lpstr>宋体</vt:lpstr>
      <vt:lpstr>Wingdings</vt:lpstr>
      <vt:lpstr>Times New Roman</vt:lpstr>
      <vt:lpstr>微软雅黑</vt:lpstr>
      <vt:lpstr>Calibri Light</vt:lpstr>
      <vt:lpstr>HelveticaNeueLT Pro 67 MdCn</vt:lpstr>
      <vt:lpstr>Calibri</vt:lpstr>
      <vt:lpstr>Calibri</vt:lpstr>
      <vt:lpstr>等线</vt:lpstr>
      <vt:lpstr>Times New Roman</vt:lpstr>
      <vt:lpstr>黑体</vt:lpstr>
      <vt:lpstr>Courier New</vt:lpstr>
      <vt:lpstr>楷体</vt:lpstr>
      <vt:lpstr>Arial Unicode MS</vt:lpstr>
      <vt:lpstr>Cambria Math</vt:lpstr>
      <vt:lpstr>Cambria Math</vt:lpstr>
      <vt:lpstr>华文细黑</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芹泥</cp:lastModifiedBy>
  <cp:revision>1373</cp:revision>
  <dcterms:created xsi:type="dcterms:W3CDTF">2016-06-29T09:22:00Z</dcterms:created>
  <dcterms:modified xsi:type="dcterms:W3CDTF">2026-03-03T01:45:49Z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2052-12.1.0.24657</vt:lpwstr>
  </property>
</Properties>
</file>