
<file path=[Content_Types].xml><?xml version="1.0" encoding="utf-8"?>
<Types xmlns="http://schemas.openxmlformats.org/package/2006/content-types">
  <Default Extension="jpeg" ContentType="image/jpeg"/>
  <Default Extension="JPG" ContentType="image/.jpg"/>
  <Default Extension="png" ContentType="image/png"/>
  <Default Extension="tiff" ContentType="image/tif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fonts/font8.fntdata" ContentType="application/x-fontdata"/>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embedTrueTypeFonts="1" saveSubsetFonts="1">
  <p:sldMasterIdLst>
    <p:sldMasterId id="2147483648" r:id="rId1"/>
  </p:sldMasterIdLst>
  <p:notesMasterIdLst>
    <p:notesMasterId r:id="rId4"/>
  </p:notesMasterIdLst>
  <p:handoutMasterIdLst>
    <p:handoutMasterId r:id="rId27"/>
  </p:handoutMasterIdLst>
  <p:sldIdLst>
    <p:sldId id="3920" r:id="rId3"/>
    <p:sldId id="3989" r:id="rId5"/>
    <p:sldId id="3922" r:id="rId6"/>
    <p:sldId id="3935" r:id="rId7"/>
    <p:sldId id="3993" r:id="rId8"/>
    <p:sldId id="3977" r:id="rId9"/>
    <p:sldId id="3978" r:id="rId10"/>
    <p:sldId id="3979" r:id="rId11"/>
    <p:sldId id="3980" r:id="rId12"/>
    <p:sldId id="3981" r:id="rId13"/>
    <p:sldId id="3982" r:id="rId14"/>
    <p:sldId id="3939" r:id="rId15"/>
    <p:sldId id="3971" r:id="rId16"/>
    <p:sldId id="3988" r:id="rId17"/>
    <p:sldId id="3972" r:id="rId18"/>
    <p:sldId id="3973" r:id="rId19"/>
    <p:sldId id="3974" r:id="rId20"/>
    <p:sldId id="3975" r:id="rId21"/>
    <p:sldId id="3976" r:id="rId22"/>
    <p:sldId id="3990" r:id="rId23"/>
    <p:sldId id="3991" r:id="rId24"/>
    <p:sldId id="2276" r:id="rId25"/>
    <p:sldId id="3956" r:id="rId26"/>
  </p:sldIdLst>
  <p:sldSz cx="11522075" cy="6480175"/>
  <p:notesSz cx="6858000" cy="9144000"/>
  <p:embeddedFontLst>
    <p:embeddedFont>
      <p:font typeface="微软雅黑" panose="020B0503020204020204" pitchFamily="34" charset="-122"/>
      <p:regular r:id="rId31"/>
    </p:embeddedFont>
    <p:embeddedFont>
      <p:font typeface="Calibri" panose="020F0502020204030204" pitchFamily="34" charset="0"/>
      <p:regular r:id="rId32"/>
      <p:bold r:id="rId33"/>
      <p:italic r:id="rId34"/>
      <p:boldItalic r:id="rId35"/>
    </p:embeddedFont>
    <p:embeddedFont>
      <p:font typeface="黑体" panose="02010609060101010101" charset="-122"/>
      <p:regular r:id="rId36"/>
    </p:embeddedFont>
    <p:embeddedFont>
      <p:font typeface="等线" panose="02010600030101010101" charset="-122"/>
      <p:regular r:id="rId37"/>
    </p:embeddedFont>
    <p:embeddedFont>
      <p:font typeface="楷体" panose="02010609060101010101" charset="-122"/>
      <p:regular r:id="rId38"/>
    </p:embeddedFont>
  </p:embeddedFontLst>
  <p:custDataLst>
    <p:tags r:id="rId39"/>
  </p:custDataLst>
  <p:defaultTextStyle>
    <a:defPPr>
      <a:defRPr lang="zh-CN"/>
    </a:defPPr>
    <a:lvl1pPr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1pPr>
    <a:lvl2pPr marL="455930" indent="1905"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2pPr>
    <a:lvl3pPr marL="913130" indent="1905"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3pPr>
    <a:lvl4pPr marL="1370330" indent="1905"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4pPr>
    <a:lvl5pPr marL="1827530" indent="1905"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5pPr>
    <a:lvl6pPr marL="2286000" algn="l" defTabSz="914400" rtl="0" eaLnBrk="1" latinLnBrk="0" hangingPunct="1">
      <a:defRPr sz="2800" kern="1200">
        <a:solidFill>
          <a:srgbClr val="FF0000"/>
        </a:solidFill>
        <a:latin typeface="Times New Roman" panose="02020603050405020304" pitchFamily="18" charset="0"/>
        <a:ea typeface="宋体" panose="02010600030101010101" pitchFamily="2" charset="-122"/>
        <a:cs typeface="+mn-cs"/>
      </a:defRPr>
    </a:lvl6pPr>
    <a:lvl7pPr marL="2743200" algn="l" defTabSz="914400" rtl="0" eaLnBrk="1" latinLnBrk="0" hangingPunct="1">
      <a:defRPr sz="2800" kern="1200">
        <a:solidFill>
          <a:srgbClr val="FF0000"/>
        </a:solidFill>
        <a:latin typeface="Times New Roman" panose="02020603050405020304" pitchFamily="18" charset="0"/>
        <a:ea typeface="宋体" panose="02010600030101010101" pitchFamily="2" charset="-122"/>
        <a:cs typeface="+mn-cs"/>
      </a:defRPr>
    </a:lvl7pPr>
    <a:lvl8pPr marL="3200400" algn="l" defTabSz="914400" rtl="0" eaLnBrk="1" latinLnBrk="0" hangingPunct="1">
      <a:defRPr sz="2800" kern="1200">
        <a:solidFill>
          <a:srgbClr val="FF0000"/>
        </a:solidFill>
        <a:latin typeface="Times New Roman" panose="02020603050405020304" pitchFamily="18" charset="0"/>
        <a:ea typeface="宋体" panose="02010600030101010101" pitchFamily="2" charset="-122"/>
        <a:cs typeface="+mn-cs"/>
      </a:defRPr>
    </a:lvl8pPr>
    <a:lvl9pPr marL="3657600" algn="l" defTabSz="914400" rtl="0" eaLnBrk="1" latinLnBrk="0" hangingPunct="1">
      <a:defRPr sz="2800" kern="1200">
        <a:solidFill>
          <a:srgbClr val="FF0000"/>
        </a:solidFill>
        <a:latin typeface="Times New Roman" panose="02020603050405020304" pitchFamily="18" charset="0"/>
        <a:ea typeface="宋体" panose="02010600030101010101" pitchFamily="2" charset="-122"/>
        <a:cs typeface="+mn-cs"/>
      </a:defRPr>
    </a:lvl9pPr>
  </p:defaultTextStyle>
  <p:extLst>
    <p:ext uri="{EFAFB233-063F-42B5-8137-9DF3F51BA10A}">
      <p15:sldGuideLst xmlns:p15="http://schemas.microsoft.com/office/powerpoint/2012/main">
        <p15:guide id="1" orient="horz" pos="562" userDrawn="1">
          <p15:clr>
            <a:srgbClr val="A4A3A4"/>
          </p15:clr>
        </p15:guide>
        <p15:guide id="2" orient="horz" pos="462" userDrawn="1">
          <p15:clr>
            <a:srgbClr val="A4A3A4"/>
          </p15:clr>
        </p15:guide>
        <p15:guide id="3" orient="horz" pos="2212" userDrawn="1">
          <p15:clr>
            <a:srgbClr val="A4A3A4"/>
          </p15:clr>
        </p15:guide>
        <p15:guide id="4" pos="1678" userDrawn="1">
          <p15:clr>
            <a:srgbClr val="A4A3A4"/>
          </p15:clr>
        </p15:guide>
        <p15:guide id="5" pos="0" userDrawn="1">
          <p15:clr>
            <a:srgbClr val="A4A3A4"/>
          </p15:clr>
        </p15:guide>
        <p15:guide id="6" pos="3629"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2CC"/>
    <a:srgbClr val="FFC000"/>
    <a:srgbClr val="FF0000"/>
    <a:srgbClr val="E6E6E6"/>
    <a:srgbClr val="000000"/>
    <a:srgbClr val="FF9900"/>
    <a:srgbClr val="CC6600"/>
    <a:srgbClr val="C2DBEE"/>
    <a:srgbClr val="1F487C"/>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aximized" horzBarState="maximized">
    <p:restoredLeft sz="16342" autoAdjust="0"/>
    <p:restoredTop sz="94268" autoAdjust="0"/>
  </p:normalViewPr>
  <p:slideViewPr>
    <p:cSldViewPr showGuides="1">
      <p:cViewPr>
        <p:scale>
          <a:sx n="66" d="100"/>
          <a:sy n="66" d="100"/>
        </p:scale>
        <p:origin x="-1518" y="-1062"/>
      </p:cViewPr>
      <p:guideLst>
        <p:guide orient="horz" pos="562"/>
        <p:guide orient="horz" pos="462"/>
        <p:guide orient="horz" pos="2212"/>
        <p:guide pos="1678"/>
        <p:guide/>
        <p:guide pos="3629"/>
      </p:guideLst>
    </p:cSldViewPr>
  </p:slideViewPr>
  <p:outlineViewPr>
    <p:cViewPr>
      <p:scale>
        <a:sx n="33" d="100"/>
        <a:sy n="33" d="100"/>
      </p:scale>
      <p:origin x="0" y="2796"/>
    </p:cViewPr>
  </p:outlineViewPr>
  <p:notesTextViewPr>
    <p:cViewPr>
      <p:scale>
        <a:sx n="1" d="1"/>
        <a:sy n="1" d="1"/>
      </p:scale>
      <p:origin x="0" y="0"/>
    </p:cViewPr>
  </p:notesTextViewPr>
  <p:sorterViewPr>
    <p:cViewPr>
      <p:scale>
        <a:sx n="100" d="100"/>
        <a:sy n="100" d="100"/>
      </p:scale>
      <p:origin x="0" y="0"/>
    </p:cViewPr>
  </p:sorterViewPr>
  <p:notesViewPr>
    <p:cSldViewPr>
      <p:cViewPr varScale="1">
        <p:scale>
          <a:sx n="87" d="100"/>
          <a:sy n="87" d="100"/>
        </p:scale>
        <p:origin x="2988" y="102"/>
      </p:cViewPr>
      <p:guideLst>
        <p:guide orient="horz" pos="2880"/>
        <p:guide pos="2160"/>
      </p:guideLst>
    </p:cSldViewPr>
  </p:notesViewPr>
  <p:gridSpacing cx="36004" cy="36004"/>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9" Type="http://schemas.openxmlformats.org/officeDocument/2006/relationships/tags" Target="tags/tag8.xml"/><Relationship Id="rId38" Type="http://schemas.openxmlformats.org/officeDocument/2006/relationships/font" Target="fonts/font8.fntdata"/><Relationship Id="rId37" Type="http://schemas.openxmlformats.org/officeDocument/2006/relationships/font" Target="fonts/font7.fntdata"/><Relationship Id="rId36" Type="http://schemas.openxmlformats.org/officeDocument/2006/relationships/font" Target="fonts/font6.fntdata"/><Relationship Id="rId35" Type="http://schemas.openxmlformats.org/officeDocument/2006/relationships/font" Target="fonts/font5.fntdata"/><Relationship Id="rId34" Type="http://schemas.openxmlformats.org/officeDocument/2006/relationships/font" Target="fonts/font4.fntdata"/><Relationship Id="rId33" Type="http://schemas.openxmlformats.org/officeDocument/2006/relationships/font" Target="fonts/font3.fntdata"/><Relationship Id="rId32" Type="http://schemas.openxmlformats.org/officeDocument/2006/relationships/font" Target="fonts/font2.fntdata"/><Relationship Id="rId31" Type="http://schemas.openxmlformats.org/officeDocument/2006/relationships/font" Target="fonts/font1.fntdata"/><Relationship Id="rId30" Type="http://schemas.openxmlformats.org/officeDocument/2006/relationships/tableStyles" Target="tableStyles.xml"/><Relationship Id="rId3" Type="http://schemas.openxmlformats.org/officeDocument/2006/relationships/slide" Target="slides/slide1.xml"/><Relationship Id="rId29" Type="http://schemas.openxmlformats.org/officeDocument/2006/relationships/viewProps" Target="viewProps.xml"/><Relationship Id="rId28" Type="http://schemas.openxmlformats.org/officeDocument/2006/relationships/presProps" Target="presProps.xml"/><Relationship Id="rId27" Type="http://schemas.openxmlformats.org/officeDocument/2006/relationships/handoutMaster" Target="handoutMasters/handoutMaster1.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7282" name="Rectangle 2"/>
          <p:cNvSpPr>
            <a:spLocks noGrp="1" noChangeArrowheads="1"/>
          </p:cNvSpPr>
          <p:nvPr>
            <p:ph type="hdr" sz="quarter"/>
          </p:nvPr>
        </p:nvSpPr>
        <p:spPr bwMode="auto">
          <a:xfrm>
            <a:off x="0" y="0"/>
            <a:ext cx="2971800" cy="457200"/>
          </a:xfrm>
          <a:prstGeom prst="rect">
            <a:avLst/>
          </a:prstGeom>
          <a:noFill/>
          <a:ln>
            <a:noFill/>
          </a:ln>
          <a:effectLst/>
        </p:spPr>
        <p:txBody>
          <a:bodyPr vert="horz" wrap="square" lIns="91440" tIns="45720" rIns="91440" bIns="45720" numCol="1" anchor="t" anchorCtr="0" compatLnSpc="1"/>
          <a:lstStyle>
            <a:lvl1pPr defTabSz="913130" eaLnBrk="1" hangingPunct="1">
              <a:defRPr sz="1200" b="0">
                <a:solidFill>
                  <a:schemeClr val="tx1"/>
                </a:solidFill>
                <a:latin typeface="Calibri" panose="020F0502020204030204" pitchFamily="34" charset="0"/>
              </a:defRPr>
            </a:lvl1pPr>
          </a:lstStyle>
          <a:p>
            <a:pPr>
              <a:defRPr/>
            </a:pPr>
            <a:endParaRPr lang="zh-CN" altLang="en-US"/>
          </a:p>
        </p:txBody>
      </p:sp>
      <p:sp>
        <p:nvSpPr>
          <p:cNvPr id="97283" name="Rectangle 3"/>
          <p:cNvSpPr>
            <a:spLocks noGrp="1" noChangeArrowheads="1"/>
          </p:cNvSpPr>
          <p:nvPr>
            <p:ph type="dt" sz="quarter" idx="1"/>
          </p:nvPr>
        </p:nvSpPr>
        <p:spPr bwMode="auto">
          <a:xfrm>
            <a:off x="3884613" y="0"/>
            <a:ext cx="2971800" cy="457200"/>
          </a:xfrm>
          <a:prstGeom prst="rect">
            <a:avLst/>
          </a:prstGeom>
          <a:noFill/>
          <a:ln>
            <a:noFill/>
          </a:ln>
          <a:effectLst/>
        </p:spPr>
        <p:txBody>
          <a:bodyPr vert="horz" wrap="square" lIns="91440" tIns="45720" rIns="91440" bIns="45720" numCol="1" anchor="t" anchorCtr="0" compatLnSpc="1"/>
          <a:lstStyle>
            <a:lvl1pPr algn="r" defTabSz="913130" eaLnBrk="1" hangingPunct="1">
              <a:defRPr sz="1200" b="0">
                <a:solidFill>
                  <a:schemeClr val="tx1"/>
                </a:solidFill>
                <a:latin typeface="Calibri" panose="020F0502020204030204" pitchFamily="34" charset="0"/>
              </a:defRPr>
            </a:lvl1pPr>
          </a:lstStyle>
          <a:p>
            <a:pPr>
              <a:defRPr/>
            </a:pPr>
            <a:fld id="{A5216BAF-771C-4297-A34F-6DE11A8E18F0}" type="datetimeFigureOut">
              <a:rPr lang="zh-CN" altLang="en-US"/>
            </a:fld>
            <a:endParaRPr lang="en-US" altLang="zh-CN"/>
          </a:p>
        </p:txBody>
      </p:sp>
      <p:sp>
        <p:nvSpPr>
          <p:cNvPr id="97284" name="Rectangle 4"/>
          <p:cNvSpPr>
            <a:spLocks noGrp="1" noChangeArrowheads="1"/>
          </p:cNvSpPr>
          <p:nvPr>
            <p:ph type="ftr" sz="quarter" idx="2"/>
          </p:nvPr>
        </p:nvSpPr>
        <p:spPr bwMode="auto">
          <a:xfrm>
            <a:off x="0" y="8685213"/>
            <a:ext cx="2971800" cy="457200"/>
          </a:xfrm>
          <a:prstGeom prst="rect">
            <a:avLst/>
          </a:prstGeom>
          <a:noFill/>
          <a:ln>
            <a:noFill/>
          </a:ln>
          <a:effectLst/>
        </p:spPr>
        <p:txBody>
          <a:bodyPr vert="horz" wrap="square" lIns="91440" tIns="45720" rIns="91440" bIns="45720" numCol="1" anchor="b" anchorCtr="0" compatLnSpc="1"/>
          <a:lstStyle>
            <a:lvl1pPr defTabSz="913130" eaLnBrk="1" hangingPunct="1">
              <a:defRPr sz="1200" b="0">
                <a:solidFill>
                  <a:schemeClr val="tx1"/>
                </a:solidFill>
                <a:latin typeface="Calibri" panose="020F0502020204030204" pitchFamily="34" charset="0"/>
              </a:defRPr>
            </a:lvl1pPr>
          </a:lstStyle>
          <a:p>
            <a:pPr>
              <a:defRPr/>
            </a:pPr>
            <a:endParaRPr lang="en-US" altLang="zh-CN"/>
          </a:p>
        </p:txBody>
      </p:sp>
      <p:sp>
        <p:nvSpPr>
          <p:cNvPr id="97285" name="Rectangle 5"/>
          <p:cNvSpPr>
            <a:spLocks noGrp="1" noChangeArrowheads="1"/>
          </p:cNvSpPr>
          <p:nvPr>
            <p:ph type="sldNum" sz="quarter" idx="3"/>
          </p:nvPr>
        </p:nvSpPr>
        <p:spPr bwMode="auto">
          <a:xfrm>
            <a:off x="3884613" y="8685213"/>
            <a:ext cx="2971800" cy="457200"/>
          </a:xfrm>
          <a:prstGeom prst="rect">
            <a:avLst/>
          </a:prstGeom>
          <a:noFill/>
          <a:ln>
            <a:noFill/>
          </a:ln>
          <a:effectLst/>
        </p:spPr>
        <p:txBody>
          <a:bodyPr vert="horz" wrap="square" lIns="91440" tIns="45720" rIns="91440" bIns="45720" numCol="1" anchor="b" anchorCtr="0" compatLnSpc="1"/>
          <a:lstStyle>
            <a:lvl1pPr algn="r" defTabSz="913130" eaLnBrk="1" hangingPunct="1">
              <a:defRPr sz="1200" b="0">
                <a:solidFill>
                  <a:schemeClr val="tx1"/>
                </a:solidFill>
                <a:latin typeface="Calibri" panose="020F0502020204030204" pitchFamily="34" charset="0"/>
              </a:defRPr>
            </a:lvl1pPr>
          </a:lstStyle>
          <a:p>
            <a:pPr>
              <a:defRPr/>
            </a:pPr>
            <a:fld id="{D8886CE6-AA26-4DD4-867B-2C2FA614D321}" type="slidenum">
              <a:rPr lang="zh-CN" altLang="en-US"/>
            </a:fld>
            <a:endParaRPr lang="en-US" altLang="zh-CN"/>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defTabSz="914400" eaLnBrk="1" fontAlgn="auto" hangingPunct="1">
              <a:spcBef>
                <a:spcPts val="0"/>
              </a:spcBef>
              <a:spcAft>
                <a:spcPts val="0"/>
              </a:spcAft>
              <a:defRPr sz="1200" b="0">
                <a:solidFill>
                  <a:schemeClr val="tx1"/>
                </a:solidFill>
                <a:latin typeface="+mn-lt"/>
                <a:ea typeface="+mn-ea"/>
              </a:defRPr>
            </a:lvl1pPr>
          </a:lstStyle>
          <a:p>
            <a:pPr>
              <a:defRPr/>
            </a:pPr>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defTabSz="914400" eaLnBrk="1" fontAlgn="auto" hangingPunct="1">
              <a:spcBef>
                <a:spcPts val="0"/>
              </a:spcBef>
              <a:spcAft>
                <a:spcPts val="0"/>
              </a:spcAft>
              <a:defRPr sz="1200" b="0">
                <a:solidFill>
                  <a:schemeClr val="tx1"/>
                </a:solidFill>
                <a:latin typeface="+mn-lt"/>
                <a:ea typeface="+mn-ea"/>
              </a:defRPr>
            </a:lvl1pPr>
          </a:lstStyle>
          <a:p>
            <a:pPr>
              <a:defRPr/>
            </a:pPr>
            <a:fld id="{B6F97BF1-F8FB-4238-95BD-8BA2E96633AD}" type="datetimeFigureOut">
              <a:rPr lang="zh-CN" altLang="en-US"/>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noProof="0"/>
              <a:t>单击此处编辑母版文本样式</a:t>
            </a:r>
            <a:endParaRPr lang="zh-CN" altLang="en-US" noProof="0"/>
          </a:p>
          <a:p>
            <a:pPr lvl="1"/>
            <a:r>
              <a:rPr lang="zh-CN" altLang="en-US" noProof="0"/>
              <a:t>第二级</a:t>
            </a:r>
            <a:endParaRPr lang="zh-CN" altLang="en-US" noProof="0"/>
          </a:p>
          <a:p>
            <a:pPr lvl="2"/>
            <a:r>
              <a:rPr lang="zh-CN" altLang="en-US" noProof="0"/>
              <a:t>第三级</a:t>
            </a:r>
            <a:endParaRPr lang="zh-CN" altLang="en-US" noProof="0"/>
          </a:p>
          <a:p>
            <a:pPr lvl="3"/>
            <a:r>
              <a:rPr lang="zh-CN" altLang="en-US" noProof="0"/>
              <a:t>第四级</a:t>
            </a:r>
            <a:endParaRPr lang="zh-CN" altLang="en-US" noProof="0"/>
          </a:p>
          <a:p>
            <a:pPr lvl="4"/>
            <a:r>
              <a:rPr lang="zh-CN" altLang="en-US" noProof="0"/>
              <a:t>第五级</a:t>
            </a:r>
            <a:endParaRPr lang="zh-CN" altLang="en-US" noProof="0"/>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defTabSz="914400" eaLnBrk="1" fontAlgn="auto" hangingPunct="1">
              <a:spcBef>
                <a:spcPts val="0"/>
              </a:spcBef>
              <a:spcAft>
                <a:spcPts val="0"/>
              </a:spcAft>
              <a:defRPr sz="1200" b="0">
                <a:solidFill>
                  <a:schemeClr val="tx1"/>
                </a:solidFill>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wrap="square" lIns="91440" tIns="45720" rIns="91440" bIns="45720" numCol="1" anchor="b" anchorCtr="0" compatLnSpc="1"/>
          <a:lstStyle>
            <a:lvl1pPr algn="r" defTabSz="913130" eaLnBrk="1" hangingPunct="1">
              <a:defRPr sz="1200" b="0">
                <a:solidFill>
                  <a:schemeClr val="tx1"/>
                </a:solidFill>
                <a:latin typeface="Calibri" panose="020F0502020204030204" pitchFamily="34" charset="0"/>
              </a:defRPr>
            </a:lvl1pPr>
          </a:lstStyle>
          <a:p>
            <a:pPr>
              <a:defRPr/>
            </a:pPr>
            <a:fld id="{46E4AC5A-5349-4815-B6F6-9F51C7BB1342}" type="slidenum">
              <a:rPr lang="zh-CN" altLang="en-US"/>
            </a:fld>
            <a:endParaRPr lang="en-US" altLang="zh-CN"/>
          </a:p>
        </p:txBody>
      </p:sp>
    </p:spTree>
  </p:cSld>
  <p:clrMap bg1="lt1" tx1="dk1" bg2="lt2" tx2="dk2" accent1="accent1" accent2="accent2" accent3="accent3" accent4="accent4" accent5="accent5" accent6="accent6" hlink="hlink" folHlink="folHlink"/>
  <p:notesStyle>
    <a:lvl1pPr algn="l" defTabSz="913130" rtl="0" eaLnBrk="0" fontAlgn="base" hangingPunct="0">
      <a:spcBef>
        <a:spcPct val="30000"/>
      </a:spcBef>
      <a:spcAft>
        <a:spcPct val="0"/>
      </a:spcAft>
      <a:defRPr sz="1100" kern="1200">
        <a:solidFill>
          <a:schemeClr val="tx1"/>
        </a:solidFill>
        <a:latin typeface="+mn-lt"/>
        <a:ea typeface="+mn-ea"/>
        <a:cs typeface="+mn-cs"/>
      </a:defRPr>
    </a:lvl1pPr>
    <a:lvl2pPr marL="455930" algn="l" defTabSz="913130" rtl="0" eaLnBrk="0" fontAlgn="base" hangingPunct="0">
      <a:spcBef>
        <a:spcPct val="30000"/>
      </a:spcBef>
      <a:spcAft>
        <a:spcPct val="0"/>
      </a:spcAft>
      <a:defRPr sz="1100" kern="1200">
        <a:solidFill>
          <a:schemeClr val="tx1"/>
        </a:solidFill>
        <a:latin typeface="+mn-lt"/>
        <a:ea typeface="+mn-ea"/>
        <a:cs typeface="+mn-cs"/>
      </a:defRPr>
    </a:lvl2pPr>
    <a:lvl3pPr marL="913130" algn="l" defTabSz="913130" rtl="0" eaLnBrk="0" fontAlgn="base" hangingPunct="0">
      <a:spcBef>
        <a:spcPct val="30000"/>
      </a:spcBef>
      <a:spcAft>
        <a:spcPct val="0"/>
      </a:spcAft>
      <a:defRPr sz="1100" kern="1200">
        <a:solidFill>
          <a:schemeClr val="tx1"/>
        </a:solidFill>
        <a:latin typeface="+mn-lt"/>
        <a:ea typeface="+mn-ea"/>
        <a:cs typeface="+mn-cs"/>
      </a:defRPr>
    </a:lvl3pPr>
    <a:lvl4pPr marL="1370330" algn="l" defTabSz="913130" rtl="0" eaLnBrk="0" fontAlgn="base" hangingPunct="0">
      <a:spcBef>
        <a:spcPct val="30000"/>
      </a:spcBef>
      <a:spcAft>
        <a:spcPct val="0"/>
      </a:spcAft>
      <a:defRPr sz="1100" kern="1200">
        <a:solidFill>
          <a:schemeClr val="tx1"/>
        </a:solidFill>
        <a:latin typeface="+mn-lt"/>
        <a:ea typeface="+mn-ea"/>
        <a:cs typeface="+mn-cs"/>
      </a:defRPr>
    </a:lvl4pPr>
    <a:lvl5pPr marL="1827530" algn="l" defTabSz="913130" rtl="0" eaLnBrk="0" fontAlgn="base" hangingPunct="0">
      <a:spcBef>
        <a:spcPct val="30000"/>
      </a:spcBef>
      <a:spcAft>
        <a:spcPct val="0"/>
      </a:spcAft>
      <a:defRPr sz="11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8397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8397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EB71B228-470F-44B6-9BC3-00E06EFC0145}" type="slidenum">
              <a:rPr lang="zh-CN" altLang="en-US" sz="1200" smtClean="0">
                <a:latin typeface="Calibri" panose="020F0502020204030204" pitchFamily="34" charset="0"/>
              </a:rPr>
            </a:fld>
            <a:endParaRPr lang="en-US" altLang="zh-CN" sz="1200">
              <a:latin typeface="Calibri" panose="020F0502020204030204"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65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15565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15565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527E2B21-1D80-4691-A487-9B2F3CA4CC73}" type="slidenum">
              <a:rPr lang="zh-CN" altLang="en-US" sz="1200" smtClean="0">
                <a:latin typeface="Calibri" panose="020F0502020204030204" pitchFamily="34" charset="0"/>
              </a:rPr>
            </a:fld>
            <a:endParaRPr lang="en-US" altLang="zh-CN" sz="1200">
              <a:latin typeface="Calibri" panose="020F0502020204030204"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65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15565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15565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527E2B21-1D80-4691-A487-9B2F3CA4CC73}" type="slidenum">
              <a:rPr lang="zh-CN" altLang="en-US" sz="1200" smtClean="0">
                <a:latin typeface="Calibri" panose="020F0502020204030204" pitchFamily="34" charset="0"/>
              </a:rPr>
            </a:fld>
            <a:endParaRPr lang="en-US" altLang="zh-CN" sz="1200">
              <a:latin typeface="Calibri" panose="020F0502020204030204"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4" Type="http://schemas.openxmlformats.org/officeDocument/2006/relationships/slide" Target="../slides/slide22.xml"/><Relationship Id="rId3" Type="http://schemas.openxmlformats.org/officeDocument/2006/relationships/slide" Target="../slides/slide12.xml"/><Relationship Id="rId2" Type="http://schemas.openxmlformats.org/officeDocument/2006/relationships/slide" Target="../slides/slide3.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4" Type="http://schemas.openxmlformats.org/officeDocument/2006/relationships/slide" Target="../slides/slide22.xml"/><Relationship Id="rId3" Type="http://schemas.openxmlformats.org/officeDocument/2006/relationships/slide" Target="../slides/slide12.xml"/><Relationship Id="rId2" Type="http://schemas.openxmlformats.org/officeDocument/2006/relationships/slide" Target="../slides/slide3.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00">
    <p:spTree>
      <p:nvGrpSpPr>
        <p:cNvPr id="1" name=""/>
        <p:cNvGrpSpPr/>
        <p:nvPr/>
      </p:nvGrpSpPr>
      <p:grpSpPr>
        <a:xfrm>
          <a:off x="0" y="0"/>
          <a:ext cx="0" cy="0"/>
          <a:chOff x="0" y="0"/>
          <a:chExt cx="0" cy="0"/>
        </a:xfrm>
      </p:grpSpPr>
      <p:sp>
        <p:nvSpPr>
          <p:cNvPr id="6" name="平行四边形 5"/>
          <p:cNvSpPr/>
          <p:nvPr userDrawn="1"/>
        </p:nvSpPr>
        <p:spPr>
          <a:xfrm>
            <a:off x="0" y="0"/>
            <a:ext cx="11522075" cy="1557338"/>
          </a:xfrm>
          <a:prstGeom prst="parallelogram">
            <a:avLst>
              <a:gd name="adj" fmla="val 0"/>
            </a:avLst>
          </a:prstGeom>
          <a:gradFill flip="none" rotWithShape="1">
            <a:gsLst>
              <a:gs pos="100000">
                <a:srgbClr val="FFC000"/>
              </a:gs>
              <a:gs pos="27000">
                <a:srgbClr val="C00000"/>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15000" b="1" dirty="0">
              <a:solidFill>
                <a:schemeClr val="bg1"/>
              </a:solidFill>
              <a:latin typeface="HelveticaNeueLT Pro 67 MdCn" pitchFamily="34" charset="0"/>
              <a:ea typeface="微软雅黑" panose="020B0503020204020204" pitchFamily="34" charset="-122"/>
            </a:endParaRPr>
          </a:p>
        </p:txBody>
      </p:sp>
      <p:sp>
        <p:nvSpPr>
          <p:cNvPr id="5" name="文本占位符 4"/>
          <p:cNvSpPr>
            <a:spLocks noGrp="1"/>
          </p:cNvSpPr>
          <p:nvPr>
            <p:ph type="body" sz="quarter" idx="10"/>
          </p:nvPr>
        </p:nvSpPr>
        <p:spPr>
          <a:xfrm>
            <a:off x="271037" y="1566924"/>
            <a:ext cx="10980000" cy="738664"/>
          </a:xfrm>
          <a:prstGeom prst="rect">
            <a:avLst/>
          </a:prstGeom>
        </p:spPr>
        <p:txBody>
          <a:bodyPr>
            <a:spAutoFit/>
          </a:bodyPr>
          <a:lstStyle>
            <a:lvl1pPr marL="0" indent="0" algn="just" eaLnBrk="1" hangingPunct="0">
              <a:lnSpc>
                <a:spcPct val="150000"/>
              </a:lnSpc>
              <a:spcBef>
                <a:spcPts val="0"/>
              </a:spcBef>
              <a:buNone/>
              <a:tabLst>
                <a:tab pos="5399405" algn="l"/>
              </a:tabLst>
              <a:defRPr sz="2800" b="1"/>
            </a:lvl1pPr>
            <a:lvl2pPr marL="431800" indent="0">
              <a:lnSpc>
                <a:spcPct val="150000"/>
              </a:lnSpc>
              <a:buNone/>
              <a:defRPr sz="2800" b="1"/>
            </a:lvl2pPr>
            <a:lvl3pPr marL="863600" indent="0">
              <a:lnSpc>
                <a:spcPct val="150000"/>
              </a:lnSpc>
              <a:buNone/>
              <a:defRPr sz="2800" b="1"/>
            </a:lvl3pPr>
            <a:lvl4pPr marL="1295400" indent="0">
              <a:lnSpc>
                <a:spcPct val="150000"/>
              </a:lnSpc>
              <a:buNone/>
              <a:defRPr sz="2800" b="1"/>
            </a:lvl4pPr>
            <a:lvl5pPr marL="1729105" indent="0">
              <a:lnSpc>
                <a:spcPct val="150000"/>
              </a:lnSpc>
              <a:buNone/>
              <a:defRPr sz="2800" b="1"/>
            </a:lvl5pPr>
          </a:lstStyle>
          <a:p>
            <a:pPr lvl="0"/>
            <a:r>
              <a:rPr lang="zh-CN" altLang="en-US" dirty="0"/>
              <a:t>单击此处编辑母版文本样式</a:t>
            </a:r>
            <a:endParaRPr lang="zh-CN" altLang="en-US" dirty="0"/>
          </a:p>
        </p:txBody>
      </p:sp>
    </p:spTree>
  </p:cSld>
  <p:clrMapOvr>
    <a:masterClrMapping/>
  </p:clrMapOvr>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4_00">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5" name="文本占位符 4"/>
          <p:cNvSpPr>
            <a:spLocks noGrp="1"/>
          </p:cNvSpPr>
          <p:nvPr>
            <p:ph type="body" sz="quarter" idx="10"/>
          </p:nvPr>
        </p:nvSpPr>
        <p:spPr>
          <a:xfrm>
            <a:off x="271037" y="611795"/>
            <a:ext cx="10980000" cy="738664"/>
          </a:xfrm>
          <a:prstGeom prst="rect">
            <a:avLst/>
          </a:prstGeom>
        </p:spPr>
        <p:txBody>
          <a:bodyPr>
            <a:spAutoFit/>
          </a:bodyPr>
          <a:lstStyle>
            <a:lvl1pPr marL="0" indent="0" algn="just" eaLnBrk="1" hangingPunct="0">
              <a:lnSpc>
                <a:spcPct val="150000"/>
              </a:lnSpc>
              <a:spcBef>
                <a:spcPts val="0"/>
              </a:spcBef>
              <a:buNone/>
              <a:tabLst>
                <a:tab pos="5399405" algn="l"/>
              </a:tabLst>
              <a:defRPr sz="2800" b="1"/>
            </a:lvl1pPr>
            <a:lvl2pPr marL="431800" indent="0">
              <a:lnSpc>
                <a:spcPct val="150000"/>
              </a:lnSpc>
              <a:buNone/>
              <a:defRPr sz="2800" b="1"/>
            </a:lvl2pPr>
            <a:lvl3pPr marL="863600" indent="0">
              <a:lnSpc>
                <a:spcPct val="150000"/>
              </a:lnSpc>
              <a:buNone/>
              <a:defRPr sz="2800" b="1"/>
            </a:lvl3pPr>
            <a:lvl4pPr marL="1295400" indent="0">
              <a:lnSpc>
                <a:spcPct val="150000"/>
              </a:lnSpc>
              <a:buNone/>
              <a:defRPr sz="2800" b="1"/>
            </a:lvl4pPr>
            <a:lvl5pPr marL="1729105" indent="0">
              <a:lnSpc>
                <a:spcPct val="150000"/>
              </a:lnSpc>
              <a:buNone/>
              <a:defRPr sz="2800" b="1"/>
            </a:lvl5pPr>
          </a:lstStyle>
          <a:p>
            <a:pPr lvl="0"/>
            <a:r>
              <a:rPr lang="zh-CN" altLang="en-US" dirty="0"/>
              <a:t>单击此处编辑母版文本样式</a:t>
            </a:r>
            <a:endParaRPr lang="zh-CN" altLang="en-US" dirty="0"/>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00">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5" name="文本占位符 4"/>
          <p:cNvSpPr>
            <a:spLocks noGrp="1"/>
          </p:cNvSpPr>
          <p:nvPr>
            <p:ph type="body" sz="quarter" idx="10"/>
          </p:nvPr>
        </p:nvSpPr>
        <p:spPr>
          <a:xfrm>
            <a:off x="271037" y="611795"/>
            <a:ext cx="10980000" cy="738664"/>
          </a:xfrm>
          <a:prstGeom prst="rect">
            <a:avLst/>
          </a:prstGeom>
        </p:spPr>
        <p:txBody>
          <a:bodyPr>
            <a:spAutoFit/>
          </a:bodyPr>
          <a:lstStyle>
            <a:lvl1pPr marL="0" indent="0" algn="just" eaLnBrk="1" hangingPunct="0">
              <a:lnSpc>
                <a:spcPct val="150000"/>
              </a:lnSpc>
              <a:spcBef>
                <a:spcPts val="0"/>
              </a:spcBef>
              <a:buNone/>
              <a:tabLst>
                <a:tab pos="5399405" algn="l"/>
              </a:tabLst>
              <a:defRPr sz="2800" b="1"/>
            </a:lvl1pPr>
            <a:lvl2pPr marL="431800" indent="0">
              <a:lnSpc>
                <a:spcPct val="150000"/>
              </a:lnSpc>
              <a:buNone/>
              <a:defRPr sz="2800" b="1"/>
            </a:lvl2pPr>
            <a:lvl3pPr marL="863600" indent="0">
              <a:lnSpc>
                <a:spcPct val="150000"/>
              </a:lnSpc>
              <a:buNone/>
              <a:defRPr sz="2800" b="1"/>
            </a:lvl3pPr>
            <a:lvl4pPr marL="1295400" indent="0">
              <a:lnSpc>
                <a:spcPct val="150000"/>
              </a:lnSpc>
              <a:buNone/>
              <a:defRPr sz="2800" b="1"/>
            </a:lvl4pPr>
            <a:lvl5pPr marL="1729105" indent="0">
              <a:lnSpc>
                <a:spcPct val="150000"/>
              </a:lnSpc>
              <a:buNone/>
              <a:defRPr sz="2800" b="1"/>
            </a:lvl5pPr>
          </a:lstStyle>
          <a:p>
            <a:pPr lvl="0"/>
            <a:r>
              <a:rPr lang="zh-CN" altLang="en-US" dirty="0"/>
              <a:t>单击此处编辑母版文本样式</a:t>
            </a:r>
            <a:endParaRPr lang="zh-CN" altLang="en-US" dirty="0"/>
          </a:p>
        </p:txBody>
      </p:sp>
      <p:sp>
        <p:nvSpPr>
          <p:cNvPr id="4" name="圆角矩形 5">
            <a:hlinkClick r:id="rId2" action="ppaction://hlinksldjump"/>
          </p:cNvPr>
          <p:cNvSpPr>
            <a:spLocks noChangeArrowheads="1"/>
          </p:cNvSpPr>
          <p:nvPr userDrawn="1"/>
        </p:nvSpPr>
        <p:spPr bwMode="auto">
          <a:xfrm>
            <a:off x="7885273" y="76063"/>
            <a:ext cx="1008000" cy="30600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dirty="0">
                <a:solidFill>
                  <a:schemeClr val="bg1"/>
                </a:solidFill>
                <a:latin typeface="微软雅黑" panose="020B0503020204020204" pitchFamily="34" charset="-122"/>
                <a:ea typeface="微软雅黑" panose="020B0503020204020204" pitchFamily="34" charset="-122"/>
              </a:rPr>
              <a:t>自主式预习</a:t>
            </a:r>
            <a:endParaRPr lang="zh-CN" altLang="en-US" sz="1100" b="1" dirty="0">
              <a:solidFill>
                <a:schemeClr val="bg1"/>
              </a:solidFill>
              <a:latin typeface="微软雅黑" panose="020B0503020204020204" pitchFamily="34" charset="-122"/>
              <a:ea typeface="微软雅黑" panose="020B0503020204020204" pitchFamily="34" charset="-122"/>
            </a:endParaRPr>
          </a:p>
        </p:txBody>
      </p:sp>
      <p:sp>
        <p:nvSpPr>
          <p:cNvPr id="6" name="圆角矩形 6">
            <a:hlinkClick r:id="rId3" action="ppaction://hlinksldjump"/>
          </p:cNvPr>
          <p:cNvSpPr>
            <a:spLocks noChangeArrowheads="1"/>
          </p:cNvSpPr>
          <p:nvPr userDrawn="1"/>
        </p:nvSpPr>
        <p:spPr bwMode="auto">
          <a:xfrm>
            <a:off x="9001422" y="144463"/>
            <a:ext cx="1008000" cy="23760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dirty="0">
                <a:solidFill>
                  <a:schemeClr val="bg1"/>
                </a:solidFill>
                <a:latin typeface="微软雅黑" panose="020B0503020204020204" pitchFamily="34" charset="-122"/>
                <a:ea typeface="微软雅黑" panose="020B0503020204020204" pitchFamily="34" charset="-122"/>
              </a:rPr>
              <a:t>任务型课堂</a:t>
            </a:r>
            <a:endParaRPr lang="zh-CN" altLang="en-US" sz="1100" b="1" dirty="0">
              <a:solidFill>
                <a:schemeClr val="bg1"/>
              </a:solidFill>
              <a:latin typeface="微软雅黑" panose="020B0503020204020204" pitchFamily="34" charset="-122"/>
              <a:ea typeface="微软雅黑" panose="020B0503020204020204" pitchFamily="34" charset="-122"/>
            </a:endParaRPr>
          </a:p>
        </p:txBody>
      </p:sp>
      <p:sp>
        <p:nvSpPr>
          <p:cNvPr id="7" name="圆角矩形 7">
            <a:hlinkClick r:id="rId4" action="ppaction://hlinksldjump"/>
          </p:cNvPr>
          <p:cNvSpPr>
            <a:spLocks noChangeArrowheads="1"/>
          </p:cNvSpPr>
          <p:nvPr userDrawn="1"/>
        </p:nvSpPr>
        <p:spPr bwMode="auto">
          <a:xfrm>
            <a:off x="10117570" y="144463"/>
            <a:ext cx="1008000" cy="23760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dirty="0">
                <a:solidFill>
                  <a:schemeClr val="bg1"/>
                </a:solidFill>
                <a:latin typeface="微软雅黑" panose="020B0503020204020204" pitchFamily="34" charset="-122"/>
                <a:ea typeface="微软雅黑" panose="020B0503020204020204" pitchFamily="34" charset="-122"/>
              </a:rPr>
              <a:t>课后素养评价</a:t>
            </a:r>
            <a:endParaRPr lang="zh-CN" altLang="en-US" sz="1100" b="1"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5_00">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5" name="文本占位符 4"/>
          <p:cNvSpPr>
            <a:spLocks noGrp="1"/>
          </p:cNvSpPr>
          <p:nvPr>
            <p:ph type="body" sz="quarter" idx="10"/>
          </p:nvPr>
        </p:nvSpPr>
        <p:spPr>
          <a:xfrm>
            <a:off x="271037" y="611795"/>
            <a:ext cx="10980000" cy="738664"/>
          </a:xfrm>
          <a:prstGeom prst="rect">
            <a:avLst/>
          </a:prstGeom>
        </p:spPr>
        <p:txBody>
          <a:bodyPr>
            <a:spAutoFit/>
          </a:bodyPr>
          <a:lstStyle>
            <a:lvl1pPr marL="0" indent="0" algn="just" eaLnBrk="1" hangingPunct="0">
              <a:lnSpc>
                <a:spcPct val="150000"/>
              </a:lnSpc>
              <a:spcBef>
                <a:spcPts val="0"/>
              </a:spcBef>
              <a:buNone/>
              <a:tabLst>
                <a:tab pos="5399405" algn="l"/>
              </a:tabLst>
              <a:defRPr sz="2800" b="1"/>
            </a:lvl1pPr>
            <a:lvl2pPr marL="431800" indent="0">
              <a:lnSpc>
                <a:spcPct val="150000"/>
              </a:lnSpc>
              <a:buNone/>
              <a:defRPr sz="2800" b="1"/>
            </a:lvl2pPr>
            <a:lvl3pPr marL="863600" indent="0">
              <a:lnSpc>
                <a:spcPct val="150000"/>
              </a:lnSpc>
              <a:buNone/>
              <a:defRPr sz="2800" b="1"/>
            </a:lvl3pPr>
            <a:lvl4pPr marL="1295400" indent="0">
              <a:lnSpc>
                <a:spcPct val="150000"/>
              </a:lnSpc>
              <a:buNone/>
              <a:defRPr sz="2800" b="1"/>
            </a:lvl4pPr>
            <a:lvl5pPr marL="1729105" indent="0">
              <a:lnSpc>
                <a:spcPct val="150000"/>
              </a:lnSpc>
              <a:buNone/>
              <a:defRPr sz="2800" b="1"/>
            </a:lvl5pPr>
          </a:lstStyle>
          <a:p>
            <a:pPr lvl="0"/>
            <a:r>
              <a:rPr lang="zh-CN" altLang="en-US" dirty="0"/>
              <a:t>单击此处编辑母版文本样式</a:t>
            </a:r>
            <a:endParaRPr lang="zh-CN" altLang="en-US" dirty="0"/>
          </a:p>
        </p:txBody>
      </p:sp>
      <p:sp>
        <p:nvSpPr>
          <p:cNvPr id="4" name="圆角矩形 5">
            <a:hlinkClick r:id="rId2" action="ppaction://hlinksldjump"/>
          </p:cNvPr>
          <p:cNvSpPr>
            <a:spLocks noChangeArrowheads="1"/>
          </p:cNvSpPr>
          <p:nvPr userDrawn="1"/>
        </p:nvSpPr>
        <p:spPr bwMode="auto">
          <a:xfrm>
            <a:off x="7885273" y="144463"/>
            <a:ext cx="1008000" cy="23760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dirty="0">
                <a:solidFill>
                  <a:schemeClr val="bg1"/>
                </a:solidFill>
                <a:latin typeface="微软雅黑" panose="020B0503020204020204" pitchFamily="34" charset="-122"/>
                <a:ea typeface="微软雅黑" panose="020B0503020204020204" pitchFamily="34" charset="-122"/>
              </a:rPr>
              <a:t>自主式预习</a:t>
            </a:r>
            <a:endParaRPr lang="zh-CN" altLang="en-US" sz="1100" b="1" dirty="0">
              <a:solidFill>
                <a:schemeClr val="bg1"/>
              </a:solidFill>
              <a:latin typeface="微软雅黑" panose="020B0503020204020204" pitchFamily="34" charset="-122"/>
              <a:ea typeface="微软雅黑" panose="020B0503020204020204" pitchFamily="34" charset="-122"/>
            </a:endParaRPr>
          </a:p>
        </p:txBody>
      </p:sp>
      <p:sp>
        <p:nvSpPr>
          <p:cNvPr id="6" name="圆角矩形 6">
            <a:hlinkClick r:id="rId3" action="ppaction://hlinksldjump"/>
          </p:cNvPr>
          <p:cNvSpPr>
            <a:spLocks noChangeArrowheads="1"/>
          </p:cNvSpPr>
          <p:nvPr userDrawn="1"/>
        </p:nvSpPr>
        <p:spPr bwMode="auto">
          <a:xfrm>
            <a:off x="9001422" y="76063"/>
            <a:ext cx="1008000" cy="30600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dirty="0">
                <a:solidFill>
                  <a:schemeClr val="bg1"/>
                </a:solidFill>
                <a:latin typeface="微软雅黑" panose="020B0503020204020204" pitchFamily="34" charset="-122"/>
                <a:ea typeface="微软雅黑" panose="020B0503020204020204" pitchFamily="34" charset="-122"/>
              </a:rPr>
              <a:t>任务型课堂</a:t>
            </a:r>
            <a:endParaRPr lang="zh-CN" altLang="en-US" sz="1100" b="1" dirty="0">
              <a:solidFill>
                <a:schemeClr val="bg1"/>
              </a:solidFill>
              <a:latin typeface="微软雅黑" panose="020B0503020204020204" pitchFamily="34" charset="-122"/>
              <a:ea typeface="微软雅黑" panose="020B0503020204020204" pitchFamily="34" charset="-122"/>
            </a:endParaRPr>
          </a:p>
        </p:txBody>
      </p:sp>
      <p:sp>
        <p:nvSpPr>
          <p:cNvPr id="7" name="圆角矩形 7">
            <a:hlinkClick r:id="rId4" action="ppaction://hlinksldjump"/>
          </p:cNvPr>
          <p:cNvSpPr>
            <a:spLocks noChangeArrowheads="1"/>
          </p:cNvSpPr>
          <p:nvPr userDrawn="1"/>
        </p:nvSpPr>
        <p:spPr bwMode="auto">
          <a:xfrm>
            <a:off x="10117570" y="144463"/>
            <a:ext cx="1008000" cy="23760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dirty="0">
                <a:solidFill>
                  <a:schemeClr val="bg1"/>
                </a:solidFill>
                <a:latin typeface="微软雅黑" panose="020B0503020204020204" pitchFamily="34" charset="-122"/>
                <a:ea typeface="微软雅黑" panose="020B0503020204020204" pitchFamily="34" charset="-122"/>
              </a:rPr>
              <a:t>课后素养评价</a:t>
            </a:r>
            <a:endParaRPr lang="zh-CN" altLang="en-US" sz="1100" b="1"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标题和内容">
    <p:spTree>
      <p:nvGrpSpPr>
        <p:cNvPr id="1" name=""/>
        <p:cNvGrpSpPr/>
        <p:nvPr/>
      </p:nvGrpSpPr>
      <p:grpSpPr>
        <a:xfrm>
          <a:off x="0" y="0"/>
          <a:ext cx="0" cy="0"/>
          <a:chOff x="0" y="0"/>
          <a:chExt cx="0" cy="0"/>
        </a:xfrm>
      </p:grpSpPr>
    </p:spTree>
  </p:cSld>
  <p:clrMapOvr>
    <a:masterClrMapping/>
  </p:clrMapOvr>
  <p:transition/>
</p:sldLayout>
</file>

<file path=ppt/slideMasters/_rels/slideMaster1.xml.rels><?xml version="1.0" encoding="UTF-8" standalone="yes"?>
<Relationships xmlns="http://schemas.openxmlformats.org/package/2006/relationships"><Relationship Id="rId7" Type="http://schemas.openxmlformats.org/officeDocument/2006/relationships/theme" Target="../theme/theme1.xml"/><Relationship Id="rId6" Type="http://schemas.openxmlformats.org/officeDocument/2006/relationships/image" Target="../media/image1.png"/><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2" name="直接连接符 1"/>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1027" name="TextBox 31"/>
          <p:cNvSpPr txBox="1">
            <a:spLocks noChangeArrowheads="1"/>
          </p:cNvSpPr>
          <p:nvPr userDrawn="1"/>
        </p:nvSpPr>
        <p:spPr bwMode="auto">
          <a:xfrm>
            <a:off x="539750" y="87796"/>
            <a:ext cx="1731564"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algn="l"/>
            <a:r>
              <a:rPr lang="en-US" altLang="zh-CN" sz="1400" b="1" dirty="0" smtClean="0">
                <a:solidFill>
                  <a:srgbClr val="C0472D"/>
                </a:solidFill>
                <a:latin typeface="微软雅黑" panose="020B0503020204020204" pitchFamily="34" charset="-122"/>
                <a:ea typeface="微软雅黑" panose="020B0503020204020204" pitchFamily="34" charset="-122"/>
              </a:rPr>
              <a:t>6</a:t>
            </a:r>
            <a:r>
              <a:rPr lang="zh-CN" altLang="en-US" sz="1400" b="1" dirty="0" smtClean="0">
                <a:solidFill>
                  <a:srgbClr val="C0472D"/>
                </a:solidFill>
                <a:latin typeface="微软雅黑" panose="020B0503020204020204" pitchFamily="34" charset="-122"/>
                <a:ea typeface="微软雅黑" panose="020B0503020204020204" pitchFamily="34" charset="-122"/>
              </a:rPr>
              <a:t>　哈姆莱特</a:t>
            </a:r>
            <a:r>
              <a:rPr lang="en-US" altLang="zh-CN" sz="1400" b="1" dirty="0" smtClean="0">
                <a:solidFill>
                  <a:srgbClr val="C0472D"/>
                </a:solidFill>
                <a:latin typeface="微软雅黑" panose="020B0503020204020204" pitchFamily="34" charset="-122"/>
                <a:ea typeface="微软雅黑" panose="020B0503020204020204" pitchFamily="34" charset="-122"/>
              </a:rPr>
              <a:t>(</a:t>
            </a:r>
            <a:r>
              <a:rPr lang="zh-CN" altLang="en-US" sz="1400" b="1" dirty="0" smtClean="0">
                <a:solidFill>
                  <a:srgbClr val="C0472D"/>
                </a:solidFill>
                <a:latin typeface="微软雅黑" panose="020B0503020204020204" pitchFamily="34" charset="-122"/>
                <a:ea typeface="微软雅黑" panose="020B0503020204020204" pitchFamily="34" charset="-122"/>
              </a:rPr>
              <a:t>节选</a:t>
            </a:r>
            <a:r>
              <a:rPr lang="en-US" altLang="zh-CN" sz="1400" b="1" dirty="0" smtClean="0">
                <a:solidFill>
                  <a:srgbClr val="C0472D"/>
                </a:solidFill>
                <a:latin typeface="微软雅黑" panose="020B0503020204020204" pitchFamily="34" charset="-122"/>
                <a:ea typeface="微软雅黑" panose="020B0503020204020204" pitchFamily="34" charset="-122"/>
              </a:rPr>
              <a:t>)</a:t>
            </a:r>
            <a:endParaRPr lang="zh-CN" altLang="en-US" sz="1400" b="1" dirty="0">
              <a:solidFill>
                <a:srgbClr val="C0472D"/>
              </a:solidFill>
              <a:latin typeface="微软雅黑" panose="020B0503020204020204" pitchFamily="34" charset="-122"/>
              <a:ea typeface="微软雅黑" panose="020B0503020204020204" pitchFamily="34" charset="-122"/>
            </a:endParaRPr>
          </a:p>
        </p:txBody>
      </p:sp>
      <p:pic>
        <p:nvPicPr>
          <p:cNvPr id="1028" name="图片 3"/>
          <p:cNvPicPr>
            <a:picLocks noChangeAspect="1"/>
          </p:cNvPicPr>
          <p:nvPr userDrawn="1"/>
        </p:nvPicPr>
        <p:blipFill>
          <a:blip r:embed="rId6" cstate="print">
            <a:extLst>
              <a:ext uri="{28A0092B-C50C-407E-A947-70E740481C1C}">
                <a14:useLocalDpi xmlns:a14="http://schemas.microsoft.com/office/drawing/2010/main" val="0"/>
              </a:ext>
            </a:extLst>
          </a:blip>
          <a:srcRect/>
          <a:stretch>
            <a:fillRect/>
          </a:stretch>
        </p:blipFill>
        <p:spPr bwMode="auto">
          <a:xfrm>
            <a:off x="100013" y="6350"/>
            <a:ext cx="450850" cy="41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Lst>
  <p:transition/>
  <p:timing>
    <p:tnLst>
      <p:par>
        <p:cTn id="1" dur="indefinite" restart="never" nodeType="tmRoot"/>
      </p:par>
    </p:tnLst>
  </p:timing>
  <p:txStyles>
    <p:titleStyle>
      <a:lvl1pPr algn="l" defTabSz="863600" rtl="0" eaLnBrk="0" fontAlgn="base" hangingPunct="0">
        <a:lnSpc>
          <a:spcPct val="90000"/>
        </a:lnSpc>
        <a:spcBef>
          <a:spcPct val="0"/>
        </a:spcBef>
        <a:spcAft>
          <a:spcPct val="0"/>
        </a:spcAft>
        <a:defRPr sz="4200" kern="1200">
          <a:solidFill>
            <a:schemeClr val="tx1"/>
          </a:solidFill>
          <a:latin typeface="+mj-lt"/>
          <a:ea typeface="+mj-ea"/>
          <a:cs typeface="+mj-cs"/>
        </a:defRPr>
      </a:lvl1pPr>
      <a:lvl2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2pPr>
      <a:lvl3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3pPr>
      <a:lvl4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4pPr>
      <a:lvl5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5pPr>
      <a:lvl6pPr marL="4572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6pPr>
      <a:lvl7pPr marL="9144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7pPr>
      <a:lvl8pPr marL="13716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8pPr>
      <a:lvl9pPr marL="18288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9pPr>
    </p:titleStyle>
    <p:bodyStyle>
      <a:lvl1pPr marL="215900" indent="-215900" algn="l" defTabSz="863600" rtl="0" eaLnBrk="0" fontAlgn="base" hangingPunct="0">
        <a:lnSpc>
          <a:spcPct val="90000"/>
        </a:lnSpc>
        <a:spcBef>
          <a:spcPts val="950"/>
        </a:spcBef>
        <a:spcAft>
          <a:spcPct val="0"/>
        </a:spcAft>
        <a:buFont typeface="Arial" panose="020B0604020202020204" pitchFamily="34" charset="0"/>
        <a:buChar char="•"/>
        <a:defRPr sz="2600" kern="1200">
          <a:solidFill>
            <a:schemeClr val="tx1"/>
          </a:solidFill>
          <a:latin typeface="+mn-lt"/>
          <a:ea typeface="+mn-ea"/>
          <a:cs typeface="+mn-cs"/>
        </a:defRPr>
      </a:lvl1pPr>
      <a:lvl2pPr marL="647700" indent="-215900" algn="l" defTabSz="863600" rtl="0" eaLnBrk="0" fontAlgn="base" hangingPunct="0">
        <a:lnSpc>
          <a:spcPct val="90000"/>
        </a:lnSpc>
        <a:spcBef>
          <a:spcPts val="475"/>
        </a:spcBef>
        <a:spcAft>
          <a:spcPct val="0"/>
        </a:spcAft>
        <a:buFont typeface="Arial" panose="020B0604020202020204" pitchFamily="34" charset="0"/>
        <a:buChar char="•"/>
        <a:defRPr sz="2300" kern="1200">
          <a:solidFill>
            <a:schemeClr val="tx1"/>
          </a:solidFill>
          <a:latin typeface="+mn-lt"/>
          <a:ea typeface="+mn-ea"/>
          <a:cs typeface="+mn-cs"/>
        </a:defRPr>
      </a:lvl2pPr>
      <a:lvl3pPr marL="1079500" indent="-215900" algn="l" defTabSz="863600" rtl="0" eaLnBrk="0" fontAlgn="base" hangingPunct="0">
        <a:lnSpc>
          <a:spcPct val="90000"/>
        </a:lnSpc>
        <a:spcBef>
          <a:spcPts val="475"/>
        </a:spcBef>
        <a:spcAft>
          <a:spcPct val="0"/>
        </a:spcAft>
        <a:buFont typeface="Arial" panose="020B0604020202020204" pitchFamily="34" charset="0"/>
        <a:buChar char="•"/>
        <a:defRPr sz="1900" kern="1200">
          <a:solidFill>
            <a:schemeClr val="tx1"/>
          </a:solidFill>
          <a:latin typeface="+mn-lt"/>
          <a:ea typeface="+mn-ea"/>
          <a:cs typeface="+mn-cs"/>
        </a:defRPr>
      </a:lvl3pPr>
      <a:lvl4pPr marL="1513205" indent="-217805" algn="l" defTabSz="863600" rtl="0" eaLnBrk="0" fontAlgn="base" hangingPunct="0">
        <a:lnSpc>
          <a:spcPct val="90000"/>
        </a:lnSpc>
        <a:spcBef>
          <a:spcPts val="475"/>
        </a:spcBef>
        <a:spcAft>
          <a:spcPct val="0"/>
        </a:spcAft>
        <a:buFont typeface="Arial" panose="020B0604020202020204" pitchFamily="34" charset="0"/>
        <a:buChar char="•"/>
        <a:defRPr sz="1700" kern="1200">
          <a:solidFill>
            <a:schemeClr val="tx1"/>
          </a:solidFill>
          <a:latin typeface="+mn-lt"/>
          <a:ea typeface="+mn-ea"/>
          <a:cs typeface="+mn-cs"/>
        </a:defRPr>
      </a:lvl4pPr>
      <a:lvl5pPr marL="1945005" indent="-215900" algn="l" defTabSz="863600" rtl="0" eaLnBrk="0" fontAlgn="base" hangingPunct="0">
        <a:lnSpc>
          <a:spcPct val="90000"/>
        </a:lnSpc>
        <a:spcBef>
          <a:spcPts val="475"/>
        </a:spcBef>
        <a:spcAft>
          <a:spcPct val="0"/>
        </a:spcAft>
        <a:buFont typeface="Arial" panose="020B0604020202020204" pitchFamily="34" charset="0"/>
        <a:buChar char="•"/>
        <a:defRPr sz="17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9" Type="http://schemas.openxmlformats.org/officeDocument/2006/relationships/notesSlide" Target="../notesSlides/notesSlide1.xml"/><Relationship Id="rId8" Type="http://schemas.openxmlformats.org/officeDocument/2006/relationships/slideLayout" Target="../slideLayouts/slideLayout5.xml"/><Relationship Id="rId7" Type="http://schemas.openxmlformats.org/officeDocument/2006/relationships/tags" Target="../tags/tag6.xml"/><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image" Target="../media/image2.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tiff"/></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4.tiff"/></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5.tiff"/></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6" Type="http://schemas.openxmlformats.org/officeDocument/2006/relationships/notesSlide" Target="../notesSlides/notesSlide2.xml"/><Relationship Id="rId5" Type="http://schemas.openxmlformats.org/officeDocument/2006/relationships/slideLayout" Target="../slideLayouts/slideLayout3.xml"/><Relationship Id="rId4" Type="http://schemas.openxmlformats.org/officeDocument/2006/relationships/hyperlink" Target="..\3.&#37197;&#22871;&#32451;&#20064;&#39064;\01%20&#35838;&#21518;&#32032;&#20859;&#35780;&#20215;\06&#35838;&#21518;&#32032;&#20859;&#35780;&#20215;&#65288;&#20845;&#65289;.docx" TargetMode="External"/><Relationship Id="rId3" Type="http://schemas.openxmlformats.org/officeDocument/2006/relationships/tags" Target="../tags/tag7.xml"/><Relationship Id="rId2" Type="http://schemas.openxmlformats.org/officeDocument/2006/relationships/hyperlink" Target="../3.&#37197;&#22871;&#32451;&#20064;&#39064;/&#35838;&#21518;&#32032;&#20859;&#35780;&#20215;/&#35838;&#21518;&#32032;&#20859;&#35780;&#20215;(&#19968;).DOCX" TargetMode="External"/><Relationship Id="rId1" Type="http://schemas.openxmlformats.org/officeDocument/2006/relationships/image" Target="../media/image6.png"/></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3.xml"/><Relationship Id="rId1" Type="http://schemas.openxmlformats.org/officeDocument/2006/relationships/image" Target="../media/image7.jpe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4" name="图片 13"/>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398" y="3571"/>
            <a:ext cx="11522075" cy="3596556"/>
          </a:xfrm>
          <a:prstGeom prst="rect">
            <a:avLst/>
          </a:prstGeom>
        </p:spPr>
      </p:pic>
      <p:sp>
        <p:nvSpPr>
          <p:cNvPr id="30" name="矩形 29"/>
          <p:cNvSpPr/>
          <p:nvPr>
            <p:custDataLst>
              <p:tags r:id="rId2"/>
            </p:custDataLst>
          </p:nvPr>
        </p:nvSpPr>
        <p:spPr>
          <a:xfrm>
            <a:off x="3780790" y="3458341"/>
            <a:ext cx="7751445" cy="1515110"/>
          </a:xfrm>
          <a:prstGeom prst="rect">
            <a:avLst/>
          </a:prstGeom>
          <a:solidFill>
            <a:schemeClr val="bg1">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130" rtl="0" eaLnBrk="1" fontAlgn="base" latinLnBrk="0" hangingPunct="1">
              <a:lnSpc>
                <a:spcPct val="100000"/>
              </a:lnSpc>
              <a:spcBef>
                <a:spcPct val="0"/>
              </a:spcBef>
              <a:spcAft>
                <a:spcPct val="0"/>
              </a:spcAft>
              <a:buClrTx/>
              <a:buSzTx/>
              <a:buFontTx/>
              <a:buNone/>
              <a:defRPr/>
            </a:pPr>
            <a:endParaRPr kumimoji="0" lang="zh-CN" altLang="en-US" sz="2800" b="1"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22" name="矩形 21"/>
          <p:cNvSpPr/>
          <p:nvPr>
            <p:custDataLst>
              <p:tags r:id="rId3"/>
            </p:custDataLst>
          </p:nvPr>
        </p:nvSpPr>
        <p:spPr>
          <a:xfrm>
            <a:off x="0" y="3458341"/>
            <a:ext cx="3780790" cy="1515110"/>
          </a:xfrm>
          <a:prstGeom prst="rect">
            <a:avLst/>
          </a:prstGeom>
          <a:solidFill>
            <a:schemeClr val="accent4">
              <a:lumMod val="50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130" rtl="0" eaLnBrk="1" fontAlgn="base" latinLnBrk="0" hangingPunct="1">
              <a:lnSpc>
                <a:spcPct val="100000"/>
              </a:lnSpc>
              <a:spcBef>
                <a:spcPct val="0"/>
              </a:spcBef>
              <a:spcAft>
                <a:spcPct val="0"/>
              </a:spcAft>
              <a:buClrTx/>
              <a:buSzTx/>
              <a:buFontTx/>
              <a:buNone/>
              <a:defRPr/>
            </a:pPr>
            <a:endParaRPr kumimoji="0" lang="zh-CN" altLang="en-US" sz="2800" b="1"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7" name="梯形 16"/>
          <p:cNvSpPr/>
          <p:nvPr>
            <p:custDataLst>
              <p:tags r:id="rId4"/>
            </p:custDataLst>
          </p:nvPr>
        </p:nvSpPr>
        <p:spPr>
          <a:xfrm>
            <a:off x="1458559" y="2913110"/>
            <a:ext cx="8604956" cy="1515109"/>
          </a:xfrm>
          <a:prstGeom prst="trapezoid">
            <a:avLst/>
          </a:prstGeom>
          <a:solidFill>
            <a:srgbClr val="CC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130" rtl="0" eaLnBrk="1" fontAlgn="base" latinLnBrk="0" hangingPunct="1">
              <a:lnSpc>
                <a:spcPct val="100000"/>
              </a:lnSpc>
              <a:spcBef>
                <a:spcPct val="0"/>
              </a:spcBef>
              <a:spcAft>
                <a:spcPct val="0"/>
              </a:spcAft>
              <a:buClrTx/>
              <a:buSzTx/>
              <a:buFontTx/>
              <a:buNone/>
              <a:defRPr/>
            </a:pPr>
            <a:endParaRPr kumimoji="0" lang="zh-CN" altLang="en-US" sz="2800" b="1"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21" name="矩形 20"/>
          <p:cNvSpPr/>
          <p:nvPr>
            <p:custDataLst>
              <p:tags r:id="rId5"/>
            </p:custDataLst>
          </p:nvPr>
        </p:nvSpPr>
        <p:spPr>
          <a:xfrm>
            <a:off x="0" y="3628521"/>
            <a:ext cx="11532235" cy="2880864"/>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130" rtl="0" eaLnBrk="1" fontAlgn="base" latinLnBrk="0" hangingPunct="1">
              <a:lnSpc>
                <a:spcPct val="100000"/>
              </a:lnSpc>
              <a:spcBef>
                <a:spcPct val="0"/>
              </a:spcBef>
              <a:spcAft>
                <a:spcPct val="0"/>
              </a:spcAft>
              <a:buClrTx/>
              <a:buSzTx/>
              <a:buFontTx/>
              <a:buNone/>
              <a:defRPr/>
            </a:pPr>
            <a:endParaRPr kumimoji="0" lang="zh-CN" altLang="en-US" sz="2800" b="1" i="0" u="none" strike="noStrike" kern="1200" cap="none" spc="0" normalizeH="0" baseline="0" noProof="0" dirty="0">
              <a:ln>
                <a:noFill/>
              </a:ln>
              <a:solidFill>
                <a:prstClr val="white"/>
              </a:solidFill>
              <a:effectLst/>
              <a:uLnTx/>
              <a:uFillTx/>
              <a:latin typeface="Calibri" panose="020F0502020204030204"/>
              <a:ea typeface="宋体" panose="02010600030101010101" pitchFamily="2" charset="-122"/>
              <a:cs typeface="+mn-cs"/>
            </a:endParaRPr>
          </a:p>
        </p:txBody>
      </p:sp>
      <p:sp>
        <p:nvSpPr>
          <p:cNvPr id="31" name="梯形 30"/>
          <p:cNvSpPr/>
          <p:nvPr>
            <p:custDataLst>
              <p:tags r:id="rId6"/>
            </p:custDataLst>
          </p:nvPr>
        </p:nvSpPr>
        <p:spPr>
          <a:xfrm flipV="1">
            <a:off x="1858010" y="2913109"/>
            <a:ext cx="7806055" cy="1341119"/>
          </a:xfrm>
          <a:prstGeom prst="trapezoid">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130" rtl="0" eaLnBrk="1" fontAlgn="base" latinLnBrk="0" hangingPunct="1">
              <a:lnSpc>
                <a:spcPct val="100000"/>
              </a:lnSpc>
              <a:spcBef>
                <a:spcPct val="0"/>
              </a:spcBef>
              <a:spcAft>
                <a:spcPct val="0"/>
              </a:spcAft>
              <a:buClrTx/>
              <a:buSzTx/>
              <a:buFontTx/>
              <a:buNone/>
              <a:defRPr/>
            </a:pPr>
            <a:endParaRPr kumimoji="0" lang="zh-CN" altLang="en-US" sz="2800" b="1"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9" name="文本框 15"/>
          <p:cNvSpPr txBox="1"/>
          <p:nvPr>
            <p:custDataLst>
              <p:tags r:id="rId7"/>
            </p:custDataLst>
          </p:nvPr>
        </p:nvSpPr>
        <p:spPr>
          <a:xfrm>
            <a:off x="1800597" y="3205824"/>
            <a:ext cx="7920880" cy="646331"/>
          </a:xfrm>
          <a:prstGeom prst="rect">
            <a:avLst/>
          </a:prstGeom>
          <a:noFill/>
        </p:spPr>
        <p:txBody>
          <a:bodyPr wrap="square" rtlCol="0">
            <a:spAutoFit/>
          </a:bodyPr>
          <a:lstStyle/>
          <a:p>
            <a:pPr algn="ctr">
              <a:defRPr/>
            </a:pPr>
            <a:r>
              <a:rPr lang="zh-CN" altLang="en-US" sz="3600" b="1" dirty="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rPr>
              <a:t>第二单元　良知与悲悯</a:t>
            </a:r>
            <a:endParaRPr lang="zh-CN" altLang="en-US" sz="3600" b="1" dirty="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endParaRPr>
          </a:p>
        </p:txBody>
      </p:sp>
      <p:sp>
        <p:nvSpPr>
          <p:cNvPr id="9" name="副标题 1"/>
          <p:cNvSpPr txBox="1"/>
          <p:nvPr/>
        </p:nvSpPr>
        <p:spPr>
          <a:xfrm>
            <a:off x="0" y="4688466"/>
            <a:ext cx="11522075" cy="866140"/>
          </a:xfrm>
          <a:prstGeom prst="rect">
            <a:avLst/>
          </a:prstGeom>
        </p:spPr>
        <p:txBody>
          <a:bodyPr wrap="square">
            <a:spAutoFit/>
          </a:bodyPr>
          <a:lstStyle>
            <a:lvl1pPr marL="0" indent="0" algn="l" defTabSz="863600" rtl="0" eaLnBrk="1" fontAlgn="auto" hangingPunct="1">
              <a:lnSpc>
                <a:spcPct val="140000"/>
              </a:lnSpc>
              <a:spcBef>
                <a:spcPts val="0"/>
              </a:spcBef>
              <a:spcAft>
                <a:spcPct val="0"/>
              </a:spcAft>
              <a:buFont typeface="Arial" panose="020B0604020202020204" pitchFamily="34" charset="0"/>
              <a:buNone/>
              <a:defRPr sz="2800" b="0" kern="1200">
                <a:solidFill>
                  <a:schemeClr val="tx1"/>
                </a:solidFill>
                <a:latin typeface="+mn-lt"/>
                <a:ea typeface="+mn-ea"/>
                <a:cs typeface="+mn-cs"/>
              </a:defRPr>
            </a:lvl1pPr>
            <a:lvl2pPr marL="457200" indent="0" algn="ctr" defTabSz="863600" rtl="0" eaLnBrk="0" fontAlgn="base" hangingPunct="0">
              <a:lnSpc>
                <a:spcPct val="90000"/>
              </a:lnSpc>
              <a:spcBef>
                <a:spcPts val="475"/>
              </a:spcBef>
              <a:spcAft>
                <a:spcPct val="0"/>
              </a:spcAft>
              <a:buFont typeface="Arial" panose="020B0604020202020204" pitchFamily="34" charset="0"/>
              <a:buNone/>
              <a:defRPr sz="2000" kern="1200">
                <a:solidFill>
                  <a:schemeClr val="tx1"/>
                </a:solidFill>
                <a:latin typeface="+mn-lt"/>
                <a:ea typeface="+mn-ea"/>
                <a:cs typeface="+mn-cs"/>
              </a:defRPr>
            </a:lvl2pPr>
            <a:lvl3pPr marL="914400" indent="0" algn="ctr" defTabSz="863600" rtl="0" eaLnBrk="0" fontAlgn="base" hangingPunct="0">
              <a:lnSpc>
                <a:spcPct val="90000"/>
              </a:lnSpc>
              <a:spcBef>
                <a:spcPts val="475"/>
              </a:spcBef>
              <a:spcAft>
                <a:spcPct val="0"/>
              </a:spcAft>
              <a:buFont typeface="Arial" panose="020B0604020202020204" pitchFamily="34" charset="0"/>
              <a:buNone/>
              <a:defRPr sz="1800" kern="1200">
                <a:solidFill>
                  <a:schemeClr val="tx1"/>
                </a:solidFill>
                <a:latin typeface="+mn-lt"/>
                <a:ea typeface="+mn-ea"/>
                <a:cs typeface="+mn-cs"/>
              </a:defRPr>
            </a:lvl3pPr>
            <a:lvl4pPr marL="1371600" indent="0" algn="ctr" defTabSz="863600" rtl="0" eaLnBrk="0" fontAlgn="base" hangingPunct="0">
              <a:lnSpc>
                <a:spcPct val="90000"/>
              </a:lnSpc>
              <a:spcBef>
                <a:spcPts val="475"/>
              </a:spcBef>
              <a:spcAft>
                <a:spcPct val="0"/>
              </a:spcAft>
              <a:buFont typeface="Arial" panose="020B0604020202020204" pitchFamily="34" charset="0"/>
              <a:buNone/>
              <a:defRPr sz="1600" kern="1200">
                <a:solidFill>
                  <a:schemeClr val="tx1"/>
                </a:solidFill>
                <a:latin typeface="+mn-lt"/>
                <a:ea typeface="+mn-ea"/>
                <a:cs typeface="+mn-cs"/>
              </a:defRPr>
            </a:lvl4pPr>
            <a:lvl5pPr marL="1828800" indent="0" algn="ctr" defTabSz="863600" rtl="0" eaLnBrk="0" fontAlgn="base" hangingPunct="0">
              <a:lnSpc>
                <a:spcPct val="90000"/>
              </a:lnSpc>
              <a:spcBef>
                <a:spcPts val="475"/>
              </a:spcBef>
              <a:spcAft>
                <a:spcPct val="0"/>
              </a:spcAft>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ctr" defTabSz="913130" eaLnBrk="0" fontAlgn="base" hangingPunct="0">
              <a:spcBef>
                <a:spcPct val="0"/>
              </a:spcBef>
              <a:defRPr/>
            </a:pPr>
            <a:r>
              <a:rPr lang="en-US" altLang="zh-CN" sz="3600" b="1" dirty="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rPr>
              <a:t>6</a:t>
            </a:r>
            <a:r>
              <a:rPr lang="zh-CN" altLang="en-US" sz="3600" b="1" dirty="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rPr>
              <a:t>　</a:t>
            </a:r>
            <a:r>
              <a:rPr lang="en-US" altLang="zh-CN" sz="3600" b="1" dirty="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rPr>
              <a:t>*</a:t>
            </a:r>
            <a:r>
              <a:rPr lang="zh-CN" altLang="en-US" sz="3600" b="1" dirty="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rPr>
              <a:t>哈姆莱特</a:t>
            </a:r>
            <a:r>
              <a:rPr lang="en-US" altLang="zh-CN" sz="3600" b="1" dirty="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rPr>
              <a:t>(</a:t>
            </a:r>
            <a:r>
              <a:rPr lang="zh-CN" altLang="en-US" sz="3600" b="1" dirty="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rPr>
              <a:t>节选</a:t>
            </a:r>
            <a:r>
              <a:rPr lang="en-US" altLang="zh-CN" sz="3600" b="1" dirty="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rPr>
              <a:t>)</a:t>
            </a:r>
            <a:endParaRPr lang="zh-CN" altLang="en-US" sz="3600" b="1" dirty="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endParaRPr>
          </a:p>
        </p:txBody>
      </p:sp>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271037" y="611795"/>
            <a:ext cx="10980000" cy="1958421"/>
          </a:xfrm>
        </p:spPr>
        <p:txBody>
          <a:bodyPr/>
          <a:lstStyle/>
          <a:p>
            <a:pPr>
              <a:spcAft>
                <a:spcPts val="0"/>
              </a:spcAft>
              <a:tabLst>
                <a:tab pos="2700655" algn="l"/>
              </a:tabLst>
            </a:pPr>
            <a:r>
              <a:rPr lang="en-US" altLang="zh-CN" kern="100" dirty="0">
                <a:cs typeface="Courier New" panose="02070309020205020404"/>
              </a:rPr>
              <a:t>6</a:t>
            </a:r>
            <a:r>
              <a:rPr lang="zh-CN" altLang="zh-CN" kern="100" dirty="0">
                <a:cs typeface="Times New Roman" panose="02020603050405020304"/>
              </a:rPr>
              <a:t>．一时无两：一个时期内最突出，没有可与之相比的。</a:t>
            </a:r>
            <a:endParaRPr lang="zh-CN" altLang="zh-CN" sz="1050" kern="100" dirty="0">
              <a:latin typeface="等线" panose="02010600030101010101" charset="-122"/>
              <a:ea typeface="等线" panose="02010600030101010101" charset="-122"/>
              <a:cs typeface="Courier New" panose="02070309020205020404"/>
            </a:endParaRPr>
          </a:p>
          <a:p>
            <a:pPr>
              <a:spcAft>
                <a:spcPts val="0"/>
              </a:spcAft>
              <a:tabLst>
                <a:tab pos="2700655" algn="l"/>
              </a:tabLst>
            </a:pPr>
            <a:r>
              <a:rPr lang="zh-CN" altLang="zh-CN" kern="100" dirty="0">
                <a:ea typeface="黑体" panose="02010609060101010101" charset="-122"/>
                <a:cs typeface="Times New Roman" panose="02020603050405020304"/>
              </a:rPr>
              <a:t>【判断正误】</a:t>
            </a:r>
            <a:r>
              <a:rPr lang="zh-CN" altLang="zh-CN" kern="100" dirty="0">
                <a:cs typeface="Times New Roman" panose="02020603050405020304"/>
              </a:rPr>
              <a:t>近几年，该公司的技术一直处于领先地位，可以说是</a:t>
            </a:r>
            <a:r>
              <a:rPr lang="zh-CN" altLang="zh-CN" kern="100" dirty="0">
                <a:solidFill>
                  <a:srgbClr val="C00000"/>
                </a:solidFill>
                <a:cs typeface="Times New Roman" panose="02020603050405020304"/>
              </a:rPr>
              <a:t>一时无两</a:t>
            </a:r>
            <a:r>
              <a:rPr lang="zh-CN" altLang="zh-CN" kern="100" dirty="0">
                <a:cs typeface="Times New Roman" panose="02020603050405020304"/>
              </a:rPr>
              <a:t>。</a:t>
            </a:r>
            <a:r>
              <a:rPr lang="en-US" altLang="zh-CN" kern="100" dirty="0">
                <a:cs typeface="Courier New" panose="02070309020205020404"/>
              </a:rPr>
              <a:t>(</a:t>
            </a:r>
            <a:r>
              <a:rPr lang="zh-CN" altLang="zh-CN" kern="100" dirty="0">
                <a:cs typeface="Times New Roman" panose="02020603050405020304"/>
              </a:rPr>
              <a:t>　　</a:t>
            </a:r>
            <a:r>
              <a:rPr lang="en-US" altLang="zh-CN" kern="100" dirty="0" smtClean="0">
                <a:cs typeface="Courier New" panose="02070309020205020404"/>
              </a:rPr>
              <a:t>)</a:t>
            </a:r>
            <a:endParaRPr lang="zh-CN" altLang="zh-CN" sz="1050" kern="100" dirty="0">
              <a:latin typeface="等线" panose="02010600030101010101" charset="-122"/>
              <a:ea typeface="等线" panose="02010600030101010101" charset="-122"/>
              <a:cs typeface="Courier New" panose="02070309020205020404"/>
            </a:endParaRPr>
          </a:p>
        </p:txBody>
      </p:sp>
      <p:sp>
        <p:nvSpPr>
          <p:cNvPr id="30" name="矩形 29"/>
          <p:cNvSpPr/>
          <p:nvPr/>
        </p:nvSpPr>
        <p:spPr>
          <a:xfrm>
            <a:off x="2052625" y="2051955"/>
            <a:ext cx="413477" cy="523220"/>
          </a:xfrm>
          <a:prstGeom prst="rect">
            <a:avLst/>
          </a:prstGeom>
        </p:spPr>
        <p:txBody>
          <a:bodyPr wrap="square">
            <a:spAutoFit/>
          </a:bodyPr>
          <a:lstStyle/>
          <a:p>
            <a:r>
              <a:rPr lang="en-US" altLang="zh-CN" b="1" dirty="0" smtClean="0">
                <a:latin typeface="时态"/>
                <a:ea typeface="楷体" panose="02010609060101010101" charset="-122"/>
              </a:rPr>
              <a:t>√</a:t>
            </a:r>
            <a:endParaRPr lang="zh-CN" altLang="zh-CN" dirty="0">
              <a:latin typeface="时态"/>
              <a:ea typeface="楷体" panose="0201060906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271037" y="611795"/>
            <a:ext cx="10980000" cy="5739456"/>
          </a:xfrm>
        </p:spPr>
        <p:txBody>
          <a:bodyPr/>
          <a:lstStyle/>
          <a:p>
            <a:pPr>
              <a:lnSpc>
                <a:spcPct val="120000"/>
              </a:lnSpc>
              <a:spcAft>
                <a:spcPts val="0"/>
              </a:spcAft>
              <a:tabLst>
                <a:tab pos="2700655" algn="l"/>
              </a:tabLst>
            </a:pPr>
            <a:r>
              <a:rPr lang="zh-CN" altLang="zh-CN" kern="100" dirty="0">
                <a:ea typeface="黑体" panose="02010609060101010101" charset="-122"/>
                <a:cs typeface="Times New Roman" panose="02020603050405020304"/>
              </a:rPr>
              <a:t>三、文化常识</a:t>
            </a:r>
            <a:endParaRPr lang="zh-CN" altLang="zh-CN" sz="1050" kern="100" dirty="0">
              <a:latin typeface="等线" panose="02010600030101010101" charset="-122"/>
              <a:ea typeface="等线" panose="02010600030101010101" charset="-122"/>
              <a:cs typeface="Courier New" panose="02070309020205020404"/>
            </a:endParaRPr>
          </a:p>
          <a:p>
            <a:pPr indent="713740">
              <a:lnSpc>
                <a:spcPct val="120000"/>
              </a:lnSpc>
              <a:spcAft>
                <a:spcPts val="0"/>
              </a:spcAft>
              <a:tabLst>
                <a:tab pos="2700655" algn="l"/>
              </a:tabLst>
            </a:pPr>
            <a:r>
              <a:rPr lang="zh-CN" altLang="zh-CN" kern="100" dirty="0">
                <a:cs typeface="Times New Roman" panose="02020603050405020304"/>
              </a:rPr>
              <a:t>文艺复兴是欧洲新兴资产阶级以复兴古希腊、古罗马文化为旗帜的反封建教会的思想文化运动。其思想体系是人文主义思想。这种思想是新兴资产阶级的世界观和人生观，也是资产阶级新文化的基本内容。它提倡以</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cs typeface="Times New Roman" panose="02020603050405020304"/>
              </a:rPr>
              <a:t>人</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cs typeface="Times New Roman" panose="02020603050405020304"/>
              </a:rPr>
              <a:t>为中心，反对以</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cs typeface="Times New Roman" panose="02020603050405020304"/>
              </a:rPr>
              <a:t>神</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cs typeface="Times New Roman" panose="02020603050405020304"/>
              </a:rPr>
              <a:t>为中心；反对神权、神性，宣扬人权、人性。其思想基础为人性论，即肯定人的价值，赞美对爱情和幸福的追求，推崇知识，主张平等。人文主义思想的历史作用是巨大的，它促使欧洲人从以神为中心过渡到以人为中心，使人觉醒，使人们把关注重点由来世转到现世，唤醒了人们积极进取、勇于创造、崇尚科学的精神。代表这一时期文学最高水平的就是英国莎士比亚的戏剧</a:t>
            </a:r>
            <a:r>
              <a:rPr lang="zh-CN" altLang="zh-CN" kern="100" dirty="0" smtClean="0">
                <a:cs typeface="Times New Roman" panose="02020603050405020304"/>
              </a:rPr>
              <a:t>。</a:t>
            </a:r>
            <a:endParaRPr lang="zh-CN" altLang="zh-CN" sz="1050" kern="100" dirty="0">
              <a:latin typeface="等线" panose="02010600030101010101" charset="-122"/>
              <a:ea typeface="等线" panose="02010600030101010101" charset="-122"/>
              <a:cs typeface="Courier New" panose="02070309020205020404"/>
            </a:endParaRPr>
          </a:p>
        </p:txBody>
      </p:sp>
    </p:spTree>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txBox="1"/>
          <p:nvPr/>
        </p:nvSpPr>
        <p:spPr bwMode="auto">
          <a:xfrm>
            <a:off x="0" y="665163"/>
            <a:ext cx="11522075" cy="604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8" tIns="45714" rIns="91428" bIns="45714" anchor="b"/>
          <a:lstStyle/>
          <a:p>
            <a:pPr algn="ctr" eaLnBrk="1" hangingPunct="1">
              <a:lnSpc>
                <a:spcPct val="90000"/>
              </a:lnSpc>
            </a:pPr>
            <a:r>
              <a:rPr lang="zh-CN" altLang="en-US" sz="3600" b="1" dirty="0">
                <a:solidFill>
                  <a:schemeClr val="bg1"/>
                </a:solidFill>
                <a:ea typeface="微软雅黑" panose="020B0503020204020204" pitchFamily="34" charset="-122"/>
                <a:cs typeface="Times New Roman" panose="02020603050405020304" pitchFamily="18" charset="0"/>
              </a:rPr>
              <a:t>任务型课堂</a:t>
            </a:r>
            <a:endParaRPr lang="zh-CN" altLang="en-US" sz="3600" b="1" dirty="0">
              <a:solidFill>
                <a:schemeClr val="bg1"/>
              </a:solidFill>
              <a:ea typeface="微软雅黑" panose="020B0503020204020204" pitchFamily="34" charset="-122"/>
              <a:cs typeface="Times New Roman" panose="02020603050405020304" pitchFamily="18" charset="0"/>
            </a:endParaRPr>
          </a:p>
        </p:txBody>
      </p:sp>
      <p:sp>
        <p:nvSpPr>
          <p:cNvPr id="3" name="文本占位符 2"/>
          <p:cNvSpPr>
            <a:spLocks noGrp="1"/>
          </p:cNvSpPr>
          <p:nvPr>
            <p:ph type="body" sz="quarter" idx="10"/>
          </p:nvPr>
        </p:nvSpPr>
        <p:spPr>
          <a:xfrm>
            <a:off x="271037" y="1566924"/>
            <a:ext cx="10980000" cy="2031325"/>
          </a:xfrm>
        </p:spPr>
        <p:txBody>
          <a:bodyPr/>
          <a:lstStyle/>
          <a:p>
            <a:pPr>
              <a:spcAft>
                <a:spcPts val="0"/>
              </a:spcAft>
              <a:tabLst>
                <a:tab pos="2700655" algn="l"/>
              </a:tabLst>
            </a:pPr>
            <a:r>
              <a:rPr lang="en-US" altLang="zh-CN" kern="100" dirty="0" smtClean="0">
                <a:cs typeface="Times New Roman" panose="02020603050405020304"/>
              </a:rPr>
              <a:t>                </a:t>
            </a:r>
            <a:r>
              <a:rPr lang="zh-CN" altLang="zh-CN" kern="100" dirty="0" smtClean="0">
                <a:cs typeface="Times New Roman" panose="02020603050405020304"/>
              </a:rPr>
              <a:t>赏析</a:t>
            </a:r>
            <a:r>
              <a:rPr lang="zh-CN" altLang="zh-CN" kern="100" dirty="0">
                <a:cs typeface="Times New Roman" panose="02020603050405020304"/>
              </a:rPr>
              <a:t>人物形象</a:t>
            </a:r>
            <a:endParaRPr lang="zh-CN" altLang="zh-CN" sz="1050" kern="100" dirty="0">
              <a:latin typeface="等线" panose="02010600030101010101" charset="-122"/>
              <a:ea typeface="等线" panose="02010600030101010101" charset="-122"/>
              <a:cs typeface="Courier New" panose="02070309020205020404"/>
            </a:endParaRPr>
          </a:p>
          <a:p>
            <a:pPr indent="713740" fontAlgn="ctr">
              <a:spcAft>
                <a:spcPts val="0"/>
              </a:spcAft>
              <a:tabLst>
                <a:tab pos="2700655" algn="l"/>
              </a:tabLst>
            </a:pPr>
            <a:r>
              <a:rPr lang="zh-CN" altLang="zh-CN" kern="100" dirty="0">
                <a:ea typeface="楷体" panose="02010609060101010101" charset="-122"/>
                <a:cs typeface="Times New Roman" panose="02020603050405020304"/>
              </a:rPr>
              <a:t>哈姆莱特是一个人文主义者，有着复杂的性格，崇高的理想，和对人类与世界新颖的看法。他的理想和严酷的现实发生尖锐的矛盾</a:t>
            </a:r>
            <a:r>
              <a:rPr lang="zh-CN" altLang="zh-CN" kern="100" dirty="0" smtClean="0">
                <a:ea typeface="楷体" panose="02010609060101010101" charset="-122"/>
                <a:cs typeface="Times New Roman" panose="02020603050405020304"/>
              </a:rPr>
              <a:t>。</a:t>
            </a:r>
            <a:endParaRPr lang="zh-CN" altLang="zh-CN" sz="1050" kern="100" dirty="0">
              <a:latin typeface="等线" panose="02010600030101010101" charset="-122"/>
              <a:ea typeface="等线" panose="02010600030101010101" charset="-122"/>
              <a:cs typeface="Courier New" panose="02070309020205020404"/>
            </a:endParaRPr>
          </a:p>
        </p:txBody>
      </p:sp>
      <p:pic>
        <p:nvPicPr>
          <p:cNvPr id="5" name="图片 4" descr="E:\张\11.19\新建文件夹\任务一.tif"/>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288429" y="1763923"/>
            <a:ext cx="1330960" cy="415290"/>
          </a:xfrm>
          <a:prstGeom prst="rect">
            <a:avLst/>
          </a:prstGeom>
          <a:noFill/>
          <a:ln>
            <a:noFill/>
          </a:ln>
        </p:spPr>
      </p:pic>
    </p:spTree>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271037" y="611795"/>
            <a:ext cx="10980000" cy="4615815"/>
          </a:xfrm>
        </p:spPr>
        <p:txBody>
          <a:bodyPr/>
          <a:lstStyle/>
          <a:p>
            <a:pPr>
              <a:spcAft>
                <a:spcPts val="0"/>
              </a:spcAft>
              <a:tabLst>
                <a:tab pos="2700655" algn="l"/>
              </a:tabLst>
            </a:pPr>
            <a:r>
              <a:rPr lang="en-US" altLang="zh-CN" kern="100" dirty="0">
                <a:cs typeface="Courier New" panose="02070309020205020404"/>
              </a:rPr>
              <a:t>1</a:t>
            </a:r>
            <a:r>
              <a:rPr lang="zh-CN" altLang="zh-CN" kern="100" dirty="0">
                <a:cs typeface="Times New Roman" panose="02020603050405020304"/>
              </a:rPr>
              <a:t>．哈姆莱特具有哪些个性特点？</a:t>
            </a:r>
            <a:r>
              <a:rPr lang="zh-CN" altLang="zh-CN" kern="100" dirty="0">
                <a:latin typeface="等线" panose="02010600030101010101" charset="-122"/>
                <a:ea typeface="Times New Roman" panose="02020603050405020304"/>
                <a:cs typeface="Courier New" panose="02070309020205020404"/>
              </a:rPr>
              <a:t> </a:t>
            </a:r>
            <a:r>
              <a:rPr lang="zh-CN" altLang="zh-CN" kern="100" dirty="0">
                <a:cs typeface="Times New Roman" panose="02020603050405020304"/>
              </a:rPr>
              <a:t>请根据戏剧背景和情节介绍进行简要分析。</a:t>
            </a:r>
            <a:endParaRPr lang="zh-CN" altLang="zh-CN" sz="1050" kern="100" dirty="0">
              <a:latin typeface="等线" panose="02010600030101010101" charset="-122"/>
              <a:ea typeface="等线" panose="02010600030101010101" charset="-122"/>
              <a:cs typeface="Courier New" panose="02070309020205020404"/>
            </a:endParaRPr>
          </a:p>
          <a:p>
            <a:pPr>
              <a:spcAft>
                <a:spcPts val="0"/>
              </a:spcAft>
              <a:tabLst>
                <a:tab pos="2700655" algn="l"/>
              </a:tabLst>
            </a:pPr>
            <a:r>
              <a:rPr lang="zh-CN" altLang="zh-CN" kern="100" dirty="0">
                <a:solidFill>
                  <a:srgbClr val="FF0000"/>
                </a:solidFill>
                <a:ea typeface="黑体" panose="02010609060101010101" charset="-122"/>
                <a:cs typeface="Times New Roman" panose="02020603050405020304"/>
              </a:rPr>
              <a:t>答案：</a:t>
            </a:r>
            <a:r>
              <a:rPr lang="zh-CN" altLang="zh-CN" kern="100" dirty="0">
                <a:ea typeface="楷体" panose="02010609060101010101" charset="-122"/>
                <a:cs typeface="Times New Roman" panose="02020603050405020304"/>
              </a:rPr>
              <a:t>一方面，哈姆莱特出身高贵，举止优雅，博学多才，有人文精神，敬父爱母，勇敢；另一方面，哈姆莱特又在故事的发展中表现得犹豫不定，当重担压下来时扛不起、放不下，忧郁感伤，耽于幻想，几乎失去目标。为了能报仇，他故意装疯，这也显示了他的机智和谨慎。总之，他的性格是多面的，是在变化着的</a:t>
            </a:r>
            <a:r>
              <a:rPr lang="zh-CN" altLang="zh-CN" kern="100" dirty="0" smtClean="0">
                <a:ea typeface="楷体" panose="02010609060101010101" charset="-122"/>
                <a:cs typeface="Times New Roman" panose="02020603050405020304"/>
              </a:rPr>
              <a:t>。</a:t>
            </a:r>
            <a:endParaRPr lang="zh-CN" altLang="zh-CN" sz="1050" kern="100" dirty="0">
              <a:latin typeface="等线" panose="02010600030101010101" charset="-122"/>
              <a:ea typeface="等线" panose="02010600030101010101" charset="-122"/>
              <a:cs typeface="Courier New" panose="02070309020205020404"/>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271037" y="611795"/>
            <a:ext cx="10980000" cy="3322955"/>
          </a:xfrm>
        </p:spPr>
        <p:txBody>
          <a:bodyPr/>
          <a:lstStyle/>
          <a:p>
            <a:pPr>
              <a:spcAft>
                <a:spcPts val="0"/>
              </a:spcAft>
              <a:tabLst>
                <a:tab pos="2700655" algn="l"/>
              </a:tabLst>
            </a:pPr>
            <a:r>
              <a:rPr lang="en-US" altLang="zh-CN" kern="100" dirty="0">
                <a:cs typeface="Courier New" panose="02070309020205020404"/>
              </a:rPr>
              <a:t>2</a:t>
            </a:r>
            <a:r>
              <a:rPr lang="zh-CN" altLang="zh-CN" kern="100" dirty="0">
                <a:cs typeface="Times New Roman" panose="02020603050405020304"/>
              </a:rPr>
              <a:t>．选文中哈姆莱特的独白是剧中非常著名的一段台词，在这段独白中他提出了一个什么问题？他为什么提出这个问题？</a:t>
            </a:r>
            <a:endParaRPr lang="zh-CN" altLang="zh-CN" sz="1050" kern="100" dirty="0">
              <a:latin typeface="等线" panose="02010600030101010101" charset="-122"/>
              <a:ea typeface="等线" panose="02010600030101010101" charset="-122"/>
              <a:cs typeface="Courier New" panose="02070309020205020404"/>
            </a:endParaRPr>
          </a:p>
          <a:p>
            <a:pPr>
              <a:spcAft>
                <a:spcPts val="0"/>
              </a:spcAft>
              <a:tabLst>
                <a:tab pos="2700655" algn="l"/>
              </a:tabLst>
            </a:pPr>
            <a:r>
              <a:rPr lang="zh-CN" altLang="zh-CN" kern="100" dirty="0">
                <a:solidFill>
                  <a:srgbClr val="FF0000"/>
                </a:solidFill>
                <a:ea typeface="黑体" panose="02010609060101010101" charset="-122"/>
                <a:cs typeface="Times New Roman" panose="02020603050405020304"/>
              </a:rPr>
              <a:t>答案：</a:t>
            </a:r>
            <a:r>
              <a:rPr lang="en-US" altLang="zh-CN" kern="100" dirty="0">
                <a:ea typeface="楷体" panose="02010609060101010101" charset="-122"/>
                <a:cs typeface="Courier New" panose="02070309020205020404"/>
              </a:rPr>
              <a:t>(1)</a:t>
            </a:r>
            <a:r>
              <a:rPr lang="zh-CN" altLang="zh-CN" kern="100" dirty="0">
                <a:ea typeface="楷体" panose="02010609060101010101" charset="-122"/>
                <a:cs typeface="Times New Roman" panose="02020603050405020304"/>
              </a:rPr>
              <a:t>提出的问题：生存还是毁灭，这是一个值得考虑的问题。默然忍受命运的暴虐的毒箭，或是挺身反抗人世的无涯的苦难，通过斗争把它们扫清，这两种行为，哪一种更高贵？</a:t>
            </a:r>
            <a:endParaRPr lang="zh-CN" altLang="zh-CN" sz="1050" kern="100" dirty="0">
              <a:effectLst/>
              <a:latin typeface="等线" panose="02010600030101010101" charset="-122"/>
              <a:ea typeface="等线" panose="02010600030101010101" charset="-122"/>
              <a:cs typeface="Courier New" panose="02070309020205020404"/>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271037" y="611795"/>
            <a:ext cx="10980000" cy="4615815"/>
          </a:xfrm>
        </p:spPr>
        <p:txBody>
          <a:bodyPr/>
          <a:lstStyle/>
          <a:p>
            <a:pPr>
              <a:spcAft>
                <a:spcPts val="0"/>
              </a:spcAft>
              <a:tabLst>
                <a:tab pos="2700655" algn="l"/>
              </a:tabLst>
            </a:pPr>
            <a:r>
              <a:rPr lang="en-US" altLang="zh-CN" kern="100" dirty="0">
                <a:ea typeface="楷体" panose="02010609060101010101" charset="-122"/>
                <a:cs typeface="Courier New" panose="02070309020205020404"/>
              </a:rPr>
              <a:t>        (2)</a:t>
            </a:r>
            <a:r>
              <a:rPr lang="zh-CN" altLang="zh-CN" kern="100" dirty="0">
                <a:ea typeface="楷体" panose="02010609060101010101" charset="-122"/>
                <a:cs typeface="Times New Roman" panose="02020603050405020304"/>
              </a:rPr>
              <a:t>提出这个问题的原因：当时黑暗的社会现实</a:t>
            </a:r>
            <a:r>
              <a:rPr lang="en-US" altLang="zh-CN" kern="100" dirty="0">
                <a:ea typeface="楷体" panose="02010609060101010101" charset="-122"/>
                <a:cs typeface="Courier New" panose="02070309020205020404"/>
              </a:rPr>
              <a:t>——</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ea typeface="楷体" panose="02010609060101010101" charset="-122"/>
                <a:cs typeface="Times New Roman" panose="02020603050405020304"/>
              </a:rPr>
              <a:t>人世的鞭挞和讥嘲、压迫者的凌辱、傲慢者的冷眼、被轻蔑的爱情的惨痛、法律的迁延、官吏的横暴和费尽辛勤所换来的小人的鄙视</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ea typeface="楷体" panose="02010609060101010101" charset="-122"/>
                <a:cs typeface="Times New Roman" panose="02020603050405020304"/>
              </a:rPr>
              <a:t>。面对这样的现实必须</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ea typeface="楷体" panose="02010609060101010101" charset="-122"/>
                <a:cs typeface="Times New Roman" panose="02020603050405020304"/>
              </a:rPr>
              <a:t>挺身反抗</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ea typeface="楷体" panose="02010609060101010101" charset="-122"/>
                <a:cs typeface="Times New Roman" panose="02020603050405020304"/>
              </a:rPr>
              <a:t>。但因为惧怕神学宣扬的不可知的死后，所以又只能默然忍受，让伟大的事业也因此失去了行动的意义。显然，莎士比亚是站在人文主义的立场，通过哈姆莱特的这段台词对神学进行尖锐的批判</a:t>
            </a:r>
            <a:r>
              <a:rPr lang="zh-CN" altLang="zh-CN" kern="100" dirty="0" smtClean="0">
                <a:ea typeface="楷体" panose="02010609060101010101" charset="-122"/>
                <a:cs typeface="Times New Roman" panose="02020603050405020304"/>
              </a:rPr>
              <a:t>。</a:t>
            </a:r>
            <a:endParaRPr lang="zh-CN" altLang="zh-CN" sz="1050" kern="100" dirty="0">
              <a:latin typeface="等线" panose="02010600030101010101" charset="-122"/>
              <a:ea typeface="等线" panose="02010600030101010101" charset="-122"/>
              <a:cs typeface="Courier New" panose="02070309020205020404"/>
            </a:endParaRPr>
          </a:p>
        </p:txBody>
      </p:sp>
    </p:spTree>
  </p:cSld>
  <p:clrMapOvr>
    <a:masterClrMapping/>
  </p:clrMapOv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271037" y="611795"/>
            <a:ext cx="10980000" cy="5262245"/>
          </a:xfrm>
        </p:spPr>
        <p:txBody>
          <a:bodyPr/>
          <a:lstStyle/>
          <a:p>
            <a:pPr>
              <a:spcAft>
                <a:spcPts val="0"/>
              </a:spcAft>
              <a:tabLst>
                <a:tab pos="2700655" algn="l"/>
              </a:tabLst>
            </a:pPr>
            <a:r>
              <a:rPr lang="en-US" altLang="zh-CN" kern="100" dirty="0" smtClean="0">
                <a:cs typeface="Times New Roman" panose="02020603050405020304"/>
              </a:rPr>
              <a:t>                </a:t>
            </a:r>
            <a:r>
              <a:rPr lang="zh-CN" altLang="zh-CN" kern="100" dirty="0" smtClean="0">
                <a:cs typeface="Times New Roman" panose="02020603050405020304"/>
              </a:rPr>
              <a:t>分析</a:t>
            </a:r>
            <a:r>
              <a:rPr lang="zh-CN" altLang="zh-CN" kern="100" dirty="0">
                <a:cs typeface="Times New Roman" panose="02020603050405020304"/>
              </a:rPr>
              <a:t>戏剧冲突</a:t>
            </a:r>
            <a:endParaRPr lang="zh-CN" altLang="zh-CN" sz="1050" kern="100" dirty="0">
              <a:latin typeface="等线" panose="02010600030101010101" charset="-122"/>
              <a:ea typeface="等线" panose="02010600030101010101" charset="-122"/>
              <a:cs typeface="Courier New" panose="02070309020205020404"/>
            </a:endParaRPr>
          </a:p>
          <a:p>
            <a:pPr>
              <a:spcAft>
                <a:spcPts val="0"/>
              </a:spcAft>
              <a:tabLst>
                <a:tab pos="2700655" algn="l"/>
              </a:tabLst>
            </a:pPr>
            <a:r>
              <a:rPr lang="en-US" altLang="zh-CN" kern="100" dirty="0">
                <a:cs typeface="Courier New" panose="02070309020205020404"/>
              </a:rPr>
              <a:t>3</a:t>
            </a:r>
            <a:r>
              <a:rPr lang="zh-CN" altLang="zh-CN" kern="100" dirty="0">
                <a:cs typeface="Times New Roman" panose="02020603050405020304"/>
              </a:rPr>
              <a:t>．选文展现出的戏剧冲突有哪些？戏剧冲突的背后暗含了怎样的矛盾冲突？</a:t>
            </a:r>
            <a:endParaRPr lang="zh-CN" altLang="zh-CN" sz="1050" kern="100" dirty="0">
              <a:latin typeface="等线" panose="02010600030101010101" charset="-122"/>
              <a:ea typeface="等线" panose="02010600030101010101" charset="-122"/>
              <a:cs typeface="Courier New" panose="02070309020205020404"/>
            </a:endParaRPr>
          </a:p>
          <a:p>
            <a:pPr>
              <a:spcAft>
                <a:spcPts val="0"/>
              </a:spcAft>
              <a:tabLst>
                <a:tab pos="2700655" algn="l"/>
              </a:tabLst>
            </a:pPr>
            <a:r>
              <a:rPr lang="zh-CN" altLang="zh-CN" kern="100" dirty="0">
                <a:solidFill>
                  <a:srgbClr val="FF0000"/>
                </a:solidFill>
                <a:ea typeface="黑体" panose="02010609060101010101" charset="-122"/>
                <a:cs typeface="Times New Roman" panose="02020603050405020304"/>
              </a:rPr>
              <a:t>答案：</a:t>
            </a:r>
            <a:r>
              <a:rPr lang="en-US" altLang="zh-CN" kern="100" dirty="0">
                <a:ea typeface="楷体" panose="02010609060101010101" charset="-122"/>
                <a:cs typeface="Courier New" panose="02070309020205020404"/>
              </a:rPr>
              <a:t>(1)</a:t>
            </a:r>
            <a:r>
              <a:rPr lang="zh-CN" altLang="zh-CN" kern="100" dirty="0">
                <a:ea typeface="楷体" panose="02010609060101010101" charset="-122"/>
                <a:cs typeface="Times New Roman" panose="02020603050405020304"/>
              </a:rPr>
              <a:t>选文展现出的戏剧冲突是哈姆莱特和奥菲利娅之间是否维系爱情的矛盾冲突和哈姆莱特内心生存还是毁灭的矛盾冲突。</a:t>
            </a:r>
            <a:endParaRPr lang="zh-CN" altLang="zh-CN" sz="1050" kern="100" dirty="0">
              <a:latin typeface="等线" panose="02010600030101010101" charset="-122"/>
              <a:ea typeface="等线" panose="02010600030101010101" charset="-122"/>
              <a:cs typeface="Courier New" panose="02070309020205020404"/>
            </a:endParaRPr>
          </a:p>
          <a:p>
            <a:pPr>
              <a:spcAft>
                <a:spcPts val="0"/>
              </a:spcAft>
              <a:tabLst>
                <a:tab pos="2700655" algn="l"/>
              </a:tabLst>
            </a:pPr>
            <a:r>
              <a:rPr lang="en-US" altLang="zh-CN" kern="100" dirty="0">
                <a:ea typeface="楷体" panose="02010609060101010101" charset="-122"/>
                <a:cs typeface="Courier New" panose="02070309020205020404"/>
              </a:rPr>
              <a:t>        (2)</a:t>
            </a:r>
            <a:r>
              <a:rPr lang="zh-CN" altLang="zh-CN" kern="100" dirty="0">
                <a:ea typeface="楷体" panose="02010609060101010101" charset="-122"/>
                <a:cs typeface="Times New Roman" panose="02020603050405020304"/>
              </a:rPr>
              <a:t>这两个戏剧冲突的背后是哈姆莱特和国王之间的复仇和加害的矛盾冲突。因为奥菲利娅是被国王利用来试探哈姆莱特的，而哈姆莱特内心的矛盾也是因为要向国王复仇而产生的</a:t>
            </a:r>
            <a:r>
              <a:rPr lang="zh-CN" altLang="zh-CN" kern="100" dirty="0" smtClean="0">
                <a:ea typeface="楷体" panose="02010609060101010101" charset="-122"/>
                <a:cs typeface="Times New Roman" panose="02020603050405020304"/>
              </a:rPr>
              <a:t>。</a:t>
            </a:r>
            <a:endParaRPr lang="zh-CN" altLang="zh-CN" sz="1050" kern="100" dirty="0">
              <a:latin typeface="等线" panose="02010600030101010101" charset="-122"/>
              <a:ea typeface="等线" panose="02010600030101010101" charset="-122"/>
              <a:cs typeface="Courier New" panose="02070309020205020404"/>
            </a:endParaRPr>
          </a:p>
        </p:txBody>
      </p:sp>
      <p:pic>
        <p:nvPicPr>
          <p:cNvPr id="4" name="图片 3" descr="E:\张\11.19\新建文件夹\任务二.tif"/>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360437" y="808573"/>
            <a:ext cx="1330960" cy="415290"/>
          </a:xfrm>
          <a:prstGeom prst="rect">
            <a:avLst/>
          </a:prstGeom>
          <a:noFill/>
          <a:ln>
            <a:noFill/>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271037" y="611795"/>
            <a:ext cx="10980000" cy="4543744"/>
          </a:xfrm>
        </p:spPr>
        <p:txBody>
          <a:bodyPr/>
          <a:lstStyle/>
          <a:p>
            <a:pPr>
              <a:spcAft>
                <a:spcPts val="0"/>
              </a:spcAft>
              <a:tabLst>
                <a:tab pos="2700655" algn="l"/>
              </a:tabLst>
            </a:pPr>
            <a:r>
              <a:rPr lang="en-US" altLang="zh-CN" kern="100" dirty="0">
                <a:cs typeface="Courier New" panose="02070309020205020404"/>
              </a:rPr>
              <a:t>4</a:t>
            </a:r>
            <a:r>
              <a:rPr lang="zh-CN" altLang="zh-CN" kern="100" dirty="0">
                <a:cs typeface="Times New Roman" panose="02020603050405020304"/>
              </a:rPr>
              <a:t>．戏剧冲突是戏剧的要素之一，常常可以分为外在冲突和内在冲突。在这场戏中，主要外在冲突是否表现为哈姆莱特与奥菲利娅的冲突？为什么？</a:t>
            </a:r>
            <a:endParaRPr lang="zh-CN" altLang="zh-CN" sz="1050" kern="100" dirty="0">
              <a:latin typeface="等线" panose="02010600030101010101" charset="-122"/>
              <a:ea typeface="等线" panose="02010600030101010101" charset="-122"/>
              <a:cs typeface="Courier New" panose="02070309020205020404"/>
            </a:endParaRPr>
          </a:p>
          <a:p>
            <a:pPr>
              <a:spcAft>
                <a:spcPts val="0"/>
              </a:spcAft>
              <a:tabLst>
                <a:tab pos="2700655" algn="l"/>
              </a:tabLst>
            </a:pPr>
            <a:r>
              <a:rPr lang="zh-CN" altLang="zh-CN" kern="100" dirty="0">
                <a:solidFill>
                  <a:srgbClr val="FF0000"/>
                </a:solidFill>
                <a:ea typeface="黑体" panose="02010609060101010101" charset="-122"/>
                <a:cs typeface="Times New Roman" panose="02020603050405020304"/>
              </a:rPr>
              <a:t>答案：</a:t>
            </a:r>
            <a:r>
              <a:rPr lang="zh-CN" altLang="zh-CN" kern="100" dirty="0">
                <a:ea typeface="楷体" panose="02010609060101010101" charset="-122"/>
                <a:cs typeface="Times New Roman" panose="02020603050405020304"/>
              </a:rPr>
              <a:t>不是。因为哈姆莱特的直接复仇对象是国王。他与国王之间的矛盾冲突应为主要冲突。奥菲利娅因不明真相，并以为哈姆莱特真的疯了，而无法与哈姆莱特沟通。矛盾仍从属于哈姆莱特与国王之间的矛盾，因为奥菲利娅是被人利用的</a:t>
            </a:r>
            <a:r>
              <a:rPr lang="zh-CN" altLang="zh-CN" kern="100" dirty="0" smtClean="0">
                <a:ea typeface="楷体" panose="02010609060101010101" charset="-122"/>
                <a:cs typeface="Times New Roman" panose="02020603050405020304"/>
              </a:rPr>
              <a:t>。</a:t>
            </a:r>
            <a:endParaRPr lang="zh-CN" altLang="zh-CN" sz="1050" kern="100" dirty="0">
              <a:latin typeface="等线" panose="02010600030101010101" charset="-122"/>
              <a:ea typeface="等线" panose="02010600030101010101" charset="-122"/>
              <a:cs typeface="Courier New" panose="02070309020205020404"/>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271037" y="611795"/>
            <a:ext cx="10980000" cy="3251083"/>
          </a:xfrm>
        </p:spPr>
        <p:txBody>
          <a:bodyPr/>
          <a:lstStyle/>
          <a:p>
            <a:pPr>
              <a:spcAft>
                <a:spcPts val="0"/>
              </a:spcAft>
              <a:tabLst>
                <a:tab pos="2700655" algn="l"/>
              </a:tabLst>
            </a:pPr>
            <a:r>
              <a:rPr lang="en-US" altLang="zh-CN" kern="100" dirty="0">
                <a:cs typeface="Courier New" panose="02070309020205020404"/>
              </a:rPr>
              <a:t>5</a:t>
            </a:r>
            <a:r>
              <a:rPr lang="zh-CN" altLang="zh-CN" kern="100" dirty="0">
                <a:cs typeface="Times New Roman" panose="02020603050405020304"/>
              </a:rPr>
              <a:t>．选文中，冲突双方的力量悬殊，国王大权在握，哈姆莱特则是孤军奋战。在这种情况下，哈姆莱特仍然坚持个人复仇。这反映出他思想上的什么特点？</a:t>
            </a:r>
            <a:endParaRPr lang="zh-CN" altLang="zh-CN" sz="1050" kern="100" dirty="0">
              <a:latin typeface="等线" panose="02010600030101010101" charset="-122"/>
              <a:ea typeface="等线" panose="02010600030101010101" charset="-122"/>
              <a:cs typeface="Courier New" panose="02070309020205020404"/>
            </a:endParaRPr>
          </a:p>
          <a:p>
            <a:pPr>
              <a:spcAft>
                <a:spcPts val="0"/>
              </a:spcAft>
              <a:tabLst>
                <a:tab pos="2700655" algn="l"/>
              </a:tabLst>
            </a:pPr>
            <a:r>
              <a:rPr lang="zh-CN" altLang="zh-CN" kern="100" dirty="0">
                <a:solidFill>
                  <a:srgbClr val="FF0000"/>
                </a:solidFill>
                <a:ea typeface="黑体" panose="02010609060101010101" charset="-122"/>
                <a:cs typeface="Times New Roman" panose="02020603050405020304"/>
              </a:rPr>
              <a:t>答案：</a:t>
            </a:r>
            <a:r>
              <a:rPr lang="zh-CN" altLang="zh-CN" kern="100" dirty="0">
                <a:ea typeface="楷体" panose="02010609060101010101" charset="-122"/>
                <a:cs typeface="Times New Roman" panose="02020603050405020304"/>
              </a:rPr>
              <a:t>个人英雄主义的特点，强调个人力量的伟大，表现了对人的自我极大的肯定。这是新兴资产阶级人文主义思想的体现</a:t>
            </a:r>
            <a:r>
              <a:rPr lang="zh-CN" altLang="zh-CN" kern="100" dirty="0" smtClean="0">
                <a:ea typeface="楷体" panose="02010609060101010101" charset="-122"/>
                <a:cs typeface="Times New Roman" panose="02020603050405020304"/>
              </a:rPr>
              <a:t>。</a:t>
            </a:r>
            <a:endParaRPr lang="zh-CN" altLang="zh-CN" sz="1050" kern="100" dirty="0">
              <a:latin typeface="等线" panose="02010600030101010101" charset="-122"/>
              <a:ea typeface="等线" panose="02010600030101010101" charset="-122"/>
              <a:cs typeface="Courier New" panose="02070309020205020404"/>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271037" y="611795"/>
            <a:ext cx="10980000" cy="3969385"/>
          </a:xfrm>
        </p:spPr>
        <p:txBody>
          <a:bodyPr/>
          <a:lstStyle/>
          <a:p>
            <a:pPr>
              <a:spcAft>
                <a:spcPts val="0"/>
              </a:spcAft>
              <a:tabLst>
                <a:tab pos="2700655" algn="l"/>
              </a:tabLst>
            </a:pPr>
            <a:r>
              <a:rPr lang="en-US" altLang="zh-CN" kern="100" dirty="0" smtClean="0">
                <a:cs typeface="Times New Roman" panose="02020603050405020304"/>
              </a:rPr>
              <a:t>                </a:t>
            </a:r>
            <a:r>
              <a:rPr lang="zh-CN" altLang="zh-CN" kern="100" dirty="0" smtClean="0">
                <a:cs typeface="Times New Roman" panose="02020603050405020304"/>
              </a:rPr>
              <a:t>赏析</a:t>
            </a:r>
            <a:r>
              <a:rPr lang="zh-CN" altLang="zh-CN" kern="100" dirty="0">
                <a:cs typeface="Times New Roman" panose="02020603050405020304"/>
              </a:rPr>
              <a:t>戏剧语言</a:t>
            </a:r>
            <a:endParaRPr lang="zh-CN" altLang="zh-CN" sz="1050" kern="100" dirty="0">
              <a:latin typeface="等线" panose="02010600030101010101" charset="-122"/>
              <a:ea typeface="等线" panose="02010600030101010101" charset="-122"/>
              <a:cs typeface="Courier New" panose="02070309020205020404"/>
            </a:endParaRPr>
          </a:p>
          <a:p>
            <a:pPr indent="713740" fontAlgn="ctr">
              <a:spcAft>
                <a:spcPts val="0"/>
              </a:spcAft>
              <a:tabLst>
                <a:tab pos="2700655" algn="l"/>
              </a:tabLst>
            </a:pPr>
            <a:r>
              <a:rPr lang="zh-CN" altLang="zh-CN" kern="100" dirty="0">
                <a:ea typeface="楷体" panose="02010609060101010101" charset="-122"/>
                <a:cs typeface="Times New Roman" panose="02020603050405020304"/>
              </a:rPr>
              <a:t>在戏剧中，其内容主要是由戏剧的矛盾冲突所产生的，而戏剧语言起到了关键性的作用，在此期间，戏剧人物的情感也更加丰富、充实，故事的情节也会变得曲折、复杂，扣人心弦。另外，戏剧语言的设定对剧中人物的性格也有一定的体现，这能给观众一种清晰明了的感觉</a:t>
            </a:r>
            <a:r>
              <a:rPr lang="zh-CN" altLang="zh-CN" kern="100" dirty="0" smtClean="0">
                <a:ea typeface="楷体" panose="02010609060101010101" charset="-122"/>
                <a:cs typeface="Times New Roman" panose="02020603050405020304"/>
              </a:rPr>
              <a:t>。</a:t>
            </a:r>
            <a:endParaRPr lang="zh-CN" altLang="zh-CN" sz="1050" kern="100" dirty="0">
              <a:latin typeface="等线" panose="02010600030101010101" charset="-122"/>
              <a:ea typeface="等线" panose="02010600030101010101" charset="-122"/>
              <a:cs typeface="Courier New" panose="02070309020205020404"/>
            </a:endParaRPr>
          </a:p>
        </p:txBody>
      </p:sp>
      <p:pic>
        <p:nvPicPr>
          <p:cNvPr id="4" name="图片 3" descr="E:\张\11.19\新建文件夹\任务三.tif"/>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432445" y="827819"/>
            <a:ext cx="1330960" cy="415290"/>
          </a:xfrm>
          <a:prstGeom prst="rect">
            <a:avLst/>
          </a:prstGeom>
          <a:noFill/>
          <a:ln>
            <a:noFill/>
          </a:ln>
        </p:spPr>
      </p:pic>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nvGraphicFramePr>
        <p:xfrm>
          <a:off x="396441" y="653706"/>
          <a:ext cx="10729192" cy="5170677"/>
        </p:xfrm>
        <a:graphic>
          <a:graphicData uri="http://schemas.openxmlformats.org/drawingml/2006/table">
            <a:tbl>
              <a:tblPr/>
              <a:tblGrid>
                <a:gridCol w="10729192"/>
              </a:tblGrid>
              <a:tr h="690117">
                <a:tc>
                  <a:txBody>
                    <a:bodyPr/>
                    <a:lstStyle/>
                    <a:p>
                      <a:pPr algn="ctr">
                        <a:lnSpc>
                          <a:spcPct val="150000"/>
                        </a:lnSpc>
                        <a:spcAft>
                          <a:spcPts val="0"/>
                        </a:spcAft>
                        <a:tabLst>
                          <a:tab pos="2610485" algn="l"/>
                        </a:tabLst>
                      </a:pPr>
                      <a:r>
                        <a:rPr lang="zh-CN" sz="2800" b="1" kern="100" dirty="0">
                          <a:solidFill>
                            <a:srgbClr val="C00000"/>
                          </a:solidFill>
                          <a:effectLst/>
                          <a:latin typeface="Times New Roman" panose="02020603050405020304"/>
                          <a:ea typeface="黑体" panose="02010609060101010101" charset="-122"/>
                          <a:cs typeface="Times New Roman" panose="02020603050405020304"/>
                        </a:rPr>
                        <a:t>学习任务目标</a:t>
                      </a:r>
                      <a:endParaRPr lang="zh-CN" sz="2800" b="1" kern="100" dirty="0">
                        <a:solidFill>
                          <a:srgbClr val="C00000"/>
                        </a:solidFill>
                        <a:effectLst/>
                        <a:latin typeface="等线" panose="02010600030101010101" charset="-122"/>
                        <a:ea typeface="等线" panose="02010600030101010101" charset="-122"/>
                        <a:cs typeface="Courier New" panose="02070309020205020404"/>
                      </a:endParaRPr>
                    </a:p>
                  </a:txBody>
                  <a:tcPr marL="68580" marR="68580" marT="0" marB="3600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r>
              <a:tr h="2151723">
                <a:tc>
                  <a:txBody>
                    <a:bodyPr/>
                    <a:lstStyle/>
                    <a:p>
                      <a:pPr algn="l">
                        <a:lnSpc>
                          <a:spcPct val="150000"/>
                        </a:lnSpc>
                        <a:spcAft>
                          <a:spcPts val="0"/>
                        </a:spcAft>
                        <a:tabLst>
                          <a:tab pos="2700655" algn="l"/>
                        </a:tabLst>
                      </a:pPr>
                      <a:r>
                        <a:rPr lang="en-US" sz="2800" b="1" kern="100" dirty="0">
                          <a:effectLst/>
                          <a:latin typeface="Times New Roman" panose="02020603050405020304"/>
                          <a:ea typeface="宋体" panose="02010600030101010101" pitchFamily="2" charset="-122"/>
                          <a:cs typeface="Courier New" panose="02070309020205020404"/>
                        </a:rPr>
                        <a:t>1</a:t>
                      </a:r>
                      <a:r>
                        <a:rPr lang="zh-CN" sz="2800" b="1" kern="100" dirty="0">
                          <a:effectLst/>
                          <a:latin typeface="Times New Roman" panose="02020603050405020304"/>
                          <a:ea typeface="宋体" panose="02010600030101010101" pitchFamily="2" charset="-122"/>
                          <a:cs typeface="Times New Roman" panose="02020603050405020304"/>
                          <a:sym typeface="+mn-ea"/>
                        </a:rPr>
                        <a:t>．</a:t>
                      </a:r>
                      <a:r>
                        <a:rPr lang="zh-CN" sz="2800" b="1" kern="100" dirty="0">
                          <a:effectLst/>
                          <a:latin typeface="Times New Roman" panose="02020603050405020304"/>
                          <a:ea typeface="宋体" panose="02010600030101010101" pitchFamily="2" charset="-122"/>
                          <a:cs typeface="Times New Roman" panose="02020603050405020304"/>
                        </a:rPr>
                        <a:t>了解莎士比亚及其剧作的相关知识。</a:t>
                      </a:r>
                      <a:endParaRPr lang="zh-CN" sz="1050" kern="100" dirty="0">
                        <a:effectLst/>
                        <a:latin typeface="等线" panose="02010600030101010101" charset="-122"/>
                        <a:ea typeface="等线" panose="02010600030101010101" charset="-122"/>
                        <a:cs typeface="Courier New" panose="02070309020205020404"/>
                      </a:endParaRPr>
                    </a:p>
                    <a:p>
                      <a:pPr algn="l">
                        <a:lnSpc>
                          <a:spcPct val="150000"/>
                        </a:lnSpc>
                        <a:spcAft>
                          <a:spcPts val="0"/>
                        </a:spcAft>
                        <a:tabLst>
                          <a:tab pos="2700655" algn="l"/>
                        </a:tabLst>
                      </a:pPr>
                      <a:r>
                        <a:rPr lang="en-US" sz="2800" b="1" kern="100" dirty="0">
                          <a:effectLst/>
                          <a:latin typeface="Times New Roman" panose="02020603050405020304"/>
                          <a:ea typeface="宋体" panose="02010600030101010101" pitchFamily="2" charset="-122"/>
                          <a:cs typeface="Courier New" panose="02070309020205020404"/>
                        </a:rPr>
                        <a:t>2</a:t>
                      </a:r>
                      <a:r>
                        <a:rPr lang="zh-CN" sz="2800" b="1" kern="100" dirty="0">
                          <a:effectLst/>
                          <a:latin typeface="Times New Roman" panose="02020603050405020304"/>
                          <a:ea typeface="宋体" panose="02010600030101010101" pitchFamily="2" charset="-122"/>
                          <a:cs typeface="Times New Roman" panose="02020603050405020304"/>
                        </a:rPr>
                        <a:t>．读懂课文的深层含意，分析课文通过尖锐的戏剧冲突来表达的中心思想。</a:t>
                      </a:r>
                      <a:endParaRPr lang="zh-CN" sz="1050" kern="100" dirty="0">
                        <a:effectLst/>
                        <a:latin typeface="等线" panose="02010600030101010101" charset="-122"/>
                        <a:ea typeface="等线" panose="02010600030101010101" charset="-122"/>
                        <a:cs typeface="Courier New" panose="02070309020205020404"/>
                      </a:endParaRPr>
                    </a:p>
                    <a:p>
                      <a:pPr algn="l">
                        <a:lnSpc>
                          <a:spcPct val="150000"/>
                        </a:lnSpc>
                        <a:spcAft>
                          <a:spcPts val="0"/>
                        </a:spcAft>
                        <a:tabLst>
                          <a:tab pos="2700655" algn="l"/>
                        </a:tabLst>
                      </a:pPr>
                      <a:r>
                        <a:rPr lang="en-US" sz="2800" b="1" kern="100" dirty="0">
                          <a:effectLst/>
                          <a:latin typeface="Times New Roman" panose="02020603050405020304"/>
                          <a:ea typeface="宋体" panose="02010600030101010101" pitchFamily="2" charset="-122"/>
                          <a:cs typeface="Courier New" panose="02070309020205020404"/>
                        </a:rPr>
                        <a:t>3</a:t>
                      </a:r>
                      <a:r>
                        <a:rPr lang="zh-CN" sz="2800" b="1" kern="100" dirty="0">
                          <a:effectLst/>
                          <a:latin typeface="Times New Roman" panose="02020603050405020304"/>
                          <a:ea typeface="宋体" panose="02010600030101010101" pitchFamily="2" charset="-122"/>
                          <a:cs typeface="Times New Roman" panose="02020603050405020304"/>
                        </a:rPr>
                        <a:t>．学习课文通过跌宕曲折的故事情节、尖锐的戏剧冲突刻画典型人物的写作特点。</a:t>
                      </a:r>
                      <a:endParaRPr lang="zh-CN" sz="1050" kern="100" dirty="0">
                        <a:effectLst/>
                        <a:latin typeface="等线" panose="02010600030101010101" charset="-122"/>
                        <a:ea typeface="等线" panose="02010600030101010101" charset="-122"/>
                        <a:cs typeface="Courier New" panose="02070309020205020404"/>
                      </a:endParaRPr>
                    </a:p>
                    <a:p>
                      <a:pPr algn="l">
                        <a:lnSpc>
                          <a:spcPct val="150000"/>
                        </a:lnSpc>
                        <a:spcAft>
                          <a:spcPts val="0"/>
                        </a:spcAft>
                        <a:tabLst>
                          <a:tab pos="2700655" algn="l"/>
                        </a:tabLst>
                      </a:pPr>
                      <a:r>
                        <a:rPr lang="en-US" sz="2800" b="1" kern="100" dirty="0">
                          <a:effectLst/>
                          <a:latin typeface="Times New Roman" panose="02020603050405020304"/>
                          <a:ea typeface="宋体" panose="02010600030101010101" pitchFamily="2" charset="-122"/>
                          <a:cs typeface="Courier New" panose="02070309020205020404"/>
                        </a:rPr>
                        <a:t>4</a:t>
                      </a:r>
                      <a:r>
                        <a:rPr lang="zh-CN" sz="2800" b="1" kern="100" dirty="0">
                          <a:effectLst/>
                          <a:latin typeface="Times New Roman" panose="02020603050405020304"/>
                          <a:ea typeface="宋体" panose="02010600030101010101" pitchFamily="2" charset="-122"/>
                          <a:cs typeface="Times New Roman" panose="02020603050405020304"/>
                        </a:rPr>
                        <a:t>．品味课文丰富多彩而又个性化的艺术语言，正确认识哈姆莱特复仇的意义，吸收人文主义思想中的精华。</a:t>
                      </a:r>
                      <a:endParaRPr lang="zh-CN" sz="1050" kern="100" dirty="0">
                        <a:effectLst/>
                        <a:latin typeface="等线" panose="02010600030101010101" charset="-122"/>
                        <a:ea typeface="等线" panose="02010600030101010101"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271037" y="611795"/>
            <a:ext cx="10980000" cy="3322955"/>
          </a:xfrm>
        </p:spPr>
        <p:txBody>
          <a:bodyPr/>
          <a:lstStyle/>
          <a:p>
            <a:pPr>
              <a:spcAft>
                <a:spcPts val="0"/>
              </a:spcAft>
              <a:tabLst>
                <a:tab pos="2700655" algn="l"/>
              </a:tabLst>
            </a:pPr>
            <a:r>
              <a:rPr lang="en-US" altLang="zh-CN" kern="100" dirty="0">
                <a:cs typeface="Courier New" panose="02070309020205020404"/>
              </a:rPr>
              <a:t>6</a:t>
            </a:r>
            <a:r>
              <a:rPr lang="zh-CN" altLang="zh-CN" kern="100" dirty="0">
                <a:cs typeface="Times New Roman" panose="02020603050405020304"/>
              </a:rPr>
              <a:t>．哈姆莱特对奥菲利娅说话时有何特点？</a:t>
            </a:r>
            <a:r>
              <a:rPr lang="zh-CN" altLang="zh-CN" kern="100" dirty="0">
                <a:latin typeface="等线" panose="02010600030101010101" charset="-122"/>
                <a:ea typeface="Times New Roman" panose="02020603050405020304"/>
                <a:cs typeface="Courier New" panose="02070309020205020404"/>
              </a:rPr>
              <a:t> </a:t>
            </a:r>
            <a:r>
              <a:rPr lang="zh-CN" altLang="zh-CN" kern="100" dirty="0">
                <a:cs typeface="Times New Roman" panose="02020603050405020304"/>
              </a:rPr>
              <a:t>他为什么要这样做？</a:t>
            </a:r>
            <a:endParaRPr lang="zh-CN" altLang="zh-CN" sz="1050" kern="100" dirty="0">
              <a:latin typeface="等线" panose="02010600030101010101" charset="-122"/>
              <a:ea typeface="等线" panose="02010600030101010101" charset="-122"/>
              <a:cs typeface="Courier New" panose="02070309020205020404"/>
            </a:endParaRPr>
          </a:p>
          <a:p>
            <a:pPr>
              <a:spcAft>
                <a:spcPts val="0"/>
              </a:spcAft>
              <a:tabLst>
                <a:tab pos="2700655" algn="l"/>
              </a:tabLst>
            </a:pPr>
            <a:r>
              <a:rPr lang="zh-CN" altLang="zh-CN" kern="100" dirty="0">
                <a:solidFill>
                  <a:srgbClr val="FF0000"/>
                </a:solidFill>
                <a:ea typeface="黑体" panose="02010609060101010101" charset="-122"/>
                <a:cs typeface="Times New Roman" panose="02020603050405020304"/>
              </a:rPr>
              <a:t>答案：</a:t>
            </a:r>
            <a:r>
              <a:rPr lang="en-US" altLang="zh-CN" kern="100" dirty="0">
                <a:ea typeface="楷体" panose="02010609060101010101" charset="-122"/>
                <a:cs typeface="Courier New" panose="02070309020205020404"/>
              </a:rPr>
              <a:t>(1)</a:t>
            </a:r>
            <a:r>
              <a:rPr lang="zh-CN" altLang="zh-CN" kern="100" dirty="0">
                <a:ea typeface="楷体" panose="02010609060101010101" charset="-122"/>
                <a:cs typeface="Times New Roman" panose="02020603050405020304"/>
              </a:rPr>
              <a:t>哈姆莱特故意在奥菲利娅身边装出一副因痴情而精神失常的样子，胡言乱语，话语颠三倒四，自相矛盾。</a:t>
            </a:r>
            <a:endParaRPr lang="zh-CN" altLang="zh-CN" sz="1050" kern="100" dirty="0">
              <a:latin typeface="等线" panose="02010600030101010101" charset="-122"/>
              <a:ea typeface="等线" panose="02010600030101010101" charset="-122"/>
              <a:cs typeface="Courier New" panose="02070309020205020404"/>
            </a:endParaRPr>
          </a:p>
          <a:p>
            <a:pPr>
              <a:spcAft>
                <a:spcPts val="0"/>
              </a:spcAft>
              <a:tabLst>
                <a:tab pos="2700655" algn="l"/>
              </a:tabLst>
            </a:pPr>
            <a:r>
              <a:rPr lang="en-US" altLang="zh-CN" kern="100" dirty="0">
                <a:ea typeface="楷体" panose="02010609060101010101" charset="-122"/>
                <a:cs typeface="Courier New" panose="02070309020205020404"/>
              </a:rPr>
              <a:t>        (2)</a:t>
            </a:r>
            <a:r>
              <a:rPr lang="zh-CN" altLang="zh-CN" kern="100" dirty="0">
                <a:ea typeface="楷体" panose="02010609060101010101" charset="-122"/>
                <a:cs typeface="Times New Roman" panose="02020603050405020304"/>
              </a:rPr>
              <a:t>目的是让人们尤其是国王认识到哈姆莱特已经因为恋爱失意而疯癫了，从而放松对其复仇的警惕</a:t>
            </a:r>
            <a:r>
              <a:rPr lang="zh-CN" altLang="zh-CN" kern="100" dirty="0" smtClean="0">
                <a:ea typeface="楷体" panose="02010609060101010101" charset="-122"/>
                <a:cs typeface="Times New Roman" panose="02020603050405020304"/>
              </a:rPr>
              <a:t>。</a:t>
            </a:r>
            <a:endParaRPr lang="zh-CN" altLang="zh-CN" sz="1050" kern="100" dirty="0">
              <a:latin typeface="等线" panose="02010600030101010101" charset="-122"/>
              <a:ea typeface="等线" panose="02010600030101010101" charset="-122"/>
              <a:cs typeface="Courier New" panose="02070309020205020404"/>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271037" y="611795"/>
            <a:ext cx="10980000" cy="5426101"/>
          </a:xfrm>
        </p:spPr>
        <p:txBody>
          <a:bodyPr/>
          <a:lstStyle/>
          <a:p>
            <a:pPr>
              <a:spcAft>
                <a:spcPts val="0"/>
              </a:spcAft>
              <a:tabLst>
                <a:tab pos="2700655" algn="l"/>
              </a:tabLst>
            </a:pPr>
            <a:r>
              <a:rPr lang="en-US" altLang="zh-CN" sz="2600" kern="100" dirty="0">
                <a:cs typeface="Courier New" panose="02070309020205020404"/>
              </a:rPr>
              <a:t>7</a:t>
            </a:r>
            <a:r>
              <a:rPr lang="zh-CN" altLang="zh-CN" sz="2600" kern="100" dirty="0">
                <a:cs typeface="Times New Roman" panose="02020603050405020304"/>
              </a:rPr>
              <a:t>．理解下面两段台词的含意。</a:t>
            </a:r>
            <a:endParaRPr lang="zh-CN" altLang="zh-CN" sz="2600" kern="100" dirty="0">
              <a:latin typeface="等线" panose="02010600030101010101" charset="-122"/>
              <a:ea typeface="等线" panose="02010600030101010101" charset="-122"/>
              <a:cs typeface="Courier New" panose="02070309020205020404"/>
            </a:endParaRPr>
          </a:p>
          <a:p>
            <a:pPr>
              <a:spcAft>
                <a:spcPts val="0"/>
              </a:spcAft>
              <a:tabLst>
                <a:tab pos="2700655" algn="l"/>
              </a:tabLst>
            </a:pPr>
            <a:r>
              <a:rPr lang="en-US" altLang="zh-CN" sz="2600" kern="100" dirty="0">
                <a:ea typeface="楷体" panose="02010609060101010101" charset="-122"/>
                <a:cs typeface="Courier New" panose="02070309020205020404"/>
              </a:rPr>
              <a:t>(1)</a:t>
            </a:r>
            <a:r>
              <a:rPr lang="zh-CN" altLang="zh-CN" sz="2600" kern="100" dirty="0">
                <a:ea typeface="楷体" panose="02010609060101010101" charset="-122"/>
                <a:cs typeface="Times New Roman" panose="02020603050405020304"/>
              </a:rPr>
              <a:t>我说，我们以后再不要结什么婚了；已经结过婚的，除了一个人以外，都可以让他们活下去；没有结婚的不准再结婚，出家去吧，去。</a:t>
            </a:r>
            <a:endParaRPr lang="zh-CN" altLang="zh-CN" sz="2600" kern="100" dirty="0">
              <a:latin typeface="等线" panose="02010600030101010101" charset="-122"/>
              <a:ea typeface="等线" panose="02010600030101010101" charset="-122"/>
              <a:cs typeface="Courier New" panose="02070309020205020404"/>
            </a:endParaRPr>
          </a:p>
          <a:p>
            <a:pPr>
              <a:spcAft>
                <a:spcPts val="0"/>
              </a:spcAft>
              <a:tabLst>
                <a:tab pos="2700655" algn="l"/>
              </a:tabLst>
            </a:pPr>
            <a:r>
              <a:rPr lang="zh-CN" altLang="zh-CN" sz="2600" kern="100" dirty="0">
                <a:solidFill>
                  <a:srgbClr val="FF0000"/>
                </a:solidFill>
                <a:ea typeface="黑体" panose="02010609060101010101" charset="-122"/>
                <a:cs typeface="Times New Roman" panose="02020603050405020304"/>
              </a:rPr>
              <a:t>答案：</a:t>
            </a:r>
            <a:r>
              <a:rPr lang="zh-CN" altLang="zh-CN" sz="2600" kern="100" dirty="0">
                <a:ea typeface="楷体" panose="02010609060101010101" charset="-122"/>
                <a:cs typeface="Times New Roman" panose="02020603050405020304"/>
              </a:rPr>
              <a:t>这段台词是哈姆莱特的暗示，表达了对叔父和母亲结婚的反对，特别是对现任国王克劳狄斯的痛恨。</a:t>
            </a:r>
            <a:endParaRPr lang="zh-CN" altLang="zh-CN" sz="2600" kern="100" dirty="0">
              <a:latin typeface="等线" panose="02010600030101010101" charset="-122"/>
              <a:ea typeface="等线" panose="02010600030101010101" charset="-122"/>
              <a:cs typeface="Courier New" panose="02070309020205020404"/>
            </a:endParaRPr>
          </a:p>
          <a:p>
            <a:pPr>
              <a:spcAft>
                <a:spcPts val="0"/>
              </a:spcAft>
              <a:tabLst>
                <a:tab pos="2700655" algn="l"/>
              </a:tabLst>
            </a:pPr>
            <a:r>
              <a:rPr lang="en-US" altLang="zh-CN" sz="2600" kern="100" dirty="0">
                <a:ea typeface="楷体" panose="02010609060101010101" charset="-122"/>
                <a:cs typeface="Courier New" panose="02070309020205020404"/>
              </a:rPr>
              <a:t>(2)</a:t>
            </a:r>
            <a:r>
              <a:rPr lang="zh-CN" altLang="zh-CN" sz="2600" kern="100" dirty="0">
                <a:ea typeface="楷体" panose="02010609060101010101" charset="-122"/>
                <a:cs typeface="Times New Roman" panose="02020603050405020304"/>
              </a:rPr>
              <a:t>朝臣的眼睛、学者的辩舌、军人的利剑、国家所瞩望的一朵娇花；时流的明镜、人伦的雅范、举世瞩目的中心，这样无可挽回地陨落了！</a:t>
            </a:r>
            <a:endParaRPr lang="zh-CN" altLang="zh-CN" sz="2600" kern="100" dirty="0">
              <a:latin typeface="等线" panose="02010600030101010101" charset="-122"/>
              <a:ea typeface="等线" panose="02010600030101010101" charset="-122"/>
              <a:cs typeface="Courier New" panose="02070309020205020404"/>
            </a:endParaRPr>
          </a:p>
          <a:p>
            <a:pPr>
              <a:spcAft>
                <a:spcPts val="0"/>
              </a:spcAft>
              <a:tabLst>
                <a:tab pos="2700655" algn="l"/>
              </a:tabLst>
            </a:pPr>
            <a:r>
              <a:rPr lang="zh-CN" altLang="zh-CN" sz="2600" kern="100" dirty="0">
                <a:solidFill>
                  <a:srgbClr val="FF0000"/>
                </a:solidFill>
                <a:ea typeface="黑体" panose="02010609060101010101" charset="-122"/>
                <a:cs typeface="Times New Roman" panose="02020603050405020304"/>
              </a:rPr>
              <a:t>答案：</a:t>
            </a:r>
            <a:r>
              <a:rPr lang="zh-CN" altLang="zh-CN" sz="2600" kern="100" dirty="0">
                <a:ea typeface="楷体" panose="02010609060101010101" charset="-122"/>
                <a:cs typeface="Times New Roman" panose="02020603050405020304"/>
              </a:rPr>
              <a:t>这段台词是奥菲利娅对哈姆莱特的高度评价和由衷的失望，表现了奥菲利娅对爱情的真诚和心灵的单纯</a:t>
            </a:r>
            <a:r>
              <a:rPr lang="zh-CN" altLang="zh-CN" sz="2600" kern="100" dirty="0" smtClean="0">
                <a:ea typeface="楷体" panose="02010609060101010101" charset="-122"/>
                <a:cs typeface="Times New Roman" panose="02020603050405020304"/>
              </a:rPr>
              <a:t>。</a:t>
            </a:r>
            <a:endParaRPr lang="zh-CN" altLang="zh-CN" sz="2600" kern="100" dirty="0">
              <a:latin typeface="等线" panose="02010600030101010101" charset="-122"/>
              <a:ea typeface="等线" panose="02010600030101010101" charset="-122"/>
              <a:cs typeface="Courier New" panose="02070309020205020404"/>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6" name="平行四边形 35"/>
          <p:cNvSpPr/>
          <p:nvPr/>
        </p:nvSpPr>
        <p:spPr>
          <a:xfrm>
            <a:off x="0" y="4498975"/>
            <a:ext cx="11522075" cy="1981199"/>
          </a:xfrm>
          <a:prstGeom prst="parallelogram">
            <a:avLst>
              <a:gd name="adj" fmla="val 0"/>
            </a:avLst>
          </a:prstGeom>
          <a:gradFill flip="none" rotWithShape="1">
            <a:gsLst>
              <a:gs pos="100000">
                <a:srgbClr val="FFC000"/>
              </a:gs>
              <a:gs pos="27000">
                <a:srgbClr val="C00000"/>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15000" b="1" dirty="0">
              <a:solidFill>
                <a:schemeClr val="bg1"/>
              </a:solidFill>
              <a:latin typeface="HelveticaNeueLT Pro 67 MdCn" pitchFamily="34" charset="0"/>
              <a:ea typeface="微软雅黑" panose="020B0503020204020204" pitchFamily="34" charset="-122"/>
            </a:endParaRPr>
          </a:p>
        </p:txBody>
      </p:sp>
      <p:sp>
        <p:nvSpPr>
          <p:cNvPr id="10" name="TextBox 6"/>
          <p:cNvSpPr txBox="1"/>
          <p:nvPr/>
        </p:nvSpPr>
        <p:spPr>
          <a:xfrm>
            <a:off x="1230313" y="5224463"/>
            <a:ext cx="2286000" cy="415925"/>
          </a:xfrm>
          <a:prstGeom prst="rect">
            <a:avLst/>
          </a:prstGeom>
          <a:noFill/>
          <a:ln w="9525">
            <a:noFill/>
          </a:ln>
        </p:spPr>
        <p:txBody>
          <a:bodyPr lIns="81650" tIns="40825" rIns="81650" bIns="40825"/>
          <a:lstStyle/>
          <a:p>
            <a:pPr defTabSz="814705" eaLnBrk="0" hangingPunct="0">
              <a:defRPr/>
            </a:pPr>
            <a:r>
              <a:rPr lang="zh-CN" altLang="en-US" sz="1890" b="1" dirty="0">
                <a:solidFill>
                  <a:srgbClr val="FFFF00"/>
                </a:solidFill>
                <a:latin typeface="微软雅黑" panose="020B0503020204020204" pitchFamily="34" charset="-122"/>
                <a:ea typeface="微软雅黑" panose="020B0503020204020204" pitchFamily="34" charset="-122"/>
              </a:rPr>
              <a:t>点击页面进入</a:t>
            </a:r>
            <a:r>
              <a:rPr lang="en-US" altLang="zh-CN" sz="1890" b="1" dirty="0">
                <a:solidFill>
                  <a:srgbClr val="FFFF00"/>
                </a:solidFill>
                <a:latin typeface="微软雅黑" panose="020B0503020204020204" pitchFamily="34" charset="-122"/>
                <a:ea typeface="微软雅黑" panose="020B0503020204020204" pitchFamily="34" charset="-122"/>
              </a:rPr>
              <a:t>…</a:t>
            </a:r>
            <a:endParaRPr lang="en-US" altLang="zh-CN" sz="1890" b="1" dirty="0">
              <a:solidFill>
                <a:srgbClr val="FFFF00"/>
              </a:solidFill>
              <a:latin typeface="微软雅黑" panose="020B0503020204020204" pitchFamily="34" charset="-122"/>
              <a:ea typeface="微软雅黑" panose="020B0503020204020204" pitchFamily="34" charset="-122"/>
            </a:endParaRPr>
          </a:p>
        </p:txBody>
      </p:sp>
      <p:sp>
        <p:nvSpPr>
          <p:cNvPr id="11" name="矩形 10"/>
          <p:cNvSpPr/>
          <p:nvPr/>
        </p:nvSpPr>
        <p:spPr>
          <a:xfrm>
            <a:off x="1079500" y="5581650"/>
            <a:ext cx="2030413" cy="382588"/>
          </a:xfrm>
          <a:prstGeom prst="rect">
            <a:avLst/>
          </a:prstGeom>
        </p:spPr>
        <p:txBody>
          <a:bodyPr wrap="none">
            <a:spAutoFit/>
          </a:bodyPr>
          <a:lstStyle/>
          <a:p>
            <a:pPr defTabSz="815975" eaLnBrk="0" hangingPunct="0">
              <a:defRPr/>
            </a:pPr>
            <a:r>
              <a:rPr lang="zh-CN" altLang="en-US" sz="1890" b="1" spc="331" dirty="0">
                <a:solidFill>
                  <a:srgbClr val="FFFF00"/>
                </a:solidFill>
                <a:latin typeface="微软雅黑" panose="020B0503020204020204" pitchFamily="34" charset="-122"/>
                <a:ea typeface="微软雅黑" panose="020B0503020204020204" pitchFamily="34" charset="-122"/>
              </a:rPr>
              <a:t>（</a:t>
            </a:r>
            <a:r>
              <a:rPr lang="en-US" altLang="zh-CN" sz="1890" b="1" spc="331" dirty="0">
                <a:solidFill>
                  <a:srgbClr val="FFFF00"/>
                </a:solidFill>
                <a:latin typeface="微软雅黑" panose="020B0503020204020204" pitchFamily="34" charset="-122"/>
                <a:ea typeface="微软雅黑" panose="020B0503020204020204" pitchFamily="34" charset="-122"/>
              </a:rPr>
              <a:t>WORD</a:t>
            </a:r>
            <a:r>
              <a:rPr lang="zh-CN" altLang="en-US" sz="1890" b="1" spc="331" dirty="0">
                <a:solidFill>
                  <a:srgbClr val="FFFF00"/>
                </a:solidFill>
                <a:latin typeface="微软雅黑" panose="020B0503020204020204" pitchFamily="34" charset="-122"/>
                <a:ea typeface="微软雅黑" panose="020B0503020204020204" pitchFamily="34" charset="-122"/>
              </a:rPr>
              <a:t>版）</a:t>
            </a:r>
            <a:endParaRPr lang="zh-CN" altLang="en-US" sz="1890" b="1" spc="331" dirty="0">
              <a:solidFill>
                <a:srgbClr val="FFFF00"/>
              </a:solidFill>
              <a:latin typeface="微软雅黑" panose="020B0503020204020204" pitchFamily="34" charset="-122"/>
              <a:ea typeface="微软雅黑" panose="020B0503020204020204" pitchFamily="34" charset="-122"/>
            </a:endParaRPr>
          </a:p>
        </p:txBody>
      </p:sp>
      <p:pic>
        <p:nvPicPr>
          <p:cNvPr id="14" name="Picture" descr="Picture"/>
          <p:cNvPicPr>
            <a:picLocks noChangeAspect="1"/>
          </p:cNvPicPr>
          <p:nvPr/>
        </p:nvPicPr>
        <p:blipFill>
          <a:blip r:embed="rId1">
            <a:extLst>
              <a:ext uri="{28A0092B-C50C-407E-A947-70E740481C1C}">
                <a14:useLocalDpi xmlns:a14="http://schemas.microsoft.com/office/drawing/2010/main" val="0"/>
              </a:ext>
            </a:extLst>
          </a:blip>
          <a:srcRect/>
          <a:stretch>
            <a:fillRect/>
          </a:stretch>
        </p:blipFill>
        <p:spPr bwMode="auto">
          <a:xfrm>
            <a:off x="1323975" y="3324225"/>
            <a:ext cx="1390650" cy="1719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燕尾形 14"/>
          <p:cNvSpPr/>
          <p:nvPr/>
        </p:nvSpPr>
        <p:spPr>
          <a:xfrm rot="5400000">
            <a:off x="1647825" y="4179888"/>
            <a:ext cx="742950" cy="736600"/>
          </a:xfrm>
          <a:prstGeom prst="chevron">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2645" b="1">
              <a:solidFill>
                <a:prstClr val="black"/>
              </a:solidFill>
            </a:endParaRPr>
          </a:p>
        </p:txBody>
      </p:sp>
      <p:sp>
        <p:nvSpPr>
          <p:cNvPr id="16" name="TextBox 42"/>
          <p:cNvSpPr txBox="1">
            <a:spLocks noChangeArrowheads="1"/>
          </p:cNvSpPr>
          <p:nvPr/>
        </p:nvSpPr>
        <p:spPr bwMode="auto">
          <a:xfrm>
            <a:off x="1003300" y="2808288"/>
            <a:ext cx="2246313" cy="922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algn="just">
              <a:lnSpc>
                <a:spcPct val="150000"/>
              </a:lnSpc>
            </a:pPr>
            <a:r>
              <a:rPr lang="zh-CN" altLang="en-US" sz="1200">
                <a:solidFill>
                  <a:srgbClr val="7F7F7F"/>
                </a:solidFill>
                <a:latin typeface="微软雅黑" panose="020B0503020204020204" pitchFamily="34" charset="-122"/>
                <a:ea typeface="微软雅黑" panose="020B0503020204020204" pitchFamily="34" charset="-122"/>
              </a:rPr>
              <a:t>巩固课堂所学 </a:t>
            </a:r>
            <a:r>
              <a:rPr lang="en-US" altLang="zh-CN" sz="1200">
                <a:solidFill>
                  <a:srgbClr val="7F7F7F"/>
                </a:solidFill>
                <a:latin typeface="微软雅黑" panose="020B0503020204020204" pitchFamily="34" charset="-122"/>
                <a:ea typeface="微软雅黑" panose="020B0503020204020204" pitchFamily="34" charset="-122"/>
              </a:rPr>
              <a:t>· </a:t>
            </a:r>
            <a:r>
              <a:rPr lang="zh-CN" altLang="en-US" sz="1200">
                <a:solidFill>
                  <a:srgbClr val="7F7F7F"/>
                </a:solidFill>
                <a:latin typeface="微软雅黑" panose="020B0503020204020204" pitchFamily="34" charset="-122"/>
                <a:ea typeface="微软雅黑" panose="020B0503020204020204" pitchFamily="34" charset="-122"/>
              </a:rPr>
              <a:t>激发学习思维</a:t>
            </a:r>
            <a:endParaRPr lang="en-US" altLang="zh-CN" sz="1200">
              <a:solidFill>
                <a:srgbClr val="7F7F7F"/>
              </a:solidFill>
              <a:latin typeface="微软雅黑" panose="020B0503020204020204" pitchFamily="34" charset="-122"/>
              <a:ea typeface="微软雅黑" panose="020B0503020204020204" pitchFamily="34" charset="-122"/>
            </a:endParaRPr>
          </a:p>
          <a:p>
            <a:pPr algn="just">
              <a:lnSpc>
                <a:spcPct val="150000"/>
              </a:lnSpc>
            </a:pPr>
            <a:r>
              <a:rPr lang="zh-CN" altLang="en-US" sz="1200">
                <a:solidFill>
                  <a:srgbClr val="7F7F7F"/>
                </a:solidFill>
                <a:latin typeface="微软雅黑" panose="020B0503020204020204" pitchFamily="34" charset="-122"/>
                <a:ea typeface="微软雅黑" panose="020B0503020204020204" pitchFamily="34" charset="-122"/>
              </a:rPr>
              <a:t>夯实基础知识 </a:t>
            </a:r>
            <a:r>
              <a:rPr lang="en-US" altLang="zh-CN" sz="1200">
                <a:solidFill>
                  <a:srgbClr val="7F7F7F"/>
                </a:solidFill>
                <a:latin typeface="微软雅黑" panose="020B0503020204020204" pitchFamily="34" charset="-122"/>
                <a:ea typeface="微软雅黑" panose="020B0503020204020204" pitchFamily="34" charset="-122"/>
              </a:rPr>
              <a:t>· </a:t>
            </a:r>
            <a:r>
              <a:rPr lang="zh-CN" altLang="en-US" sz="1200">
                <a:solidFill>
                  <a:srgbClr val="7F7F7F"/>
                </a:solidFill>
                <a:latin typeface="微软雅黑" panose="020B0503020204020204" pitchFamily="34" charset="-122"/>
                <a:ea typeface="微软雅黑" panose="020B0503020204020204" pitchFamily="34" charset="-122"/>
              </a:rPr>
              <a:t>熟悉命题方式</a:t>
            </a:r>
            <a:endParaRPr lang="en-US" altLang="zh-CN" sz="1200">
              <a:solidFill>
                <a:srgbClr val="7F7F7F"/>
              </a:solidFill>
              <a:latin typeface="微软雅黑" panose="020B0503020204020204" pitchFamily="34" charset="-122"/>
              <a:ea typeface="微软雅黑" panose="020B0503020204020204" pitchFamily="34" charset="-122"/>
            </a:endParaRPr>
          </a:p>
          <a:p>
            <a:pPr algn="just">
              <a:lnSpc>
                <a:spcPct val="150000"/>
              </a:lnSpc>
            </a:pPr>
            <a:r>
              <a:rPr lang="zh-CN" altLang="en-US" sz="1200">
                <a:solidFill>
                  <a:srgbClr val="7F7F7F"/>
                </a:solidFill>
                <a:latin typeface="微软雅黑" panose="020B0503020204020204" pitchFamily="34" charset="-122"/>
                <a:ea typeface="微软雅黑" panose="020B0503020204020204" pitchFamily="34" charset="-122"/>
              </a:rPr>
              <a:t>自我检测提能 </a:t>
            </a:r>
            <a:r>
              <a:rPr lang="en-US" altLang="zh-CN" sz="1200">
                <a:solidFill>
                  <a:srgbClr val="7F7F7F"/>
                </a:solidFill>
                <a:latin typeface="微软雅黑" panose="020B0503020204020204" pitchFamily="34" charset="-122"/>
                <a:ea typeface="微软雅黑" panose="020B0503020204020204" pitchFamily="34" charset="-122"/>
              </a:rPr>
              <a:t>· </a:t>
            </a:r>
            <a:r>
              <a:rPr lang="zh-CN" altLang="en-US" sz="1200">
                <a:solidFill>
                  <a:srgbClr val="7F7F7F"/>
                </a:solidFill>
                <a:latin typeface="微软雅黑" panose="020B0503020204020204" pitchFamily="34" charset="-122"/>
                <a:ea typeface="微软雅黑" panose="020B0503020204020204" pitchFamily="34" charset="-122"/>
              </a:rPr>
              <a:t>及时矫正不足</a:t>
            </a:r>
            <a:endParaRPr lang="zh-CN" altLang="en-US" sz="1200">
              <a:solidFill>
                <a:srgbClr val="7F7F7F"/>
              </a:solidFill>
              <a:latin typeface="微软雅黑" panose="020B0503020204020204" pitchFamily="34" charset="-122"/>
              <a:ea typeface="微软雅黑" panose="020B0503020204020204" pitchFamily="34" charset="-122"/>
            </a:endParaRPr>
          </a:p>
        </p:txBody>
      </p:sp>
      <p:sp>
        <p:nvSpPr>
          <p:cNvPr id="17" name="TextBox 111"/>
          <p:cNvSpPr txBox="1">
            <a:spLocks noChangeArrowheads="1"/>
          </p:cNvSpPr>
          <p:nvPr/>
        </p:nvSpPr>
        <p:spPr bwMode="auto">
          <a:xfrm>
            <a:off x="8396288" y="1071563"/>
            <a:ext cx="2586037" cy="612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algn="ctr">
              <a:lnSpc>
                <a:spcPct val="150000"/>
              </a:lnSpc>
            </a:pPr>
            <a:r>
              <a:rPr lang="zh-CN" altLang="en-US" sz="1200">
                <a:solidFill>
                  <a:srgbClr val="7F7F7F"/>
                </a:solidFill>
                <a:latin typeface="微软雅黑" panose="020B0503020204020204" pitchFamily="34" charset="-122"/>
                <a:ea typeface="微软雅黑" panose="020B0503020204020204" pitchFamily="34" charset="-122"/>
              </a:rPr>
              <a:t>本节课掌握了哪些考点？</a:t>
            </a:r>
            <a:endParaRPr lang="en-US" altLang="zh-CN" sz="1200">
              <a:solidFill>
                <a:srgbClr val="7F7F7F"/>
              </a:solidFill>
              <a:latin typeface="微软雅黑" panose="020B0503020204020204" pitchFamily="34" charset="-122"/>
              <a:ea typeface="微软雅黑" panose="020B0503020204020204" pitchFamily="34" charset="-122"/>
            </a:endParaRPr>
          </a:p>
          <a:p>
            <a:pPr algn="ctr">
              <a:lnSpc>
                <a:spcPct val="150000"/>
              </a:lnSpc>
            </a:pPr>
            <a:r>
              <a:rPr lang="zh-CN" altLang="en-US" sz="1200">
                <a:solidFill>
                  <a:srgbClr val="7F7F7F"/>
                </a:solidFill>
                <a:latin typeface="微软雅黑" panose="020B0503020204020204" pitchFamily="34" charset="-122"/>
                <a:ea typeface="微软雅黑" panose="020B0503020204020204" pitchFamily="34" charset="-122"/>
              </a:rPr>
              <a:t>本节课还有什么疑问点？</a:t>
            </a:r>
            <a:endParaRPr lang="en-US" altLang="zh-CN" sz="1200">
              <a:solidFill>
                <a:srgbClr val="7F7F7F"/>
              </a:solidFill>
              <a:latin typeface="微软雅黑" panose="020B0503020204020204" pitchFamily="34" charset="-122"/>
              <a:ea typeface="微软雅黑" panose="020B0503020204020204" pitchFamily="34" charset="-122"/>
            </a:endParaRPr>
          </a:p>
        </p:txBody>
      </p:sp>
      <p:grpSp>
        <p:nvGrpSpPr>
          <p:cNvPr id="18" name="组合 41"/>
          <p:cNvGrpSpPr/>
          <p:nvPr/>
        </p:nvGrpSpPr>
        <p:grpSpPr bwMode="auto">
          <a:xfrm>
            <a:off x="3829050" y="1195388"/>
            <a:ext cx="4102100" cy="1787525"/>
            <a:chOff x="3785732" y="617328"/>
            <a:chExt cx="4799076" cy="2091592"/>
          </a:xfrm>
        </p:grpSpPr>
        <p:sp>
          <p:nvSpPr>
            <p:cNvPr id="19" name="椭圆 18"/>
            <p:cNvSpPr/>
            <p:nvPr/>
          </p:nvSpPr>
          <p:spPr>
            <a:xfrm>
              <a:off x="3785732" y="1063138"/>
              <a:ext cx="1493211" cy="1493464"/>
            </a:xfrm>
            <a:prstGeom prst="ellipse">
              <a:avLst/>
            </a:prstGeom>
            <a:solidFill>
              <a:srgbClr val="A8CF38"/>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anchor="ctr"/>
            <a:lstStyle/>
            <a:p>
              <a:pPr algn="ctr" defTabSz="913130" eaLnBrk="0" hangingPunct="0">
                <a:defRPr/>
              </a:pPr>
              <a:r>
                <a:rPr lang="zh-CN" altLang="en-US" sz="1700" b="1" dirty="0">
                  <a:solidFill>
                    <a:prstClr val="white"/>
                  </a:solidFill>
                  <a:latin typeface="HelveticaNeueLT Pro 67 MdCn" pitchFamily="34" charset="0"/>
                  <a:ea typeface="微软雅黑" panose="020B0503020204020204" pitchFamily="34" charset="-122"/>
                </a:rPr>
                <a:t>课后训练 </a:t>
              </a:r>
              <a:endParaRPr lang="zh-CN" altLang="en-US" sz="1700" b="1" dirty="0">
                <a:solidFill>
                  <a:prstClr val="white"/>
                </a:solidFill>
                <a:latin typeface="微软雅黑" panose="020B0503020204020204" pitchFamily="34" charset="-122"/>
                <a:ea typeface="微软雅黑" panose="020B0503020204020204" pitchFamily="34" charset="-122"/>
              </a:endParaRPr>
            </a:p>
          </p:txBody>
        </p:sp>
        <p:sp>
          <p:nvSpPr>
            <p:cNvPr id="20" name="椭圆 19"/>
            <p:cNvSpPr/>
            <p:nvPr/>
          </p:nvSpPr>
          <p:spPr>
            <a:xfrm>
              <a:off x="7091597" y="1016699"/>
              <a:ext cx="1493211" cy="1493464"/>
            </a:xfrm>
            <a:prstGeom prst="ellipse">
              <a:avLst/>
            </a:prstGeom>
            <a:solidFill>
              <a:srgbClr val="00B0F0"/>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anchor="ctr"/>
            <a:lstStyle/>
            <a:p>
              <a:pPr algn="ctr" defTabSz="913130" eaLnBrk="0" hangingPunct="0">
                <a:defRPr/>
              </a:pPr>
              <a:r>
                <a:rPr lang="zh-CN" altLang="en-US" sz="1700" b="1" dirty="0">
                  <a:solidFill>
                    <a:prstClr val="white"/>
                  </a:solidFill>
                  <a:latin typeface="HelveticaNeueLT Pro 67 MdCn" pitchFamily="34" charset="0"/>
                  <a:ea typeface="微软雅黑" panose="020B0503020204020204" pitchFamily="34" charset="-122"/>
                </a:rPr>
                <a:t>学习反思</a:t>
              </a:r>
              <a:endParaRPr lang="zh-CN" altLang="en-US" sz="1700" b="1" dirty="0">
                <a:solidFill>
                  <a:prstClr val="white"/>
                </a:solidFill>
                <a:latin typeface="HelveticaNeueLT Pro 67 MdCn" pitchFamily="34" charset="0"/>
                <a:ea typeface="微软雅黑" panose="020B0503020204020204" pitchFamily="34" charset="-122"/>
              </a:endParaRPr>
            </a:p>
          </p:txBody>
        </p:sp>
        <p:cxnSp>
          <p:nvCxnSpPr>
            <p:cNvPr id="21" name="直接连接符 20"/>
            <p:cNvCxnSpPr/>
            <p:nvPr/>
          </p:nvCxnSpPr>
          <p:spPr>
            <a:xfrm>
              <a:off x="5373662" y="1679842"/>
              <a:ext cx="1574929"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22" name="组合 49"/>
            <p:cNvGrpSpPr/>
            <p:nvPr/>
          </p:nvGrpSpPr>
          <p:grpSpPr bwMode="auto">
            <a:xfrm>
              <a:off x="5137389" y="617328"/>
              <a:ext cx="2091594" cy="2091592"/>
              <a:chOff x="5049409" y="1518109"/>
              <a:chExt cx="2091594" cy="2091592"/>
            </a:xfrm>
          </p:grpSpPr>
          <p:sp>
            <p:nvSpPr>
              <p:cNvPr id="24" name="椭圆 23"/>
              <p:cNvSpPr/>
              <p:nvPr/>
            </p:nvSpPr>
            <p:spPr>
              <a:xfrm>
                <a:off x="5049409" y="1518109"/>
                <a:ext cx="2091594" cy="2091592"/>
              </a:xfrm>
              <a:prstGeom prst="ellipse">
                <a:avLst/>
              </a:prstGeom>
              <a:gradFill flip="none" rotWithShape="1">
                <a:gsLst>
                  <a:gs pos="48000">
                    <a:srgbClr val="49C1AD"/>
                  </a:gs>
                  <a:gs pos="0">
                    <a:srgbClr val="00B0F0"/>
                  </a:gs>
                  <a:gs pos="100000">
                    <a:srgbClr val="A8CF38"/>
                  </a:gs>
                </a:gsLst>
                <a:path path="circle">
                  <a:fillToRect t="100000" r="100000"/>
                </a:path>
                <a:tileRect l="-100000" b="-100000"/>
              </a:gradFill>
              <a:ln w="10160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2645" b="1">
                  <a:solidFill>
                    <a:srgbClr val="FFFFFF"/>
                  </a:solidFill>
                </a:endParaRPr>
              </a:p>
            </p:txBody>
          </p:sp>
          <p:sp>
            <p:nvSpPr>
              <p:cNvPr id="25" name="Freeform 6"/>
              <p:cNvSpPr>
                <a:spLocks noEditPoints="1"/>
              </p:cNvSpPr>
              <p:nvPr/>
            </p:nvSpPr>
            <p:spPr bwMode="auto">
              <a:xfrm>
                <a:off x="5766704" y="1910050"/>
                <a:ext cx="806037" cy="900908"/>
              </a:xfrm>
              <a:custGeom>
                <a:avLst/>
                <a:gdLst>
                  <a:gd name="T0" fmla="*/ 602 w 697"/>
                  <a:gd name="T1" fmla="*/ 267 h 782"/>
                  <a:gd name="T2" fmla="*/ 298 w 697"/>
                  <a:gd name="T3" fmla="*/ 0 h 782"/>
                  <a:gd name="T4" fmla="*/ 82 w 697"/>
                  <a:gd name="T5" fmla="*/ 533 h 782"/>
                  <a:gd name="T6" fmla="*/ 433 w 697"/>
                  <a:gd name="T7" fmla="*/ 674 h 782"/>
                  <a:gd name="T8" fmla="*/ 563 w 697"/>
                  <a:gd name="T9" fmla="*/ 673 h 782"/>
                  <a:gd name="T10" fmla="*/ 595 w 697"/>
                  <a:gd name="T11" fmla="*/ 577 h 782"/>
                  <a:gd name="T12" fmla="*/ 570 w 697"/>
                  <a:gd name="T13" fmla="*/ 554 h 782"/>
                  <a:gd name="T14" fmla="*/ 595 w 697"/>
                  <a:gd name="T15" fmla="*/ 527 h 782"/>
                  <a:gd name="T16" fmla="*/ 78 w 697"/>
                  <a:gd name="T17" fmla="*/ 265 h 782"/>
                  <a:gd name="T18" fmla="*/ 141 w 697"/>
                  <a:gd name="T19" fmla="*/ 329 h 782"/>
                  <a:gd name="T20" fmla="*/ 101 w 697"/>
                  <a:gd name="T21" fmla="*/ 426 h 782"/>
                  <a:gd name="T22" fmla="*/ 189 w 697"/>
                  <a:gd name="T23" fmla="*/ 514 h 782"/>
                  <a:gd name="T24" fmla="*/ 352 w 697"/>
                  <a:gd name="T25" fmla="*/ 95 h 782"/>
                  <a:gd name="T26" fmla="*/ 376 w 697"/>
                  <a:gd name="T27" fmla="*/ 315 h 782"/>
                  <a:gd name="T28" fmla="*/ 332 w 697"/>
                  <a:gd name="T29" fmla="*/ 331 h 782"/>
                  <a:gd name="T30" fmla="*/ 350 w 697"/>
                  <a:gd name="T31" fmla="*/ 291 h 782"/>
                  <a:gd name="T32" fmla="*/ 409 w 697"/>
                  <a:gd name="T33" fmla="*/ 156 h 782"/>
                  <a:gd name="T34" fmla="*/ 406 w 697"/>
                  <a:gd name="T35" fmla="*/ 208 h 782"/>
                  <a:gd name="T36" fmla="*/ 375 w 697"/>
                  <a:gd name="T37" fmla="*/ 240 h 782"/>
                  <a:gd name="T38" fmla="*/ 364 w 697"/>
                  <a:gd name="T39" fmla="*/ 263 h 782"/>
                  <a:gd name="T40" fmla="*/ 330 w 697"/>
                  <a:gd name="T41" fmla="*/ 276 h 782"/>
                  <a:gd name="T42" fmla="*/ 328 w 697"/>
                  <a:gd name="T43" fmla="*/ 247 h 782"/>
                  <a:gd name="T44" fmla="*/ 347 w 697"/>
                  <a:gd name="T45" fmla="*/ 219 h 782"/>
                  <a:gd name="T46" fmla="*/ 368 w 697"/>
                  <a:gd name="T47" fmla="*/ 195 h 782"/>
                  <a:gd name="T48" fmla="*/ 363 w 697"/>
                  <a:gd name="T49" fmla="*/ 171 h 782"/>
                  <a:gd name="T50" fmla="*/ 324 w 697"/>
                  <a:gd name="T51" fmla="*/ 170 h 782"/>
                  <a:gd name="T52" fmla="*/ 325 w 697"/>
                  <a:gd name="T53" fmla="*/ 131 h 782"/>
                  <a:gd name="T54" fmla="*/ 396 w 697"/>
                  <a:gd name="T55" fmla="*/ 140 h 782"/>
                  <a:gd name="T56" fmla="*/ 204 w 697"/>
                  <a:gd name="T57" fmla="*/ 479 h 782"/>
                  <a:gd name="T58" fmla="*/ 176 w 697"/>
                  <a:gd name="T59" fmla="*/ 490 h 782"/>
                  <a:gd name="T60" fmla="*/ 187 w 697"/>
                  <a:gd name="T61" fmla="*/ 465 h 782"/>
                  <a:gd name="T62" fmla="*/ 227 w 697"/>
                  <a:gd name="T63" fmla="*/ 395 h 782"/>
                  <a:gd name="T64" fmla="*/ 216 w 697"/>
                  <a:gd name="T65" fmla="*/ 421 h 782"/>
                  <a:gd name="T66" fmla="*/ 199 w 697"/>
                  <a:gd name="T67" fmla="*/ 437 h 782"/>
                  <a:gd name="T68" fmla="*/ 196 w 697"/>
                  <a:gd name="T69" fmla="*/ 452 h 782"/>
                  <a:gd name="T70" fmla="*/ 173 w 697"/>
                  <a:gd name="T71" fmla="*/ 450 h 782"/>
                  <a:gd name="T72" fmla="*/ 176 w 697"/>
                  <a:gd name="T73" fmla="*/ 431 h 782"/>
                  <a:gd name="T74" fmla="*/ 191 w 697"/>
                  <a:gd name="T75" fmla="*/ 415 h 782"/>
                  <a:gd name="T76" fmla="*/ 199 w 697"/>
                  <a:gd name="T77" fmla="*/ 399 h 782"/>
                  <a:gd name="T78" fmla="*/ 191 w 697"/>
                  <a:gd name="T79" fmla="*/ 387 h 782"/>
                  <a:gd name="T80" fmla="*/ 157 w 697"/>
                  <a:gd name="T81" fmla="*/ 398 h 782"/>
                  <a:gd name="T82" fmla="*/ 188 w 697"/>
                  <a:gd name="T83" fmla="*/ 363 h 782"/>
                  <a:gd name="T84" fmla="*/ 224 w 697"/>
                  <a:gd name="T85" fmla="*/ 381 h 782"/>
                  <a:gd name="T86" fmla="*/ 116 w 697"/>
                  <a:gd name="T87" fmla="*/ 243 h 782"/>
                  <a:gd name="T88" fmla="*/ 139 w 697"/>
                  <a:gd name="T89" fmla="*/ 218 h 782"/>
                  <a:gd name="T90" fmla="*/ 166 w 697"/>
                  <a:gd name="T91" fmla="*/ 231 h 782"/>
                  <a:gd name="T92" fmla="*/ 164 w 697"/>
                  <a:gd name="T93" fmla="*/ 255 h 782"/>
                  <a:gd name="T94" fmla="*/ 150 w 697"/>
                  <a:gd name="T95" fmla="*/ 269 h 782"/>
                  <a:gd name="T96" fmla="*/ 145 w 697"/>
                  <a:gd name="T97" fmla="*/ 280 h 782"/>
                  <a:gd name="T98" fmla="*/ 129 w 697"/>
                  <a:gd name="T99" fmla="*/ 286 h 782"/>
                  <a:gd name="T100" fmla="*/ 128 w 697"/>
                  <a:gd name="T101" fmla="*/ 273 h 782"/>
                  <a:gd name="T102" fmla="*/ 137 w 697"/>
                  <a:gd name="T103" fmla="*/ 260 h 782"/>
                  <a:gd name="T104" fmla="*/ 146 w 697"/>
                  <a:gd name="T105" fmla="*/ 249 h 782"/>
                  <a:gd name="T106" fmla="*/ 144 w 697"/>
                  <a:gd name="T107" fmla="*/ 237 h 782"/>
                  <a:gd name="T108" fmla="*/ 147 w 697"/>
                  <a:gd name="T109" fmla="*/ 312 h 782"/>
                  <a:gd name="T110" fmla="*/ 126 w 697"/>
                  <a:gd name="T111" fmla="*/ 304 h 782"/>
                  <a:gd name="T112" fmla="*/ 147 w 697"/>
                  <a:gd name="T113" fmla="*/ 296 h 7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697" h="782">
                    <a:moveTo>
                      <a:pt x="652" y="426"/>
                    </a:moveTo>
                    <a:cubicBezTo>
                      <a:pt x="636" y="408"/>
                      <a:pt x="611" y="388"/>
                      <a:pt x="601" y="366"/>
                    </a:cubicBezTo>
                    <a:cubicBezTo>
                      <a:pt x="587" y="333"/>
                      <a:pt x="603" y="301"/>
                      <a:pt x="602" y="267"/>
                    </a:cubicBezTo>
                    <a:cubicBezTo>
                      <a:pt x="602" y="240"/>
                      <a:pt x="594" y="207"/>
                      <a:pt x="585" y="182"/>
                    </a:cubicBezTo>
                    <a:cubicBezTo>
                      <a:pt x="570" y="141"/>
                      <a:pt x="543" y="107"/>
                      <a:pt x="509" y="80"/>
                    </a:cubicBezTo>
                    <a:cubicBezTo>
                      <a:pt x="455" y="31"/>
                      <a:pt x="380" y="0"/>
                      <a:pt x="298" y="0"/>
                    </a:cubicBezTo>
                    <a:cubicBezTo>
                      <a:pt x="133" y="0"/>
                      <a:pt x="0" y="122"/>
                      <a:pt x="0" y="273"/>
                    </a:cubicBezTo>
                    <a:cubicBezTo>
                      <a:pt x="0" y="283"/>
                      <a:pt x="0" y="293"/>
                      <a:pt x="1" y="302"/>
                    </a:cubicBezTo>
                    <a:cubicBezTo>
                      <a:pt x="3" y="368"/>
                      <a:pt x="23" y="446"/>
                      <a:pt x="82" y="533"/>
                    </a:cubicBezTo>
                    <a:cubicBezTo>
                      <a:pt x="82" y="533"/>
                      <a:pt x="164" y="697"/>
                      <a:pt x="0" y="781"/>
                    </a:cubicBezTo>
                    <a:cubicBezTo>
                      <a:pt x="361" y="782"/>
                      <a:pt x="361" y="782"/>
                      <a:pt x="361" y="782"/>
                    </a:cubicBezTo>
                    <a:cubicBezTo>
                      <a:pt x="361" y="782"/>
                      <a:pt x="389" y="674"/>
                      <a:pt x="433" y="674"/>
                    </a:cubicBezTo>
                    <a:cubicBezTo>
                      <a:pt x="470" y="674"/>
                      <a:pt x="508" y="677"/>
                      <a:pt x="545" y="675"/>
                    </a:cubicBezTo>
                    <a:cubicBezTo>
                      <a:pt x="552" y="676"/>
                      <a:pt x="558" y="675"/>
                      <a:pt x="563" y="673"/>
                    </a:cubicBezTo>
                    <a:cubicBezTo>
                      <a:pt x="563" y="673"/>
                      <a:pt x="563" y="673"/>
                      <a:pt x="563" y="673"/>
                    </a:cubicBezTo>
                    <a:cubicBezTo>
                      <a:pt x="563" y="673"/>
                      <a:pt x="563" y="673"/>
                      <a:pt x="563" y="673"/>
                    </a:cubicBezTo>
                    <a:cubicBezTo>
                      <a:pt x="589" y="660"/>
                      <a:pt x="571" y="601"/>
                      <a:pt x="571" y="601"/>
                    </a:cubicBezTo>
                    <a:cubicBezTo>
                      <a:pt x="586" y="595"/>
                      <a:pt x="595" y="585"/>
                      <a:pt x="595" y="577"/>
                    </a:cubicBezTo>
                    <a:cubicBezTo>
                      <a:pt x="595" y="575"/>
                      <a:pt x="595" y="575"/>
                      <a:pt x="595" y="575"/>
                    </a:cubicBezTo>
                    <a:cubicBezTo>
                      <a:pt x="595" y="565"/>
                      <a:pt x="581" y="557"/>
                      <a:pt x="560" y="554"/>
                    </a:cubicBezTo>
                    <a:cubicBezTo>
                      <a:pt x="570" y="554"/>
                      <a:pt x="570" y="554"/>
                      <a:pt x="570" y="554"/>
                    </a:cubicBezTo>
                    <a:cubicBezTo>
                      <a:pt x="585" y="554"/>
                      <a:pt x="598" y="546"/>
                      <a:pt x="598" y="536"/>
                    </a:cubicBezTo>
                    <a:cubicBezTo>
                      <a:pt x="598" y="535"/>
                      <a:pt x="598" y="535"/>
                      <a:pt x="598" y="535"/>
                    </a:cubicBezTo>
                    <a:cubicBezTo>
                      <a:pt x="598" y="532"/>
                      <a:pt x="597" y="529"/>
                      <a:pt x="595" y="527"/>
                    </a:cubicBezTo>
                    <a:cubicBezTo>
                      <a:pt x="598" y="514"/>
                      <a:pt x="608" y="461"/>
                      <a:pt x="611" y="461"/>
                    </a:cubicBezTo>
                    <a:cubicBezTo>
                      <a:pt x="697" y="457"/>
                      <a:pt x="652" y="426"/>
                      <a:pt x="652" y="426"/>
                    </a:cubicBezTo>
                    <a:close/>
                    <a:moveTo>
                      <a:pt x="78" y="265"/>
                    </a:moveTo>
                    <a:cubicBezTo>
                      <a:pt x="78" y="230"/>
                      <a:pt x="106" y="201"/>
                      <a:pt x="141" y="201"/>
                    </a:cubicBezTo>
                    <a:cubicBezTo>
                      <a:pt x="176" y="201"/>
                      <a:pt x="204" y="230"/>
                      <a:pt x="204" y="265"/>
                    </a:cubicBezTo>
                    <a:cubicBezTo>
                      <a:pt x="204" y="300"/>
                      <a:pt x="176" y="329"/>
                      <a:pt x="141" y="329"/>
                    </a:cubicBezTo>
                    <a:cubicBezTo>
                      <a:pt x="106" y="329"/>
                      <a:pt x="78" y="300"/>
                      <a:pt x="78" y="265"/>
                    </a:cubicBezTo>
                    <a:close/>
                    <a:moveTo>
                      <a:pt x="189" y="514"/>
                    </a:moveTo>
                    <a:cubicBezTo>
                      <a:pt x="140" y="514"/>
                      <a:pt x="101" y="474"/>
                      <a:pt x="101" y="426"/>
                    </a:cubicBezTo>
                    <a:cubicBezTo>
                      <a:pt x="101" y="377"/>
                      <a:pt x="140" y="337"/>
                      <a:pt x="189" y="337"/>
                    </a:cubicBezTo>
                    <a:cubicBezTo>
                      <a:pt x="237" y="337"/>
                      <a:pt x="276" y="377"/>
                      <a:pt x="276" y="426"/>
                    </a:cubicBezTo>
                    <a:cubicBezTo>
                      <a:pt x="276" y="474"/>
                      <a:pt x="237" y="514"/>
                      <a:pt x="189" y="514"/>
                    </a:cubicBezTo>
                    <a:close/>
                    <a:moveTo>
                      <a:pt x="352" y="371"/>
                    </a:moveTo>
                    <a:cubicBezTo>
                      <a:pt x="276" y="371"/>
                      <a:pt x="215" y="309"/>
                      <a:pt x="215" y="233"/>
                    </a:cubicBezTo>
                    <a:cubicBezTo>
                      <a:pt x="215" y="157"/>
                      <a:pt x="276" y="95"/>
                      <a:pt x="352" y="95"/>
                    </a:cubicBezTo>
                    <a:cubicBezTo>
                      <a:pt x="428" y="95"/>
                      <a:pt x="489" y="157"/>
                      <a:pt x="489" y="233"/>
                    </a:cubicBezTo>
                    <a:cubicBezTo>
                      <a:pt x="489" y="309"/>
                      <a:pt x="428" y="371"/>
                      <a:pt x="352" y="371"/>
                    </a:cubicBezTo>
                    <a:close/>
                    <a:moveTo>
                      <a:pt x="376" y="315"/>
                    </a:moveTo>
                    <a:cubicBezTo>
                      <a:pt x="376" y="321"/>
                      <a:pt x="374" y="327"/>
                      <a:pt x="369" y="331"/>
                    </a:cubicBezTo>
                    <a:cubicBezTo>
                      <a:pt x="364" y="336"/>
                      <a:pt x="358" y="338"/>
                      <a:pt x="350" y="338"/>
                    </a:cubicBezTo>
                    <a:cubicBezTo>
                      <a:pt x="343" y="338"/>
                      <a:pt x="337" y="336"/>
                      <a:pt x="332" y="331"/>
                    </a:cubicBezTo>
                    <a:cubicBezTo>
                      <a:pt x="327" y="327"/>
                      <a:pt x="324" y="321"/>
                      <a:pt x="324" y="315"/>
                    </a:cubicBezTo>
                    <a:cubicBezTo>
                      <a:pt x="324" y="308"/>
                      <a:pt x="327" y="302"/>
                      <a:pt x="332" y="298"/>
                    </a:cubicBezTo>
                    <a:cubicBezTo>
                      <a:pt x="337" y="294"/>
                      <a:pt x="343" y="291"/>
                      <a:pt x="350" y="291"/>
                    </a:cubicBezTo>
                    <a:cubicBezTo>
                      <a:pt x="358" y="291"/>
                      <a:pt x="364" y="294"/>
                      <a:pt x="369" y="298"/>
                    </a:cubicBezTo>
                    <a:cubicBezTo>
                      <a:pt x="374" y="302"/>
                      <a:pt x="376" y="308"/>
                      <a:pt x="376" y="315"/>
                    </a:cubicBezTo>
                    <a:close/>
                    <a:moveTo>
                      <a:pt x="409" y="156"/>
                    </a:moveTo>
                    <a:cubicBezTo>
                      <a:pt x="412" y="162"/>
                      <a:pt x="414" y="170"/>
                      <a:pt x="414" y="179"/>
                    </a:cubicBezTo>
                    <a:cubicBezTo>
                      <a:pt x="414" y="185"/>
                      <a:pt x="413" y="190"/>
                      <a:pt x="412" y="195"/>
                    </a:cubicBezTo>
                    <a:cubicBezTo>
                      <a:pt x="411" y="200"/>
                      <a:pt x="409" y="204"/>
                      <a:pt x="406" y="208"/>
                    </a:cubicBezTo>
                    <a:cubicBezTo>
                      <a:pt x="404" y="212"/>
                      <a:pt x="401" y="216"/>
                      <a:pt x="397" y="220"/>
                    </a:cubicBezTo>
                    <a:cubicBezTo>
                      <a:pt x="393" y="224"/>
                      <a:pt x="389" y="228"/>
                      <a:pt x="384" y="232"/>
                    </a:cubicBezTo>
                    <a:cubicBezTo>
                      <a:pt x="380" y="235"/>
                      <a:pt x="377" y="237"/>
                      <a:pt x="375" y="240"/>
                    </a:cubicBezTo>
                    <a:cubicBezTo>
                      <a:pt x="372" y="242"/>
                      <a:pt x="370" y="244"/>
                      <a:pt x="369" y="247"/>
                    </a:cubicBezTo>
                    <a:cubicBezTo>
                      <a:pt x="367" y="249"/>
                      <a:pt x="366" y="252"/>
                      <a:pt x="365" y="254"/>
                    </a:cubicBezTo>
                    <a:cubicBezTo>
                      <a:pt x="364" y="257"/>
                      <a:pt x="364" y="260"/>
                      <a:pt x="364" y="263"/>
                    </a:cubicBezTo>
                    <a:cubicBezTo>
                      <a:pt x="364" y="265"/>
                      <a:pt x="364" y="268"/>
                      <a:pt x="365" y="270"/>
                    </a:cubicBezTo>
                    <a:cubicBezTo>
                      <a:pt x="365" y="272"/>
                      <a:pt x="366" y="274"/>
                      <a:pt x="367" y="276"/>
                    </a:cubicBezTo>
                    <a:cubicBezTo>
                      <a:pt x="330" y="276"/>
                      <a:pt x="330" y="276"/>
                      <a:pt x="330" y="276"/>
                    </a:cubicBezTo>
                    <a:cubicBezTo>
                      <a:pt x="329" y="274"/>
                      <a:pt x="328" y="271"/>
                      <a:pt x="328" y="268"/>
                    </a:cubicBezTo>
                    <a:cubicBezTo>
                      <a:pt x="327" y="265"/>
                      <a:pt x="327" y="262"/>
                      <a:pt x="327" y="259"/>
                    </a:cubicBezTo>
                    <a:cubicBezTo>
                      <a:pt x="327" y="255"/>
                      <a:pt x="327" y="251"/>
                      <a:pt x="328" y="247"/>
                    </a:cubicBezTo>
                    <a:cubicBezTo>
                      <a:pt x="329" y="243"/>
                      <a:pt x="330" y="240"/>
                      <a:pt x="332" y="237"/>
                    </a:cubicBezTo>
                    <a:cubicBezTo>
                      <a:pt x="334" y="234"/>
                      <a:pt x="336" y="231"/>
                      <a:pt x="338" y="228"/>
                    </a:cubicBezTo>
                    <a:cubicBezTo>
                      <a:pt x="341" y="225"/>
                      <a:pt x="344" y="222"/>
                      <a:pt x="347" y="219"/>
                    </a:cubicBezTo>
                    <a:cubicBezTo>
                      <a:pt x="351" y="216"/>
                      <a:pt x="354" y="213"/>
                      <a:pt x="357" y="211"/>
                    </a:cubicBezTo>
                    <a:cubicBezTo>
                      <a:pt x="359" y="208"/>
                      <a:pt x="362" y="206"/>
                      <a:pt x="364" y="203"/>
                    </a:cubicBezTo>
                    <a:cubicBezTo>
                      <a:pt x="365" y="200"/>
                      <a:pt x="367" y="198"/>
                      <a:pt x="368" y="195"/>
                    </a:cubicBezTo>
                    <a:cubicBezTo>
                      <a:pt x="369" y="192"/>
                      <a:pt x="369" y="189"/>
                      <a:pt x="369" y="186"/>
                    </a:cubicBezTo>
                    <a:cubicBezTo>
                      <a:pt x="369" y="183"/>
                      <a:pt x="369" y="180"/>
                      <a:pt x="368" y="177"/>
                    </a:cubicBezTo>
                    <a:cubicBezTo>
                      <a:pt x="367" y="175"/>
                      <a:pt x="365" y="173"/>
                      <a:pt x="363" y="171"/>
                    </a:cubicBezTo>
                    <a:cubicBezTo>
                      <a:pt x="361" y="169"/>
                      <a:pt x="359" y="168"/>
                      <a:pt x="356" y="167"/>
                    </a:cubicBezTo>
                    <a:cubicBezTo>
                      <a:pt x="353" y="166"/>
                      <a:pt x="350" y="165"/>
                      <a:pt x="347" y="165"/>
                    </a:cubicBezTo>
                    <a:cubicBezTo>
                      <a:pt x="339" y="165"/>
                      <a:pt x="332" y="167"/>
                      <a:pt x="324" y="170"/>
                    </a:cubicBezTo>
                    <a:cubicBezTo>
                      <a:pt x="316" y="173"/>
                      <a:pt x="308" y="177"/>
                      <a:pt x="301" y="184"/>
                    </a:cubicBezTo>
                    <a:cubicBezTo>
                      <a:pt x="301" y="141"/>
                      <a:pt x="301" y="141"/>
                      <a:pt x="301" y="141"/>
                    </a:cubicBezTo>
                    <a:cubicBezTo>
                      <a:pt x="309" y="137"/>
                      <a:pt x="316" y="133"/>
                      <a:pt x="325" y="131"/>
                    </a:cubicBezTo>
                    <a:cubicBezTo>
                      <a:pt x="334" y="129"/>
                      <a:pt x="343" y="128"/>
                      <a:pt x="352" y="128"/>
                    </a:cubicBezTo>
                    <a:cubicBezTo>
                      <a:pt x="361" y="128"/>
                      <a:pt x="369" y="129"/>
                      <a:pt x="376" y="131"/>
                    </a:cubicBezTo>
                    <a:cubicBezTo>
                      <a:pt x="384" y="133"/>
                      <a:pt x="390" y="136"/>
                      <a:pt x="396" y="140"/>
                    </a:cubicBezTo>
                    <a:cubicBezTo>
                      <a:pt x="402" y="144"/>
                      <a:pt x="406" y="149"/>
                      <a:pt x="409" y="156"/>
                    </a:cubicBezTo>
                    <a:close/>
                    <a:moveTo>
                      <a:pt x="199" y="469"/>
                    </a:moveTo>
                    <a:cubicBezTo>
                      <a:pt x="202" y="472"/>
                      <a:pt x="204" y="475"/>
                      <a:pt x="204" y="479"/>
                    </a:cubicBezTo>
                    <a:cubicBezTo>
                      <a:pt x="204" y="483"/>
                      <a:pt x="202" y="487"/>
                      <a:pt x="199" y="490"/>
                    </a:cubicBezTo>
                    <a:cubicBezTo>
                      <a:pt x="196" y="492"/>
                      <a:pt x="192" y="494"/>
                      <a:pt x="187" y="494"/>
                    </a:cubicBezTo>
                    <a:cubicBezTo>
                      <a:pt x="183" y="494"/>
                      <a:pt x="179" y="492"/>
                      <a:pt x="176" y="490"/>
                    </a:cubicBezTo>
                    <a:cubicBezTo>
                      <a:pt x="173" y="487"/>
                      <a:pt x="171" y="483"/>
                      <a:pt x="171" y="479"/>
                    </a:cubicBezTo>
                    <a:cubicBezTo>
                      <a:pt x="171" y="475"/>
                      <a:pt x="173" y="472"/>
                      <a:pt x="176" y="469"/>
                    </a:cubicBezTo>
                    <a:cubicBezTo>
                      <a:pt x="179" y="466"/>
                      <a:pt x="183" y="465"/>
                      <a:pt x="187" y="465"/>
                    </a:cubicBezTo>
                    <a:cubicBezTo>
                      <a:pt x="192" y="465"/>
                      <a:pt x="196" y="466"/>
                      <a:pt x="199" y="469"/>
                    </a:cubicBezTo>
                    <a:close/>
                    <a:moveTo>
                      <a:pt x="224" y="381"/>
                    </a:moveTo>
                    <a:cubicBezTo>
                      <a:pt x="226" y="385"/>
                      <a:pt x="227" y="390"/>
                      <a:pt x="227" y="395"/>
                    </a:cubicBezTo>
                    <a:cubicBezTo>
                      <a:pt x="227" y="399"/>
                      <a:pt x="227" y="402"/>
                      <a:pt x="226" y="405"/>
                    </a:cubicBezTo>
                    <a:cubicBezTo>
                      <a:pt x="225" y="408"/>
                      <a:pt x="224" y="411"/>
                      <a:pt x="222" y="413"/>
                    </a:cubicBezTo>
                    <a:cubicBezTo>
                      <a:pt x="220" y="416"/>
                      <a:pt x="219" y="418"/>
                      <a:pt x="216" y="421"/>
                    </a:cubicBezTo>
                    <a:cubicBezTo>
                      <a:pt x="214" y="423"/>
                      <a:pt x="211" y="425"/>
                      <a:pt x="208" y="428"/>
                    </a:cubicBezTo>
                    <a:cubicBezTo>
                      <a:pt x="206" y="430"/>
                      <a:pt x="204" y="431"/>
                      <a:pt x="203" y="433"/>
                    </a:cubicBezTo>
                    <a:cubicBezTo>
                      <a:pt x="201" y="434"/>
                      <a:pt x="200" y="436"/>
                      <a:pt x="199" y="437"/>
                    </a:cubicBezTo>
                    <a:cubicBezTo>
                      <a:pt x="198" y="439"/>
                      <a:pt x="197" y="440"/>
                      <a:pt x="196" y="442"/>
                    </a:cubicBezTo>
                    <a:cubicBezTo>
                      <a:pt x="196" y="443"/>
                      <a:pt x="196" y="445"/>
                      <a:pt x="196" y="447"/>
                    </a:cubicBezTo>
                    <a:cubicBezTo>
                      <a:pt x="196" y="449"/>
                      <a:pt x="196" y="450"/>
                      <a:pt x="196" y="452"/>
                    </a:cubicBezTo>
                    <a:cubicBezTo>
                      <a:pt x="197" y="453"/>
                      <a:pt x="197" y="454"/>
                      <a:pt x="198" y="455"/>
                    </a:cubicBezTo>
                    <a:cubicBezTo>
                      <a:pt x="175" y="455"/>
                      <a:pt x="175" y="455"/>
                      <a:pt x="175" y="455"/>
                    </a:cubicBezTo>
                    <a:cubicBezTo>
                      <a:pt x="174" y="454"/>
                      <a:pt x="173" y="452"/>
                      <a:pt x="173" y="450"/>
                    </a:cubicBezTo>
                    <a:cubicBezTo>
                      <a:pt x="173" y="448"/>
                      <a:pt x="173" y="446"/>
                      <a:pt x="173" y="445"/>
                    </a:cubicBezTo>
                    <a:cubicBezTo>
                      <a:pt x="173" y="442"/>
                      <a:pt x="173" y="439"/>
                      <a:pt x="173" y="437"/>
                    </a:cubicBezTo>
                    <a:cubicBezTo>
                      <a:pt x="174" y="435"/>
                      <a:pt x="175" y="433"/>
                      <a:pt x="176" y="431"/>
                    </a:cubicBezTo>
                    <a:cubicBezTo>
                      <a:pt x="177" y="429"/>
                      <a:pt x="178" y="427"/>
                      <a:pt x="180" y="425"/>
                    </a:cubicBezTo>
                    <a:cubicBezTo>
                      <a:pt x="181" y="423"/>
                      <a:pt x="183" y="422"/>
                      <a:pt x="185" y="420"/>
                    </a:cubicBezTo>
                    <a:cubicBezTo>
                      <a:pt x="188" y="418"/>
                      <a:pt x="190" y="416"/>
                      <a:pt x="191" y="415"/>
                    </a:cubicBezTo>
                    <a:cubicBezTo>
                      <a:pt x="193" y="413"/>
                      <a:pt x="194" y="411"/>
                      <a:pt x="196" y="410"/>
                    </a:cubicBezTo>
                    <a:cubicBezTo>
                      <a:pt x="197" y="408"/>
                      <a:pt x="198" y="407"/>
                      <a:pt x="198" y="405"/>
                    </a:cubicBezTo>
                    <a:cubicBezTo>
                      <a:pt x="199" y="403"/>
                      <a:pt x="199" y="401"/>
                      <a:pt x="199" y="399"/>
                    </a:cubicBezTo>
                    <a:cubicBezTo>
                      <a:pt x="199" y="397"/>
                      <a:pt x="199" y="396"/>
                      <a:pt x="198" y="394"/>
                    </a:cubicBezTo>
                    <a:cubicBezTo>
                      <a:pt x="197" y="392"/>
                      <a:pt x="197" y="391"/>
                      <a:pt x="195" y="390"/>
                    </a:cubicBezTo>
                    <a:cubicBezTo>
                      <a:pt x="194" y="389"/>
                      <a:pt x="193" y="388"/>
                      <a:pt x="191" y="387"/>
                    </a:cubicBezTo>
                    <a:cubicBezTo>
                      <a:pt x="189" y="387"/>
                      <a:pt x="187" y="386"/>
                      <a:pt x="185" y="386"/>
                    </a:cubicBezTo>
                    <a:cubicBezTo>
                      <a:pt x="181" y="386"/>
                      <a:pt x="176" y="387"/>
                      <a:pt x="171" y="389"/>
                    </a:cubicBezTo>
                    <a:cubicBezTo>
                      <a:pt x="166" y="391"/>
                      <a:pt x="161" y="394"/>
                      <a:pt x="157" y="398"/>
                    </a:cubicBezTo>
                    <a:cubicBezTo>
                      <a:pt x="157" y="371"/>
                      <a:pt x="157" y="371"/>
                      <a:pt x="157" y="371"/>
                    </a:cubicBezTo>
                    <a:cubicBezTo>
                      <a:pt x="161" y="369"/>
                      <a:pt x="166" y="367"/>
                      <a:pt x="172" y="365"/>
                    </a:cubicBezTo>
                    <a:cubicBezTo>
                      <a:pt x="177" y="364"/>
                      <a:pt x="183" y="363"/>
                      <a:pt x="188" y="363"/>
                    </a:cubicBezTo>
                    <a:cubicBezTo>
                      <a:pt x="194" y="363"/>
                      <a:pt x="199" y="364"/>
                      <a:pt x="203" y="365"/>
                    </a:cubicBezTo>
                    <a:cubicBezTo>
                      <a:pt x="208" y="366"/>
                      <a:pt x="212" y="368"/>
                      <a:pt x="216" y="371"/>
                    </a:cubicBezTo>
                    <a:cubicBezTo>
                      <a:pt x="219" y="373"/>
                      <a:pt x="222" y="377"/>
                      <a:pt x="224" y="381"/>
                    </a:cubicBezTo>
                    <a:close/>
                    <a:moveTo>
                      <a:pt x="137" y="235"/>
                    </a:moveTo>
                    <a:cubicBezTo>
                      <a:pt x="133" y="235"/>
                      <a:pt x="130" y="235"/>
                      <a:pt x="126" y="237"/>
                    </a:cubicBezTo>
                    <a:cubicBezTo>
                      <a:pt x="122" y="238"/>
                      <a:pt x="119" y="241"/>
                      <a:pt x="116" y="243"/>
                    </a:cubicBezTo>
                    <a:cubicBezTo>
                      <a:pt x="116" y="224"/>
                      <a:pt x="116" y="224"/>
                      <a:pt x="116" y="224"/>
                    </a:cubicBezTo>
                    <a:cubicBezTo>
                      <a:pt x="119" y="222"/>
                      <a:pt x="123" y="220"/>
                      <a:pt x="127" y="219"/>
                    </a:cubicBezTo>
                    <a:cubicBezTo>
                      <a:pt x="131" y="218"/>
                      <a:pt x="135" y="218"/>
                      <a:pt x="139" y="218"/>
                    </a:cubicBezTo>
                    <a:cubicBezTo>
                      <a:pt x="143" y="218"/>
                      <a:pt x="147" y="218"/>
                      <a:pt x="150" y="219"/>
                    </a:cubicBezTo>
                    <a:cubicBezTo>
                      <a:pt x="154" y="220"/>
                      <a:pt x="157" y="221"/>
                      <a:pt x="160" y="223"/>
                    </a:cubicBezTo>
                    <a:cubicBezTo>
                      <a:pt x="162" y="225"/>
                      <a:pt x="164" y="228"/>
                      <a:pt x="166" y="231"/>
                    </a:cubicBezTo>
                    <a:cubicBezTo>
                      <a:pt x="167" y="234"/>
                      <a:pt x="168" y="237"/>
                      <a:pt x="168" y="241"/>
                    </a:cubicBezTo>
                    <a:cubicBezTo>
                      <a:pt x="168" y="244"/>
                      <a:pt x="168" y="246"/>
                      <a:pt x="167" y="249"/>
                    </a:cubicBezTo>
                    <a:cubicBezTo>
                      <a:pt x="166" y="251"/>
                      <a:pt x="166" y="253"/>
                      <a:pt x="164" y="255"/>
                    </a:cubicBezTo>
                    <a:cubicBezTo>
                      <a:pt x="163" y="257"/>
                      <a:pt x="162" y="259"/>
                      <a:pt x="160" y="260"/>
                    </a:cubicBezTo>
                    <a:cubicBezTo>
                      <a:pt x="158" y="262"/>
                      <a:pt x="156" y="264"/>
                      <a:pt x="154" y="266"/>
                    </a:cubicBezTo>
                    <a:cubicBezTo>
                      <a:pt x="152" y="267"/>
                      <a:pt x="151" y="268"/>
                      <a:pt x="150" y="269"/>
                    </a:cubicBezTo>
                    <a:cubicBezTo>
                      <a:pt x="149" y="271"/>
                      <a:pt x="148" y="272"/>
                      <a:pt x="147" y="273"/>
                    </a:cubicBezTo>
                    <a:cubicBezTo>
                      <a:pt x="146" y="274"/>
                      <a:pt x="146" y="275"/>
                      <a:pt x="145" y="276"/>
                    </a:cubicBezTo>
                    <a:cubicBezTo>
                      <a:pt x="145" y="277"/>
                      <a:pt x="145" y="279"/>
                      <a:pt x="145" y="280"/>
                    </a:cubicBezTo>
                    <a:cubicBezTo>
                      <a:pt x="145" y="281"/>
                      <a:pt x="145" y="282"/>
                      <a:pt x="145" y="283"/>
                    </a:cubicBezTo>
                    <a:cubicBezTo>
                      <a:pt x="145" y="285"/>
                      <a:pt x="146" y="285"/>
                      <a:pt x="146" y="286"/>
                    </a:cubicBezTo>
                    <a:cubicBezTo>
                      <a:pt x="129" y="286"/>
                      <a:pt x="129" y="286"/>
                      <a:pt x="129" y="286"/>
                    </a:cubicBezTo>
                    <a:cubicBezTo>
                      <a:pt x="128" y="285"/>
                      <a:pt x="128" y="284"/>
                      <a:pt x="128" y="282"/>
                    </a:cubicBezTo>
                    <a:cubicBezTo>
                      <a:pt x="128" y="281"/>
                      <a:pt x="127" y="280"/>
                      <a:pt x="127" y="278"/>
                    </a:cubicBezTo>
                    <a:cubicBezTo>
                      <a:pt x="127" y="276"/>
                      <a:pt x="128" y="274"/>
                      <a:pt x="128" y="273"/>
                    </a:cubicBezTo>
                    <a:cubicBezTo>
                      <a:pt x="128" y="271"/>
                      <a:pt x="129" y="270"/>
                      <a:pt x="130" y="268"/>
                    </a:cubicBezTo>
                    <a:cubicBezTo>
                      <a:pt x="131" y="267"/>
                      <a:pt x="132" y="265"/>
                      <a:pt x="133" y="264"/>
                    </a:cubicBezTo>
                    <a:cubicBezTo>
                      <a:pt x="134" y="263"/>
                      <a:pt x="135" y="261"/>
                      <a:pt x="137" y="260"/>
                    </a:cubicBezTo>
                    <a:cubicBezTo>
                      <a:pt x="139" y="258"/>
                      <a:pt x="140" y="257"/>
                      <a:pt x="141" y="256"/>
                    </a:cubicBezTo>
                    <a:cubicBezTo>
                      <a:pt x="143" y="255"/>
                      <a:pt x="144" y="254"/>
                      <a:pt x="144" y="252"/>
                    </a:cubicBezTo>
                    <a:cubicBezTo>
                      <a:pt x="145" y="251"/>
                      <a:pt x="146" y="250"/>
                      <a:pt x="146" y="249"/>
                    </a:cubicBezTo>
                    <a:cubicBezTo>
                      <a:pt x="147" y="247"/>
                      <a:pt x="147" y="246"/>
                      <a:pt x="147" y="244"/>
                    </a:cubicBezTo>
                    <a:cubicBezTo>
                      <a:pt x="147" y="243"/>
                      <a:pt x="147" y="242"/>
                      <a:pt x="146" y="240"/>
                    </a:cubicBezTo>
                    <a:cubicBezTo>
                      <a:pt x="146" y="239"/>
                      <a:pt x="145" y="238"/>
                      <a:pt x="144" y="237"/>
                    </a:cubicBezTo>
                    <a:cubicBezTo>
                      <a:pt x="143" y="237"/>
                      <a:pt x="142" y="236"/>
                      <a:pt x="141" y="236"/>
                    </a:cubicBezTo>
                    <a:cubicBezTo>
                      <a:pt x="140" y="235"/>
                      <a:pt x="138" y="235"/>
                      <a:pt x="137" y="235"/>
                    </a:cubicBezTo>
                    <a:close/>
                    <a:moveTo>
                      <a:pt x="147" y="312"/>
                    </a:moveTo>
                    <a:cubicBezTo>
                      <a:pt x="145" y="314"/>
                      <a:pt x="142" y="315"/>
                      <a:pt x="138" y="315"/>
                    </a:cubicBezTo>
                    <a:cubicBezTo>
                      <a:pt x="135" y="315"/>
                      <a:pt x="132" y="314"/>
                      <a:pt x="130" y="312"/>
                    </a:cubicBezTo>
                    <a:cubicBezTo>
                      <a:pt x="127" y="310"/>
                      <a:pt x="126" y="307"/>
                      <a:pt x="126" y="304"/>
                    </a:cubicBezTo>
                    <a:cubicBezTo>
                      <a:pt x="126" y="301"/>
                      <a:pt x="127" y="299"/>
                      <a:pt x="130" y="296"/>
                    </a:cubicBezTo>
                    <a:cubicBezTo>
                      <a:pt x="132" y="294"/>
                      <a:pt x="135" y="293"/>
                      <a:pt x="138" y="293"/>
                    </a:cubicBezTo>
                    <a:cubicBezTo>
                      <a:pt x="142" y="293"/>
                      <a:pt x="145" y="294"/>
                      <a:pt x="147" y="296"/>
                    </a:cubicBezTo>
                    <a:cubicBezTo>
                      <a:pt x="149" y="298"/>
                      <a:pt x="150" y="301"/>
                      <a:pt x="150" y="304"/>
                    </a:cubicBezTo>
                    <a:cubicBezTo>
                      <a:pt x="150" y="307"/>
                      <a:pt x="149" y="310"/>
                      <a:pt x="147" y="312"/>
                    </a:cubicBezTo>
                    <a:close/>
                  </a:path>
                </a:pathLst>
              </a:custGeom>
              <a:solidFill>
                <a:schemeClr val="bg1"/>
              </a:solidFill>
              <a:ln>
                <a:noFill/>
              </a:ln>
            </p:spPr>
            <p:txBody>
              <a:bodyPr lIns="86402" tIns="43201" rIns="86402" bIns="43201"/>
              <a:lstStyle/>
              <a:p>
                <a:pPr defTabSz="913130" eaLnBrk="0" hangingPunct="0">
                  <a:defRPr/>
                </a:pPr>
                <a:endParaRPr lang="zh-CN" altLang="en-US" sz="2645" b="1">
                  <a:solidFill>
                    <a:prstClr val="black"/>
                  </a:solidFill>
                </a:endParaRPr>
              </a:p>
            </p:txBody>
          </p:sp>
        </p:grpSp>
        <p:sp>
          <p:nvSpPr>
            <p:cNvPr id="23" name="TextBox 118"/>
            <p:cNvSpPr txBox="1"/>
            <p:nvPr/>
          </p:nvSpPr>
          <p:spPr>
            <a:xfrm>
              <a:off x="5509239" y="1915749"/>
              <a:ext cx="1348347" cy="449525"/>
            </a:xfrm>
            <a:prstGeom prst="rect">
              <a:avLst/>
            </a:prstGeom>
            <a:noFill/>
          </p:spPr>
          <p:txBody>
            <a:bodyPr wrap="none">
              <a:spAutoFit/>
            </a:bodyPr>
            <a:lstStyle/>
            <a:p>
              <a:pPr algn="ctr" defTabSz="913130" eaLnBrk="0" hangingPunct="0">
                <a:defRPr/>
              </a:pPr>
              <a:r>
                <a:rPr lang="zh-CN" altLang="en-US" sz="1890" b="1" dirty="0">
                  <a:solidFill>
                    <a:prstClr val="white"/>
                  </a:solidFill>
                  <a:latin typeface="微软雅黑" panose="020B0503020204020204" pitchFamily="34" charset="-122"/>
                  <a:ea typeface="微软雅黑" panose="020B0503020204020204" pitchFamily="34" charset="-122"/>
                </a:rPr>
                <a:t>课时小结</a:t>
              </a:r>
              <a:endParaRPr lang="zh-CN" altLang="en-US" sz="1890" b="1" dirty="0">
                <a:solidFill>
                  <a:prstClr val="white"/>
                </a:solidFill>
                <a:latin typeface="微软雅黑" panose="020B0503020204020204" pitchFamily="34" charset="-122"/>
                <a:ea typeface="微软雅黑" panose="020B0503020204020204" pitchFamily="34" charset="-122"/>
              </a:endParaRPr>
            </a:p>
          </p:txBody>
        </p:sp>
      </p:grpSp>
      <p:cxnSp>
        <p:nvCxnSpPr>
          <p:cNvPr id="26" name="直接连接符 25"/>
          <p:cNvCxnSpPr/>
          <p:nvPr/>
        </p:nvCxnSpPr>
        <p:spPr>
          <a:xfrm>
            <a:off x="2052638" y="2239963"/>
            <a:ext cx="1631950" cy="0"/>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a:off x="2052638" y="2239963"/>
            <a:ext cx="0" cy="449262"/>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a:off x="2033588" y="3852863"/>
            <a:ext cx="0" cy="544512"/>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a:off x="8010525" y="2224088"/>
            <a:ext cx="1633538" cy="0"/>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a:off x="9644063" y="1874838"/>
            <a:ext cx="0" cy="327025"/>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a:off x="9644063" y="0"/>
            <a:ext cx="0" cy="1019175"/>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sp>
        <p:nvSpPr>
          <p:cNvPr id="32" name="燕尾形 31"/>
          <p:cNvSpPr/>
          <p:nvPr/>
        </p:nvSpPr>
        <p:spPr>
          <a:xfrm rot="5400000">
            <a:off x="9440069" y="216694"/>
            <a:ext cx="401638" cy="400050"/>
          </a:xfrm>
          <a:prstGeom prst="chevron">
            <a:avLst/>
          </a:prstGeom>
          <a:solidFill>
            <a:srgbClr val="DBDBD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2645" b="1">
              <a:solidFill>
                <a:prstClr val="black"/>
              </a:solidFill>
            </a:endParaRPr>
          </a:p>
        </p:txBody>
      </p:sp>
      <p:sp>
        <p:nvSpPr>
          <p:cNvPr id="33" name="矩形 32">
            <a:hlinkClick r:id="rId2" action="ppaction://hlinkfile"/>
          </p:cNvPr>
          <p:cNvSpPr/>
          <p:nvPr>
            <p:custDataLst>
              <p:tags r:id="rId3"/>
            </p:custDataLst>
          </p:nvPr>
        </p:nvSpPr>
        <p:spPr>
          <a:xfrm>
            <a:off x="3235325" y="5148263"/>
            <a:ext cx="5586413" cy="673100"/>
          </a:xfrm>
          <a:prstGeom prst="rect">
            <a:avLst/>
          </a:prstGeom>
          <a:noFill/>
          <a:ln w="9525">
            <a:noFill/>
          </a:ln>
        </p:spPr>
        <p:txBody>
          <a:bodyPr>
            <a:spAutoFit/>
          </a:bodyPr>
          <a:lstStyle/>
          <a:p>
            <a:pPr defTabSz="815975" eaLnBrk="0" hangingPunct="0">
              <a:defRPr/>
            </a:pPr>
            <a:r>
              <a:rPr lang="zh-CN" altLang="en-US" sz="3780" spc="331" dirty="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rPr>
              <a:t>课后素养评价</a:t>
            </a:r>
            <a:r>
              <a:rPr lang="en-US" altLang="zh-CN" sz="3780" spc="331" dirty="0" smtClean="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rPr>
              <a:t>(</a:t>
            </a:r>
            <a:r>
              <a:rPr lang="zh-CN" altLang="en-US" sz="3780" spc="331" dirty="0" smtClean="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rPr>
              <a:t>六</a:t>
            </a:r>
            <a:r>
              <a:rPr lang="en-US" altLang="zh-CN" sz="3780" spc="331" dirty="0" smtClean="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rPr>
              <a:t>)</a:t>
            </a:r>
            <a:endParaRPr lang="en-US" altLang="zh-CN" sz="3780" spc="331" dirty="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endParaRPr>
          </a:p>
        </p:txBody>
      </p:sp>
      <p:sp>
        <p:nvSpPr>
          <p:cNvPr id="34" name="矩形 33">
            <a:hlinkClick r:id="rId4" tooltip="" action="ppaction://hlinkfile"/>
          </p:cNvPr>
          <p:cNvSpPr/>
          <p:nvPr/>
        </p:nvSpPr>
        <p:spPr>
          <a:xfrm>
            <a:off x="-107950" y="-126207"/>
            <a:ext cx="11737975" cy="6732588"/>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b="1">
              <a:solidFill>
                <a:prstClr val="white"/>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repeatCount="indefinite" fill="hold" grpId="0" nodeType="withEffect">
                                  <p:stCondLst>
                                    <p:cond delay="0"/>
                                  </p:stCondLst>
                                  <p:endCondLst>
                                    <p:cond evt="onNext" delay="0">
                                      <p:tgtEl>
                                        <p:sldTgt/>
                                      </p:tgtEl>
                                    </p:cond>
                                  </p:endCondLst>
                                  <p:childTnLst>
                                    <p:animEffect transition="out" filter="fade">
                                      <p:cBhvr>
                                        <p:cTn id="6" dur="2000" tmFilter="0, 0; .2, .5; .8, .5; 1, 0"/>
                                        <p:tgtEl>
                                          <p:spTgt spid="15"/>
                                        </p:tgtEl>
                                      </p:cBhvr>
                                    </p:animEffect>
                                    <p:animScale>
                                      <p:cBhvr>
                                        <p:cTn id="7" dur="1000" autoRev="1" fill="hold"/>
                                        <p:tgtEl>
                                          <p:spTgt spid="15"/>
                                        </p:tgtEl>
                                      </p:cBhvr>
                                      <p:by x="105000" y="105000"/>
                                    </p:animScale>
                                  </p:childTnLst>
                                </p:cTn>
                              </p:par>
                              <p:par>
                                <p:cTn id="8" presetID="6" presetClass="emph" presetSubtype="0" repeatCount="indefinite" fill="hold" grpId="1" nodeType="withEffect">
                                  <p:stCondLst>
                                    <p:cond delay="0"/>
                                  </p:stCondLst>
                                  <p:endCondLst>
                                    <p:cond evt="onNext" delay="0">
                                      <p:tgtEl>
                                        <p:sldTgt/>
                                      </p:tgtEl>
                                    </p:cond>
                                  </p:endCondLst>
                                  <p:childTnLst>
                                    <p:animScale>
                                      <p:cBhvr>
                                        <p:cTn id="9" dur="1000" fill="hold"/>
                                        <p:tgtEl>
                                          <p:spTgt spid="15"/>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ldLvl="0" animBg="1"/>
      <p:bldP spid="15" grpId="1" bldLvl="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22" name="图片 5"/>
          <p:cNvPicPr>
            <a:picLocks noChangeAspect="1"/>
          </p:cNvPicPr>
          <p:nvPr/>
        </p:nvPicPr>
        <p:blipFill>
          <a:blip r:embed="rId1">
            <a:extLst>
              <a:ext uri="{28A0092B-C50C-407E-A947-70E740481C1C}">
                <a14:useLocalDpi xmlns:a14="http://schemas.microsoft.com/office/drawing/2010/main" val="0"/>
              </a:ext>
            </a:extLst>
          </a:blip>
          <a:srcRect/>
          <a:stretch>
            <a:fillRect/>
          </a:stretch>
        </p:blipFill>
        <p:spPr bwMode="auto">
          <a:xfrm>
            <a:off x="1587" y="0"/>
            <a:ext cx="11518900" cy="6480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平行四边形 6"/>
          <p:cNvSpPr/>
          <p:nvPr/>
        </p:nvSpPr>
        <p:spPr>
          <a:xfrm>
            <a:off x="-3175" y="0"/>
            <a:ext cx="11522075" cy="3544888"/>
          </a:xfrm>
          <a:prstGeom prst="parallelogram">
            <a:avLst>
              <a:gd name="adj" fmla="val 0"/>
            </a:avLst>
          </a:prstGeom>
          <a:gradFill flip="none" rotWithShape="1">
            <a:gsLst>
              <a:gs pos="100000">
                <a:srgbClr val="FFC000"/>
              </a:gs>
              <a:gs pos="27000">
                <a:srgbClr val="C00000"/>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15000" b="1" dirty="0">
              <a:solidFill>
                <a:schemeClr val="bg1"/>
              </a:solidFill>
              <a:latin typeface="HelveticaNeueLT Pro 67 MdCn" pitchFamily="34" charset="0"/>
              <a:ea typeface="微软雅黑" panose="020B0503020204020204" pitchFamily="34" charset="-122"/>
            </a:endParaRPr>
          </a:p>
        </p:txBody>
      </p:sp>
      <p:sp>
        <p:nvSpPr>
          <p:cNvPr id="8" name="Rectangle 8"/>
          <p:cNvSpPr>
            <a:spLocks noChangeArrowheads="1"/>
          </p:cNvSpPr>
          <p:nvPr/>
        </p:nvSpPr>
        <p:spPr bwMode="auto">
          <a:xfrm>
            <a:off x="-1588" y="3544888"/>
            <a:ext cx="11523663" cy="379412"/>
          </a:xfrm>
          <a:prstGeom prst="rect">
            <a:avLst/>
          </a:prstGeom>
          <a:solidFill>
            <a:schemeClr val="accent4">
              <a:lumMod val="60000"/>
              <a:lumOff val="40000"/>
            </a:schemeClr>
          </a:solidFill>
          <a:ln>
            <a:noFill/>
          </a:ln>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defTabSz="864235">
              <a:defRPr/>
            </a:pPr>
            <a:endParaRPr lang="en-US" altLang="zh-CN" sz="1700">
              <a:solidFill>
                <a:srgbClr val="FFFFFF"/>
              </a:solidFill>
              <a:latin typeface="微软雅黑" panose="020B0503020204020204" pitchFamily="34" charset="-122"/>
              <a:ea typeface="微软雅黑" panose="020B0503020204020204" pitchFamily="34" charset="-122"/>
            </a:endParaRPr>
          </a:p>
        </p:txBody>
      </p:sp>
      <p:sp>
        <p:nvSpPr>
          <p:cNvPr id="9" name="文本占位符 11"/>
          <p:cNvSpPr txBox="1"/>
          <p:nvPr/>
        </p:nvSpPr>
        <p:spPr>
          <a:xfrm>
            <a:off x="0" y="2271713"/>
            <a:ext cx="11522075" cy="1200150"/>
          </a:xfrm>
          <a:prstGeom prst="rect">
            <a:avLst/>
          </a:prstGeom>
        </p:spPr>
        <p:txBody>
          <a:bodyPr>
            <a:spAutoFit/>
          </a:bodyPr>
          <a:lstStyle>
            <a:defPPr>
              <a:defRPr lang="zh-CN"/>
            </a:defPPr>
            <a:lvl1pPr marL="0" indent="0" algn="ctr" defTabSz="914400" rtl="0" eaLnBrk="1" fontAlgn="auto" latinLnBrk="0" hangingPunct="1">
              <a:lnSpc>
                <a:spcPct val="100000"/>
              </a:lnSpc>
              <a:spcBef>
                <a:spcPts val="0"/>
              </a:spcBef>
              <a:spcAft>
                <a:spcPts val="0"/>
              </a:spcAft>
              <a:buFont typeface="Arial" panose="020B0604020202020204" pitchFamily="34" charset="0"/>
              <a:buNone/>
              <a:defRPr sz="7200" b="1" kern="1200" spc="600">
                <a:solidFill>
                  <a:srgbClr val="404040"/>
                </a:solidFill>
                <a:latin typeface="微软雅黑" panose="020B0503020204020204" pitchFamily="34" charset="-122"/>
                <a:ea typeface="微软雅黑" panose="020B0503020204020204" pitchFamily="34" charset="-122"/>
                <a:cs typeface="+mn-cs"/>
                <a:sym typeface="Arial" panose="020B0604020202020204" pitchFamily="34" charset="0"/>
              </a:defRPr>
            </a:lvl1pPr>
            <a:lvl2pPr marL="457200" indent="-228600" algn="l" defTabSz="914400" rtl="0" eaLnBrk="1" latinLnBrk="0" hangingPunct="1">
              <a:lnSpc>
                <a:spcPct val="90000"/>
              </a:lnSpc>
              <a:buFont typeface="Arial" panose="020B0604020202020204" pitchFamily="34" charset="0"/>
              <a:buNone/>
              <a:defRPr sz="1800" kern="1200">
                <a:solidFill>
                  <a:schemeClr val="tx1"/>
                </a:solidFill>
                <a:latin typeface="+mn-lt"/>
                <a:ea typeface="+mn-ea"/>
                <a:cs typeface="+mn-cs"/>
              </a:defRPr>
            </a:lvl2pPr>
            <a:lvl3pPr marL="914400" indent="-228600" algn="l" defTabSz="914400" rtl="0" eaLnBrk="1" latinLnBrk="0" hangingPunct="1">
              <a:lnSpc>
                <a:spcPct val="90000"/>
              </a:lnSpc>
              <a:buFont typeface="Arial" panose="020B0604020202020204" pitchFamily="34" charset="0"/>
              <a:buNone/>
              <a:defRPr sz="1800" kern="1200">
                <a:solidFill>
                  <a:schemeClr val="tx1"/>
                </a:solidFill>
                <a:latin typeface="+mn-lt"/>
                <a:ea typeface="+mn-ea"/>
                <a:cs typeface="+mn-cs"/>
              </a:defRPr>
            </a:lvl3pPr>
            <a:lvl4pPr marL="1371600" indent="-228600" algn="l" defTabSz="914400" rtl="0" eaLnBrk="1" latinLnBrk="0" hangingPunct="1">
              <a:lnSpc>
                <a:spcPct val="90000"/>
              </a:lnSpc>
              <a:buFont typeface="Arial" panose="020B0604020202020204" pitchFamily="34" charset="0"/>
              <a:buNone/>
              <a:defRPr sz="1800" kern="1200">
                <a:solidFill>
                  <a:schemeClr val="tx1"/>
                </a:solidFill>
                <a:latin typeface="+mn-lt"/>
                <a:ea typeface="+mn-ea"/>
                <a:cs typeface="+mn-cs"/>
              </a:defRPr>
            </a:lvl4pPr>
            <a:lvl5pPr marL="1828800" indent="-228600" algn="l" defTabSz="914400" rtl="0" eaLnBrk="1" latinLnBrk="0" hangingPunct="1">
              <a:lnSpc>
                <a:spcPct val="90000"/>
              </a:lnSpc>
              <a:buFont typeface="Arial" panose="020B0604020202020204" pitchFamily="34" charset="0"/>
              <a:buNone/>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zh-CN" altLang="en-US" dirty="0">
                <a:solidFill>
                  <a:schemeClr val="bg1"/>
                </a:solidFill>
              </a:rPr>
              <a:t>谢 谢！</a:t>
            </a:r>
            <a:endParaRPr lang="zh-CN" altLang="en-US" dirty="0">
              <a:solidFill>
                <a:schemeClr val="bg1"/>
              </a:solidFill>
            </a:endParaRPr>
          </a:p>
        </p:txBody>
      </p:sp>
    </p:spTree>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txBox="1"/>
          <p:nvPr/>
        </p:nvSpPr>
        <p:spPr bwMode="auto">
          <a:xfrm>
            <a:off x="0" y="665163"/>
            <a:ext cx="11522075" cy="604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8" tIns="45714" rIns="91428" bIns="45714" anchor="b"/>
          <a:lstStyle/>
          <a:p>
            <a:pPr algn="ctr" eaLnBrk="1" hangingPunct="1">
              <a:lnSpc>
                <a:spcPct val="90000"/>
              </a:lnSpc>
            </a:pPr>
            <a:r>
              <a:rPr lang="zh-CN" altLang="en-US" sz="3600" b="1" dirty="0">
                <a:solidFill>
                  <a:schemeClr val="bg1"/>
                </a:solidFill>
                <a:ea typeface="微软雅黑" panose="020B0503020204020204" pitchFamily="34" charset="-122"/>
                <a:cs typeface="Times New Roman" panose="02020603050405020304" pitchFamily="18" charset="0"/>
              </a:rPr>
              <a:t>自主式预习</a:t>
            </a:r>
            <a:endParaRPr lang="zh-CN" altLang="en-US" sz="3600" b="1" dirty="0">
              <a:solidFill>
                <a:schemeClr val="bg1"/>
              </a:solidFill>
              <a:ea typeface="微软雅黑" panose="020B0503020204020204" pitchFamily="34" charset="-122"/>
              <a:cs typeface="Times New Roman" panose="02020603050405020304" pitchFamily="18" charset="0"/>
            </a:endParaRPr>
          </a:p>
        </p:txBody>
      </p:sp>
      <p:sp>
        <p:nvSpPr>
          <p:cNvPr id="5" name="文本占位符 4"/>
          <p:cNvSpPr>
            <a:spLocks noGrp="1"/>
          </p:cNvSpPr>
          <p:nvPr>
            <p:ph type="body" sz="quarter" idx="10"/>
          </p:nvPr>
        </p:nvSpPr>
        <p:spPr>
          <a:xfrm>
            <a:off x="271037" y="1572487"/>
            <a:ext cx="10980000" cy="4615815"/>
          </a:xfrm>
        </p:spPr>
        <p:txBody>
          <a:bodyPr/>
          <a:lstStyle/>
          <a:p>
            <a:pPr algn="ctr" latinLnBrk="0">
              <a:lnSpc>
                <a:spcPct val="150000"/>
              </a:lnSpc>
              <a:spcAft>
                <a:spcPts val="0"/>
              </a:spcAft>
              <a:tabLst>
                <a:tab pos="2700655" algn="l"/>
              </a:tabLst>
            </a:pPr>
            <a:r>
              <a:rPr lang="zh-CN" altLang="zh-CN" kern="100" dirty="0">
                <a:cs typeface="Times New Roman" panose="02020603050405020304"/>
              </a:rPr>
              <a:t>【课文助读】</a:t>
            </a:r>
            <a:endParaRPr lang="zh-CN" altLang="zh-CN" kern="100" dirty="0">
              <a:latin typeface="等线" panose="02010600030101010101" charset="-122"/>
              <a:ea typeface="等线" panose="02010600030101010101" charset="-122"/>
              <a:cs typeface="Courier New" panose="02070309020205020404"/>
            </a:endParaRPr>
          </a:p>
          <a:p>
            <a:pPr latinLnBrk="0">
              <a:lnSpc>
                <a:spcPct val="150000"/>
              </a:lnSpc>
              <a:spcAft>
                <a:spcPts val="0"/>
              </a:spcAft>
              <a:tabLst>
                <a:tab pos="2700655" algn="l"/>
              </a:tabLst>
            </a:pPr>
            <a:r>
              <a:rPr lang="zh-CN" altLang="zh-CN" kern="100" dirty="0">
                <a:ea typeface="黑体" panose="02010609060101010101" charset="-122"/>
                <a:cs typeface="Times New Roman" panose="02020603050405020304"/>
              </a:rPr>
              <a:t>一、作者简介</a:t>
            </a:r>
            <a:endParaRPr lang="zh-CN" altLang="zh-CN" kern="100" dirty="0">
              <a:latin typeface="等线" panose="02010600030101010101" charset="-122"/>
              <a:ea typeface="等线" panose="02010600030101010101" charset="-122"/>
              <a:cs typeface="Courier New" panose="02070309020205020404"/>
            </a:endParaRPr>
          </a:p>
          <a:p>
            <a:pPr indent="713740" fontAlgn="ctr" latinLnBrk="0">
              <a:lnSpc>
                <a:spcPct val="150000"/>
              </a:lnSpc>
              <a:spcAft>
                <a:spcPts val="0"/>
              </a:spcAft>
              <a:tabLst>
                <a:tab pos="2700655" algn="l"/>
              </a:tabLst>
            </a:pPr>
            <a:r>
              <a:rPr lang="zh-CN" altLang="zh-CN" kern="100" dirty="0">
                <a:cs typeface="Times New Roman" panose="02020603050405020304"/>
              </a:rPr>
              <a:t>威廉</a:t>
            </a:r>
            <a:r>
              <a:rPr lang="en-US" altLang="zh-CN" kern="100" dirty="0">
                <a:cs typeface="Courier New" panose="02070309020205020404"/>
              </a:rPr>
              <a:t>·</a:t>
            </a:r>
            <a:r>
              <a:rPr lang="zh-CN" altLang="zh-CN" kern="100" dirty="0">
                <a:cs typeface="Times New Roman" panose="02020603050405020304"/>
              </a:rPr>
              <a:t>莎士比亚</a:t>
            </a:r>
            <a:r>
              <a:rPr lang="en-US" altLang="zh-CN" kern="100" dirty="0">
                <a:cs typeface="Courier New" panose="02070309020205020404"/>
              </a:rPr>
              <a:t>(1564</a:t>
            </a:r>
            <a:r>
              <a:rPr lang="zh-CN" altLang="zh-CN" kern="100" dirty="0">
                <a:cs typeface="Times New Roman" panose="02020603050405020304"/>
              </a:rPr>
              <a:t>－</a:t>
            </a:r>
            <a:r>
              <a:rPr lang="en-US" altLang="zh-CN" kern="100" dirty="0">
                <a:cs typeface="Courier New" panose="02070309020205020404"/>
              </a:rPr>
              <a:t>1616)</a:t>
            </a:r>
            <a:r>
              <a:rPr lang="zh-CN" altLang="zh-CN" kern="100" dirty="0">
                <a:cs typeface="Times New Roman" panose="02020603050405020304"/>
              </a:rPr>
              <a:t>，英国剧作家、诗人。他的作品是文艺复兴时期人文主义文学的杰出代表，也是欧洲乃至世界文学的高峰之一。莎士比亚出生于一个富裕的市民家庭，家道中落后，他前往伦敦谋生，在伦敦的剧院里打过杂，为看戏的绅士们看管过马匹，后来才成为一名雇佣演员。这些职业给了他接触社会各阶层人士的机会，</a:t>
            </a:r>
            <a:endParaRPr lang="zh-CN" altLang="zh-CN" kern="100" dirty="0">
              <a:latin typeface="等线" panose="02010600030101010101" charset="-122"/>
              <a:ea typeface="等线" panose="02010600030101010101" charset="-122"/>
              <a:cs typeface="Courier New" panose="02070309020205020404"/>
            </a:endParaRPr>
          </a:p>
        </p:txBody>
      </p:sp>
    </p:spTree>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a:xfrm>
            <a:off x="288429" y="503783"/>
            <a:ext cx="10980000" cy="4615815"/>
          </a:xfrm>
        </p:spPr>
        <p:txBody>
          <a:bodyPr/>
          <a:lstStyle/>
          <a:p>
            <a:pPr>
              <a:spcAft>
                <a:spcPts val="0"/>
              </a:spcAft>
              <a:tabLst>
                <a:tab pos="2700655" algn="l"/>
              </a:tabLst>
            </a:pPr>
            <a:r>
              <a:rPr lang="zh-CN" altLang="zh-CN" kern="100" dirty="0">
                <a:cs typeface="Times New Roman" panose="02020603050405020304"/>
                <a:sym typeface="+mn-ea"/>
              </a:rPr>
              <a:t>增加了他的生活经验。后来他进一步接触到了古代文化、意大利文艺复兴时期的文化和人文主义思想，这些为他以后杰出的戏剧创作打下了基础。从</a:t>
            </a:r>
            <a:r>
              <a:rPr lang="en-US" altLang="zh-CN" kern="100" dirty="0">
                <a:cs typeface="Courier New" panose="02070309020205020404"/>
                <a:sym typeface="+mn-ea"/>
              </a:rPr>
              <a:t>1590</a:t>
            </a:r>
            <a:r>
              <a:rPr lang="zh-CN" altLang="zh-CN" kern="100" dirty="0">
                <a:cs typeface="Times New Roman" panose="02020603050405020304"/>
                <a:sym typeface="+mn-ea"/>
              </a:rPr>
              <a:t>年至</a:t>
            </a:r>
            <a:r>
              <a:rPr lang="en-US" altLang="zh-CN" kern="100" dirty="0">
                <a:cs typeface="Courier New" panose="02070309020205020404"/>
                <a:sym typeface="+mn-ea"/>
              </a:rPr>
              <a:t>1612</a:t>
            </a:r>
            <a:r>
              <a:rPr lang="zh-CN" altLang="zh-CN" kern="100" dirty="0">
                <a:cs typeface="Times New Roman" panose="02020603050405020304"/>
                <a:sym typeface="+mn-ea"/>
              </a:rPr>
              <a:t>年的</a:t>
            </a:r>
            <a:r>
              <a:rPr lang="en-US" altLang="zh-CN" kern="100" dirty="0">
                <a:cs typeface="Courier New" panose="02070309020205020404"/>
                <a:sym typeface="+mn-ea"/>
              </a:rPr>
              <a:t>20</a:t>
            </a:r>
            <a:r>
              <a:rPr lang="zh-CN" altLang="zh-CN" kern="100" dirty="0">
                <a:cs typeface="Times New Roman" panose="02020603050405020304"/>
                <a:sym typeface="+mn-ea"/>
              </a:rPr>
              <a:t>多年中，莎士比亚一共完成</a:t>
            </a:r>
            <a:r>
              <a:rPr lang="en-US" altLang="zh-CN" kern="100" dirty="0">
                <a:cs typeface="Courier New" panose="02070309020205020404"/>
                <a:sym typeface="+mn-ea"/>
              </a:rPr>
              <a:t>2</a:t>
            </a:r>
            <a:r>
              <a:rPr lang="zh-CN" altLang="zh-CN" kern="100" dirty="0">
                <a:cs typeface="Times New Roman" panose="02020603050405020304"/>
                <a:sym typeface="+mn-ea"/>
              </a:rPr>
              <a:t>部叙事长诗、</a:t>
            </a:r>
            <a:r>
              <a:rPr lang="en-US" altLang="zh-CN" kern="100" dirty="0">
                <a:cs typeface="Courier New" panose="02070309020205020404"/>
                <a:sym typeface="+mn-ea"/>
              </a:rPr>
              <a:t>154</a:t>
            </a:r>
            <a:r>
              <a:rPr lang="zh-CN" altLang="zh-CN" kern="100" dirty="0">
                <a:cs typeface="Times New Roman" panose="02020603050405020304"/>
                <a:sym typeface="+mn-ea"/>
              </a:rPr>
              <a:t>首十四行诗、</a:t>
            </a:r>
            <a:r>
              <a:rPr lang="en-US" altLang="zh-CN" kern="100" dirty="0">
                <a:cs typeface="Courier New" panose="02070309020205020404"/>
                <a:sym typeface="+mn-ea"/>
              </a:rPr>
              <a:t>37</a:t>
            </a:r>
            <a:r>
              <a:rPr lang="zh-CN" altLang="zh-CN" kern="100" dirty="0">
                <a:cs typeface="Times New Roman" panose="02020603050405020304"/>
                <a:sym typeface="+mn-ea"/>
              </a:rPr>
              <a:t>部戏剧。马克思赞誉他是</a:t>
            </a:r>
            <a:r>
              <a:rPr lang="en-US" altLang="zh-CN" kern="100" dirty="0">
                <a:latin typeface="宋体" panose="02010600030101010101" pitchFamily="2" charset="-122"/>
                <a:ea typeface="等线" panose="02010600030101010101" charset="-122"/>
                <a:cs typeface="Times New Roman" panose="02020603050405020304"/>
                <a:sym typeface="+mn-ea"/>
              </a:rPr>
              <a:t>“</a:t>
            </a:r>
            <a:r>
              <a:rPr lang="zh-CN" altLang="zh-CN" kern="100" dirty="0">
                <a:cs typeface="Times New Roman" panose="02020603050405020304"/>
                <a:sym typeface="+mn-ea"/>
              </a:rPr>
              <a:t>人类最伟大的戏剧天才</a:t>
            </a:r>
            <a:r>
              <a:rPr lang="zh-CN" altLang="zh-CN" kern="100" dirty="0">
                <a:latin typeface="等线" panose="02010600030101010101" charset="-122"/>
                <a:cs typeface="Times New Roman" panose="02020603050405020304"/>
                <a:sym typeface="+mn-ea"/>
              </a:rPr>
              <a:t>”</a:t>
            </a:r>
            <a:r>
              <a:rPr lang="zh-CN" altLang="zh-CN" kern="100" dirty="0">
                <a:cs typeface="Times New Roman" panose="02020603050405020304"/>
                <a:sym typeface="+mn-ea"/>
              </a:rPr>
              <a:t>。他的主要作品有历史剧《亨利四世》、喜剧《仲夏夜之梦》《威尼斯商人》、悲剧《哈姆莱特》《奥赛罗》《李尔王》《麦克白》《罗密欧与朱丽叶》等</a:t>
            </a:r>
            <a:r>
              <a:rPr lang="zh-CN" altLang="zh-CN" kern="100" dirty="0" smtClean="0">
                <a:cs typeface="Times New Roman" panose="02020603050405020304"/>
                <a:sym typeface="+mn-ea"/>
              </a:rPr>
              <a:t>。</a:t>
            </a:r>
            <a:endParaRPr lang="zh-CN" altLang="zh-CN" sz="1050" kern="100" dirty="0">
              <a:latin typeface="等线" panose="02010600030101010101" charset="-122"/>
              <a:ea typeface="等线" panose="02010600030101010101" charset="-122"/>
              <a:cs typeface="Courier New" panose="02070309020205020404"/>
            </a:endParaRPr>
          </a:p>
        </p:txBody>
      </p:sp>
    </p:spTree>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a:xfrm>
            <a:off x="288429" y="503783"/>
            <a:ext cx="10980000" cy="5262245"/>
          </a:xfrm>
        </p:spPr>
        <p:txBody>
          <a:bodyPr/>
          <a:lstStyle/>
          <a:p>
            <a:pPr>
              <a:spcAft>
                <a:spcPts val="0"/>
              </a:spcAft>
              <a:tabLst>
                <a:tab pos="2700655" algn="l"/>
              </a:tabLst>
            </a:pPr>
            <a:r>
              <a:rPr lang="zh-CN" altLang="zh-CN" kern="100" dirty="0">
                <a:ea typeface="黑体" panose="02010609060101010101" charset="-122"/>
                <a:cs typeface="Times New Roman" panose="02020603050405020304"/>
              </a:rPr>
              <a:t>二、写作背景</a:t>
            </a:r>
            <a:endParaRPr lang="zh-CN" altLang="zh-CN" sz="1050" kern="100" dirty="0">
              <a:latin typeface="等线" panose="02010600030101010101" charset="-122"/>
              <a:ea typeface="等线" panose="02010600030101010101" charset="-122"/>
              <a:cs typeface="Courier New" panose="02070309020205020404"/>
            </a:endParaRPr>
          </a:p>
          <a:p>
            <a:pPr indent="713740" fontAlgn="ctr">
              <a:spcAft>
                <a:spcPts val="0"/>
              </a:spcAft>
              <a:tabLst>
                <a:tab pos="2700655" algn="l"/>
              </a:tabLst>
            </a:pPr>
            <a:r>
              <a:rPr lang="zh-CN" altLang="zh-CN" kern="100" dirty="0">
                <a:cs typeface="Times New Roman" panose="02020603050405020304"/>
              </a:rPr>
              <a:t>莎士比亚写《哈姆莱特》的时候，英国处在</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cs typeface="Times New Roman" panose="02020603050405020304"/>
              </a:rPr>
              <a:t>一个颠倒混乱的时代</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cs typeface="Times New Roman" panose="02020603050405020304"/>
              </a:rPr>
              <a:t>。这时，宫廷挥霍浪费，社会动乱不堪，王室同资产阶级之间的矛盾越来越尖锐。莎士比亚深深感到自己的人文主义理想和社会现实之间存在着无法调和的矛盾。他通过这个古老的宫廷仇杀的故事，对以克劳狄斯为首的专制王朝进行了无情的揭露，对王子哈姆莱特这个人文主义者所进行的反对封建暴政的斗争，给予了热情的赞赏和深切的同情。这部杰出的悲剧直到今天仍然感动着、鼓舞着世人</a:t>
            </a:r>
            <a:r>
              <a:rPr lang="zh-CN" altLang="zh-CN" kern="100" dirty="0" smtClean="0">
                <a:cs typeface="Times New Roman" panose="02020603050405020304"/>
              </a:rPr>
              <a:t>。</a:t>
            </a:r>
            <a:endParaRPr lang="zh-CN" altLang="zh-CN" sz="1050" kern="100" dirty="0">
              <a:latin typeface="等线" panose="02010600030101010101" charset="-122"/>
              <a:ea typeface="等线" panose="02010600030101010101" charset="-122"/>
              <a:cs typeface="Courier New" panose="02070309020205020404"/>
            </a:endParaRPr>
          </a:p>
        </p:txBody>
      </p:sp>
    </p:spTree>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271037" y="611795"/>
            <a:ext cx="10980000" cy="5739456"/>
          </a:xfrm>
        </p:spPr>
        <p:txBody>
          <a:bodyPr/>
          <a:lstStyle/>
          <a:p>
            <a:pPr algn="ctr">
              <a:lnSpc>
                <a:spcPct val="120000"/>
              </a:lnSpc>
              <a:spcAft>
                <a:spcPts val="0"/>
              </a:spcAft>
              <a:tabLst>
                <a:tab pos="2700655" algn="l"/>
              </a:tabLst>
            </a:pPr>
            <a:r>
              <a:rPr lang="zh-CN" altLang="zh-CN" kern="100" dirty="0">
                <a:cs typeface="Times New Roman" panose="02020603050405020304"/>
              </a:rPr>
              <a:t>【语基积累】</a:t>
            </a:r>
            <a:endParaRPr lang="zh-CN" altLang="zh-CN" sz="1050" kern="100" dirty="0">
              <a:latin typeface="等线" panose="02010600030101010101" charset="-122"/>
              <a:ea typeface="等线" panose="02010600030101010101" charset="-122"/>
              <a:cs typeface="Courier New" panose="02070309020205020404"/>
            </a:endParaRPr>
          </a:p>
          <a:p>
            <a:pPr>
              <a:lnSpc>
                <a:spcPct val="120000"/>
              </a:lnSpc>
              <a:spcAft>
                <a:spcPts val="0"/>
              </a:spcAft>
              <a:tabLst>
                <a:tab pos="2700655" algn="l"/>
              </a:tabLst>
            </a:pPr>
            <a:r>
              <a:rPr lang="zh-CN" altLang="zh-CN" kern="100" dirty="0">
                <a:ea typeface="黑体" panose="02010609060101010101" charset="-122"/>
                <a:cs typeface="Times New Roman" panose="02020603050405020304"/>
              </a:rPr>
              <a:t>一、词义辨析</a:t>
            </a:r>
            <a:endParaRPr lang="zh-CN" altLang="zh-CN" sz="1050" kern="100" dirty="0">
              <a:latin typeface="等线" panose="02010600030101010101" charset="-122"/>
              <a:ea typeface="等线" panose="02010600030101010101" charset="-122"/>
              <a:cs typeface="Courier New" panose="02070309020205020404"/>
            </a:endParaRPr>
          </a:p>
          <a:p>
            <a:pPr>
              <a:lnSpc>
                <a:spcPct val="120000"/>
              </a:lnSpc>
              <a:spcAft>
                <a:spcPts val="0"/>
              </a:spcAft>
              <a:tabLst>
                <a:tab pos="2700655" algn="l"/>
              </a:tabLst>
            </a:pPr>
            <a:r>
              <a:rPr lang="en-US" altLang="zh-CN" kern="100" dirty="0">
                <a:cs typeface="Courier New" panose="02070309020205020404"/>
              </a:rPr>
              <a:t>1</a:t>
            </a:r>
            <a:r>
              <a:rPr lang="zh-CN" altLang="zh-CN" kern="100" dirty="0">
                <a:cs typeface="Times New Roman" panose="02020603050405020304"/>
              </a:rPr>
              <a:t>．变换</a:t>
            </a:r>
            <a:r>
              <a:rPr lang="en-US" altLang="zh-CN" kern="100" dirty="0">
                <a:cs typeface="Courier New" panose="02070309020205020404"/>
              </a:rPr>
              <a:t>·</a:t>
            </a:r>
            <a:r>
              <a:rPr lang="zh-CN" altLang="zh-CN" kern="100" dirty="0">
                <a:cs typeface="Times New Roman" panose="02020603050405020304"/>
              </a:rPr>
              <a:t>变幻</a:t>
            </a:r>
            <a:endParaRPr lang="zh-CN" altLang="zh-CN" sz="1050" kern="100" dirty="0">
              <a:latin typeface="等线" panose="02010600030101010101" charset="-122"/>
              <a:ea typeface="等线" panose="02010600030101010101" charset="-122"/>
              <a:cs typeface="Courier New" panose="02070309020205020404"/>
            </a:endParaRPr>
          </a:p>
          <a:p>
            <a:pPr>
              <a:lnSpc>
                <a:spcPct val="120000"/>
              </a:lnSpc>
              <a:spcAft>
                <a:spcPts val="0"/>
              </a:spcAft>
              <a:tabLst>
                <a:tab pos="2700655" algn="l"/>
              </a:tabLst>
            </a:pPr>
            <a:r>
              <a:rPr lang="zh-CN" altLang="zh-CN" kern="100" dirty="0">
                <a:ea typeface="黑体" panose="02010609060101010101" charset="-122"/>
                <a:cs typeface="Times New Roman" panose="02020603050405020304"/>
              </a:rPr>
              <a:t>【应用】</a:t>
            </a:r>
            <a:r>
              <a:rPr lang="en-US" altLang="zh-CN" kern="100" dirty="0">
                <a:latin typeface="宋体" panose="02010600030101010101" pitchFamily="2" charset="-122"/>
                <a:ea typeface="等线" panose="02010600030101010101" charset="-122"/>
                <a:cs typeface="Times New Roman" panose="02020603050405020304"/>
              </a:rPr>
              <a:t>①</a:t>
            </a:r>
            <a:r>
              <a:rPr lang="zh-CN" altLang="zh-CN" kern="100" dirty="0">
                <a:cs typeface="Times New Roman" panose="02020603050405020304"/>
              </a:rPr>
              <a:t>现今全球风云</a:t>
            </a:r>
            <a:r>
              <a:rPr lang="en-US" altLang="zh-CN" kern="100" dirty="0">
                <a:solidFill>
                  <a:srgbClr val="000000"/>
                </a:solidFill>
                <a:ea typeface="楷体" panose="02010609060101010101" charset="-122"/>
                <a:cs typeface="Courier New" panose="02070309020205020404"/>
              </a:rPr>
              <a:t>________</a:t>
            </a:r>
            <a:r>
              <a:rPr lang="zh-CN" altLang="zh-CN" kern="100" dirty="0">
                <a:cs typeface="Times New Roman" panose="02020603050405020304"/>
              </a:rPr>
              <a:t>，世界经济重心加快</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cs typeface="Times New Roman" panose="02020603050405020304"/>
              </a:rPr>
              <a:t>自西向东</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cs typeface="Times New Roman" panose="02020603050405020304"/>
              </a:rPr>
              <a:t>位移。</a:t>
            </a:r>
            <a:endParaRPr lang="zh-CN" altLang="zh-CN" sz="1050" kern="100" dirty="0">
              <a:latin typeface="等线" panose="02010600030101010101" charset="-122"/>
              <a:ea typeface="等线" panose="02010600030101010101" charset="-122"/>
              <a:cs typeface="Courier New" panose="02070309020205020404"/>
            </a:endParaRPr>
          </a:p>
          <a:p>
            <a:pPr>
              <a:lnSpc>
                <a:spcPct val="120000"/>
              </a:lnSpc>
              <a:spcAft>
                <a:spcPts val="0"/>
              </a:spcAft>
              <a:tabLst>
                <a:tab pos="2700655" algn="l"/>
              </a:tabLst>
            </a:pPr>
            <a:r>
              <a:rPr lang="en-US" altLang="zh-CN" kern="100" dirty="0">
                <a:latin typeface="宋体" panose="02010600030101010101" pitchFamily="2" charset="-122"/>
                <a:ea typeface="等线" panose="02010600030101010101" charset="-122"/>
                <a:cs typeface="Times New Roman" panose="02020603050405020304"/>
              </a:rPr>
              <a:t>②</a:t>
            </a:r>
            <a:r>
              <a:rPr lang="zh-CN" altLang="zh-CN" kern="100" dirty="0">
                <a:cs typeface="Times New Roman" panose="02020603050405020304"/>
              </a:rPr>
              <a:t>纵观黄克智的科研历程，可以发现他有个特点，每隔</a:t>
            </a:r>
            <a:r>
              <a:rPr lang="en-US" altLang="zh-CN" kern="100" dirty="0">
                <a:cs typeface="Courier New" panose="02070309020205020404"/>
              </a:rPr>
              <a:t>5</a:t>
            </a:r>
            <a:r>
              <a:rPr lang="zh-CN" altLang="zh-CN" kern="100" dirty="0">
                <a:cs typeface="Times New Roman" panose="02020603050405020304"/>
              </a:rPr>
              <a:t>到</a:t>
            </a:r>
            <a:r>
              <a:rPr lang="en-US" altLang="zh-CN" kern="100" dirty="0">
                <a:cs typeface="Courier New" panose="02070309020205020404"/>
              </a:rPr>
              <a:t>10</a:t>
            </a:r>
            <a:r>
              <a:rPr lang="zh-CN" altLang="zh-CN" kern="100" dirty="0">
                <a:cs typeface="Times New Roman" panose="02020603050405020304"/>
              </a:rPr>
              <a:t>年</a:t>
            </a:r>
            <a:r>
              <a:rPr lang="en-US" altLang="zh-CN" kern="100" dirty="0">
                <a:solidFill>
                  <a:srgbClr val="000000"/>
                </a:solidFill>
                <a:ea typeface="楷体" panose="02010609060101010101" charset="-122"/>
                <a:cs typeface="Courier New" panose="02070309020205020404"/>
              </a:rPr>
              <a:t>________</a:t>
            </a:r>
            <a:r>
              <a:rPr lang="zh-CN" altLang="zh-CN" kern="100" dirty="0">
                <a:cs typeface="Times New Roman" panose="02020603050405020304"/>
              </a:rPr>
              <a:t>一个方向，而这些新方向皆是力学学科的前沿，并且他在每个新领域中都取得了突出的成就。</a:t>
            </a:r>
            <a:endParaRPr lang="zh-CN" altLang="zh-CN" sz="1050" kern="100" dirty="0">
              <a:latin typeface="等线" panose="02010600030101010101" charset="-122"/>
              <a:ea typeface="等线" panose="02010600030101010101" charset="-122"/>
              <a:cs typeface="Courier New" panose="02070309020205020404"/>
            </a:endParaRPr>
          </a:p>
          <a:p>
            <a:pPr>
              <a:lnSpc>
                <a:spcPct val="120000"/>
              </a:lnSpc>
              <a:spcAft>
                <a:spcPts val="0"/>
              </a:spcAft>
              <a:tabLst>
                <a:tab pos="2700655" algn="l"/>
              </a:tabLst>
            </a:pPr>
            <a:r>
              <a:rPr lang="zh-CN" altLang="zh-CN" kern="100" dirty="0">
                <a:solidFill>
                  <a:srgbClr val="0000FF"/>
                </a:solidFill>
                <a:ea typeface="黑体" panose="02010609060101010101" charset="-122"/>
                <a:cs typeface="Times New Roman" panose="02020603050405020304"/>
              </a:rPr>
              <a:t>【辨析】</a:t>
            </a:r>
            <a:r>
              <a:rPr lang="zh-CN" altLang="zh-CN" kern="100" dirty="0">
                <a:ea typeface="楷体" panose="02010609060101010101" charset="-122"/>
                <a:cs typeface="Times New Roman" panose="02020603050405020304"/>
              </a:rPr>
              <a:t>两者都是动词，与</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ea typeface="楷体" panose="02010609060101010101" charset="-122"/>
                <a:cs typeface="Times New Roman" panose="02020603050405020304"/>
              </a:rPr>
              <a:t>变</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ea typeface="楷体" panose="02010609060101010101" charset="-122"/>
                <a:cs typeface="Times New Roman" panose="02020603050405020304"/>
              </a:rPr>
              <a:t>有关。</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ea typeface="楷体" panose="02010609060101010101" charset="-122"/>
                <a:cs typeface="Times New Roman" panose="02020603050405020304"/>
              </a:rPr>
              <a:t>变换</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ea typeface="楷体" panose="02010609060101010101" charset="-122"/>
                <a:cs typeface="Times New Roman" panose="02020603050405020304"/>
              </a:rPr>
              <a:t>指事物的一种形式或内容换成另一种，多指具体的事物。</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ea typeface="楷体" panose="02010609060101010101" charset="-122"/>
                <a:cs typeface="Times New Roman" panose="02020603050405020304"/>
              </a:rPr>
              <a:t>变幻</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ea typeface="楷体" panose="02010609060101010101" charset="-122"/>
                <a:cs typeface="Times New Roman" panose="02020603050405020304"/>
              </a:rPr>
              <a:t>则指不规则地改变，强调的是事物变化无常、动荡不定，使人难以预测</a:t>
            </a:r>
            <a:r>
              <a:rPr lang="zh-CN" altLang="zh-CN" kern="100" dirty="0" smtClean="0">
                <a:ea typeface="楷体" panose="02010609060101010101" charset="-122"/>
                <a:cs typeface="Times New Roman" panose="02020603050405020304"/>
              </a:rPr>
              <a:t>。</a:t>
            </a:r>
            <a:endParaRPr lang="zh-CN" altLang="zh-CN" sz="1050" kern="100" dirty="0">
              <a:latin typeface="等线" panose="02010600030101010101" charset="-122"/>
              <a:ea typeface="等线" panose="02010600030101010101" charset="-122"/>
              <a:cs typeface="Courier New" panose="02070309020205020404"/>
            </a:endParaRPr>
          </a:p>
        </p:txBody>
      </p:sp>
      <p:sp>
        <p:nvSpPr>
          <p:cNvPr id="160" name="矩形 159"/>
          <p:cNvSpPr/>
          <p:nvPr/>
        </p:nvSpPr>
        <p:spPr>
          <a:xfrm>
            <a:off x="4512774" y="2140803"/>
            <a:ext cx="906017" cy="523220"/>
          </a:xfrm>
          <a:prstGeom prst="rect">
            <a:avLst/>
          </a:prstGeom>
        </p:spPr>
        <p:txBody>
          <a:bodyPr wrap="none">
            <a:spAutoFit/>
          </a:bodyPr>
          <a:lstStyle/>
          <a:p>
            <a:r>
              <a:rPr lang="zh-CN" altLang="zh-CN" b="1" dirty="0" smtClean="0">
                <a:latin typeface="+mn-lt"/>
                <a:ea typeface="楷体" panose="02010609060101010101" charset="-122"/>
              </a:rPr>
              <a:t>变幻</a:t>
            </a:r>
            <a:endParaRPr lang="zh-CN" altLang="zh-CN" dirty="0">
              <a:latin typeface="+mn-lt"/>
              <a:ea typeface="楷体" panose="02010609060101010101" charset="-122"/>
            </a:endParaRPr>
          </a:p>
        </p:txBody>
      </p:sp>
      <p:sp>
        <p:nvSpPr>
          <p:cNvPr id="161" name="矩形 160"/>
          <p:cNvSpPr/>
          <p:nvPr/>
        </p:nvSpPr>
        <p:spPr>
          <a:xfrm>
            <a:off x="510457" y="3652971"/>
            <a:ext cx="906017" cy="523220"/>
          </a:xfrm>
          <a:prstGeom prst="rect">
            <a:avLst/>
          </a:prstGeom>
        </p:spPr>
        <p:txBody>
          <a:bodyPr wrap="none">
            <a:spAutoFit/>
          </a:bodyPr>
          <a:lstStyle/>
          <a:p>
            <a:r>
              <a:rPr lang="zh-CN" altLang="zh-CN" b="1" dirty="0" smtClean="0">
                <a:latin typeface="+mn-lt"/>
                <a:ea typeface="楷体" panose="02010609060101010101" charset="-122"/>
              </a:rPr>
              <a:t>变换</a:t>
            </a:r>
            <a:endParaRPr lang="zh-CN" altLang="zh-CN" dirty="0">
              <a:latin typeface="+mn-lt"/>
              <a:ea typeface="楷体" panose="0201060906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6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6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0" grpId="0"/>
      <p:bldP spid="161"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271037" y="611795"/>
            <a:ext cx="10980000" cy="5367020"/>
          </a:xfrm>
        </p:spPr>
        <p:txBody>
          <a:bodyPr/>
          <a:lstStyle/>
          <a:p>
            <a:pPr>
              <a:lnSpc>
                <a:spcPct val="120000"/>
              </a:lnSpc>
              <a:spcAft>
                <a:spcPts val="0"/>
              </a:spcAft>
              <a:tabLst>
                <a:tab pos="2700655" algn="l"/>
              </a:tabLst>
            </a:pPr>
            <a:r>
              <a:rPr lang="en-US" altLang="zh-CN" sz="2600" kern="100" dirty="0">
                <a:cs typeface="Courier New" panose="02070309020205020404"/>
              </a:rPr>
              <a:t>2</a:t>
            </a:r>
            <a:r>
              <a:rPr lang="zh-CN" altLang="zh-CN" sz="2600" kern="100" dirty="0" smtClean="0">
                <a:ea typeface="楷体" panose="02010609060101010101" charset="-122"/>
                <a:cs typeface="Times New Roman" panose="02020603050405020304"/>
              </a:rPr>
              <a:t>．</a:t>
            </a:r>
            <a:r>
              <a:rPr lang="zh-CN" altLang="zh-CN" sz="2600" kern="100" dirty="0" smtClean="0">
                <a:cs typeface="Times New Roman" panose="02020603050405020304"/>
              </a:rPr>
              <a:t>掩盖</a:t>
            </a:r>
            <a:r>
              <a:rPr lang="en-US" altLang="zh-CN" sz="2600" kern="100" dirty="0" smtClean="0">
                <a:cs typeface="Courier New" panose="02070309020205020404"/>
              </a:rPr>
              <a:t>·</a:t>
            </a:r>
            <a:r>
              <a:rPr lang="zh-CN" altLang="zh-CN" sz="2600" kern="100" dirty="0">
                <a:cs typeface="Times New Roman" panose="02020603050405020304"/>
              </a:rPr>
              <a:t>掩饰</a:t>
            </a:r>
            <a:endParaRPr lang="zh-CN" altLang="zh-CN" sz="2600" kern="100" dirty="0">
              <a:latin typeface="等线" panose="02010600030101010101" charset="-122"/>
              <a:ea typeface="等线" panose="02010600030101010101" charset="-122"/>
              <a:cs typeface="Courier New" panose="02070309020205020404"/>
            </a:endParaRPr>
          </a:p>
          <a:p>
            <a:pPr>
              <a:lnSpc>
                <a:spcPct val="120000"/>
              </a:lnSpc>
              <a:spcAft>
                <a:spcPts val="0"/>
              </a:spcAft>
              <a:tabLst>
                <a:tab pos="2700655" algn="l"/>
              </a:tabLst>
            </a:pPr>
            <a:r>
              <a:rPr lang="zh-CN" altLang="zh-CN" sz="2600" kern="100" dirty="0">
                <a:ea typeface="黑体" panose="02010609060101010101" charset="-122"/>
                <a:cs typeface="Times New Roman" panose="02020603050405020304"/>
              </a:rPr>
              <a:t>【应用】</a:t>
            </a:r>
            <a:r>
              <a:rPr lang="en-US" altLang="zh-CN" sz="2600" kern="100" dirty="0">
                <a:latin typeface="宋体" panose="02010600030101010101" pitchFamily="2" charset="-122"/>
                <a:ea typeface="等线" panose="02010600030101010101" charset="-122"/>
                <a:cs typeface="Times New Roman" panose="02020603050405020304"/>
              </a:rPr>
              <a:t>①</a:t>
            </a:r>
            <a:r>
              <a:rPr lang="zh-CN" altLang="zh-CN" sz="2600" kern="100" dirty="0">
                <a:cs typeface="Times New Roman" panose="02020603050405020304"/>
              </a:rPr>
              <a:t>近日，某市人民法院审结了一起</a:t>
            </a:r>
            <a:r>
              <a:rPr lang="en-US" altLang="zh-CN" sz="2600" kern="100" dirty="0">
                <a:solidFill>
                  <a:srgbClr val="000000"/>
                </a:solidFill>
                <a:ea typeface="楷体" panose="02010609060101010101" charset="-122"/>
                <a:cs typeface="Courier New" panose="02070309020205020404"/>
              </a:rPr>
              <a:t>________</a:t>
            </a:r>
            <a:r>
              <a:rPr lang="zh-CN" altLang="zh-CN" sz="2600" kern="100" dirty="0">
                <a:cs typeface="Times New Roman" panose="02020603050405020304"/>
              </a:rPr>
              <a:t>、隐瞒犯罪所得案件，在案</a:t>
            </a:r>
            <a:r>
              <a:rPr lang="en-US" altLang="zh-CN" sz="2600" kern="100" dirty="0">
                <a:cs typeface="Courier New" panose="02070309020205020404"/>
              </a:rPr>
              <a:t>6</a:t>
            </a:r>
            <a:r>
              <a:rPr lang="zh-CN" altLang="zh-CN" sz="2600" kern="100" dirty="0">
                <a:cs typeface="Times New Roman" panose="02020603050405020304"/>
              </a:rPr>
              <a:t>名被告人分别被判处有期徒刑十个月至三年不等的刑期，并处罚金。</a:t>
            </a:r>
            <a:endParaRPr lang="zh-CN" altLang="zh-CN" sz="2600" kern="100" dirty="0">
              <a:latin typeface="等线" panose="02010600030101010101" charset="-122"/>
              <a:ea typeface="等线" panose="02010600030101010101" charset="-122"/>
              <a:cs typeface="Courier New" panose="02070309020205020404"/>
            </a:endParaRPr>
          </a:p>
          <a:p>
            <a:pPr>
              <a:lnSpc>
                <a:spcPct val="120000"/>
              </a:lnSpc>
              <a:spcAft>
                <a:spcPts val="0"/>
              </a:spcAft>
              <a:tabLst>
                <a:tab pos="2700655" algn="l"/>
              </a:tabLst>
            </a:pPr>
            <a:r>
              <a:rPr lang="en-US" altLang="zh-CN" sz="2600" kern="100" dirty="0">
                <a:latin typeface="宋体" panose="02010600030101010101" pitchFamily="2" charset="-122"/>
                <a:ea typeface="等线" panose="02010600030101010101" charset="-122"/>
                <a:cs typeface="Times New Roman" panose="02020603050405020304"/>
              </a:rPr>
              <a:t>②</a:t>
            </a:r>
            <a:r>
              <a:rPr lang="zh-CN" altLang="zh-CN" sz="2600" kern="100" dirty="0">
                <a:cs typeface="Times New Roman" panose="02020603050405020304"/>
              </a:rPr>
              <a:t>时间是最好的药，随着时光流逝，新的经历会</a:t>
            </a:r>
            <a:r>
              <a:rPr lang="en-US" altLang="zh-CN" sz="2600" kern="100" dirty="0">
                <a:solidFill>
                  <a:srgbClr val="000000"/>
                </a:solidFill>
                <a:ea typeface="楷体" panose="02010609060101010101" charset="-122"/>
                <a:cs typeface="Courier New" panose="02070309020205020404"/>
              </a:rPr>
              <a:t>________</a:t>
            </a:r>
            <a:r>
              <a:rPr lang="zh-CN" altLang="zh-CN" sz="2600" kern="100" dirty="0">
                <a:cs typeface="Times New Roman" panose="02020603050405020304"/>
              </a:rPr>
              <a:t>旧的痕迹，不必刻意去遗忘。</a:t>
            </a:r>
            <a:endParaRPr lang="zh-CN" altLang="zh-CN" sz="2600" kern="100" dirty="0">
              <a:latin typeface="等线" panose="02010600030101010101" charset="-122"/>
              <a:ea typeface="等线" panose="02010600030101010101" charset="-122"/>
              <a:cs typeface="Courier New" panose="02070309020205020404"/>
            </a:endParaRPr>
          </a:p>
          <a:p>
            <a:pPr>
              <a:lnSpc>
                <a:spcPct val="120000"/>
              </a:lnSpc>
              <a:spcAft>
                <a:spcPts val="0"/>
              </a:spcAft>
              <a:tabLst>
                <a:tab pos="2700655" algn="l"/>
              </a:tabLst>
            </a:pPr>
            <a:r>
              <a:rPr lang="zh-CN" altLang="zh-CN" sz="2600" kern="100" dirty="0">
                <a:solidFill>
                  <a:srgbClr val="0000FF"/>
                </a:solidFill>
                <a:ea typeface="黑体" panose="02010609060101010101" charset="-122"/>
                <a:cs typeface="Times New Roman" panose="02020603050405020304"/>
              </a:rPr>
              <a:t>【辨析】</a:t>
            </a:r>
            <a:r>
              <a:rPr lang="zh-CN" altLang="zh-CN" sz="2600" kern="100" dirty="0">
                <a:ea typeface="楷体" panose="02010609060101010101" charset="-122"/>
                <a:cs typeface="Times New Roman" panose="02020603050405020304"/>
              </a:rPr>
              <a:t>两者都指把真实情况遮盖起来，都是动词。用来指坏的思想行为时，两个词一般可以通用。</a:t>
            </a:r>
            <a:r>
              <a:rPr lang="en-US" altLang="zh-CN" sz="2600" kern="100" dirty="0">
                <a:latin typeface="宋体" panose="02010600030101010101" pitchFamily="2" charset="-122"/>
                <a:ea typeface="等线" panose="02010600030101010101" charset="-122"/>
                <a:cs typeface="Times New Roman" panose="02020603050405020304"/>
              </a:rPr>
              <a:t>“</a:t>
            </a:r>
            <a:r>
              <a:rPr lang="zh-CN" altLang="zh-CN" sz="2600" kern="100" dirty="0">
                <a:ea typeface="楷体" panose="02010609060101010101" charset="-122"/>
                <a:cs typeface="Times New Roman" panose="02020603050405020304"/>
              </a:rPr>
              <a:t>掩盖</a:t>
            </a:r>
            <a:r>
              <a:rPr lang="en-US" altLang="zh-CN" sz="2600" kern="100" dirty="0">
                <a:latin typeface="宋体" panose="02010600030101010101" pitchFamily="2" charset="-122"/>
                <a:ea typeface="等线" panose="02010600030101010101" charset="-122"/>
                <a:cs typeface="Times New Roman" panose="02020603050405020304"/>
              </a:rPr>
              <a:t>”</a:t>
            </a:r>
            <a:r>
              <a:rPr lang="zh-CN" altLang="zh-CN" sz="2600" kern="100" dirty="0">
                <a:ea typeface="楷体" panose="02010609060101010101" charset="-122"/>
                <a:cs typeface="Times New Roman" panose="02020603050405020304"/>
              </a:rPr>
              <a:t>是隐藏，隐瞒，适用范围较广，它的对象有具体的事物，也有人的思想行为</a:t>
            </a:r>
            <a:r>
              <a:rPr lang="en-US" altLang="zh-CN" sz="2600" kern="100" dirty="0">
                <a:ea typeface="楷体" panose="02010609060101010101" charset="-122"/>
                <a:cs typeface="Courier New" panose="02070309020205020404"/>
                <a:sym typeface="+mn-ea"/>
              </a:rPr>
              <a:t>(</a:t>
            </a:r>
            <a:r>
              <a:rPr lang="zh-CN" altLang="zh-CN" sz="2600" kern="100" dirty="0">
                <a:ea typeface="楷体" panose="02010609060101010101" charset="-122"/>
                <a:cs typeface="Times New Roman" panose="02020603050405020304"/>
              </a:rPr>
              <a:t>大都指不好的思想行为和罪恶行径</a:t>
            </a:r>
            <a:r>
              <a:rPr lang="en-US" altLang="zh-CN" sz="2600" kern="100" dirty="0">
                <a:ea typeface="楷体" panose="02010609060101010101" charset="-122"/>
                <a:cs typeface="Courier New" panose="02070309020205020404"/>
                <a:sym typeface="+mn-ea"/>
              </a:rPr>
              <a:t>)</a:t>
            </a:r>
            <a:r>
              <a:rPr lang="zh-CN" altLang="zh-CN" sz="2600" kern="100" dirty="0">
                <a:ea typeface="楷体" panose="02010609060101010101" charset="-122"/>
                <a:cs typeface="Times New Roman" panose="02020603050405020304"/>
              </a:rPr>
              <a:t>，含贬义。</a:t>
            </a:r>
            <a:r>
              <a:rPr lang="en-US" altLang="zh-CN" sz="2600" kern="100" dirty="0">
                <a:latin typeface="宋体" panose="02010600030101010101" pitchFamily="2" charset="-122"/>
                <a:ea typeface="等线" panose="02010600030101010101" charset="-122"/>
                <a:cs typeface="Times New Roman" panose="02020603050405020304"/>
              </a:rPr>
              <a:t>“</a:t>
            </a:r>
            <a:r>
              <a:rPr lang="zh-CN" altLang="zh-CN" sz="2600" kern="100" dirty="0">
                <a:ea typeface="楷体" panose="02010609060101010101" charset="-122"/>
                <a:cs typeface="Times New Roman" panose="02020603050405020304"/>
              </a:rPr>
              <a:t>掩饰</a:t>
            </a:r>
            <a:r>
              <a:rPr lang="en-US" altLang="zh-CN" sz="2600" kern="100" dirty="0">
                <a:latin typeface="宋体" panose="02010600030101010101" pitchFamily="2" charset="-122"/>
                <a:ea typeface="等线" panose="02010600030101010101" charset="-122"/>
                <a:cs typeface="Times New Roman" panose="02020603050405020304"/>
              </a:rPr>
              <a:t>”</a:t>
            </a:r>
            <a:r>
              <a:rPr lang="zh-CN" altLang="zh-CN" sz="2600" kern="100" dirty="0">
                <a:ea typeface="楷体" panose="02010609060101010101" charset="-122"/>
                <a:cs typeface="Times New Roman" panose="02020603050405020304"/>
              </a:rPr>
              <a:t>是设法掩盖</a:t>
            </a:r>
            <a:r>
              <a:rPr lang="en-US" altLang="zh-CN" sz="2600" kern="100" dirty="0">
                <a:ea typeface="楷体" panose="02010609060101010101" charset="-122"/>
                <a:cs typeface="Courier New" panose="02070309020205020404"/>
              </a:rPr>
              <a:t>(</a:t>
            </a:r>
            <a:r>
              <a:rPr lang="zh-CN" altLang="zh-CN" sz="2600" kern="100" dirty="0">
                <a:ea typeface="楷体" panose="02010609060101010101" charset="-122"/>
                <a:cs typeface="Times New Roman" panose="02020603050405020304"/>
              </a:rPr>
              <a:t>真实的情况</a:t>
            </a:r>
            <a:r>
              <a:rPr lang="en-US" altLang="zh-CN" sz="2600" kern="100" dirty="0">
                <a:ea typeface="楷体" panose="02010609060101010101" charset="-122"/>
                <a:cs typeface="Courier New" panose="02070309020205020404"/>
              </a:rPr>
              <a:t>)</a:t>
            </a:r>
            <a:r>
              <a:rPr lang="zh-CN" altLang="zh-CN" sz="2600" kern="100" dirty="0">
                <a:ea typeface="楷体" panose="02010609060101010101" charset="-122"/>
                <a:cs typeface="Times New Roman" panose="02020603050405020304"/>
              </a:rPr>
              <a:t>，或用花言巧语、种种花样来掩盖真相，以伪乱真，迷惑视听，蒙骗他人</a:t>
            </a:r>
            <a:r>
              <a:rPr lang="zh-CN" altLang="zh-CN" sz="2600" kern="100" dirty="0" smtClean="0">
                <a:ea typeface="楷体" panose="02010609060101010101" charset="-122"/>
                <a:cs typeface="Times New Roman" panose="02020603050405020304"/>
              </a:rPr>
              <a:t>。</a:t>
            </a:r>
            <a:endParaRPr lang="zh-CN" altLang="zh-CN" sz="2600" kern="100" dirty="0">
              <a:latin typeface="等线" panose="02010600030101010101" charset="-122"/>
              <a:ea typeface="等线" panose="02010600030101010101" charset="-122"/>
              <a:cs typeface="Courier New" panose="02070309020205020404"/>
            </a:endParaRPr>
          </a:p>
        </p:txBody>
      </p:sp>
      <p:sp>
        <p:nvSpPr>
          <p:cNvPr id="163" name="矩形 162"/>
          <p:cNvSpPr/>
          <p:nvPr/>
        </p:nvSpPr>
        <p:spPr>
          <a:xfrm>
            <a:off x="7750124" y="2484003"/>
            <a:ext cx="906017" cy="523220"/>
          </a:xfrm>
          <a:prstGeom prst="rect">
            <a:avLst/>
          </a:prstGeom>
        </p:spPr>
        <p:txBody>
          <a:bodyPr wrap="none">
            <a:spAutoFit/>
          </a:bodyPr>
          <a:lstStyle/>
          <a:p>
            <a:r>
              <a:rPr lang="zh-CN" altLang="zh-CN" b="1" dirty="0" smtClean="0">
                <a:latin typeface="+mn-lt"/>
                <a:ea typeface="楷体" panose="02010609060101010101" charset="-122"/>
              </a:rPr>
              <a:t>掩盖</a:t>
            </a:r>
            <a:endParaRPr lang="zh-CN" altLang="zh-CN" dirty="0">
              <a:latin typeface="+mn-lt"/>
              <a:ea typeface="楷体" panose="02010609060101010101" charset="-122"/>
            </a:endParaRPr>
          </a:p>
        </p:txBody>
      </p:sp>
      <p:sp>
        <p:nvSpPr>
          <p:cNvPr id="164" name="矩形 163"/>
          <p:cNvSpPr/>
          <p:nvPr/>
        </p:nvSpPr>
        <p:spPr>
          <a:xfrm>
            <a:off x="7305845" y="1043843"/>
            <a:ext cx="906017" cy="523220"/>
          </a:xfrm>
          <a:prstGeom prst="rect">
            <a:avLst/>
          </a:prstGeom>
        </p:spPr>
        <p:txBody>
          <a:bodyPr wrap="none">
            <a:spAutoFit/>
          </a:bodyPr>
          <a:lstStyle/>
          <a:p>
            <a:pPr>
              <a:spcAft>
                <a:spcPts val="0"/>
              </a:spcAft>
            </a:pPr>
            <a:r>
              <a:rPr lang="zh-CN" altLang="zh-CN" b="1" kern="100" dirty="0">
                <a:latin typeface="Times New Roman" panose="02020603050405020304"/>
                <a:ea typeface="楷体" panose="02010609060101010101" charset="-122"/>
                <a:cs typeface="Times New Roman" panose="02020603050405020304"/>
              </a:rPr>
              <a:t>掩饰</a:t>
            </a:r>
            <a:endParaRPr lang="zh-CN" altLang="zh-CN" sz="1050" kern="100" dirty="0">
              <a:effectLst/>
              <a:latin typeface="等线" panose="02010600030101010101" charset="-122"/>
              <a:cs typeface="Times New Roman" panose="02020603050405020304"/>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6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6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 grpId="0"/>
      <p:bldP spid="16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271037" y="611795"/>
            <a:ext cx="10980000" cy="3897414"/>
          </a:xfrm>
        </p:spPr>
        <p:txBody>
          <a:bodyPr/>
          <a:lstStyle/>
          <a:p>
            <a:pPr>
              <a:spcAft>
                <a:spcPts val="0"/>
              </a:spcAft>
              <a:tabLst>
                <a:tab pos="2700655" algn="l"/>
              </a:tabLst>
            </a:pPr>
            <a:r>
              <a:rPr lang="zh-CN" altLang="zh-CN" kern="100" dirty="0">
                <a:ea typeface="黑体" panose="02010609060101010101" charset="-122"/>
                <a:cs typeface="Times New Roman" panose="02020603050405020304"/>
              </a:rPr>
              <a:t>二、成语积累</a:t>
            </a:r>
            <a:endParaRPr lang="zh-CN" altLang="zh-CN" sz="1050" kern="100" dirty="0">
              <a:latin typeface="等线" panose="02010600030101010101" charset="-122"/>
              <a:ea typeface="等线" panose="02010600030101010101" charset="-122"/>
              <a:cs typeface="Courier New" panose="02070309020205020404"/>
            </a:endParaRPr>
          </a:p>
          <a:p>
            <a:pPr>
              <a:spcAft>
                <a:spcPts val="0"/>
              </a:spcAft>
              <a:tabLst>
                <a:tab pos="2700655" algn="l"/>
              </a:tabLst>
            </a:pPr>
            <a:r>
              <a:rPr lang="en-US" altLang="zh-CN" kern="100" dirty="0">
                <a:cs typeface="Courier New" panose="02070309020205020404"/>
              </a:rPr>
              <a:t>1</a:t>
            </a:r>
            <a:r>
              <a:rPr lang="zh-CN" altLang="zh-CN" kern="100" dirty="0">
                <a:cs typeface="Times New Roman" panose="02020603050405020304"/>
              </a:rPr>
              <a:t>．神魂颠倒：精神恍惚，颠三倒四，失去常态。</a:t>
            </a:r>
            <a:endParaRPr lang="zh-CN" altLang="zh-CN" sz="1050" kern="100" dirty="0">
              <a:latin typeface="等线" panose="02010600030101010101" charset="-122"/>
              <a:ea typeface="等线" panose="02010600030101010101" charset="-122"/>
              <a:cs typeface="Courier New" panose="02070309020205020404"/>
            </a:endParaRPr>
          </a:p>
          <a:p>
            <a:pPr>
              <a:spcAft>
                <a:spcPts val="0"/>
              </a:spcAft>
              <a:tabLst>
                <a:tab pos="2700655" algn="l"/>
              </a:tabLst>
            </a:pPr>
            <a:r>
              <a:rPr lang="zh-CN" altLang="zh-CN" kern="100" dirty="0">
                <a:ea typeface="黑体" panose="02010609060101010101" charset="-122"/>
                <a:cs typeface="Times New Roman" panose="02020603050405020304"/>
              </a:rPr>
              <a:t>【判断正误】</a:t>
            </a:r>
            <a:r>
              <a:rPr lang="zh-CN" altLang="zh-CN" kern="100" dirty="0">
                <a:cs typeface="Times New Roman" panose="02020603050405020304"/>
              </a:rPr>
              <a:t>阵阵乡音传来，他听得</a:t>
            </a:r>
            <a:r>
              <a:rPr lang="zh-CN" altLang="zh-CN" kern="100" dirty="0">
                <a:solidFill>
                  <a:srgbClr val="C00000"/>
                </a:solidFill>
                <a:cs typeface="Times New Roman" panose="02020603050405020304"/>
              </a:rPr>
              <a:t>神魂颠倒</a:t>
            </a:r>
            <a:r>
              <a:rPr lang="zh-CN" altLang="zh-CN" kern="100" dirty="0">
                <a:cs typeface="Times New Roman" panose="02020603050405020304"/>
              </a:rPr>
              <a:t>，感慨万千。</a:t>
            </a:r>
            <a:r>
              <a:rPr lang="en-US" altLang="zh-CN" kern="100" dirty="0">
                <a:cs typeface="Courier New" panose="02070309020205020404"/>
              </a:rPr>
              <a:t>(</a:t>
            </a:r>
            <a:r>
              <a:rPr lang="zh-CN" altLang="zh-CN" kern="100" dirty="0">
                <a:cs typeface="Times New Roman" panose="02020603050405020304"/>
              </a:rPr>
              <a:t>　　</a:t>
            </a:r>
            <a:r>
              <a:rPr lang="en-US" altLang="zh-CN" kern="100" dirty="0">
                <a:cs typeface="Courier New" panose="02070309020205020404"/>
              </a:rPr>
              <a:t>)</a:t>
            </a:r>
            <a:endParaRPr lang="zh-CN" altLang="zh-CN" sz="1050" kern="100" dirty="0">
              <a:latin typeface="等线" panose="02010600030101010101" charset="-122"/>
              <a:ea typeface="等线" panose="02010600030101010101" charset="-122"/>
              <a:cs typeface="Courier New" panose="02070309020205020404"/>
            </a:endParaRPr>
          </a:p>
          <a:p>
            <a:pPr>
              <a:spcAft>
                <a:spcPts val="0"/>
              </a:spcAft>
              <a:tabLst>
                <a:tab pos="2700655" algn="l"/>
              </a:tabLst>
            </a:pPr>
            <a:r>
              <a:rPr lang="en-US" altLang="zh-CN" kern="100" dirty="0">
                <a:cs typeface="Courier New" panose="02070309020205020404"/>
              </a:rPr>
              <a:t>2</a:t>
            </a:r>
            <a:r>
              <a:rPr lang="zh-CN" altLang="zh-CN" kern="100" dirty="0">
                <a:cs typeface="Times New Roman" panose="02020603050405020304"/>
              </a:rPr>
              <a:t>．举世瞩目：全世界的人都注视着，形容影响很大。</a:t>
            </a:r>
            <a:endParaRPr lang="zh-CN" altLang="zh-CN" sz="1050" kern="100" dirty="0">
              <a:latin typeface="等线" panose="02010600030101010101" charset="-122"/>
              <a:ea typeface="等线" panose="02010600030101010101" charset="-122"/>
              <a:cs typeface="Courier New" panose="02070309020205020404"/>
            </a:endParaRPr>
          </a:p>
          <a:p>
            <a:pPr>
              <a:spcAft>
                <a:spcPts val="0"/>
              </a:spcAft>
              <a:tabLst>
                <a:tab pos="2700655" algn="l"/>
              </a:tabLst>
            </a:pPr>
            <a:r>
              <a:rPr lang="zh-CN" altLang="zh-CN" kern="100" dirty="0">
                <a:ea typeface="黑体" panose="02010609060101010101" charset="-122"/>
                <a:cs typeface="Times New Roman" panose="02020603050405020304"/>
              </a:rPr>
              <a:t>【判断正误】</a:t>
            </a:r>
            <a:r>
              <a:rPr lang="zh-CN" altLang="zh-CN" kern="100" dirty="0">
                <a:cs typeface="Times New Roman" panose="02020603050405020304"/>
              </a:rPr>
              <a:t>在中国共产党的带领下，中国人民在各领域取得了</a:t>
            </a:r>
            <a:r>
              <a:rPr lang="zh-CN" altLang="zh-CN" kern="100" dirty="0">
                <a:solidFill>
                  <a:srgbClr val="C00000"/>
                </a:solidFill>
                <a:cs typeface="Times New Roman" panose="02020603050405020304"/>
              </a:rPr>
              <a:t>举世瞩目</a:t>
            </a:r>
            <a:r>
              <a:rPr lang="zh-CN" altLang="zh-CN" kern="100" dirty="0">
                <a:cs typeface="Times New Roman" panose="02020603050405020304"/>
              </a:rPr>
              <a:t>的成就。</a:t>
            </a:r>
            <a:r>
              <a:rPr lang="en-US" altLang="zh-CN" kern="100" dirty="0">
                <a:cs typeface="Courier New" panose="02070309020205020404"/>
              </a:rPr>
              <a:t>(</a:t>
            </a:r>
            <a:r>
              <a:rPr lang="zh-CN" altLang="zh-CN" kern="100" dirty="0">
                <a:cs typeface="Times New Roman" panose="02020603050405020304"/>
              </a:rPr>
              <a:t>　　</a:t>
            </a:r>
            <a:r>
              <a:rPr lang="en-US" altLang="zh-CN" kern="100" dirty="0" smtClean="0">
                <a:cs typeface="Courier New" panose="02070309020205020404"/>
              </a:rPr>
              <a:t>)</a:t>
            </a:r>
            <a:endParaRPr lang="zh-CN" altLang="zh-CN" sz="1050" kern="100" dirty="0">
              <a:latin typeface="等线" panose="02010600030101010101" charset="-122"/>
              <a:ea typeface="等线" panose="02010600030101010101" charset="-122"/>
              <a:cs typeface="Courier New" panose="02070309020205020404"/>
            </a:endParaRPr>
          </a:p>
        </p:txBody>
      </p:sp>
      <p:sp>
        <p:nvSpPr>
          <p:cNvPr id="3" name="矩形 2"/>
          <p:cNvSpPr/>
          <p:nvPr/>
        </p:nvSpPr>
        <p:spPr>
          <a:xfrm>
            <a:off x="2736701" y="3960167"/>
            <a:ext cx="413477" cy="523220"/>
          </a:xfrm>
          <a:prstGeom prst="rect">
            <a:avLst/>
          </a:prstGeom>
        </p:spPr>
        <p:txBody>
          <a:bodyPr wrap="square">
            <a:spAutoFit/>
          </a:bodyPr>
          <a:lstStyle/>
          <a:p>
            <a:r>
              <a:rPr lang="en-US" altLang="zh-CN" b="1" dirty="0" smtClean="0">
                <a:latin typeface="时态"/>
                <a:ea typeface="楷体" panose="02010609060101010101" charset="-122"/>
              </a:rPr>
              <a:t>√</a:t>
            </a:r>
            <a:endParaRPr lang="zh-CN" altLang="zh-CN" dirty="0">
              <a:latin typeface="时态"/>
              <a:ea typeface="楷体" panose="02010609060101010101" charset="-122"/>
            </a:endParaRPr>
          </a:p>
        </p:txBody>
      </p:sp>
      <p:sp>
        <p:nvSpPr>
          <p:cNvPr id="6" name="矩形 5"/>
          <p:cNvSpPr/>
          <p:nvPr/>
        </p:nvSpPr>
        <p:spPr>
          <a:xfrm>
            <a:off x="9973505" y="2051955"/>
            <a:ext cx="413477" cy="523220"/>
          </a:xfrm>
          <a:prstGeom prst="rect">
            <a:avLst/>
          </a:prstGeom>
        </p:spPr>
        <p:txBody>
          <a:bodyPr wrap="square">
            <a:spAutoFit/>
          </a:bodyPr>
          <a:lstStyle/>
          <a:p>
            <a:r>
              <a:rPr lang="en-US" altLang="zh-CN" b="1" dirty="0">
                <a:latin typeface="时态"/>
                <a:ea typeface="楷体" panose="02010609060101010101" charset="-122"/>
              </a:rPr>
              <a:t>×</a:t>
            </a:r>
            <a:endParaRPr lang="zh-CN" altLang="zh-CN" dirty="0">
              <a:latin typeface="时态"/>
              <a:ea typeface="楷体" panose="0201060906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6"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271037" y="503783"/>
            <a:ext cx="10980000" cy="5908040"/>
          </a:xfrm>
        </p:spPr>
        <p:txBody>
          <a:bodyPr/>
          <a:lstStyle/>
          <a:p>
            <a:pPr>
              <a:spcAft>
                <a:spcPts val="0"/>
              </a:spcAft>
              <a:tabLst>
                <a:tab pos="2700655" algn="l"/>
              </a:tabLst>
            </a:pPr>
            <a:r>
              <a:rPr lang="en-US" altLang="zh-CN" kern="100" dirty="0">
                <a:cs typeface="Courier New" panose="02070309020205020404"/>
              </a:rPr>
              <a:t>3</a:t>
            </a:r>
            <a:r>
              <a:rPr lang="zh-CN" altLang="zh-CN" kern="100" dirty="0">
                <a:cs typeface="Times New Roman" panose="02020603050405020304"/>
              </a:rPr>
              <a:t>．当机立断：抓住时机，立刻决断。</a:t>
            </a:r>
            <a:endParaRPr lang="zh-CN" altLang="zh-CN" sz="1050" kern="100" dirty="0">
              <a:latin typeface="等线" panose="02010600030101010101" charset="-122"/>
              <a:ea typeface="等线" panose="02010600030101010101" charset="-122"/>
              <a:cs typeface="Courier New" panose="02070309020205020404"/>
            </a:endParaRPr>
          </a:p>
          <a:p>
            <a:pPr>
              <a:spcAft>
                <a:spcPts val="0"/>
              </a:spcAft>
              <a:tabLst>
                <a:tab pos="2700655" algn="l"/>
              </a:tabLst>
            </a:pPr>
            <a:r>
              <a:rPr lang="zh-CN" altLang="zh-CN" kern="100" dirty="0">
                <a:ea typeface="黑体" panose="02010609060101010101" charset="-122"/>
                <a:cs typeface="Times New Roman" panose="02020603050405020304"/>
              </a:rPr>
              <a:t>【判断正误】</a:t>
            </a:r>
            <a:r>
              <a:rPr lang="zh-CN" altLang="zh-CN" kern="100" dirty="0">
                <a:cs typeface="Times New Roman" panose="02020603050405020304"/>
              </a:rPr>
              <a:t>战场上的机会转瞬即逝，只有</a:t>
            </a:r>
            <a:r>
              <a:rPr lang="zh-CN" altLang="zh-CN" kern="100" dirty="0">
                <a:solidFill>
                  <a:srgbClr val="C00000"/>
                </a:solidFill>
                <a:cs typeface="Times New Roman" panose="02020603050405020304"/>
              </a:rPr>
              <a:t>当机立断</a:t>
            </a:r>
            <a:r>
              <a:rPr lang="zh-CN" altLang="zh-CN" kern="100" dirty="0">
                <a:cs typeface="Times New Roman" panose="02020603050405020304"/>
              </a:rPr>
              <a:t>的统帅才能取得胜利。</a:t>
            </a:r>
            <a:r>
              <a:rPr lang="en-US" altLang="zh-CN" kern="100" dirty="0">
                <a:cs typeface="Courier New" panose="02070309020205020404"/>
              </a:rPr>
              <a:t>(</a:t>
            </a:r>
            <a:r>
              <a:rPr lang="zh-CN" altLang="zh-CN" kern="100" dirty="0">
                <a:cs typeface="Times New Roman" panose="02020603050405020304"/>
              </a:rPr>
              <a:t>　　</a:t>
            </a:r>
            <a:r>
              <a:rPr lang="en-US" altLang="zh-CN" kern="100" dirty="0">
                <a:cs typeface="Courier New" panose="02070309020205020404"/>
              </a:rPr>
              <a:t>)</a:t>
            </a:r>
            <a:endParaRPr lang="zh-CN" altLang="zh-CN" sz="1050" kern="100" dirty="0">
              <a:latin typeface="等线" panose="02010600030101010101" charset="-122"/>
              <a:ea typeface="等线" panose="02010600030101010101" charset="-122"/>
              <a:cs typeface="Courier New" panose="02070309020205020404"/>
            </a:endParaRPr>
          </a:p>
          <a:p>
            <a:pPr>
              <a:spcAft>
                <a:spcPts val="0"/>
              </a:spcAft>
              <a:tabLst>
                <a:tab pos="2700655" algn="l"/>
              </a:tabLst>
            </a:pPr>
            <a:r>
              <a:rPr lang="en-US" altLang="zh-CN" kern="100" dirty="0">
                <a:cs typeface="Courier New" panose="02070309020205020404"/>
              </a:rPr>
              <a:t>4</a:t>
            </a:r>
            <a:r>
              <a:rPr lang="zh-CN" altLang="zh-CN" kern="100" dirty="0">
                <a:cs typeface="Times New Roman" panose="02020603050405020304"/>
              </a:rPr>
              <a:t>．神思恍惚：心神不定，精神不集中。</a:t>
            </a:r>
            <a:endParaRPr lang="zh-CN" altLang="zh-CN" sz="1050" kern="100" dirty="0">
              <a:latin typeface="等线" panose="02010600030101010101" charset="-122"/>
              <a:ea typeface="等线" panose="02010600030101010101" charset="-122"/>
              <a:cs typeface="Courier New" panose="02070309020205020404"/>
            </a:endParaRPr>
          </a:p>
          <a:p>
            <a:pPr>
              <a:spcAft>
                <a:spcPts val="0"/>
              </a:spcAft>
              <a:tabLst>
                <a:tab pos="2700655" algn="l"/>
              </a:tabLst>
            </a:pPr>
            <a:r>
              <a:rPr lang="zh-CN" altLang="zh-CN" kern="100" dirty="0">
                <a:ea typeface="黑体" panose="02010609060101010101" charset="-122"/>
                <a:cs typeface="Times New Roman" panose="02020603050405020304"/>
              </a:rPr>
              <a:t>【判断正误】</a:t>
            </a:r>
            <a:r>
              <a:rPr lang="zh-CN" altLang="zh-CN" kern="100" dirty="0">
                <a:cs typeface="Times New Roman" panose="02020603050405020304"/>
              </a:rPr>
              <a:t>她自打儿子出走以后，总是</a:t>
            </a:r>
            <a:r>
              <a:rPr lang="zh-CN" altLang="zh-CN" kern="100" dirty="0">
                <a:solidFill>
                  <a:srgbClr val="C00000"/>
                </a:solidFill>
                <a:cs typeface="Times New Roman" panose="02020603050405020304"/>
              </a:rPr>
              <a:t>神思恍惚</a:t>
            </a:r>
            <a:r>
              <a:rPr lang="zh-CN" altLang="zh-CN" kern="100" dirty="0">
                <a:cs typeface="Times New Roman" panose="02020603050405020304"/>
              </a:rPr>
              <a:t>，做事也是丢三落四的。</a:t>
            </a:r>
            <a:r>
              <a:rPr lang="en-US" altLang="zh-CN" kern="100" dirty="0">
                <a:cs typeface="Courier New" panose="02070309020205020404"/>
              </a:rPr>
              <a:t>(</a:t>
            </a:r>
            <a:r>
              <a:rPr lang="zh-CN" altLang="zh-CN" kern="100" dirty="0">
                <a:cs typeface="Times New Roman" panose="02020603050405020304"/>
              </a:rPr>
              <a:t>　　</a:t>
            </a:r>
            <a:r>
              <a:rPr lang="en-US" altLang="zh-CN" kern="100" dirty="0">
                <a:cs typeface="Courier New" panose="02070309020205020404"/>
              </a:rPr>
              <a:t>)</a:t>
            </a:r>
            <a:endParaRPr lang="zh-CN" altLang="zh-CN" sz="1050" kern="100" dirty="0">
              <a:latin typeface="等线" panose="02010600030101010101" charset="-122"/>
              <a:ea typeface="等线" panose="02010600030101010101" charset="-122"/>
              <a:cs typeface="Courier New" panose="02070309020205020404"/>
            </a:endParaRPr>
          </a:p>
          <a:p>
            <a:pPr>
              <a:spcAft>
                <a:spcPts val="0"/>
              </a:spcAft>
              <a:tabLst>
                <a:tab pos="2700655" algn="l"/>
              </a:tabLst>
            </a:pPr>
            <a:r>
              <a:rPr lang="en-US" altLang="zh-CN" kern="100" dirty="0">
                <a:cs typeface="Courier New" panose="02070309020205020404"/>
              </a:rPr>
              <a:t>5</a:t>
            </a:r>
            <a:r>
              <a:rPr lang="zh-CN" altLang="zh-CN" kern="100" dirty="0">
                <a:cs typeface="Times New Roman" panose="02020603050405020304"/>
              </a:rPr>
              <a:t>．繁文缛节：烦琐而不必要的礼节，也泛指烦琐多余的事项。</a:t>
            </a:r>
            <a:endParaRPr lang="zh-CN" altLang="zh-CN" sz="1050" kern="100" dirty="0">
              <a:latin typeface="等线" panose="02010600030101010101" charset="-122"/>
              <a:ea typeface="等线" panose="02010600030101010101" charset="-122"/>
              <a:cs typeface="Courier New" panose="02070309020205020404"/>
            </a:endParaRPr>
          </a:p>
          <a:p>
            <a:pPr>
              <a:spcAft>
                <a:spcPts val="0"/>
              </a:spcAft>
              <a:tabLst>
                <a:tab pos="2700655" algn="l"/>
              </a:tabLst>
            </a:pPr>
            <a:r>
              <a:rPr lang="zh-CN" altLang="zh-CN" kern="100" dirty="0">
                <a:ea typeface="黑体" panose="02010609060101010101" charset="-122"/>
                <a:cs typeface="Times New Roman" panose="02020603050405020304"/>
              </a:rPr>
              <a:t>【判断正误】</a:t>
            </a:r>
            <a:r>
              <a:rPr lang="zh-CN" altLang="zh-CN" kern="100" dirty="0">
                <a:cs typeface="Times New Roman" panose="02020603050405020304"/>
              </a:rPr>
              <a:t>虽然许多</a:t>
            </a:r>
            <a:r>
              <a:rPr lang="zh-CN" altLang="zh-CN" kern="100" dirty="0">
                <a:solidFill>
                  <a:srgbClr val="C00000"/>
                </a:solidFill>
                <a:cs typeface="Times New Roman" panose="02020603050405020304"/>
              </a:rPr>
              <a:t>繁文缛节</a:t>
            </a:r>
            <a:r>
              <a:rPr lang="zh-CN" altLang="zh-CN" kern="100" dirty="0">
                <a:cs typeface="Times New Roman" panose="02020603050405020304"/>
              </a:rPr>
              <a:t>可以省略，但注重礼仪还是必要的。</a:t>
            </a:r>
            <a:r>
              <a:rPr lang="en-US" altLang="zh-CN" kern="100" dirty="0">
                <a:cs typeface="Courier New" panose="02070309020205020404"/>
              </a:rPr>
              <a:t>(</a:t>
            </a:r>
            <a:r>
              <a:rPr lang="zh-CN" altLang="zh-CN" kern="100" dirty="0">
                <a:cs typeface="Times New Roman" panose="02020603050405020304"/>
              </a:rPr>
              <a:t>　　</a:t>
            </a:r>
            <a:r>
              <a:rPr lang="en-US" altLang="zh-CN" kern="100" dirty="0" smtClean="0">
                <a:cs typeface="Courier New" panose="02070309020205020404"/>
              </a:rPr>
              <a:t>)</a:t>
            </a:r>
            <a:endParaRPr lang="zh-CN" altLang="zh-CN" sz="1050" kern="100" dirty="0">
              <a:latin typeface="等线" panose="02010600030101010101" charset="-122"/>
              <a:ea typeface="等线" panose="02010600030101010101" charset="-122"/>
              <a:cs typeface="Courier New" panose="02070309020205020404"/>
            </a:endParaRPr>
          </a:p>
        </p:txBody>
      </p:sp>
      <p:sp>
        <p:nvSpPr>
          <p:cNvPr id="3" name="矩形 2"/>
          <p:cNvSpPr/>
          <p:nvPr/>
        </p:nvSpPr>
        <p:spPr>
          <a:xfrm>
            <a:off x="1728589" y="1907939"/>
            <a:ext cx="413477" cy="523220"/>
          </a:xfrm>
          <a:prstGeom prst="rect">
            <a:avLst/>
          </a:prstGeom>
        </p:spPr>
        <p:txBody>
          <a:bodyPr wrap="square">
            <a:spAutoFit/>
          </a:bodyPr>
          <a:lstStyle/>
          <a:p>
            <a:r>
              <a:rPr lang="en-US" altLang="zh-CN" b="1" dirty="0" smtClean="0">
                <a:latin typeface="时态"/>
                <a:ea typeface="楷体" panose="02010609060101010101" charset="-122"/>
              </a:rPr>
              <a:t>√</a:t>
            </a:r>
            <a:endParaRPr lang="zh-CN" altLang="zh-CN" dirty="0">
              <a:latin typeface="时态"/>
              <a:ea typeface="楷体" panose="02010609060101010101" charset="-122"/>
            </a:endParaRPr>
          </a:p>
        </p:txBody>
      </p:sp>
      <p:sp>
        <p:nvSpPr>
          <p:cNvPr id="4" name="矩形 3"/>
          <p:cNvSpPr/>
          <p:nvPr/>
        </p:nvSpPr>
        <p:spPr>
          <a:xfrm>
            <a:off x="1692585" y="3904999"/>
            <a:ext cx="413477" cy="523220"/>
          </a:xfrm>
          <a:prstGeom prst="rect">
            <a:avLst/>
          </a:prstGeom>
        </p:spPr>
        <p:txBody>
          <a:bodyPr wrap="square">
            <a:spAutoFit/>
          </a:bodyPr>
          <a:lstStyle/>
          <a:p>
            <a:r>
              <a:rPr lang="en-US" altLang="zh-CN" b="1" dirty="0" smtClean="0">
                <a:latin typeface="时态"/>
                <a:ea typeface="楷体" panose="02010609060101010101" charset="-122"/>
              </a:rPr>
              <a:t>√</a:t>
            </a:r>
            <a:endParaRPr lang="zh-CN" altLang="zh-CN" dirty="0">
              <a:latin typeface="时态"/>
              <a:ea typeface="楷体" panose="02010609060101010101" charset="-122"/>
            </a:endParaRPr>
          </a:p>
        </p:txBody>
      </p:sp>
      <p:sp>
        <p:nvSpPr>
          <p:cNvPr id="5" name="矩形 4"/>
          <p:cNvSpPr/>
          <p:nvPr/>
        </p:nvSpPr>
        <p:spPr>
          <a:xfrm>
            <a:off x="576461" y="5813211"/>
            <a:ext cx="413477" cy="523220"/>
          </a:xfrm>
          <a:prstGeom prst="rect">
            <a:avLst/>
          </a:prstGeom>
        </p:spPr>
        <p:txBody>
          <a:bodyPr wrap="square">
            <a:spAutoFit/>
          </a:bodyPr>
          <a:lstStyle/>
          <a:p>
            <a:r>
              <a:rPr lang="en-US" altLang="zh-CN" b="1" dirty="0" smtClean="0">
                <a:latin typeface="时态"/>
                <a:ea typeface="楷体" panose="02010609060101010101" charset="-122"/>
              </a:rPr>
              <a:t>√</a:t>
            </a:r>
            <a:endParaRPr lang="zh-CN" altLang="zh-CN" dirty="0">
              <a:latin typeface="时态"/>
              <a:ea typeface="楷体" panose="0201060906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Lst>
  </p:timing>
</p:sld>
</file>

<file path=ppt/tags/tag1.xml><?xml version="1.0" encoding="utf-8"?>
<p:tagLst xmlns:p="http://schemas.openxmlformats.org/presentationml/2006/main">
  <p:tag name="KSO_WM_BEAUTIFY_FLAG" val=""/>
</p:tagLst>
</file>

<file path=ppt/tags/tag2.xml><?xml version="1.0" encoding="utf-8"?>
<p:tagLst xmlns:p="http://schemas.openxmlformats.org/presentationml/2006/main">
  <p:tag name="KSO_WM_BEAUTIFY_FLAG" val=""/>
</p:tagLst>
</file>

<file path=ppt/tags/tag3.xml><?xml version="1.0" encoding="utf-8"?>
<p:tagLst xmlns:p="http://schemas.openxmlformats.org/presentationml/2006/main">
  <p:tag name="AS_UNIQUEID" val="96"/>
  <p:tag name="KSO_WM_BEAUTIFY_FLAG" val=""/>
</p:tagLst>
</file>

<file path=ppt/tags/tag4.xml><?xml version="1.0" encoding="utf-8"?>
<p:tagLst xmlns:p="http://schemas.openxmlformats.org/presentationml/2006/main">
  <p:tag name="AS_UNIQUEID" val="97"/>
  <p:tag name="KSO_WM_BEAUTIFY_FLAG" val=""/>
</p:tagLst>
</file>

<file path=ppt/tags/tag5.xml><?xml version="1.0" encoding="utf-8"?>
<p:tagLst xmlns:p="http://schemas.openxmlformats.org/presentationml/2006/main">
  <p:tag name="AS_UNIQUEID" val="98"/>
  <p:tag name="KSO_WM_BEAUTIFY_FLAG" val=""/>
</p:tagLst>
</file>

<file path=ppt/tags/tag6.xml><?xml version="1.0" encoding="utf-8"?>
<p:tagLst xmlns:p="http://schemas.openxmlformats.org/presentationml/2006/main">
  <p:tag name="KSO_WM_BEAUTIFY_FLAG" val=""/>
</p:tagLst>
</file>

<file path=ppt/tags/tag7.xml><?xml version="1.0" encoding="utf-8"?>
<p:tagLst xmlns:p="http://schemas.openxmlformats.org/presentationml/2006/main">
  <p:tag name="KSO_WM_BEAUTIFY_FLAG" val=""/>
</p:tagLst>
</file>

<file path=ppt/tags/tag8.xml><?xml version="1.0" encoding="utf-8"?>
<p:tagLst xmlns:p="http://schemas.openxmlformats.org/presentationml/2006/main">
  <p:tag name="ISPRING_PRESENTATION_TITLE" val="PowerPoint 演示文稿"/>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自定义 3">
      <a:majorFont>
        <a:latin typeface="Arial"/>
        <a:ea typeface="微软雅黑"/>
        <a:cs typeface=""/>
      </a:majorFont>
      <a:minorFont>
        <a:latin typeface="Times New Roman"/>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3591</Words>
  <Application>WPS 演示</Application>
  <PresentationFormat>自定义</PresentationFormat>
  <Paragraphs>131</Paragraphs>
  <Slides>23</Slides>
  <Notes>3</Notes>
  <HiddenSlides>0</HiddenSlides>
  <MMClips>0</MMClips>
  <ScaleCrop>false</ScaleCrop>
  <HeadingPairs>
    <vt:vector size="6" baseType="variant">
      <vt:variant>
        <vt:lpstr>已用的字体</vt:lpstr>
      </vt:variant>
      <vt:variant>
        <vt:i4>17</vt:i4>
      </vt:variant>
      <vt:variant>
        <vt:lpstr>主题</vt:lpstr>
      </vt:variant>
      <vt:variant>
        <vt:i4>1</vt:i4>
      </vt:variant>
      <vt:variant>
        <vt:lpstr>幻灯片标题</vt:lpstr>
      </vt:variant>
      <vt:variant>
        <vt:i4>23</vt:i4>
      </vt:variant>
    </vt:vector>
  </HeadingPairs>
  <TitlesOfParts>
    <vt:vector size="41" baseType="lpstr">
      <vt:lpstr>Arial</vt:lpstr>
      <vt:lpstr>宋体</vt:lpstr>
      <vt:lpstr>Wingdings</vt:lpstr>
      <vt:lpstr>Times New Roman</vt:lpstr>
      <vt:lpstr>微软雅黑</vt:lpstr>
      <vt:lpstr>Calibri Light</vt:lpstr>
      <vt:lpstr>HelveticaNeueLT Pro 67 MdCn</vt:lpstr>
      <vt:lpstr>Calibri</vt:lpstr>
      <vt:lpstr>Calibri</vt:lpstr>
      <vt:lpstr>Times New Roman</vt:lpstr>
      <vt:lpstr>黑体</vt:lpstr>
      <vt:lpstr>等线</vt:lpstr>
      <vt:lpstr>Courier New</vt:lpstr>
      <vt:lpstr>楷体</vt:lpstr>
      <vt:lpstr>时态</vt:lpstr>
      <vt:lpstr>Segoe Print</vt:lpstr>
      <vt:lpstr>Arial Unicode MS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XSLQQ752179280</dc:creator>
  <cp:lastModifiedBy>芹泥</cp:lastModifiedBy>
  <cp:revision>1362</cp:revision>
  <dcterms:created xsi:type="dcterms:W3CDTF">2016-06-29T09:22:00Z</dcterms:created>
  <dcterms:modified xsi:type="dcterms:W3CDTF">2026-03-02T08:53:16Z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FAAE8345FA0242CC86D91DC7BD57E791_13</vt:lpwstr>
  </property>
  <property fmtid="{D5CDD505-2E9C-101B-9397-08002B2CF9AE}" pid="3" name="KSOProductBuildVer">
    <vt:lpwstr>2052-12.1.0.24657</vt:lpwstr>
  </property>
</Properties>
</file>