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920" r:id="rId3"/>
    <p:sldId id="3989" r:id="rId5"/>
    <p:sldId id="3922" r:id="rId6"/>
    <p:sldId id="3935" r:id="rId7"/>
    <p:sldId id="3977" r:id="rId8"/>
    <p:sldId id="3978" r:id="rId9"/>
    <p:sldId id="3979" r:id="rId10"/>
    <p:sldId id="3980" r:id="rId11"/>
    <p:sldId id="3981" r:id="rId12"/>
    <p:sldId id="3982" r:id="rId13"/>
    <p:sldId id="3984" r:id="rId14"/>
    <p:sldId id="3939" r:id="rId15"/>
    <p:sldId id="3971" r:id="rId16"/>
    <p:sldId id="3988" r:id="rId17"/>
    <p:sldId id="3972" r:id="rId18"/>
    <p:sldId id="3973" r:id="rId19"/>
    <p:sldId id="3974" r:id="rId20"/>
    <p:sldId id="3975" r:id="rId21"/>
    <p:sldId id="2276" r:id="rId22"/>
    <p:sldId id="3956" r:id="rId23"/>
  </p:sldIdLst>
  <p:sldSz cx="11522075" cy="6480175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黑体" panose="02010609060101010101" charset="-122"/>
      <p:regular r:id="rId33"/>
    </p:embeddedFont>
    <p:embeddedFont>
      <p:font typeface="等线" panose="02010600030101010101" charset="-122"/>
      <p:regular r:id="rId34"/>
    </p:embeddedFont>
    <p:embeddedFont>
      <p:font typeface="楷体" panose="02010609060101010101" charset="-122"/>
      <p:regular r:id="rId35"/>
    </p:embeddedFont>
  </p:embeddedFontLst>
  <p:custDataLst>
    <p:tags r:id="rId36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66" d="100"/>
          <a:sy n="66" d="100"/>
        </p:scale>
        <p:origin x="-1518" y="-1062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8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19.xml"/><Relationship Id="rId3" Type="http://schemas.openxmlformats.org/officeDocument/2006/relationships/slide" Target="../slides/slide1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19.xml"/><Relationship Id="rId3" Type="http://schemas.openxmlformats.org/officeDocument/2006/relationships/slide" Target="../slides/slide1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3724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说“木叶”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09&#35838;&#21518;&#32032;&#20859;&#35780;&#20215;&#65288;&#20061;&#65289;.docx" TargetMode="External"/><Relationship Id="rId3" Type="http://schemas.openxmlformats.org/officeDocument/2006/relationships/tags" Target="../tags/tag7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探索与创新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说“木叶”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836406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三、名句默写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(1)</a:t>
            </a:r>
            <a:r>
              <a:rPr lang="zh-CN" altLang="zh-CN" kern="100" dirty="0">
                <a:cs typeface="Times New Roman" panose="02020603050405020304"/>
              </a:rPr>
              <a:t>袅袅兮秋风，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(2)</a:t>
            </a:r>
            <a:r>
              <a:rPr lang="zh-CN" altLang="zh-CN" kern="100" dirty="0">
                <a:cs typeface="Times New Roman" panose="02020603050405020304"/>
              </a:rPr>
              <a:t>木叶下，江波连，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(3)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，还似洞庭波。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(4)</a:t>
            </a:r>
            <a:r>
              <a:rPr lang="zh-CN" altLang="zh-CN" kern="100" dirty="0">
                <a:cs typeface="Times New Roman" panose="02020603050405020304"/>
              </a:rPr>
              <a:t>叶密鸟飞碍，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(5)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，十年征戍忆辽阳。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(6)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__________________</a:t>
            </a:r>
            <a:r>
              <a:rPr lang="zh-CN" altLang="zh-CN" kern="100" dirty="0">
                <a:cs typeface="Times New Roman" panose="02020603050405020304"/>
              </a:rPr>
              <a:t>，不尽长江滚滚来。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(7)</a:t>
            </a:r>
            <a:r>
              <a:rPr lang="zh-CN" altLang="zh-CN" kern="100" dirty="0">
                <a:cs typeface="Times New Roman" panose="02020603050405020304"/>
              </a:rPr>
              <a:t>柔条纷冉冉，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(8)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______________</a:t>
            </a:r>
            <a:r>
              <a:rPr lang="zh-CN" altLang="zh-CN" kern="100" dirty="0">
                <a:cs typeface="Times New Roman" panose="02020603050405020304"/>
              </a:rPr>
              <a:t>，灯下白头人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13259" y="129587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洞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庭波兮木叶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下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863765" y="1943943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秋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月照浦云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歇山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055032" y="260885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秋风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吹木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叶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113259" y="324008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风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轻花落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迟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032880" y="386899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九月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寒砧催木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叶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55032" y="450022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无边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落木萧萧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下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135411" y="514829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落叶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何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翩翩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147366" y="577720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雨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中黄叶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树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77596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四、文学常识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文艺随笔是一种形式灵活、笔调轻松、富有趣味性的批评样式。随笔很注重内容的知识性，它不像规范的论文那样注重逻辑和理论论证，而是选用富有趣味性的材料作铺垫，从中引出对某种观点和哲理的议论，再与文学领域的有关话题联系起来加以评论。与此相关，随笔的行文很讲究文采，笔调轻松活泼，亲切随意，深入浅出。批评家常以生动的述说、形象的描绘和巧妙的比喻创造出富有诗意的境界，寓抽象的道理于具体可感的图画之中，尽量避免枯燥的说理和严谨的论证，增强文章的可读性和艺术魅力。现在也有些随笔重在描述对文学的印象、感受，并不注重对知识的阐述，这类文章感情充沛，讲求文采，可读性很强，但学理性相对稍弱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39693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理解</a:t>
            </a:r>
            <a:r>
              <a:rPr lang="zh-CN" altLang="zh-CN" kern="100" dirty="0">
                <a:cs typeface="Times New Roman" panose="02020603050405020304"/>
              </a:rPr>
              <a:t>核心概念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文中的核心概念就是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词语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想要深入体会词语的含义，必须结合语境分析。在具体的语境中分析词语的含义和作用，包括分析词语的深层含义、体味词语的言外之意、理解句子的表达作用等。本文作为一篇分析中国古典诗歌的文艺评论，运用的词语内涵丰富。学习时，要注意深入品味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176392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303177"/>
          </a:xfrm>
        </p:spPr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．结合文中引用的诗句，分析“树”与“木”、“落叶”与“落木”、“木叶”与“落木”的区别，完成下表。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2346" y="2063903"/>
          <a:ext cx="10657382" cy="3840480"/>
        </p:xfrm>
        <a:graphic>
          <a:graphicData uri="http://schemas.openxmlformats.org/drawingml/2006/table">
            <a:tbl>
              <a:tblPr/>
              <a:tblGrid>
                <a:gridCol w="1501511"/>
                <a:gridCol w="3923838"/>
                <a:gridCol w="523203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引用诗句</a:t>
                      </a:r>
                      <a:endParaRPr lang="zh-CN" sz="105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区别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树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秋月照层岭，寒风扫高木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高树多悲风，海水扬其波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午阴嘉树清圆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树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有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之意；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则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，有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的因素，有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的意蕴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6" name="矩形 95"/>
          <p:cNvSpPr/>
          <p:nvPr/>
        </p:nvSpPr>
        <p:spPr>
          <a:xfrm>
            <a:off x="6105032" y="3364939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繁茂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的枝叶、枝叶绿色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饱满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691450" y="396016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charset="-122"/>
              </a:rPr>
              <a:t>疏朗</a:t>
            </a:r>
            <a:r>
              <a:rPr lang="zh-CN" altLang="zh-CN" b="1">
                <a:latin typeface="+mn-lt"/>
                <a:ea typeface="楷体" panose="02010609060101010101" charset="-122"/>
              </a:rPr>
              <a:t>、</a:t>
            </a:r>
            <a:r>
              <a:rPr lang="zh-CN" altLang="zh-CN" b="1" smtClean="0">
                <a:latin typeface="+mn-lt"/>
                <a:ea typeface="楷体" panose="02010609060101010101" charset="-122"/>
              </a:rPr>
              <a:t>干燥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517121" y="46610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落叶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685473" y="46610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悲愁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7709" y="575791"/>
          <a:ext cx="11006657" cy="5760720"/>
        </p:xfrm>
        <a:graphic>
          <a:graphicData uri="http://schemas.openxmlformats.org/drawingml/2006/table">
            <a:tbl>
              <a:tblPr/>
              <a:tblGrid>
                <a:gridCol w="1593765"/>
                <a:gridCol w="4773659"/>
                <a:gridCol w="4639233"/>
              </a:tblGrid>
              <a:tr h="4276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引用诗句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区别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38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美女妖且闲，采桑歧路间。柔条纷冉冉，落叶何翩翩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落木千山天远大，澄江一道月分明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相比，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6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 smtClean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秋风吹木叶，还似洞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庭</a:t>
                      </a:r>
                      <a:r>
                        <a:rPr lang="en-US" alt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波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无边落木萧萧下，不尽长江滚滚来</a:t>
                      </a:r>
                      <a:r>
                        <a:rPr lang="zh-CN" sz="28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 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charset="-122"/>
                          <a:cs typeface="Courier New" panose="02070309020205020404"/>
                        </a:rPr>
                        <a:t>__________________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5822" marR="45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矩形 99"/>
          <p:cNvSpPr/>
          <p:nvPr/>
        </p:nvSpPr>
        <p:spPr>
          <a:xfrm>
            <a:off x="6683132" y="2087959"/>
            <a:ext cx="45865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+mn-lt"/>
                <a:ea typeface="楷体" panose="02010609060101010101" charset="-122"/>
              </a:rPr>
              <a:t>叶片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饱含水分，缺少飘零之</a:t>
            </a:r>
            <a:r>
              <a:rPr lang="zh-CN" altLang="zh-CN" b="1" dirty="0" smtClean="0">
                <a:latin typeface="+mn-lt"/>
                <a:ea typeface="楷体" panose="02010609060101010101" charset="-122"/>
              </a:rPr>
              <a:t>意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589129" y="3672135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lt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落木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比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木叶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更显得空阔，少了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叶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便少了清秋的绵密之意，而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木叶</a:t>
            </a:r>
            <a:r>
              <a:rPr lang="en-US" altLang="zh-CN" b="1" dirty="0">
                <a:latin typeface="+mn-lt"/>
                <a:ea typeface="楷体" panose="02010609060101010101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charset="-122"/>
              </a:rPr>
              <a:t>是疏朗与绵密的交织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267652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说理技巧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本文为了很好地品味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的形象魅力，将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树叶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进行了比较，梳理有关内容，归纳概括，探讨分析。学习时要注意赏析文本用到的说理技巧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3" name="图片 2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791815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这暗示性仿佛是概念的影子，常常躲在概念的背后，我们不留心就不会察觉它的存在。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试分析此句中运用的修辞手法及效果。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这暗示性仿佛是概念的影子，常常躲在概念的背后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，运用了比喻、拟人的修辞手法，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躲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字形象鲜明，生动地说明了暗示性和概念之间的关系。概念意义，也就是我们平时理解的意义，或者说是字面上的相对固定的意义，一般称之为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言内义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。而所谓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暗示意义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，也就是诗歌语言的潜在意义，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常常躲在概念的背后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，一般称之为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言外义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，它能构成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丰富多彩、一言难尽的言说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25108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．林庚既是一位深谙诗歌妙道的学者，也是一位畅游诗歌海洋的高手，文中大量援引古代诗人关于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木叶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的诗句，揣摩一下这对阐发道理起了怎样的作用。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作引子，引出议论的话题。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作为例证，使得析理有凭有据。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调节文辞，更增添了文章的文化内涵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408295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400" kern="100" dirty="0">
                <a:cs typeface="Courier New" panose="02070309020205020404"/>
              </a:rPr>
              <a:t>4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．</a:t>
            </a:r>
            <a:r>
              <a:rPr lang="zh-CN" altLang="zh-CN" sz="2400" kern="100" dirty="0">
                <a:cs typeface="Times New Roman" panose="02020603050405020304"/>
              </a:rPr>
              <a:t>文章论述的是复杂的理论问题，但读来并不枯燥，作者是如何将枯燥的理论问题写出趣味的？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作者既是诗人，又是学者，既有丰富的诗歌创作经验，又有丰厚的古典文学素养，这两者相辅相成，让他能够使用各种诗歌语境，将比较复杂的文学鉴赏问题解说得形象生动、清楚明晰。比如，不管是一开始对古诗词中多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而不是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树叶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这一现象的梳理，还是对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暗示性特征的分析，作者均引用了大量的例证，名篇佳句信手拈来，给读者以丰富的审美体验。又如，为了将对诗歌语言暗示性问题的阐述落到实处，作者进行了大量的对比，如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落木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高树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高木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树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木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，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木叶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与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落叶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黄叶</a:t>
            </a:r>
            <a:r>
              <a:rPr lang="zh-CN" altLang="zh-CN" sz="24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ea typeface="楷体" panose="02010609060101010101" charset="-122"/>
                <a:cs typeface="Times New Roman" panose="02020603050405020304"/>
              </a:rPr>
              <a:t>等对比，其中关于这些意象的共性与差异性的精微而细致的论述，再次体现了作者卓越的学术造诣，以及充满了诗人气质的敏感心性，读来既让人深深折服，又觉得趣味盎然</a:t>
            </a:r>
            <a:r>
              <a:rPr lang="zh-CN" altLang="zh-CN" sz="2400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九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3130" eaLnBrk="0" hangingPunct="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539787"/>
          <a:ext cx="10729192" cy="581075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了解中国古典诗歌语言富于暗示性的特质和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树叶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的情感差别。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．探究由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发展为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的原因，比较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落木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，进而把握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木叶</a:t>
                      </a:r>
                      <a:r>
                        <a:rPr lang="zh-CN" sz="2800" b="1" kern="100" dirty="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的艺术特征。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．了解中国古典诗歌意象的相对稳定的特点，提高对中国古典诗歌的鉴赏能力。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．理解并积累文中的古诗词句子，提高对中国古典诗歌的理解和领悟能力。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704104"/>
            <a:ext cx="10980000" cy="4061460"/>
          </a:xfrm>
        </p:spPr>
        <p:txBody>
          <a:bodyPr/>
          <a:lstStyle/>
          <a:p>
            <a:pPr algn="ctr"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【课文助读】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latinLnBrk="0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400" kern="100" dirty="0">
                <a:cs typeface="Times New Roman" panose="02020603050405020304"/>
              </a:rPr>
              <a:t>林庚</a:t>
            </a:r>
            <a:r>
              <a:rPr lang="en-US" altLang="zh-CN" sz="2400" kern="100" dirty="0">
                <a:cs typeface="Courier New" panose="02070309020205020404"/>
              </a:rPr>
              <a:t>(1910</a:t>
            </a:r>
            <a:r>
              <a:rPr lang="zh-CN" altLang="zh-CN" sz="2400" kern="100" dirty="0">
                <a:cs typeface="Times New Roman" panose="02020603050405020304"/>
              </a:rPr>
              <a:t>－</a:t>
            </a:r>
            <a:r>
              <a:rPr lang="en-US" altLang="zh-CN" sz="2400" kern="100" dirty="0">
                <a:cs typeface="Courier New" panose="02070309020205020404"/>
              </a:rPr>
              <a:t>2006)</a:t>
            </a:r>
            <a:r>
              <a:rPr lang="zh-CN" altLang="zh-CN" sz="2400" kern="100" dirty="0">
                <a:cs typeface="Times New Roman" panose="02020603050405020304"/>
              </a:rPr>
              <a:t>，字静希，</a:t>
            </a:r>
            <a:r>
              <a:rPr lang="zh-CN" altLang="en-US" sz="2400" kern="100" dirty="0" smtClean="0">
                <a:cs typeface="Times New Roman" panose="02020603050405020304"/>
              </a:rPr>
              <a:t>我国现当代著名学者，诗人，文学史家。</a:t>
            </a:r>
            <a:r>
              <a:rPr lang="en-US" altLang="zh-CN" sz="2400" kern="100" dirty="0" smtClean="0">
                <a:cs typeface="Times New Roman" panose="02020603050405020304"/>
              </a:rPr>
              <a:t>1933</a:t>
            </a:r>
            <a:r>
              <a:rPr lang="zh-CN" altLang="en-US" sz="2400" kern="100" dirty="0" smtClean="0">
                <a:cs typeface="Times New Roman" panose="02020603050405020304"/>
              </a:rPr>
              <a:t>年毕业于清华大学中文系。林庚先生历任厦门大学、燕京大学、北京大学中文系教授，出版过《春野与窗》《问路集》等新诗诗集及古典文学专著《诗人李白》《中国文学简史》等。长于楚辞、唐诗研究。在唐诗研究方，他提出著名论点</a:t>
            </a:r>
            <a:r>
              <a:rPr lang="zh-CN" altLang="zh-CN" sz="2800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sz="2400" kern="100" dirty="0" smtClean="0">
                <a:cs typeface="Times New Roman" panose="02020603050405020304"/>
              </a:rPr>
              <a:t>盛唐气象</a:t>
            </a:r>
            <a:r>
              <a:rPr lang="zh-CN" altLang="zh-CN" sz="2800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sz="2400" kern="100" dirty="0" smtClean="0">
                <a:cs typeface="Times New Roman" panose="02020603050405020304"/>
              </a:rPr>
              <a:t>。</a:t>
            </a:r>
            <a:endParaRPr lang="zh-CN" altLang="zh-CN" sz="100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二、写作背景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cs typeface="Times New Roman" panose="02020603050405020304"/>
              </a:rPr>
              <a:t>本文出自林庚《唐诗综论》。《唐诗综论》是林庚先生数十年唐诗研究成果的结集，系统阐述了唐代诗歌艺术特征与历史地位，提出“盛唐气象”“少年精神”等影响深远的学术概念。林庚先生有古典文学学者与新诗诗人的双重身份，对于诗歌的语言有着独特的体会。《说“木叶”》一文正是林庚先生通过对古代诗歌中“木”字的解说，说明诗歌语言的暗示性特点。</a:t>
            </a:r>
            <a:endParaRPr lang="zh-CN" altLang="zh-CN" sz="2800" kern="100" dirty="0"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一、词义辨析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．流传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留传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【应用】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他分享了一个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百年的化痰方子，它具有温肺化痰、降气止咳的功效。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靳辅所著的《治河方略》，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</a:t>
            </a:r>
            <a:r>
              <a:rPr lang="zh-CN" altLang="zh-CN" kern="100" dirty="0">
                <a:cs typeface="Times New Roman" panose="02020603050405020304"/>
              </a:rPr>
              <a:t>后世有多个版本，中国水利博物馆所藏的清康熙年间《靳文襄公治河书》抄本尤其珍贵。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【辨析】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两者都是动词，都有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传下去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流传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指传下来或传播开。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留传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指遗留下来传给后代。前者侧重于传播开，后者侧重于先辈遗留给后辈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55954" y="214080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流传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232290" y="314891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留传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6224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．</a:t>
            </a:r>
            <a:r>
              <a:rPr lang="zh-CN" altLang="zh-CN" kern="100" dirty="0">
                <a:cs typeface="Times New Roman" panose="02020603050405020304"/>
              </a:rPr>
              <a:t>一言难尽</a:t>
            </a:r>
            <a:r>
              <a:rPr lang="en-US" altLang="zh-CN" kern="100" dirty="0">
                <a:cs typeface="Courier New" panose="02070309020205020404"/>
              </a:rPr>
              <a:t>·</a:t>
            </a:r>
            <a:r>
              <a:rPr lang="zh-CN" altLang="zh-CN" kern="100" dirty="0">
                <a:cs typeface="Times New Roman" panose="02020603050405020304"/>
              </a:rPr>
              <a:t>不可言传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【应用】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cs typeface="Times New Roman" panose="02020603050405020304"/>
              </a:rPr>
              <a:t>他在创业过程中所遭遇的困难与压制，真是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cs typeface="Times New Roman" panose="02020603050405020304"/>
              </a:rPr>
              <a:t>有些事情，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charset="-122"/>
                <a:cs typeface="Courier New" panose="02070309020205020404"/>
              </a:rPr>
              <a:t>____________</a:t>
            </a:r>
            <a:r>
              <a:rPr lang="zh-CN" altLang="zh-CN" kern="100" dirty="0">
                <a:cs typeface="Times New Roman" panose="02020603050405020304"/>
              </a:rPr>
              <a:t>，只能心悟；有些烦恼，无法说破，只能深藏。不得不承认，时间改变了很多人，很多事。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0000FF"/>
                </a:solidFill>
                <a:ea typeface="黑体" panose="02010609060101010101" charset="-122"/>
                <a:cs typeface="Times New Roman" panose="02020603050405020304"/>
              </a:rPr>
              <a:t>【辨析】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两者都有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说不清楚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的意思。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一言难尽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多形容事情，指用一句话难以说清楚，形容事情曲折复杂。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不可言传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charset="-122"/>
                <a:cs typeface="Times New Roman" panose="02020603050405020304"/>
              </a:rPr>
              <a:t>多形容事理，指某些事理只能揣摩领悟，不能用言语来表达</a:t>
            </a:r>
            <a:r>
              <a:rPr lang="zh-CN" altLang="zh-CN" kern="100" dirty="0" smtClean="0"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94387" y="196078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一言难尽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770406" y="25920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charset="-122"/>
              </a:rPr>
              <a:t>不可言传</a:t>
            </a:r>
            <a:endParaRPr lang="zh-CN" altLang="zh-CN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19007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．熟能生巧：熟练了就能产生巧办法，或找出窍门。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写毛笔字没有什么捷径可言，只有苦练，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熟能生巧</a:t>
            </a:r>
            <a:r>
              <a:rPr lang="zh-CN" altLang="zh-CN" kern="100" dirty="0">
                <a:cs typeface="Times New Roman" panose="02020603050405020304"/>
              </a:rPr>
              <a:t>，字自然而然就写得好了。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．不落言筌：不在语言运用上留下用工的痕迹，却给人很好、出彩、舒服、清新的感觉。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优秀的诗人能够在创作时达到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不落言筌</a:t>
            </a:r>
            <a:r>
              <a:rPr lang="zh-CN" altLang="zh-CN" kern="100" dirty="0">
                <a:cs typeface="Times New Roman" panose="02020603050405020304"/>
              </a:rPr>
              <a:t>的境界，他们的作品往往意蕴深远，耐人寻味。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104853" y="260885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40133" y="522030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54374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．不落窠臼：指文章或艺术等有独创风格，不落俗套。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这部小说反映了一段漫长而特殊的历史时期的生活，作者的创作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不落窠臼</a:t>
            </a:r>
            <a:r>
              <a:rPr lang="zh-CN" altLang="zh-CN" kern="100" dirty="0">
                <a:cs typeface="Times New Roman" panose="02020603050405020304"/>
              </a:rPr>
              <a:t>，颇为难得。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．相去无几：二者距离不远或差别不大。相去，互相之间存在距离；无几，没有多少。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这对双胞胎姐妹虽然相貌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相去无几</a:t>
            </a:r>
            <a:r>
              <a:rPr lang="zh-CN" altLang="zh-CN" kern="100" dirty="0">
                <a:cs typeface="Times New Roman" panose="02020603050405020304"/>
              </a:rPr>
              <a:t>，但是做事风格却迥然不同。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653025" y="203279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016621" y="455307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89741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．一字千金：称赞诗文精妙，价值极高。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这篇文章写得极好，情采并茂，真可说是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一字千金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6</a:t>
            </a:r>
            <a:r>
              <a:rPr lang="zh-CN" altLang="zh-CN" kern="100" dirty="0">
                <a:cs typeface="Times New Roman" panose="02020603050405020304"/>
              </a:rPr>
              <a:t>．一掷千金：原指赌博时下一次注就多达千金，后用来形容任意挥霍钱财。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【判断正误】</a:t>
            </a:r>
            <a:r>
              <a:rPr lang="zh-CN" altLang="zh-CN" kern="100" dirty="0">
                <a:cs typeface="Times New Roman" panose="02020603050405020304"/>
              </a:rPr>
              <a:t>生活要讲究平实，而不是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一掷千金</a:t>
            </a:r>
            <a:r>
              <a:rPr lang="zh-CN" altLang="zh-CN" kern="100" dirty="0">
                <a:cs typeface="Times New Roman" panose="02020603050405020304"/>
              </a:rPr>
              <a:t>显豪气。</a:t>
            </a:r>
            <a:r>
              <a:rPr lang="en-US" altLang="zh-CN" kern="100" dirty="0">
                <a:cs typeface="Courier New" panose="02070309020205020404"/>
              </a:rPr>
              <a:t>(</a:t>
            </a:r>
            <a:r>
              <a:rPr lang="zh-CN" altLang="zh-CN" kern="100" dirty="0">
                <a:cs typeface="Times New Roman" panose="02020603050405020304"/>
              </a:rPr>
              <a:t>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71072" y="205170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649469" y="3941003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时态"/>
                <a:ea typeface="楷体" panose="02010609060101010101" charset="-122"/>
              </a:rPr>
              <a:t>√</a:t>
            </a:r>
            <a:endParaRPr lang="zh-CN" altLang="zh-CN" dirty="0">
              <a:latin typeface="时态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3482</Words>
  <Application>WPS 演示</Application>
  <PresentationFormat>自定义</PresentationFormat>
  <Paragraphs>186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时态</vt:lpstr>
      <vt:lpstr>Segoe Print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1359</cp:revision>
  <dcterms:created xsi:type="dcterms:W3CDTF">2016-06-29T09:22:00Z</dcterms:created>
  <dcterms:modified xsi:type="dcterms:W3CDTF">2026-03-02T08:55:16Z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B8FAC4777720420EB075303887A510CA_13</vt:lpwstr>
  </property>
  <property fmtid="{D5CDD505-2E9C-101B-9397-08002B2CF9AE}" pid="3" name="KSOProductBuildVer">
    <vt:lpwstr>2052-12.1.0.24657</vt:lpwstr>
  </property>
</Properties>
</file>