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3920" r:id="rId3"/>
    <p:sldId id="3989" r:id="rId5"/>
    <p:sldId id="3922" r:id="rId6"/>
    <p:sldId id="3935" r:id="rId7"/>
    <p:sldId id="3977" r:id="rId8"/>
    <p:sldId id="3978" r:id="rId9"/>
    <p:sldId id="3979" r:id="rId10"/>
    <p:sldId id="3980" r:id="rId11"/>
    <p:sldId id="3981" r:id="rId12"/>
    <p:sldId id="3990" r:id="rId13"/>
    <p:sldId id="3991" r:id="rId14"/>
    <p:sldId id="3982" r:id="rId15"/>
    <p:sldId id="3992" r:id="rId16"/>
    <p:sldId id="3993" r:id="rId17"/>
    <p:sldId id="3994" r:id="rId18"/>
    <p:sldId id="3995" r:id="rId19"/>
    <p:sldId id="3996" r:id="rId20"/>
    <p:sldId id="3998" r:id="rId21"/>
    <p:sldId id="4006" r:id="rId22"/>
    <p:sldId id="4000" r:id="rId23"/>
    <p:sldId id="4002" r:id="rId24"/>
    <p:sldId id="3985" r:id="rId25"/>
    <p:sldId id="3986" r:id="rId26"/>
    <p:sldId id="3987" r:id="rId27"/>
    <p:sldId id="3983" r:id="rId28"/>
    <p:sldId id="3939" r:id="rId29"/>
    <p:sldId id="3971" r:id="rId30"/>
    <p:sldId id="3988" r:id="rId31"/>
    <p:sldId id="3972" r:id="rId32"/>
    <p:sldId id="3973" r:id="rId33"/>
    <p:sldId id="3974" r:id="rId34"/>
    <p:sldId id="3975" r:id="rId35"/>
    <p:sldId id="3976" r:id="rId36"/>
    <p:sldId id="4003" r:id="rId37"/>
    <p:sldId id="4004" r:id="rId38"/>
    <p:sldId id="4005" r:id="rId39"/>
    <p:sldId id="2276" r:id="rId40"/>
    <p:sldId id="3956" r:id="rId41"/>
  </p:sldIdLst>
  <p:sldSz cx="11522075" cy="6480175"/>
  <p:notesSz cx="6858000" cy="9144000"/>
  <p:embeddedFontLst>
    <p:embeddedFont>
      <p:font typeface="微软雅黑" panose="020B0503020204020204" pitchFamily="34" charset="-122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黑体" panose="02010609060101010101" charset="-122"/>
      <p:regular r:id="rId51"/>
    </p:embeddedFont>
    <p:embeddedFont>
      <p:font typeface="等线" panose="02010600030101010101" charset="-122"/>
      <p:regular r:id="rId52"/>
    </p:embeddedFont>
    <p:embeddedFont>
      <p:font typeface="楷体" panose="02010609060101010101" pitchFamily="49" charset="-122"/>
      <p:regular r:id="rId53"/>
    </p:embeddedFont>
    <p:embeddedFont>
      <p:font typeface="Numbers &amp; Pinyin"/>
      <p:regular r:id="rId54"/>
    </p:embeddedFont>
    <p:embeddedFont>
      <p:font typeface="Cambria Math" panose="02040503050406030204"/>
      <p:regular r:id="rId55"/>
    </p:embeddedFont>
  </p:embeddedFontLst>
  <p:custDataLst>
    <p:tags r:id="rId56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75" d="100"/>
          <a:sy n="75" d="100"/>
        </p:scale>
        <p:origin x="-1182" y="-870"/>
      </p:cViewPr>
      <p:guideLst>
        <p:guide orient="horz" pos="562"/>
        <p:guide orient="horz" pos="462"/>
        <p:guide orient="horz" pos="2212"/>
        <p:guide pos="1678"/>
        <p:guide/>
        <p:guide pos="366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49"/>
        <p:guide pos="2183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8.xml"/><Relationship Id="rId55" Type="http://schemas.openxmlformats.org/officeDocument/2006/relationships/font" Target="fonts/font10.fntdata"/><Relationship Id="rId54" Type="http://schemas.openxmlformats.org/officeDocument/2006/relationships/font" Target="fonts/font9.fntdata"/><Relationship Id="rId53" Type="http://schemas.openxmlformats.org/officeDocument/2006/relationships/font" Target="fonts/font8.fntdata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7.xml"/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7.xml"/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0217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阿房宫赋　六国论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16&#35838;&#21518;&#32032;&#20859;&#35780;&#20215;&#65288;&#21313;&#20845;&#65289;.docx" TargetMode="External"/><Relationship Id="rId3" Type="http://schemas.openxmlformats.org/officeDocument/2006/relationships/tags" Target="../tags/tag7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第八单元　责任与担当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86614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阿房宫赋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六国论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5011" y="611795"/>
          <a:ext cx="10812053" cy="5760720"/>
        </p:xfrm>
        <a:graphic>
          <a:graphicData uri="http://schemas.openxmlformats.org/drawingml/2006/table">
            <a:tbl>
              <a:tblPr/>
              <a:tblGrid>
                <a:gridCol w="1353669"/>
                <a:gridCol w="2144145"/>
                <a:gridCol w="7314239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12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祖父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思厥先祖父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今义：父亲的父亲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智力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可谓智力孤危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今义：指人认识、理解客观事物并运用知识、经验等解决问题的能力，包括记忆、观察、想象、思考、判断等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不行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刺客不行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今义：不可以；不被允许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" name="矩形 73"/>
          <p:cNvSpPr/>
          <p:nvPr/>
        </p:nvSpPr>
        <p:spPr>
          <a:xfrm>
            <a:off x="5151320" y="1295871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泛指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祖辈、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父辈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202142" y="2556011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智谋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力量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78211" y="5148299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动身赴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5011" y="647799"/>
          <a:ext cx="10812053" cy="4480560"/>
        </p:xfrm>
        <a:graphic>
          <a:graphicData uri="http://schemas.openxmlformats.org/drawingml/2006/table">
            <a:tbl>
              <a:tblPr/>
              <a:tblGrid>
                <a:gridCol w="1353669"/>
                <a:gridCol w="2144145"/>
                <a:gridCol w="7314239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12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故事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下而从六国破亡之故事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今义：真实的或虚构的用作讲述对象的事情，有连贯性，富吸引力，能感染人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至于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至于颠覆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今义：动词，表示达到某种程度；介词，表示另提一事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7" name="矩形 76"/>
          <p:cNvSpPr/>
          <p:nvPr/>
        </p:nvSpPr>
        <p:spPr>
          <a:xfrm>
            <a:off x="5204723" y="1331875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旧事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280792" y="3240087"/>
            <a:ext cx="2164054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以至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以至于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656846"/>
          </a:xfrm>
        </p:spPr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>
                <a:cs typeface="Times New Roman" panose="02020603050405020304"/>
              </a:rPr>
              <a:t>词类活用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0485" y="1295871"/>
          <a:ext cx="11121105" cy="3200400"/>
        </p:xfrm>
        <a:graphic>
          <a:graphicData uri="http://schemas.openxmlformats.org/drawingml/2006/table">
            <a:tbl>
              <a:tblPr/>
              <a:tblGrid>
                <a:gridCol w="988044"/>
                <a:gridCol w="1548172"/>
                <a:gridCol w="4457549"/>
                <a:gridCol w="4127340"/>
              </a:tblGrid>
              <a:tr h="61537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92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状语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骊山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北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构而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西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折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9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辞楼下殿，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辇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来于秦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9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歌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弦，为秦宫人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9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日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削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月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割，以趋于亡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7391" marR="7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9" name="矩形 78"/>
          <p:cNvSpPr/>
          <p:nvPr/>
        </p:nvSpPr>
        <p:spPr>
          <a:xfrm>
            <a:off x="7250032" y="1943943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北面；向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西面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379570" y="2628019"/>
            <a:ext cx="1082027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辇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237201" y="3240087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早上；在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237201" y="3888159"/>
            <a:ext cx="324608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一天天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地；一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月月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25" y="678468"/>
          <a:ext cx="10963578" cy="5370122"/>
        </p:xfrm>
        <a:graphic>
          <a:graphicData uri="http://schemas.openxmlformats.org/drawingml/2006/table">
            <a:tbl>
              <a:tblPr/>
              <a:tblGrid>
                <a:gridCol w="576064"/>
                <a:gridCol w="1512168"/>
                <a:gridCol w="4356484"/>
                <a:gridCol w="4518862"/>
              </a:tblGrid>
              <a:tr h="35955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62489"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朝歌夜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，为秦宫人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821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族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秦者秦也，非天下也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48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以地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事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48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义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不赂秦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821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以事秦之心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礼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天下之奇才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75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意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用法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铛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玉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石，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金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块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砾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" name="矩形 82"/>
          <p:cNvSpPr/>
          <p:nvPr/>
        </p:nvSpPr>
        <p:spPr>
          <a:xfrm>
            <a:off x="6837862" y="1331875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弦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弹琴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37862" y="2051955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灭族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837862" y="2772501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侍奉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769149" y="3420107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坚持正义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786562" y="4140187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礼遇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769149" y="4680247"/>
            <a:ext cx="4392488" cy="1365365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宝鼎看作；把美玉看作；把黄金看作；把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珍珠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25" y="678468"/>
          <a:ext cx="10963578" cy="5549734"/>
        </p:xfrm>
        <a:graphic>
          <a:graphicData uri="http://schemas.openxmlformats.org/drawingml/2006/table">
            <a:tbl>
              <a:tblPr/>
              <a:tblGrid>
                <a:gridCol w="1008112"/>
                <a:gridCol w="1692188"/>
                <a:gridCol w="3744416"/>
                <a:gridCol w="4518862"/>
              </a:tblGrid>
              <a:tr h="485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091" marR="5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97132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形容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词活用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蜀山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兀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，阿房出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不能独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完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66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为动用法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后人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哀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之而不鉴之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2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燕赵之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收藏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，韩魏之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经营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07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使动用法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李牧连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却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数词活用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en-US" altLang="zh-CN" sz="24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1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六王毕，四海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一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9" name="矩形 88"/>
          <p:cNvSpPr/>
          <p:nvPr/>
        </p:nvSpPr>
        <p:spPr>
          <a:xfrm>
            <a:off x="6765727" y="1185763"/>
            <a:ext cx="4395909" cy="1180699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光秃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，这里形容山上树木已被砍伐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殆尽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842044" y="2339987"/>
            <a:ext cx="618759" cy="442035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保全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687354" y="2926655"/>
            <a:ext cx="1856277" cy="442035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842044" y="3754747"/>
            <a:ext cx="2475037" cy="442035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指金玉珍宝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842044" y="4572235"/>
            <a:ext cx="1546898" cy="442035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退却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842044" y="5400327"/>
            <a:ext cx="618759" cy="442035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656846"/>
          </a:xfrm>
        </p:spPr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>
                <a:cs typeface="Times New Roman" panose="02020603050405020304"/>
              </a:rPr>
              <a:t>特殊句式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7547" y="1215982"/>
          <a:ext cx="10606980" cy="5120640"/>
        </p:xfrm>
        <a:graphic>
          <a:graphicData uri="http://schemas.openxmlformats.org/drawingml/2006/table">
            <a:tbl>
              <a:tblPr/>
              <a:tblGrid>
                <a:gridCol w="1307046"/>
                <a:gridCol w="5256584"/>
                <a:gridCol w="4043350"/>
              </a:tblGrid>
              <a:tr h="8881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</a:t>
                      </a:r>
                      <a:r>
                        <a:rPr lang="zh-CN" sz="2800" b="1" kern="1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语序</a:t>
                      </a:r>
                      <a:endParaRPr lang="en-US" altLang="zh-CN" sz="2800" b="1" kern="1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/>
                        <a:ea typeface="黑体" panose="02010609060101010101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或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指出标志词语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890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状语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后置句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多于南亩之农夫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赵尝五战于秦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定语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置句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苟以天下之大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判断句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六国破灭，非兵不利，战不善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一人之心，千万人之心也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5" name="矩形 94"/>
          <p:cNvSpPr/>
          <p:nvPr/>
        </p:nvSpPr>
        <p:spPr>
          <a:xfrm>
            <a:off x="7131857" y="2566615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南亩之农夫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129189" y="3204083"/>
            <a:ext cx="2164054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尝五于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959773" y="4172195"/>
            <a:ext cx="396743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为定语后置的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标志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131857" y="5076291"/>
            <a:ext cx="2164054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129189" y="5724363"/>
            <a:ext cx="2164054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7547" y="639727"/>
          <a:ext cx="10606980" cy="5053076"/>
        </p:xfrm>
        <a:graphic>
          <a:graphicData uri="http://schemas.openxmlformats.org/drawingml/2006/table">
            <a:tbl>
              <a:tblPr/>
              <a:tblGrid>
                <a:gridCol w="1307046"/>
                <a:gridCol w="3996444"/>
                <a:gridCol w="5303490"/>
              </a:tblGrid>
              <a:tr h="8881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</a:t>
                      </a:r>
                      <a:r>
                        <a:rPr lang="zh-CN" sz="2800" b="1" kern="1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语序</a:t>
                      </a:r>
                      <a:endParaRPr lang="en-US" altLang="zh-CN" sz="2800" b="1" kern="1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/>
                        <a:ea typeface="黑体" panose="02010609060101010101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或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指出标志词语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89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省略句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举以予人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</a:t>
                      </a:r>
                      <a:r>
                        <a:rPr lang="en-US" altLang="zh-CN" sz="2800" b="1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被动句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戍卒叫，函谷举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有如此之势，而为秦人积威之所劫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  <a:sym typeface="+mn-ea"/>
                        </a:rPr>
                        <a:t>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洎牧以谗诛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0" name="矩形 99"/>
          <p:cNvSpPr/>
          <p:nvPr/>
        </p:nvSpPr>
        <p:spPr>
          <a:xfrm>
            <a:off x="5833045" y="1871935"/>
            <a:ext cx="5184576" cy="1365365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予人，省略介词宾语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，代指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土地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869049" y="3240087"/>
            <a:ext cx="3606757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表被动，被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攻占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869049" y="4140187"/>
            <a:ext cx="3932555" cy="50165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被动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869049" y="5112295"/>
            <a:ext cx="2502535" cy="50165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，被诛杀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>
                <a:cs typeface="Times New Roman" panose="02020603050405020304"/>
              </a:rPr>
              <a:t>多义实词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7547" y="1323803"/>
          <a:ext cx="10606980" cy="4088552"/>
        </p:xfrm>
        <a:graphic>
          <a:graphicData uri="http://schemas.openxmlformats.org/drawingml/2006/table">
            <a:tbl>
              <a:tblPr/>
              <a:tblGrid>
                <a:gridCol w="1307046"/>
                <a:gridCol w="5256584"/>
                <a:gridCol w="4043350"/>
              </a:tblGrid>
              <a:tr h="8881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8904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一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六王毕，四海一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楚人一炬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黄鹤一去不复返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而或长烟一空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9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用心一也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" name="矩形 103"/>
          <p:cNvSpPr/>
          <p:nvPr/>
        </p:nvSpPr>
        <p:spPr>
          <a:xfrm>
            <a:off x="7195357" y="2267979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195357" y="2880047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数词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195357" y="3528119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一旦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129189" y="4176191"/>
            <a:ext cx="1082027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129189" y="4824263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专一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7" grpId="0"/>
      <p:bldP spid="10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1353" y="575791"/>
          <a:ext cx="10959369" cy="5760720"/>
        </p:xfrm>
        <a:graphic>
          <a:graphicData uri="http://schemas.openxmlformats.org/drawingml/2006/table">
            <a:tbl>
              <a:tblPr/>
              <a:tblGrid>
                <a:gridCol w="1159204"/>
                <a:gridCol w="5400600"/>
                <a:gridCol w="439956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1320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爱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秦爱纷奢，人亦念其家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使秦复爱六国之人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不爱珍器重宝肥饶之地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族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族秦者秦也，非天下也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67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士大夫之族，曰师曰弟子云者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0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族庖月更刀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748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每至于族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7" name="矩形 226"/>
          <p:cNvSpPr/>
          <p:nvPr/>
        </p:nvSpPr>
        <p:spPr>
          <a:xfrm>
            <a:off x="6903899" y="1261963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6888531" y="1884635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爱护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9" name="矩形 228"/>
          <p:cNvSpPr/>
          <p:nvPr/>
        </p:nvSpPr>
        <p:spPr>
          <a:xfrm>
            <a:off x="6903899" y="2545407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吝惜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6853196" y="3182875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灭族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1" name="矩形 230"/>
          <p:cNvSpPr/>
          <p:nvPr/>
        </p:nvSpPr>
        <p:spPr>
          <a:xfrm>
            <a:off x="6903899" y="3816151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2" name="矩形 231"/>
          <p:cNvSpPr/>
          <p:nvPr/>
        </p:nvSpPr>
        <p:spPr>
          <a:xfrm>
            <a:off x="6888531" y="4445701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6853196" y="5000091"/>
            <a:ext cx="4247038" cy="1365365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交错聚结的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地方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1353" y="575793"/>
          <a:ext cx="10959369" cy="4428489"/>
        </p:xfrm>
        <a:graphic>
          <a:graphicData uri="http://schemas.openxmlformats.org/drawingml/2006/table">
            <a:tbl>
              <a:tblPr/>
              <a:tblGrid>
                <a:gridCol w="1159204"/>
                <a:gridCol w="5400600"/>
                <a:gridCol w="4399565"/>
              </a:tblGrid>
              <a:tr h="6162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" marR="4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2128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兵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非兵不利，战不善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2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斯用兵之效也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286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而秦兵又至矣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28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得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此言得之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2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战败而亡，诚不得已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0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较秦之所得，与战胜而得者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  <a:sym typeface="+mn-ea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6" name="矩形 115"/>
          <p:cNvSpPr/>
          <p:nvPr/>
        </p:nvSpPr>
        <p:spPr>
          <a:xfrm>
            <a:off x="7008415" y="1270471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兵器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949742" y="1907939"/>
            <a:ext cx="2885405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，战争、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战事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7003209" y="2520007"/>
            <a:ext cx="180337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军队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000541" y="3121471"/>
            <a:ext cx="324608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，适宜，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得当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954698" y="3825423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，能，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6985173" y="4486639"/>
            <a:ext cx="2502535" cy="50165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都是动词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3192" y="647799"/>
          <a:ext cx="10935690" cy="5486400"/>
        </p:xfrm>
        <a:graphic>
          <a:graphicData uri="http://schemas.openxmlformats.org/drawingml/2006/table">
            <a:tbl>
              <a:tblPr/>
              <a:tblGrid>
                <a:gridCol w="10935690"/>
              </a:tblGrid>
              <a:tr h="3887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8879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了解赋的体裁特点，掌握文章涉及的文言知识，包括文中词类活用的现象、文言句式以及虚词的意义与用法。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．结合赋体的特点，体会文章的语言风格。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．了解作者以史论政、借古讽今的写作目的，体会作者反对屈辱求和、关心国家命运的爱国思想。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．学习文章多用对偶、排比的语言风格，并能将之运用到写作之中，增加文采。学习文章紧扣中心论点逐层论述的写作方法。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5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．理解借古讽今的写作意图，从中总结历史教训；正确对待人生中的成功与进步，不骄傲自满，始终保持谦虚的态度和一定的忧患意识。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4616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5</a:t>
            </a:r>
            <a:r>
              <a:rPr lang="zh-CN" altLang="zh-CN" sz="2400" dirty="0">
                <a:cs typeface="Times New Roman" panose="02020603050405020304"/>
              </a:rPr>
              <a:t>．重点虚词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7792" y="1043843"/>
          <a:ext cx="11206491" cy="5188270"/>
        </p:xfrm>
        <a:graphic>
          <a:graphicData uri="http://schemas.openxmlformats.org/drawingml/2006/table">
            <a:tbl>
              <a:tblPr/>
              <a:tblGrid>
                <a:gridCol w="922725"/>
                <a:gridCol w="5652628"/>
                <a:gridCol w="463113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27672">
                <a:tc rowSpan="9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骊山北构而西折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1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则递三世可至万世而为君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13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不敢言而敢怒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13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后人哀之而不鉴之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赂秦而力亏，破灭之道也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13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起视四境，而秦兵又至矣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故不战而强弱胜负已判矣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13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惜其用武而不终也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1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苟以天下之大，下而从六国破亡之故事，是又在六国下矣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764063" y="1414487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连词，表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承接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20557" y="1851335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承接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9759" y="2310146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，表转折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49759" y="2782911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，表转折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9759" y="3293776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，表结果，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因而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50048" y="3791941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，表转折，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69149" y="4302806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，表转折，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0559" y="4827959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，表转折，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69149" y="5478722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，表承接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7792" y="719807"/>
          <a:ext cx="11206491" cy="5373718"/>
        </p:xfrm>
        <a:graphic>
          <a:graphicData uri="http://schemas.openxmlformats.org/drawingml/2006/table">
            <a:tbl>
              <a:tblPr/>
              <a:tblGrid>
                <a:gridCol w="922725"/>
                <a:gridCol w="6912768"/>
                <a:gridCol w="3370998"/>
              </a:tblGrid>
              <a:tr h="21827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8" marR="57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72843">
                <a:tc rowSpan="8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不赂者以赂者丧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秦以攻取之外，小则获邑，大则得城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思厥先祖父，暴霜露，斩荆棘，以有尺寸之地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以地事秦，犹抱薪救火，薪不尽，火不灭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洎牧以谗诛，邯郸为郡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以赂秦之地封天下之谋臣，以事秦之心礼天下之奇才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日削月割，以趋于亡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6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苟以天下之大，下而从六国破亡之故事，是又在六国下矣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7" name="矩形 136"/>
          <p:cNvSpPr/>
          <p:nvPr/>
        </p:nvSpPr>
        <p:spPr>
          <a:xfrm>
            <a:off x="8055098" y="1105247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，因为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8116502" y="154311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8085508" y="2054125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，才，表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078402" y="2528490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，拿、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8101297" y="297745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8068207" y="3638227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为介词，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921277" y="4273599"/>
            <a:ext cx="342038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连词，表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结果，相当于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以致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8101297" y="5364323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介词，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凭着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9" grpId="0"/>
      <p:bldP spid="140" grpId="0"/>
      <p:bldP spid="141" grpId="0"/>
      <p:bldP spid="142" grpId="0"/>
      <p:bldP spid="143" grpId="0"/>
      <p:bldP spid="144" grpId="0"/>
      <p:bldP spid="1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三、成语积累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l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．钩心斗角：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．鼎铛玉石：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．日削月割：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l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．抱薪救火：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363408" y="1893143"/>
            <a:ext cx="10582205" cy="1365365"/>
          </a:xfrm>
          <a:prstGeom prst="rect">
            <a:avLst/>
          </a:prstGeom>
        </p:spPr>
        <p:txBody>
          <a:bodyPr wrap="square" lIns="0" tIns="36000" rIns="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指宫室结构精巧工致，后来用指各用心机，互相排挤。也作勾心斗角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2794359" y="3240087"/>
            <a:ext cx="6852838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鼎如铛，视玉如石。形容生活极端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奢侈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819628" y="3888159"/>
            <a:ext cx="649216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每月割让土地。形容一味割地求和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424371" y="5173699"/>
            <a:ext cx="10098918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因为方法不对，虽然有心消灭祸患，结果反而使灾祸扩大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四、名句默写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．《阿房宫赋》中的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两句写明了阿房宫所建的地理位置及建筑走势。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．《阿房宫赋》中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两句以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绿云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晓鬟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，写出了宫女之多。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．《阿房宫赋》中描写秦始皇喜爱繁华奢侈，梁柱上突出的钉头比粮仓里的米粮还多的句子是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4661108" y="1331875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骊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山北构而西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8245313" y="1331875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咸阳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381706" y="2625923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扰扰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954699" y="2613223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晓鬟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5184908" y="4535857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头磷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磷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7525513" y="4571528"/>
            <a:ext cx="252473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在庾之粟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40675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．苏洵在《六国论》中讲述赵国败亡的原因时用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，指出杀害良将是导致国家灭亡的原因之一。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．苏洵在《六国论》中对北宋王朝的批评极其尖锐，他说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，还比不上六国国君的智慧。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．苏洵在《六国论》中借助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  <a:sym typeface="+mn-ea"/>
              </a:rPr>
              <a:t>____________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，敏锐地指出了对抗秦国的办法，此举会让对方寝食难安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969779" y="133187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牧以谗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诛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642449" y="133187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邯郸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郡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937382" y="325488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天下之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4004728" y="3254883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而从六国破亡之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439850" y="4525627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赂秦之地封天下之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谋臣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537593" y="5184303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事秦之心礼天下之奇才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3520" y="5174615"/>
            <a:ext cx="2951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并力西向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2" grpId="0"/>
      <p:bldP spid="133" grpId="0"/>
      <p:bldP spid="134" grpId="0"/>
      <p:bldP spid="135" grpId="0"/>
      <p:bldP spid="136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五、文学常识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赋，我国古代的一种文体，介于诗和散文之间，类似于后世的散文诗。它讲求文采、韵律，兼具诗歌和散文的性质。其特点是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铺采摛文，体物写志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，侧重于写景，借景抒情。赋最早出现于诸子散文中，在古代，特别是在汉唐时，诗与赋往往并举连称。著名的赋有杜牧的《阿房宫赋》、欧阳修的《秋声赋》、苏轼的《赤壁赋》等。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论，古代常用的一种文体，分为两种：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政论，主要用于发表作者对时政的见解和主张。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史论，通过评价历史，总结历史教训，为当时统治者提供治国借鉴。《六国论》就属于史论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论证特点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杜牧在《阿房宫赋》中运用典型化的艺术手法，斥责秦的骄奢荒淫；苏洵的《六国论》在说理方面运用了多种方法，痛惜六国失策的同时，希望北宋统治者不要妥协投降。这些是值得我们细细探究的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29" y="17279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39787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．杜牧写《阿房宫赋》，既然是为了总结秦朝灭亡的历史教训，借以讽谏时弊，为何开头要从六国覆灭下笔？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作者讽谏时弊，以秦朝灭亡为借鉴；写秦朝覆灭，又以六国衰亡为铺垫。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六国何以会灭？赋中说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灭六国者六国也，非秦也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使六国各爱其人，则足以拒秦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”，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可见，六国灭亡，是不能爱民的结果。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六王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因不爱民而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毕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其统治；秦若吸取教训，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复爱六国之人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，那就不致迅速灭亡。然而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蜀山兀，阿房出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，秦朝由此又走上了六国灭亡的老路。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开头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12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个字，既在广阔的历史背景之上引出阿房宫的修建，又起到了总领全篇、暗示主题的作用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83640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．结合文章内容，简要分析《六国论》在论证过程中采用了哪些论证方法，有什么好处。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(1)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对比论证。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祖辈、父辈创业艰难与子孙轻易割地的对比：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暴霜露，斩荆棘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如弃草芥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诸侯土地的有限与秦国贪欲无限的对比：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诸侯之地有限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暴秦之欲无厌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诸侯贿赂频繁与秦国侵略更厉害的对比：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奉之弥繁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侵之愈急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。通过以上几组对比，说明了诸侯割地赂秦的情形和后果，得出了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至于颠覆，理固宜然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的结论，从而有理有据、确凿有力地论证了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赂秦而力亏，破灭之道也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这一分论点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9111"/>
            <a:ext cx="10980000" cy="5846445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        (2)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引用论证、比喻论证。引用古语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以地事秦，犹抱薪救火，薪不尽，火不灭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，既补充了上文的论证，又含有收束之意。比喻使语言形象贴切，充分表现出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赂秦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的弊病之大，使论证深入浅出，明白易晓，增强了说服力。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        (3)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假设论证。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向使三国各爱其地，齐人勿附于秦，刺客不行，良将犹在，则胜负之数，存亡之理，当与秦相较，或未易量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，运用假设论证的方法，提出与上文所论史实相反的情况以及可能出现的不同结果，虽为假设，但又不下断语，表现了文章论述语言的准确性、分寸感，恰到好处。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ea typeface="楷体" panose="02010609060101010101" pitchFamily="49" charset="-122"/>
                <a:cs typeface="Courier New" panose="02070309020205020404"/>
              </a:rPr>
              <a:t>        (4)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类比论证。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苟以天下之大，下而从六国破亡之故事，是又在六国下矣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pitchFamily="49" charset="-122"/>
                <a:cs typeface="Times New Roman" panose="02020603050405020304"/>
              </a:rPr>
              <a:t>，运用类比论证的方法，把北宋比作六国，借古论今，透露出写这篇史论的本意，这是对中心论点的深入和补充</a:t>
            </a:r>
            <a:r>
              <a:rPr lang="zh-CN" altLang="zh-CN" sz="2600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4569460"/>
          </a:xfrm>
        </p:spPr>
        <p:txBody>
          <a:bodyPr/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【课文助读】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．杜牧</a:t>
            </a:r>
            <a:r>
              <a:rPr lang="en-US" altLang="zh-CN" kern="100" dirty="0">
                <a:cs typeface="Courier New" panose="02070309020205020404"/>
              </a:rPr>
              <a:t>(803—852)</a:t>
            </a:r>
            <a:r>
              <a:rPr lang="zh-CN" altLang="zh-CN" kern="100" dirty="0">
                <a:cs typeface="Times New Roman" panose="02020603050405020304"/>
                <a:sym typeface="+mn-ea"/>
              </a:rPr>
              <a:t>，字牧之</a:t>
            </a:r>
            <a:r>
              <a:rPr lang="zh-CN" altLang="zh-CN" kern="100" dirty="0">
                <a:cs typeface="Times New Roman" panose="02020603050405020304"/>
              </a:rPr>
              <a:t>，唐京兆万年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今陕西西安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人。唐代散文家、诗人。晚年尝居樊川别业，世称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杜樊川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，自号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樊川居士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。他性情刚直，不拘小节，不屑逢迎。自负经略之才，诗、文均有盛名。文以《阿房宫赋》为最著。诗作明丽隽永，绝句尤受人称赞，与李商隐齐名，合称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小李杜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</a:t>
            </a:r>
            <a:r>
              <a:rPr lang="zh-CN" altLang="zh-CN" kern="100" dirty="0">
                <a:cs typeface="Times New Roman" panose="02020603050405020304"/>
              </a:rPr>
              <a:t>代表作有《泊秦淮》《江南春》《赤壁》《题乌江亭》等。著有《樊川文集》。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1006027"/>
            <a:ext cx="10980000" cy="5259070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假设论证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假设论证法就是针对上面所举的事例，从反面进行假设，进而推论论据的真实性、可靠性，从而有力地论证中心论点。示例：命途多舛、颠沛一生的杜甫，始终以仁圣襟怀观人视物，将挫败与坎坷当作人生的历练，即使在忧郁的深渊中仍不懈追求，终于以字字句句饱含生命力的诗作，成为唐诗这一宏丽壮伟的琼宇中巨实的一柱栋梁，享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诗圣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的称誉。假如杜甫在那个时局纷乱的年代不堪命运的捉弄而随波逐流，假如他无法正视如黄叶般飘摇孤寂的生命而丧失人生的意志，假如他无法承担失意、离索的痛楚而放弃了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治国平天下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的理想，那么，他怎能吟出不朽的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诗史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之作而震古烁今？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技法链接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575791"/>
            <a:ext cx="1760220" cy="348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欣赏</a:t>
            </a:r>
            <a:r>
              <a:rPr lang="zh-CN" altLang="zh-CN" kern="100" dirty="0">
                <a:cs typeface="Times New Roman" panose="02020603050405020304"/>
              </a:rPr>
              <a:t>论证语言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古代文学评论家刘勰曾把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理定而后辞畅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作为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立文之本源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。理，即文章的思想内容；辞，即文章的语言艺术。本课的两篇文章都主旨鲜明，语言畅达，无一句废话，可以说是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理定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辞畅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的好文章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．《阿房宫赋》第二段中的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明星荧荧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cs typeface="Times New Roman" panose="02020603050405020304"/>
              </a:rPr>
              <a:t>焚椒兰也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这部分运用了哪些修辞手法？这样写有什么好处？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(1)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运用了比喻的修辞手法。以璀璨闪亮的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明星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来比喻纷纷打开的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妆镜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，以纷纷扰扰的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绿云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来比喻宫女们的发髻。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运用了夸张的修辞手法。说丢弃的脂水可以使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渭流涨腻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，说焚烧的香料致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烟斜雾横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这四个分句也运用了排比的修辞手法。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pitchFamily="49" charset="-122"/>
                <a:cs typeface="Courier New" panose="02070309020205020404"/>
              </a:rPr>
              <a:t>        (2)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这几个分句字数相等，运用多种修辞手法，生动形象地展现了秦朝统治者的奢侈生活，让我们感受到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所体现出的艺术魅力，同时，这样的铺排也为后文的议论作了很好的铺垫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688965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．</a:t>
            </a:r>
            <a:r>
              <a:rPr lang="zh-CN" altLang="zh-CN" kern="100" dirty="0">
                <a:cs typeface="Times New Roman" panose="02020603050405020304"/>
              </a:rPr>
              <a:t>《六国论》除去在立论上具有借题发挥、借古喻今的写作特点外，在论证的严密性上也堪称典范。请结合第一段进行赏析。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第一段的逻辑性是非常严密的。作者开篇亮出观点：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六国破灭，非兵不利，战不善，弊在赂秦。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开宗明义，直截了当，使读者一眼就能抓住议论的中心。接着，作者解释论点：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赂秦而力亏，破灭之道也。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这就指出了贿赂的危害，言简意赅，要言不烦。再后，作者设问：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六国互丧，率赂秦耶？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答曰：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不赂者以赂者丧。盖失强援，不能独完。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这就使得文章逻辑严密，无懈可击。最后一句总结全段，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故曰：弊在赂秦也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。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这一段起到了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纲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的作用，第二段和第三段实际上是围绕第一段展开的。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理解</a:t>
            </a:r>
            <a:r>
              <a:rPr lang="zh-CN" altLang="zh-CN" kern="100" dirty="0">
                <a:cs typeface="Times New Roman" panose="02020603050405020304"/>
              </a:rPr>
              <a:t>思想情感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历史是一面镜子，史论者常常会拿起这面镜子从不同的角度来观照现实，批判现实的某些不足，以此来补救现实，这正是史论家历史使命感和社会责任感的高度体现。学习这两篇文章，我们应多从此处体会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77256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739456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．杜牧写《阿房宫赋》是为了总结秦朝灭亡的历史教训，讽喻朝政。但在写阿房宫被焚毁时，却说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楚人一炬，可怜焦土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，其中流露出了他怎样的思想感情？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可怜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在这里应解释为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可惜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。作者用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可怜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二字，无尽感慨充溢于字里行间。秦朝速亡的史实说明：不能爱民，难图久安。但是，当时的唐朝统治者无视历史教训，沉湎声色，又大起宫室，身居积薪之上，仍以为安。历史兴亡，激荡于作者胸中，作者目睹现实，感慨万端。神奇瑰丽的阿房宫付之一炬令人可惜，显赫一时的秦朝毁于一旦令人可叹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前事不忘，后事之师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，不料今人又在步秦人的后尘，唐朝的命运也令人担忧，作者的不安与忧愤溢于言表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688965"/>
          </a:xfrm>
        </p:spPr>
        <p:txBody>
          <a:bodyPr/>
          <a:lstStyle/>
          <a:p>
            <a:pPr latinLnBrk="0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．《六国论》中，苏洵在写六国时，分别使用了表示不同感情色彩的词语，他对待它们的态度各是怎样的？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3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赂者楚、韩、魏：三国均采取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争割地而赂秦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的策略，作者用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力亏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破灭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等词语批判其短视。态度是否定与讽刺，认为赂秦加速了自身衰亡。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不赂者中的齐：齐国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与嬴而不助五国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，作者认为齐国的灭亡源于其背弃盟友，隐含对齐国自私的批评。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不赂者中的燕、赵：作者用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用兵之效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肯定其抗秦的正义性。态度是同情与赞扬，认为其灭亡非战之过，而是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失强援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的无奈。总结：作者通过对比六国对秦策略及结果，表达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赂秦而力亏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弊在赂秦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的核心观点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24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十六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．苏洵</a:t>
            </a:r>
            <a:r>
              <a:rPr lang="en-US" altLang="zh-CN" kern="100" dirty="0">
                <a:cs typeface="Courier New" panose="02070309020205020404"/>
              </a:rPr>
              <a:t>(1009—1066)</a:t>
            </a:r>
            <a:r>
              <a:rPr lang="zh-CN" altLang="zh-CN" kern="100" dirty="0">
                <a:cs typeface="Times New Roman" panose="02020603050405020304"/>
              </a:rPr>
              <a:t>，字明允，自号老泉，眉州眉山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今属四川</a:t>
            </a:r>
            <a:r>
              <a:rPr lang="en-US" altLang="zh-CN" kern="100" dirty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人，北宋散文家。与其子苏轼、苏辙并以文章著称于世，世称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三苏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，三人均被列入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唐宋八大家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。苏洵长于散文，尤其擅长政论文，其文议论明畅，笔势雄健。著有《嘉祐集》等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二、写作背景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．《阿房宫赋》写于唐敬宗宝历元年</a:t>
            </a:r>
            <a:r>
              <a:rPr lang="en-US" altLang="zh-CN" kern="100" dirty="0">
                <a:cs typeface="Courier New" panose="02070309020205020404"/>
              </a:rPr>
              <a:t>(825)</a:t>
            </a:r>
            <a:r>
              <a:rPr lang="zh-CN" altLang="zh-CN" kern="100" dirty="0">
                <a:cs typeface="Times New Roman" panose="02020603050405020304"/>
              </a:rPr>
              <a:t>杜牧</a:t>
            </a:r>
            <a:r>
              <a:rPr lang="en-US" altLang="zh-CN" kern="100" dirty="0">
                <a:cs typeface="Courier New" panose="02070309020205020404"/>
              </a:rPr>
              <a:t>23</a:t>
            </a:r>
            <a:r>
              <a:rPr lang="zh-CN" altLang="zh-CN" kern="100" dirty="0">
                <a:cs typeface="Times New Roman" panose="02020603050405020304"/>
              </a:rPr>
              <a:t>岁时。杜牧所处的时代政治腐败，阶级矛盾异常尖锐，而藩镇跋扈，吐蕃、南诏、回鹘等纷纷进犯，更加重了人民的痛苦。唐穆宗李恒以沉溺声色送命，接替他的唐敬宗李湛荒淫更甚，好游猎、务声色，大兴土木，不理朝政。对于这一切，杜牧愤慨而痛心，他在《上知己文章启》中说：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宝历大起宫室，广声色，故作《阿房宫赋》。</a:t>
            </a:r>
            <a:r>
              <a:rPr lang="zh-CN" altLang="zh-CN" kern="100" dirty="0" smtClean="0">
                <a:latin typeface="等线" panose="02010600030101010101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北宋建国后，鉴于唐末藩镇割据和军队混乱，实行中央专制集权制度，将军权完全收归中央，造成了军事上的衰势。北宋建国后一百年间，与辽、西夏作战频繁，败多胜少，到苏洵所处的时代，北宋每年要向辽和西夏上贡大量银两及货品。这样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陪邻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的结果，助长了辽、西夏的气焰，加重了人民负担，极大地损伤了国力，带来了无穷的祸患。苏洵正是针对这样的现实来撰写《六国论》的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34553"/>
            <a:ext cx="10980000" cy="5688965"/>
          </a:xfrm>
        </p:spPr>
        <p:txBody>
          <a:bodyPr/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一、读准字音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缦</a:t>
            </a:r>
            <a:r>
              <a:rPr lang="zh-CN" altLang="zh-CN" kern="100" dirty="0">
                <a:cs typeface="Times New Roman" panose="02020603050405020304"/>
              </a:rPr>
              <a:t>回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囷</a:t>
            </a:r>
            <a:r>
              <a:rPr lang="zh-CN" altLang="zh-CN" kern="100" dirty="0">
                <a:cs typeface="Times New Roman" panose="02020603050405020304"/>
              </a:rPr>
              <a:t>囷焉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cs typeface="Times New Roman" panose="02020603050405020304"/>
              </a:rPr>
              <a:t>不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霁</a:t>
            </a:r>
            <a:r>
              <a:rPr lang="zh-CN" altLang="zh-CN" kern="100" dirty="0">
                <a:cs typeface="Times New Roman" panose="02020603050405020304"/>
              </a:rPr>
              <a:t>何虹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媵嫱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Times New Roman" panose="02020603050405020304"/>
              </a:rPr>
              <a:t>       </a:t>
            </a:r>
            <a:r>
              <a:rPr lang="zh-CN" altLang="zh-CN" kern="100" dirty="0">
                <a:cs typeface="Times New Roman" panose="02020603050405020304"/>
              </a:rPr>
              <a:t>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辘</a:t>
            </a:r>
            <a:r>
              <a:rPr lang="zh-CN" altLang="zh-CN" kern="100" dirty="0">
                <a:cs typeface="Times New Roman" panose="02020603050405020304"/>
              </a:rPr>
              <a:t>辘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cs typeface="Times New Roman" panose="02020603050405020304"/>
              </a:rPr>
              <a:t>鼎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铛</a:t>
            </a:r>
            <a:r>
              <a:rPr lang="zh-CN" altLang="zh-CN" kern="100" dirty="0">
                <a:cs typeface="Times New Roman" panose="02020603050405020304"/>
              </a:rPr>
              <a:t>玉石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cs typeface="Times New Roman" panose="02020603050405020304"/>
              </a:rPr>
              <a:t>珠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砾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逦迤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cs typeface="Courier New" panose="02070309020205020404"/>
              </a:rPr>
              <a:t>)	</a:t>
            </a:r>
            <a:r>
              <a:rPr lang="zh-CN" altLang="zh-CN" kern="100" dirty="0">
                <a:cs typeface="Times New Roman" panose="02020603050405020304"/>
              </a:rPr>
              <a:t>架梁之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椽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cs typeface="Times New Roman" panose="02020603050405020304"/>
              </a:rPr>
              <a:t>横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槛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cs typeface="Times New Roman" panose="02020603050405020304"/>
              </a:rPr>
              <a:t>在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庾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赂</a:t>
            </a:r>
            <a:r>
              <a:rPr lang="zh-CN" altLang="zh-CN" kern="100" dirty="0">
                <a:cs typeface="Times New Roman" panose="02020603050405020304"/>
              </a:rPr>
              <a:t>秦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厥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暴</a:t>
            </a:r>
            <a:r>
              <a:rPr lang="zh-CN" altLang="zh-CN" kern="100" dirty="0">
                <a:cs typeface="Times New Roman" panose="02020603050405020304"/>
              </a:rPr>
              <a:t>霜露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cs typeface="Times New Roman" panose="02020603050405020304"/>
              </a:rPr>
              <a:t>草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芥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殆</a:t>
            </a:r>
            <a:r>
              <a:rPr lang="zh-CN" altLang="zh-CN" kern="100" dirty="0">
                <a:cs typeface="Times New Roman" panose="02020603050405020304"/>
              </a:rPr>
              <a:t>尽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为</a:t>
            </a:r>
            <a:r>
              <a:rPr lang="zh-CN" altLang="zh-CN" kern="100" dirty="0">
                <a:cs typeface="Times New Roman" panose="02020603050405020304"/>
              </a:rPr>
              <a:t>国者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216400" algn="l"/>
                <a:tab pos="783082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洎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r>
              <a:rPr lang="en-US" altLang="zh-CN" kern="100" dirty="0">
                <a:cs typeface="Courier New" panose="02070309020205020404"/>
              </a:rPr>
              <a:t>	</a:t>
            </a:r>
            <a:r>
              <a:rPr lang="zh-CN" altLang="zh-CN" kern="100" dirty="0">
                <a:cs typeface="Times New Roman" panose="02020603050405020304"/>
              </a:rPr>
              <a:t>抱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薪</a:t>
            </a:r>
            <a:r>
              <a:rPr lang="zh-CN" altLang="zh-CN" kern="100" dirty="0">
                <a:cs typeface="Times New Roman" panose="02020603050405020304"/>
              </a:rPr>
              <a:t>救火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　</a:t>
            </a:r>
            <a:r>
              <a:rPr lang="en-US" altLang="zh-CN" kern="100" dirty="0">
                <a:solidFill>
                  <a:srgbClr val="000000"/>
                </a:solidFill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276517" y="1742442"/>
            <a:ext cx="67967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màn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921883" y="1729742"/>
            <a:ext cx="601127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qūn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053610" y="1763923"/>
            <a:ext cx="21961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jì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90665" y="2231975"/>
            <a:ext cx="1590675" cy="50165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yìng qiáng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64393" y="2269336"/>
            <a:ext cx="29976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lù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127051" y="2883482"/>
            <a:ext cx="89768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chēng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64393" y="2844509"/>
            <a:ext cx="19877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lì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69849" y="3384103"/>
            <a:ext cx="93936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chuán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478395" y="3960633"/>
            <a:ext cx="59952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jiàn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74691" y="3924163"/>
            <a:ext cx="37991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yǔ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78395" y="4563799"/>
            <a:ext cx="29976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lù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382887" y="4528239"/>
            <a:ext cx="479298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jué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652859" y="4587842"/>
            <a:ext cx="4007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pù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388628" y="5078732"/>
            <a:ext cx="378309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jiè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45013" y="5090075"/>
            <a:ext cx="479298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dài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577461" y="5090075"/>
            <a:ext cx="517770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wéi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193916" y="5605008"/>
            <a:ext cx="219612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jì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396730" y="5616351"/>
            <a:ext cx="479298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xīn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14276" y="3372969"/>
            <a:ext cx="56746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en-US" altLang="zh-CN" b="1" dirty="0" err="1">
                <a:latin typeface="+mn-lt"/>
                <a:ea typeface="楷体" panose="02010609060101010101" pitchFamily="49" charset="-122"/>
              </a:rPr>
              <a:t>lǐ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b="1" dirty="0" err="1">
                <a:latin typeface="+mn-lt"/>
                <a:ea typeface="楷体" panose="02010609060101010101" pitchFamily="49" charset="-122"/>
              </a:rPr>
              <a:t>yǐ</a:t>
            </a:r>
            <a:endParaRPr lang="zh-CN" altLang="zh-CN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130317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二、文言知识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dirty="0"/>
              <a:t>1</a:t>
            </a:r>
            <a:r>
              <a:rPr lang="zh-CN" altLang="zh-CN" dirty="0">
                <a:cs typeface="Times New Roman" panose="02020603050405020304"/>
              </a:rPr>
              <a:t>．古今异义词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44816" y="1871935"/>
          <a:ext cx="10832443" cy="3840480"/>
        </p:xfrm>
        <a:graphic>
          <a:graphicData uri="http://schemas.openxmlformats.org/drawingml/2006/table">
            <a:tbl>
              <a:tblPr/>
              <a:tblGrid>
                <a:gridCol w="1356222"/>
                <a:gridCol w="2943875"/>
                <a:gridCol w="6532346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9421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钩心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斗角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各抱地势，钩心斗角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今义：比喻各用心机，互相排挤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7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气候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一日之内，一宫之间，而气候不齐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今义：一定地区里经过多年观察所得到的概括性的气象情况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" name="矩形 68"/>
          <p:cNvSpPr/>
          <p:nvPr/>
        </p:nvSpPr>
        <p:spPr>
          <a:xfrm>
            <a:off x="5787506" y="2592015"/>
            <a:ext cx="5410135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宫室结构的参差错落，精致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工巧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941057" y="3852155"/>
            <a:ext cx="1442703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天气冷暖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5011" y="647799"/>
          <a:ext cx="10812053" cy="5120640"/>
        </p:xfrm>
        <a:graphic>
          <a:graphicData uri="http://schemas.openxmlformats.org/drawingml/2006/table">
            <a:tbl>
              <a:tblPr/>
              <a:tblGrid>
                <a:gridCol w="1353669"/>
                <a:gridCol w="3217667"/>
                <a:gridCol w="6240717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6037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精英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齐楚之精英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事物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最重要、最好的部分；出类拔萃的人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可怜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楚人一炬，可怜焦土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今义：值得怜悯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其实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与战胜而得者，其实百倍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今义：表示所说的是实际情况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" name="矩形 70"/>
          <p:cNvSpPr/>
          <p:nvPr/>
        </p:nvSpPr>
        <p:spPr>
          <a:xfrm>
            <a:off x="6233347" y="1332341"/>
            <a:ext cx="2164054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金玉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珍宝等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233347" y="3240087"/>
            <a:ext cx="721351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可惜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193085" y="4536231"/>
            <a:ext cx="2164054" cy="503590"/>
          </a:xfrm>
          <a:prstGeom prst="rect">
            <a:avLst/>
          </a:prstGeom>
        </p:spPr>
        <p:txBody>
          <a:bodyPr wrap="none" lIns="0" tIns="36000" rIns="0" bIns="36000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的实际</a:t>
            </a:r>
            <a:r>
              <a:rPr lang="zh-CN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数目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7794</Words>
  <Application>WPS 演示</Application>
  <PresentationFormat>自定义</PresentationFormat>
  <Paragraphs>923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Arial Unicode MS</vt:lpstr>
      <vt:lpstr>Numbers &amp; Pinyin</vt:lpstr>
      <vt:lpstr>Cambria Math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1387</cp:revision>
  <dcterms:created xsi:type="dcterms:W3CDTF">2016-06-29T09:22:00Z</dcterms:created>
  <dcterms:modified xsi:type="dcterms:W3CDTF">2026-03-03T01:42:18Z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217CA4EC8E2F4E2BA91A6E06B4F3CB2F_13</vt:lpwstr>
  </property>
  <property fmtid="{D5CDD505-2E9C-101B-9397-08002B2CF9AE}" pid="3" name="KSOProductBuildVer">
    <vt:lpwstr>2052-12.1.0.24657</vt:lpwstr>
  </property>
</Properties>
</file>