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Lst>
  <p:notesMasterIdLst>
    <p:notesMasterId r:id="rId29"/>
  </p:notesMasterIdLst>
  <p:handoutMasterIdLst>
    <p:handoutMasterId r:id="rId30"/>
  </p:handoutMasterIdLst>
  <p:sldIdLst>
    <p:sldId id="2476" r:id="rId3"/>
    <p:sldId id="3839" r:id="rId4"/>
    <p:sldId id="3855" r:id="rId5"/>
    <p:sldId id="3856" r:id="rId6"/>
    <p:sldId id="3785" r:id="rId7"/>
    <p:sldId id="3863" r:id="rId8"/>
    <p:sldId id="3873" r:id="rId9"/>
    <p:sldId id="3874" r:id="rId10"/>
    <p:sldId id="3791" r:id="rId11"/>
    <p:sldId id="3858" r:id="rId12"/>
    <p:sldId id="3859" r:id="rId13"/>
    <p:sldId id="3860" r:id="rId14"/>
    <p:sldId id="3861" r:id="rId15"/>
    <p:sldId id="3866" r:id="rId16"/>
    <p:sldId id="3868" r:id="rId17"/>
    <p:sldId id="3867" r:id="rId18"/>
    <p:sldId id="3862" r:id="rId19"/>
    <p:sldId id="3845" r:id="rId20"/>
    <p:sldId id="3869" r:id="rId21"/>
    <p:sldId id="3870" r:id="rId22"/>
    <p:sldId id="3871" r:id="rId23"/>
    <p:sldId id="3872" r:id="rId24"/>
    <p:sldId id="3817" r:id="rId25"/>
    <p:sldId id="3853" r:id="rId26"/>
    <p:sldId id="3875" r:id="rId27"/>
    <p:sldId id="2276" r:id="rId28"/>
  </p:sldIdLst>
  <p:sldSz cx="11522075" cy="6480175"/>
  <p:notesSz cx="6858000" cy="9144000"/>
  <p:custDataLst>
    <p:tags r:id="rId31"/>
  </p:custDataLst>
  <p:defaultTextStyle>
    <a:defPPr>
      <a:defRPr lang="zh-CN"/>
    </a:defPPr>
    <a:lvl1pPr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1pPr>
    <a:lvl2pPr marL="4559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2pPr>
    <a:lvl3pPr marL="9131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3pPr>
    <a:lvl4pPr marL="13703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4pPr>
    <a:lvl5pPr marL="1827530" indent="1905" algn="l" defTabSz="913130" rtl="0" fontAlgn="base">
      <a:spcBef>
        <a:spcPct val="0"/>
      </a:spcBef>
      <a:spcAft>
        <a:spcPct val="0"/>
      </a:spcAft>
      <a:defRPr sz="2800" kern="1200">
        <a:solidFill>
          <a:srgbClr val="FF0000"/>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kern="1200">
        <a:solidFill>
          <a:srgbClr val="FF0000"/>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562" userDrawn="1">
          <p15:clr>
            <a:srgbClr val="A4A3A4"/>
          </p15:clr>
        </p15:guide>
        <p15:guide id="2" orient="horz" pos="462" userDrawn="1">
          <p15:clr>
            <a:srgbClr val="A4A3A4"/>
          </p15:clr>
        </p15:guide>
        <p15:guide id="3" orient="horz" pos="2212" userDrawn="1">
          <p15:clr>
            <a:srgbClr val="A4A3A4"/>
          </p15:clr>
        </p15:guide>
        <p15:guide id="4" pos="1678" userDrawn="1">
          <p15:clr>
            <a:srgbClr val="A4A3A4"/>
          </p15:clr>
        </p15:guide>
        <p15:guide id="5" userDrawn="1">
          <p15:clr>
            <a:srgbClr val="A4A3A4"/>
          </p15:clr>
        </p15:guide>
        <p15:guide id="6" pos="362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9900"/>
    <a:srgbClr val="CC6600"/>
    <a:srgbClr val="C2DBEE"/>
    <a:srgbClr val="1F487C"/>
    <a:srgbClr val="0000FF"/>
    <a:srgbClr val="FFF2CC"/>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867" autoAdjust="0"/>
    <p:restoredTop sz="94268" autoAdjust="0"/>
  </p:normalViewPr>
  <p:slideViewPr>
    <p:cSldViewPr>
      <p:cViewPr varScale="1">
        <p:scale>
          <a:sx n="114" d="100"/>
          <a:sy n="114" d="100"/>
        </p:scale>
        <p:origin x="216" y="12"/>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094A3B56-1AA2-419F-8304-ADCC1D047C33}" type="datetimeFigureOut">
              <a:rPr lang="zh-CN" altLang="en-US"/>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B8E3EDCF-AAB3-4E45-A8EB-6AE45D118B6F}" type="slidenum">
              <a:rPr lang="zh-CN" altLang="en-US"/>
              <a:t>‹#›</a:t>
            </a:fld>
            <a:endParaRPr lang="en-US" altLang="zh-CN"/>
          </a:p>
        </p:txBody>
      </p:sp>
    </p:spTree>
    <p:extLst>
      <p:ext uri="{BB962C8B-B14F-4D97-AF65-F5344CB8AC3E}">
        <p14:creationId xmlns:p14="http://schemas.microsoft.com/office/powerpoint/2010/main" val="7969195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377B1AB7-AB7C-4A65-A96D-E6DBB1651ED5}" type="datetimeFigureOut">
              <a:rPr lang="zh-CN" altLang="en-US"/>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22BC4C5C-8347-4C80-8261-4C2EA6D1F7B3}" type="slidenum">
              <a:rPr lang="zh-CN" altLang="en-US"/>
              <a:t>‹#›</a:t>
            </a:fld>
            <a:endParaRPr lang="en-US" altLang="zh-CN"/>
          </a:p>
        </p:txBody>
      </p:sp>
    </p:spTree>
    <p:extLst>
      <p:ext uri="{BB962C8B-B14F-4D97-AF65-F5344CB8AC3E}">
        <p14:creationId xmlns:p14="http://schemas.microsoft.com/office/powerpoint/2010/main" val="3857434013"/>
      </p:ext>
    </p:extLst>
  </p:cSld>
  <p:clrMap bg1="lt1" tx1="dk1" bg2="lt2" tx2="dk2" accent1="accent1" accent2="accent2" accent3="accent3" accent4="accent4" accent5="accent5" accent6="accent6" hlink="hlink" folHlink="folHlink"/>
  <p:notesStyle>
    <a:lvl1pPr algn="l" defTabSz="913130" rtl="0" eaLnBrk="0" fontAlgn="base" hangingPunct="0">
      <a:spcBef>
        <a:spcPct val="30000"/>
      </a:spcBef>
      <a:spcAft>
        <a:spcPct val="0"/>
      </a:spcAft>
      <a:defRPr sz="1100" kern="1200">
        <a:solidFill>
          <a:schemeClr val="tx1"/>
        </a:solidFill>
        <a:latin typeface="+mn-lt"/>
        <a:ea typeface="+mn-ea"/>
        <a:cs typeface="+mn-cs"/>
      </a:defRPr>
    </a:lvl1pPr>
    <a:lvl2pPr marL="455930" algn="l" defTabSz="913130" rtl="0" eaLnBrk="0" fontAlgn="base" hangingPunct="0">
      <a:spcBef>
        <a:spcPct val="30000"/>
      </a:spcBef>
      <a:spcAft>
        <a:spcPct val="0"/>
      </a:spcAft>
      <a:defRPr sz="1100" kern="1200">
        <a:solidFill>
          <a:schemeClr val="tx1"/>
        </a:solidFill>
        <a:latin typeface="+mn-lt"/>
        <a:ea typeface="+mn-ea"/>
        <a:cs typeface="+mn-cs"/>
      </a:defRPr>
    </a:lvl2pPr>
    <a:lvl3pPr marL="913130" algn="l" defTabSz="913130" rtl="0" eaLnBrk="0" fontAlgn="base" hangingPunct="0">
      <a:spcBef>
        <a:spcPct val="30000"/>
      </a:spcBef>
      <a:spcAft>
        <a:spcPct val="0"/>
      </a:spcAft>
      <a:defRPr sz="1100" kern="1200">
        <a:solidFill>
          <a:schemeClr val="tx1"/>
        </a:solidFill>
        <a:latin typeface="+mn-lt"/>
        <a:ea typeface="+mn-ea"/>
        <a:cs typeface="+mn-cs"/>
      </a:defRPr>
    </a:lvl3pPr>
    <a:lvl4pPr marL="1370330" algn="l" defTabSz="913130" rtl="0" eaLnBrk="0" fontAlgn="base" hangingPunct="0">
      <a:spcBef>
        <a:spcPct val="30000"/>
      </a:spcBef>
      <a:spcAft>
        <a:spcPct val="0"/>
      </a:spcAft>
      <a:defRPr sz="1100" kern="1200">
        <a:solidFill>
          <a:schemeClr val="tx1"/>
        </a:solidFill>
        <a:latin typeface="+mn-lt"/>
        <a:ea typeface="+mn-ea"/>
        <a:cs typeface="+mn-cs"/>
      </a:defRPr>
    </a:lvl4pPr>
    <a:lvl5pPr marL="1827530" algn="l" defTabSz="913130"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8EE5D138-0CDB-4BF3-A387-AD2ECA2B0A54}" type="slidenum">
              <a:rPr lang="zh-CN" altLang="en-US" sz="1200" smtClean="0">
                <a:latin typeface="Calibri" panose="020F0502020204030204" pitchFamily="34" charset="0"/>
              </a:rPr>
              <a:t>1</a:t>
            </a:fld>
            <a:endParaRPr lang="en-US" altLang="zh-CN" sz="120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3BDA4CE7-8FC2-4903-85E2-044E01B16333}" type="slidenum">
              <a:rPr lang="zh-CN" altLang="en-US" sz="1200" smtClean="0">
                <a:latin typeface="Calibri" panose="020F0502020204030204" pitchFamily="34" charset="0"/>
              </a:rPr>
              <a:t>5</a:t>
            </a:fld>
            <a:endParaRPr lang="en-US" altLang="zh-CN" sz="120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0BBC308-2D58-4BE4-9658-47EB4A108D09}" type="slidenum">
              <a:rPr lang="zh-CN" altLang="en-US" sz="1200" smtClean="0">
                <a:latin typeface="Calibri" panose="020F0502020204030204" pitchFamily="34" charset="0"/>
              </a:rPr>
              <a:t>9</a:t>
            </a:fld>
            <a:endParaRPr lang="en-US" altLang="zh-CN" sz="120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23</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24</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28EDEE4-9C80-4A1B-AD6C-4D3E82D497DF}" type="slidenum">
              <a:rPr lang="zh-CN" altLang="en-US" sz="1200" smtClean="0">
                <a:solidFill>
                  <a:srgbClr val="000000"/>
                </a:solidFill>
                <a:latin typeface="Calibri" panose="020F0502020204030204" pitchFamily="34" charset="0"/>
              </a:rPr>
              <a:t>25</a:t>
            </a:fld>
            <a:endParaRPr lang="en-US" altLang="zh-CN" sz="1200">
              <a:solidFill>
                <a:srgbClr val="000000"/>
              </a:solidFill>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z="1200">
              <a:latin typeface="微软雅黑" panose="020B0503020204020204" pitchFamily="34" charset="-122"/>
            </a:endParaRPr>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defTabSz="913130" eaLnBrk="1" hangingPunct="1"/>
            <a:fld id="{13BE0E59-146B-4BA0-9970-872E31222E6B}" type="slidenum">
              <a:rPr lang="zh-CN" altLang="en-US" sz="1200" smtClean="0">
                <a:latin typeface="Calibri" panose="020F0502020204030204" pitchFamily="34" charset="0"/>
              </a:rPr>
              <a:t>26</a:t>
            </a:fld>
            <a:endParaRPr lang="en-US" altLang="zh-CN" sz="120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6.xml"/><Relationship Id="rId1" Type="http://schemas.openxmlformats.org/officeDocument/2006/relationships/slideMaster" Target="../slideMasters/slideMaster1.xml"/><Relationship Id="rId4" Type="http://schemas.openxmlformats.org/officeDocument/2006/relationships/slide" Target="../slides/slide2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slide" Target="../slides/slide10.xml"/><Relationship Id="rId1" Type="http://schemas.openxmlformats.org/officeDocument/2006/relationships/slideMaster" Target="../slideMasters/slideMaster1.xml"/><Relationship Id="rId4" Type="http://schemas.openxmlformats.org/officeDocument/2006/relationships/slide" Target="../slides/slide6.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6.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6.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6.xml"/><Relationship Id="rId4" Type="http://schemas.openxmlformats.org/officeDocument/2006/relationships/slide" Target="../slides/slide2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hasCustomPrompt="1"/>
          </p:nvPr>
        </p:nvSpPr>
        <p:spPr>
          <a:xfrm>
            <a:off x="415037" y="1151855"/>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单击以编辑母版副标题样式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115851"/>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600" dirty="0">
                <a:solidFill>
                  <a:srgbClr val="F2F2F2"/>
                </a:solidFill>
                <a:latin typeface="微软雅黑" panose="020B0503020204020204" pitchFamily="34" charset="-122"/>
                <a:ea typeface="微软雅黑" panose="020B0503020204020204" pitchFamily="34" charset="-122"/>
              </a:rPr>
              <a:t>第二单元　人民当家作主</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5655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5" name="圆角矩形 6">
            <a:hlinkClick r:id="rId3"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6" name="圆角矩形 7">
            <a:hlinkClick r:id="rId4" action="ppaction://hlinksldjump"/>
          </p:cNvPr>
          <p:cNvSpPr>
            <a:spLocks noChangeArrowheads="1"/>
          </p:cNvSpPr>
          <p:nvPr userDrawn="1"/>
        </p:nvSpPr>
        <p:spPr bwMode="auto">
          <a:xfrm>
            <a:off x="101171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90376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任务型课堂</a:t>
            </a:r>
          </a:p>
        </p:txBody>
      </p:sp>
      <p:sp>
        <p:nvSpPr>
          <p:cNvPr id="5" name="圆角矩形 6">
            <a:hlinkClick r:id="rId3" action="ppaction://hlinksldjump"/>
          </p:cNvPr>
          <p:cNvSpPr>
            <a:spLocks noChangeArrowheads="1"/>
          </p:cNvSpPr>
          <p:nvPr userDrawn="1"/>
        </p:nvSpPr>
        <p:spPr bwMode="auto">
          <a:xfrm>
            <a:off x="101171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课后素养评价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ctr" eaLnBrk="0" hangingPunct="0"/>
            <a:r>
              <a:rPr lang="zh-CN" altLang="en-US" sz="1100" b="1">
                <a:solidFill>
                  <a:schemeClr val="bg1"/>
                </a:solidFill>
                <a:latin typeface="微软雅黑" panose="020B0503020204020204" pitchFamily="34" charset="-122"/>
                <a:ea typeface="微软雅黑" panose="020B0503020204020204"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r>
              <a:rPr lang="zh-CN" altLang="en-US" sz="1400" b="1" dirty="0">
                <a:solidFill>
                  <a:srgbClr val="C0472D"/>
                </a:solidFill>
                <a:latin typeface="微软雅黑" panose="020B0503020204020204" pitchFamily="34" charset="-122"/>
                <a:ea typeface="微软雅黑" panose="020B0503020204020204" pitchFamily="34" charset="-122"/>
              </a:rPr>
              <a:t>第二单元　人民当家作主</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anose="020B0604020202020204"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anose="020B0604020202020204"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anose="020B0604020202020204" pitchFamily="34" charset="0"/>
        <a:buChar char="•"/>
        <a:defRPr sz="1900" kern="1200">
          <a:solidFill>
            <a:schemeClr val="tx1"/>
          </a:solidFill>
          <a:latin typeface="+mn-lt"/>
          <a:ea typeface="+mn-ea"/>
          <a:cs typeface="+mn-cs"/>
        </a:defRPr>
      </a:lvl3pPr>
      <a:lvl4pPr marL="1513205" indent="-217805"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4pPr>
      <a:lvl5pPr marL="1945005" indent="-215900" algn="l" defTabSz="863600" rtl="0" eaLnBrk="0" fontAlgn="base" hangingPunct="0">
        <a:lnSpc>
          <a:spcPct val="90000"/>
        </a:lnSpc>
        <a:spcBef>
          <a:spcPts val="475"/>
        </a:spcBef>
        <a:spcAft>
          <a:spcPct val="0"/>
        </a:spcAft>
        <a:buFont typeface="Arial" panose="020B0604020202020204"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xml"/><Relationship Id="rId5" Type="http://schemas.openxmlformats.org/officeDocument/2006/relationships/tags" Target="../tags/tag6.xml"/><Relationship Id="rId10" Type="http://schemas.openxmlformats.org/officeDocument/2006/relationships/slideLayout" Target="../slideLayouts/slideLayout9.xml"/><Relationship Id="rId4" Type="http://schemas.openxmlformats.org/officeDocument/2006/relationships/tags" Target="../tags/tag5.xml"/><Relationship Id="rId9" Type="http://schemas.openxmlformats.org/officeDocument/2006/relationships/tags" Target="../tags/tag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26" Type="http://schemas.openxmlformats.org/officeDocument/2006/relationships/image" Target="../media/image28.pn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png"/><Relationship Id="rId17" Type="http://schemas.openxmlformats.org/officeDocument/2006/relationships/image" Target="../media/image19.png"/><Relationship Id="rId25" Type="http://schemas.openxmlformats.org/officeDocument/2006/relationships/image" Target="../media/image27.png"/><Relationship Id="rId2" Type="http://schemas.openxmlformats.org/officeDocument/2006/relationships/image" Target="../media/image4.png"/><Relationship Id="rId16" Type="http://schemas.openxmlformats.org/officeDocument/2006/relationships/image" Target="../media/image18.png"/><Relationship Id="rId20" Type="http://schemas.openxmlformats.org/officeDocument/2006/relationships/image" Target="../media/image22.png"/><Relationship Id="rId1" Type="http://schemas.openxmlformats.org/officeDocument/2006/relationships/slideLayout" Target="../slideLayouts/slideLayout13.xml"/><Relationship Id="rId6" Type="http://schemas.openxmlformats.org/officeDocument/2006/relationships/image" Target="../media/image8.png"/><Relationship Id="rId11" Type="http://schemas.openxmlformats.org/officeDocument/2006/relationships/image" Target="../media/image13.png"/><Relationship Id="rId24" Type="http://schemas.openxmlformats.org/officeDocument/2006/relationships/image" Target="../media/image26.pn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 Id="rId22" Type="http://schemas.openxmlformats.org/officeDocument/2006/relationships/image" Target="../media/image24.png"/><Relationship Id="rId27" Type="http://schemas.openxmlformats.org/officeDocument/2006/relationships/image" Target="../media/image2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ags" Target="../tags/tag11.xml"/><Relationship Id="rId6" Type="http://schemas.openxmlformats.org/officeDocument/2006/relationships/hyperlink" Target="../3.&#37197;&#22871;&#32451;&#20064;&#39064;/&#21333;&#20803;&#32032;&#20859;&#35780;&#20215;/02%20%20&#31532;&#20108;&#21333;&#20803;%20%20&#21333;&#20803;&#32032;&#20859;&#35780;&#20215;.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12.xml"/><Relationship Id="rId6" Type="http://schemas.openxmlformats.org/officeDocument/2006/relationships/hyperlink" Target="../3.&#37197;&#22871;&#32451;&#20064;&#39064;/&#21333;&#20803;&#36136;&#37327;&#26816;&#27979;/03%20%20&#21333;&#20803;&#36136;&#37327;&#26816;&#27979;(&#20108;)A&#21367;%20%20&#20154;&#27665;&#24403;&#23478;&#20316;&#20027;.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13.xml"/><Relationship Id="rId6" Type="http://schemas.openxmlformats.org/officeDocument/2006/relationships/hyperlink" Target="../3.&#37197;&#22871;&#32451;&#20064;&#39064;/&#21333;&#20803;&#36136;&#37327;&#26816;&#27979;/04%20%20&#21333;&#20803;&#36136;&#37327;&#26816;&#27979;(&#20108;)B&#21367;%20%20&#20154;&#27665;&#24403;&#23478;&#20316;&#20027;.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2"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3170885"/>
            <a:ext cx="7920880" cy="743986"/>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p>
        </p:txBody>
      </p:sp>
      <p:sp>
        <p:nvSpPr>
          <p:cNvPr id="17" name="文本框 10"/>
          <p:cNvSpPr txBox="1"/>
          <p:nvPr>
            <p:custDataLst>
              <p:tags r:id="rId9"/>
            </p:custDataLst>
          </p:nvPr>
        </p:nvSpPr>
        <p:spPr>
          <a:xfrm>
            <a:off x="10161" y="4566070"/>
            <a:ext cx="11522074" cy="1266305"/>
          </a:xfrm>
          <a:prstGeom prst="rect">
            <a:avLst/>
          </a:prstGeom>
          <a:noFill/>
        </p:spPr>
        <p:txBody>
          <a:bodyPr wrap="square" rtlCol="0" anchor="ctr" anchorCtr="1">
            <a:noAutofit/>
          </a:bodyPr>
          <a:lstStyle/>
          <a:p>
            <a:pPr algn="ctr">
              <a:defRPr/>
            </a:pPr>
            <a:r>
              <a:rPr lang="zh-CN" altLang="en-US"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单元活动构建</a:t>
            </a:r>
            <a:endParaRPr lang="en-US" altLang="zh-CN" sz="36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918269"/>
          </a:xfrm>
        </p:spPr>
        <p:txBody>
          <a:bodyPr/>
          <a:lstStyle/>
          <a:p>
            <a:pPr algn="just">
              <a:spcAft>
                <a:spcPts val="0"/>
              </a:spcAft>
            </a:pPr>
            <a:r>
              <a:rPr lang="zh-CN" altLang="zh-CN" kern="100" dirty="0">
                <a:latin typeface="Times New Roman"/>
                <a:cs typeface="Times New Roman"/>
              </a:rPr>
              <a:t>结合上述材料，分析说明我国的根本政治制度为什么能保障人民当家作主。</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人民代表大会制度实行民主集中制原则，把体现广大人民根本利益的党的主张依照法定程序转化为国家意志是其一项基本功能。</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全国人民代表大会及其常务委员会通过行使立法权、决定权、任免权、监督权等，代表全国人民统一行使国家权力，</a:t>
            </a:r>
            <a:r>
              <a:rPr lang="zh-CN" altLang="en-US" kern="100" dirty="0">
                <a:latin typeface="Times New Roman"/>
                <a:ea typeface="华文楷体"/>
                <a:cs typeface="Times New Roman"/>
              </a:rPr>
              <a:t>保障人民当家作主</a:t>
            </a:r>
            <a:r>
              <a:rPr lang="zh-CN" altLang="zh-CN" kern="100" dirty="0">
                <a:latin typeface="Times New Roman"/>
                <a:ea typeface="华文楷体"/>
                <a:cs typeface="Times New Roman"/>
              </a:rPr>
              <a:t>。③人民代表大会制度坚持党的领导、人民当家作主、依法治国的有机统一，从根本上保障了人民当家作主。</a:t>
            </a:r>
            <a:endParaRPr lang="zh-CN" altLang="zh-CN" sz="1050" kern="100" dirty="0">
              <a:effectLst/>
              <a:latin typeface="宋体"/>
              <a:cs typeface="Courier New"/>
            </a:endParaRPr>
          </a:p>
        </p:txBody>
      </p:sp>
    </p:spTree>
    <p:extLst>
      <p:ext uri="{BB962C8B-B14F-4D97-AF65-F5344CB8AC3E}">
        <p14:creationId xmlns:p14="http://schemas.microsoft.com/office/powerpoint/2010/main" val="15340701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521512"/>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zh-CN" altLang="zh-CN" kern="100" dirty="0">
                <a:latin typeface="Times New Roman"/>
                <a:ea typeface="华文楷体"/>
                <a:cs typeface="Times New Roman"/>
              </a:rPr>
              <a:t>在十四届全国人大一次会议闭幕会上，所有表决事项均高票通过。可以说，高票通过已经成为当今中国一个重要的政治现象。审议政府工作报告、全国人大常委会工作报告、最高人民法院工作报告、最高人民检察院工作报告等，实质上就是人大代表以人民的名义对各国家机关的工作作出评价，而表决结果直接反映了群众对国家机关工作的认可度和满意度。作为人民当家作主的有效形式，全国人民代表大会所讨论和决定的问题，在会前要经过许多道民主</a:t>
            </a:r>
            <a:r>
              <a:rPr lang="zh-CN" altLang="zh-CN" kern="100" dirty="0">
                <a:latin typeface="宋体"/>
                <a:cs typeface="Times New Roman"/>
              </a:rPr>
              <a:t>“</a:t>
            </a:r>
            <a:r>
              <a:rPr lang="zh-CN" altLang="zh-CN" kern="100" dirty="0">
                <a:latin typeface="Times New Roman"/>
                <a:ea typeface="华文楷体"/>
                <a:cs typeface="Times New Roman"/>
              </a:rPr>
              <a:t>工序</a:t>
            </a:r>
            <a:r>
              <a:rPr lang="zh-CN" altLang="zh-CN" kern="100" dirty="0">
                <a:latin typeface="宋体"/>
                <a:cs typeface="Times New Roman"/>
              </a:rPr>
              <a:t>”</a:t>
            </a:r>
            <a:r>
              <a:rPr lang="zh-CN" altLang="zh-CN" kern="100" dirty="0">
                <a:latin typeface="Times New Roman"/>
                <a:ea typeface="华文楷体"/>
                <a:cs typeface="Times New Roman"/>
              </a:rPr>
              <a:t>，要经过一个广泛征求各方面意见的过程。这一过程就是集思广益、凝聚共识的过程。</a:t>
            </a:r>
            <a:endParaRPr lang="zh-CN" altLang="zh-CN" sz="1050" kern="100" dirty="0">
              <a:effectLst/>
              <a:latin typeface="宋体"/>
              <a:cs typeface="Courier New"/>
            </a:endParaRPr>
          </a:p>
        </p:txBody>
      </p:sp>
    </p:spTree>
    <p:extLst>
      <p:ext uri="{BB962C8B-B14F-4D97-AF65-F5344CB8AC3E}">
        <p14:creationId xmlns:p14="http://schemas.microsoft.com/office/powerpoint/2010/main" val="302918712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225341"/>
          </a:xfrm>
        </p:spPr>
        <p:txBody>
          <a:bodyPr/>
          <a:lstStyle/>
          <a:p>
            <a:pPr algn="just">
              <a:lnSpc>
                <a:spcPct val="120000"/>
              </a:lnSpc>
              <a:spcAft>
                <a:spcPts val="0"/>
              </a:spcAft>
            </a:pPr>
            <a:r>
              <a:rPr lang="zh-CN" altLang="zh-CN" kern="100" dirty="0">
                <a:latin typeface="Times New Roman"/>
                <a:cs typeface="Times New Roman"/>
              </a:rPr>
              <a:t>结合材料，运用《政治与法治》的知识，请你探寻和揭示高票通过背后的政治逻辑和制度密码。</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中国共产党领导是中国特色社会主义制度的最大优势，中国共产党有能力凝聚起全社会共识，为高票通过提供了根本政治保证。</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我国国家机关牢记为人民服务的宗旨，坚持以人民为中心，一切为了人民、一切依靠人民，自觉接受人民监督。国家机关公信力、认可度、满意度的进一步提升，为高票通过提供了必要条件。③作为人民当家作主的有效形式，人民代表大会制度坚持民主集中制原则，坚持党的领导、人民当家作主、依法治国的有机统一，践行全过程人民民主，是高票通过现象产生的制度密码。</a:t>
            </a:r>
            <a:endParaRPr lang="zh-CN" altLang="zh-CN" sz="1050" kern="100" dirty="0">
              <a:effectLst/>
              <a:latin typeface="宋体"/>
              <a:cs typeface="Courier New"/>
            </a:endParaRPr>
          </a:p>
        </p:txBody>
      </p:sp>
    </p:spTree>
    <p:extLst>
      <p:ext uri="{BB962C8B-B14F-4D97-AF65-F5344CB8AC3E}">
        <p14:creationId xmlns:p14="http://schemas.microsoft.com/office/powerpoint/2010/main" val="1696403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2188" y="467779"/>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任务三　感悟我国政党制度的中国特色</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4" name="副标题 3"/>
          <p:cNvSpPr>
            <a:spLocks noGrp="1"/>
          </p:cNvSpPr>
          <p:nvPr>
            <p:ph type="subTitle" idx="1"/>
          </p:nvPr>
        </p:nvSpPr>
        <p:spPr>
          <a:xfrm>
            <a:off x="415037" y="1176360"/>
            <a:ext cx="10692000" cy="3711785"/>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　</a:t>
            </a:r>
            <a:r>
              <a:rPr lang="zh-CN" altLang="zh-CN" kern="100" dirty="0">
                <a:latin typeface="Times New Roman"/>
                <a:ea typeface="华文楷体"/>
                <a:cs typeface="Times New Roman"/>
              </a:rPr>
              <a:t>全国两会结束后，各民主党派中央迎来了每年参政议政工作的又一重头戏——民主党派中央年度重点考察调研，也称民主党派中央年度大调研。这是经中共中央批准、由中共中央统战部负责组织各民主党派中央开展的年度重点考察调研活动。各民主党派中央通过深入调查研究，提出意见和建议，以调研报告和</a:t>
            </a:r>
            <a:r>
              <a:rPr lang="zh-CN" altLang="zh-CN" kern="100" dirty="0">
                <a:latin typeface="宋体"/>
                <a:cs typeface="Times New Roman"/>
              </a:rPr>
              <a:t>“</a:t>
            </a:r>
            <a:r>
              <a:rPr lang="zh-CN" altLang="zh-CN" kern="100" dirty="0">
                <a:latin typeface="Times New Roman"/>
                <a:ea typeface="华文楷体"/>
                <a:cs typeface="Times New Roman"/>
              </a:rPr>
              <a:t>直通车</a:t>
            </a:r>
            <a:r>
              <a:rPr lang="zh-CN" altLang="zh-CN" kern="100" dirty="0">
                <a:latin typeface="宋体"/>
                <a:cs typeface="Times New Roman"/>
              </a:rPr>
              <a:t>”</a:t>
            </a:r>
            <a:r>
              <a:rPr lang="zh-CN" altLang="zh-CN" kern="100" dirty="0">
                <a:latin typeface="Times New Roman"/>
                <a:ea typeface="华文楷体"/>
                <a:cs typeface="Times New Roman"/>
              </a:rPr>
              <a:t>的形式呈报中共中央、国务院，为党和政府决策提供参考。</a:t>
            </a:r>
            <a:endParaRPr lang="zh-CN" altLang="zh-CN" sz="1050" kern="100" dirty="0">
              <a:effectLst/>
              <a:latin typeface="宋体"/>
              <a:cs typeface="Courier New"/>
            </a:endParaRPr>
          </a:p>
        </p:txBody>
      </p:sp>
    </p:spTree>
    <p:extLst>
      <p:ext uri="{BB962C8B-B14F-4D97-AF65-F5344CB8AC3E}">
        <p14:creationId xmlns:p14="http://schemas.microsoft.com/office/powerpoint/2010/main" val="106362511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049361"/>
          </a:xfrm>
        </p:spPr>
        <p:txBody>
          <a:bodyPr/>
          <a:lstStyle/>
          <a:p>
            <a:pPr algn="just">
              <a:spcAft>
                <a:spcPts val="0"/>
              </a:spcAft>
            </a:pPr>
            <a:r>
              <a:rPr lang="zh-CN" altLang="zh-CN" kern="100" dirty="0">
                <a:latin typeface="Times New Roman"/>
                <a:cs typeface="Times New Roman"/>
              </a:rPr>
              <a:t>结合材料，你怎样理解中国共产党与各民主党派之间的关系？</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在我国政党制度下，中国共产党是执政党，是中国特色社会主义事业的领导核心，各民主党派是参政党，双方是共同致力于社会主义事业的亲密友党；双方长期共存、互相监督、肝胆相照、荣辱与共，共同推动中国特色社会主义事业向前发展。</a:t>
            </a:r>
            <a:endParaRPr lang="zh-CN" altLang="zh-CN" sz="1050" kern="100" dirty="0">
              <a:effectLst/>
              <a:latin typeface="宋体"/>
              <a:cs typeface="Courier New"/>
            </a:endParaRPr>
          </a:p>
        </p:txBody>
      </p:sp>
    </p:spTree>
    <p:extLst>
      <p:ext uri="{BB962C8B-B14F-4D97-AF65-F5344CB8AC3E}">
        <p14:creationId xmlns:p14="http://schemas.microsoft.com/office/powerpoint/2010/main" val="3558155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32445" y="431775"/>
            <a:ext cx="10692000" cy="5955861"/>
          </a:xfrm>
        </p:spPr>
        <p:txBody>
          <a:bodyPr/>
          <a:lstStyle/>
          <a:p>
            <a:pPr algn="just">
              <a:lnSpc>
                <a:spcPct val="114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en-US" altLang="zh-CN" kern="100" dirty="0">
                <a:latin typeface="Times New Roman"/>
                <a:ea typeface="华文楷体"/>
                <a:cs typeface="Courier New"/>
              </a:rPr>
              <a:t>2024</a:t>
            </a:r>
            <a:r>
              <a:rPr lang="zh-CN" altLang="zh-CN" kern="100" dirty="0">
                <a:latin typeface="Times New Roman"/>
                <a:ea typeface="华文楷体"/>
                <a:cs typeface="Times New Roman"/>
              </a:rPr>
              <a:t>年是中国人民政治协商会议成立</a:t>
            </a:r>
            <a:r>
              <a:rPr lang="en-US" altLang="zh-CN" kern="100" dirty="0">
                <a:latin typeface="Times New Roman"/>
                <a:ea typeface="华文楷体"/>
                <a:cs typeface="Courier New"/>
              </a:rPr>
              <a:t>75</a:t>
            </a:r>
            <a:r>
              <a:rPr lang="zh-CN" altLang="zh-CN" kern="100" dirty="0">
                <a:latin typeface="Times New Roman"/>
                <a:ea typeface="华文楷体"/>
                <a:cs typeface="Times New Roman"/>
              </a:rPr>
              <a:t>周年。</a:t>
            </a:r>
            <a:r>
              <a:rPr lang="en-US" altLang="zh-CN" kern="100" dirty="0">
                <a:latin typeface="Times New Roman"/>
                <a:ea typeface="华文楷体"/>
                <a:cs typeface="Courier New"/>
              </a:rPr>
              <a:t>70</a:t>
            </a:r>
            <a:r>
              <a:rPr lang="zh-CN" altLang="zh-CN" kern="100" dirty="0">
                <a:latin typeface="Times New Roman"/>
                <a:ea typeface="华文楷体"/>
                <a:cs typeface="Times New Roman"/>
              </a:rPr>
              <a:t>多年来，在中国共产党领导下，人民政协积极投身建立中华人民共和国、建设中华人民共和国、探索改革路、实现中国梦的壮丽实践，走过辉煌历程，发挥了重要作用。习近平总书记指出：</a:t>
            </a:r>
            <a:r>
              <a:rPr lang="en-US" altLang="zh-CN" kern="100" dirty="0">
                <a:latin typeface="宋体"/>
                <a:cs typeface="Times New Roman"/>
              </a:rPr>
              <a:t>“</a:t>
            </a:r>
            <a:r>
              <a:rPr lang="zh-CN" altLang="zh-CN" kern="100" dirty="0">
                <a:latin typeface="Times New Roman"/>
                <a:ea typeface="华文楷体"/>
                <a:cs typeface="Times New Roman"/>
              </a:rPr>
              <a:t>在中国共产党领导下，人民政协坚持团结和民主两大主题，服务党和国家中心任务，在建立新中国和社会主义革命、建设、改革各个历史时期发挥了十分重要的作用。</a:t>
            </a:r>
            <a:r>
              <a:rPr lang="zh-CN" altLang="zh-CN" kern="100" dirty="0">
                <a:latin typeface="宋体"/>
                <a:cs typeface="Times New Roman"/>
              </a:rPr>
              <a:t>”</a:t>
            </a:r>
            <a:endParaRPr lang="zh-CN" altLang="zh-CN" sz="1050" kern="100" dirty="0">
              <a:latin typeface="宋体"/>
              <a:cs typeface="Courier New"/>
            </a:endParaRPr>
          </a:p>
          <a:p>
            <a:pPr indent="629920" algn="just">
              <a:lnSpc>
                <a:spcPct val="114000"/>
              </a:lnSpc>
              <a:spcAft>
                <a:spcPts val="0"/>
              </a:spcAft>
            </a:pPr>
            <a:r>
              <a:rPr lang="zh-CN" altLang="zh-CN" kern="100" dirty="0">
                <a:latin typeface="Times New Roman"/>
                <a:ea typeface="华文楷体"/>
                <a:cs typeface="Times New Roman"/>
              </a:rPr>
              <a:t>回望人民政协</a:t>
            </a:r>
            <a:r>
              <a:rPr lang="en-US" altLang="zh-CN" kern="100" dirty="0">
                <a:latin typeface="Times New Roman"/>
                <a:ea typeface="华文楷体"/>
                <a:cs typeface="Courier New"/>
              </a:rPr>
              <a:t>70</a:t>
            </a:r>
            <a:r>
              <a:rPr lang="zh-CN" altLang="zh-CN" kern="100" dirty="0">
                <a:latin typeface="Times New Roman"/>
                <a:ea typeface="华文楷体"/>
                <a:cs typeface="Times New Roman"/>
              </a:rPr>
              <a:t>多年的光辉历程，梳理人民政协在建言资政和凝聚共识两方面的作用，有助于深入学习贯彻习近平总书记关于加强和改进人民政协工作的重要思想，准确认识和把握人民政协在新时代的新使命，更好总结经验、把握规律、面向未来、明确方向，推动新时代人民政协事业不断发展。</a:t>
            </a:r>
            <a:endParaRPr lang="zh-CN" altLang="zh-CN" sz="1050" kern="100" dirty="0">
              <a:effectLst/>
              <a:latin typeface="宋体"/>
              <a:cs typeface="Courier New"/>
            </a:endParaRPr>
          </a:p>
        </p:txBody>
      </p:sp>
    </p:spTree>
    <p:extLst>
      <p:ext uri="{BB962C8B-B14F-4D97-AF65-F5344CB8AC3E}">
        <p14:creationId xmlns:p14="http://schemas.microsoft.com/office/powerpoint/2010/main" val="308894156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711785"/>
          </a:xfrm>
        </p:spPr>
        <p:txBody>
          <a:bodyPr/>
          <a:lstStyle/>
          <a:p>
            <a:pPr algn="just">
              <a:spcAft>
                <a:spcPts val="0"/>
              </a:spcAft>
            </a:pPr>
            <a:r>
              <a:rPr lang="zh-CN" altLang="zh-CN" kern="100" dirty="0">
                <a:latin typeface="Times New Roman"/>
                <a:cs typeface="Times New Roman"/>
              </a:rPr>
              <a:t>结合材料，谈谈你对人民政协的认识。</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人民政协是社会主义协商民主的重要渠道和专门协商机构，是中国人民爱国统一战线的组织，是我国政治生活中发扬社会主义民主的重要形式，是国家治理体系的重要组成部分，是具有中国特色的制度安排。人民政协围绕团结和民主两大主题，履行政治协商、民主监督和参政议政的职能。</a:t>
            </a:r>
            <a:endParaRPr lang="zh-CN" altLang="zh-CN" sz="1050" kern="100" dirty="0">
              <a:effectLst/>
              <a:latin typeface="宋体"/>
              <a:cs typeface="Courier New"/>
            </a:endParaRPr>
          </a:p>
        </p:txBody>
      </p:sp>
    </p:spTree>
    <p:extLst>
      <p:ext uri="{BB962C8B-B14F-4D97-AF65-F5344CB8AC3E}">
        <p14:creationId xmlns:p14="http://schemas.microsoft.com/office/powerpoint/2010/main" val="4502799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92885" y="539787"/>
            <a:ext cx="2355962" cy="614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副标题 2"/>
          <p:cNvSpPr>
            <a:spLocks noGrp="1"/>
          </p:cNvSpPr>
          <p:nvPr>
            <p:ph type="subTitle" idx="1"/>
          </p:nvPr>
        </p:nvSpPr>
        <p:spPr>
          <a:xfrm>
            <a:off x="415037" y="1140356"/>
            <a:ext cx="10692000" cy="4255845"/>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．阅读材料，完成下列要求。</a:t>
            </a:r>
            <a:endParaRPr lang="zh-CN" altLang="zh-CN" sz="1050" kern="100" dirty="0">
              <a:latin typeface="宋体"/>
              <a:cs typeface="Courier New"/>
            </a:endParaRPr>
          </a:p>
          <a:p>
            <a:pPr indent="629920" algn="just">
              <a:spcAft>
                <a:spcPts val="0"/>
              </a:spcAft>
            </a:pPr>
            <a:r>
              <a:rPr lang="zh-CN" altLang="zh-CN" kern="100" dirty="0">
                <a:latin typeface="Times New Roman"/>
                <a:ea typeface="华文楷体"/>
                <a:cs typeface="Times New Roman"/>
              </a:rPr>
              <a:t>党的十八大以来，以习近平同志为核心的党中央坚持人民至上、紧紧依靠人民、不断造福人民、牢牢植根人民，书写着世所罕见的人间奇迹，描绘着</a:t>
            </a:r>
            <a:r>
              <a:rPr lang="en-US" altLang="zh-CN" kern="100" dirty="0">
                <a:latin typeface="宋体"/>
                <a:cs typeface="Times New Roman"/>
              </a:rPr>
              <a:t>“</a:t>
            </a:r>
            <a:r>
              <a:rPr lang="zh-CN" altLang="zh-CN" kern="100" dirty="0">
                <a:latin typeface="Times New Roman"/>
                <a:ea typeface="华文楷体"/>
                <a:cs typeface="Times New Roman"/>
              </a:rPr>
              <a:t>以人民为中心</a:t>
            </a:r>
            <a:r>
              <a:rPr lang="en-US" altLang="zh-CN" kern="100" dirty="0">
                <a:latin typeface="宋体"/>
                <a:cs typeface="Times New Roman"/>
              </a:rPr>
              <a:t>”</a:t>
            </a:r>
            <a:r>
              <a:rPr lang="zh-CN" altLang="zh-CN" kern="100" dirty="0">
                <a:latin typeface="Times New Roman"/>
                <a:ea typeface="华文楷体"/>
                <a:cs typeface="Times New Roman"/>
              </a:rPr>
              <a:t>的斑斓画卷。人民至上、以人民为中心，用好人民赋予的权力，把造福人民的实事、大事、难事办实、办好、办妥，这是习近平总书记念兹在兹的执政信条和最鲜明的政治品格，是中国共产党人使命担当的彰显。</a:t>
            </a:r>
            <a:endParaRPr lang="zh-CN" altLang="zh-CN" sz="1050" kern="100" dirty="0">
              <a:effectLst/>
              <a:latin typeface="宋体"/>
              <a:cs typeface="Courier New"/>
            </a:endParaRPr>
          </a:p>
        </p:txBody>
      </p:sp>
    </p:spTree>
    <p:extLst>
      <p:ext uri="{BB962C8B-B14F-4D97-AF65-F5344CB8AC3E}">
        <p14:creationId xmlns:p14="http://schemas.microsoft.com/office/powerpoint/2010/main" val="84272183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zh-CN" altLang="zh-CN" kern="100" dirty="0">
                <a:latin typeface="Times New Roman"/>
                <a:cs typeface="Times New Roman"/>
              </a:rPr>
              <a:t>结合材料，运用人民当家作主的知识，说明中国共产党人的人民至上、以人民为中心的使命担当。</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我国是人民民主专政的社会主义国家，人民是国家的主人。中国共产党人要把人民的利益放在首位，维护人民民主专政的国家政权。</a:t>
            </a:r>
            <a:r>
              <a:rPr lang="en-US" altLang="zh-CN" kern="100" dirty="0">
                <a:latin typeface="Times New Roman"/>
                <a:cs typeface="Courier New"/>
              </a:rPr>
              <a:t>②</a:t>
            </a:r>
            <a:r>
              <a:rPr lang="zh-CN" altLang="zh-CN" kern="100" dirty="0">
                <a:latin typeface="Times New Roman"/>
                <a:cs typeface="Times New Roman"/>
              </a:rPr>
              <a:t>我国人民民主专政的本质是人民当家作主，人民民主具有真实性。中国共产党人要与人民同呼吸、共命运、心连心，切实保障人民当家作主。</a:t>
            </a:r>
            <a:r>
              <a:rPr lang="en-US" altLang="zh-CN" kern="100" dirty="0">
                <a:latin typeface="Times New Roman"/>
                <a:cs typeface="Courier New"/>
              </a:rPr>
              <a:t>③</a:t>
            </a:r>
            <a:r>
              <a:rPr lang="zh-CN" altLang="zh-CN" kern="100" dirty="0">
                <a:latin typeface="Times New Roman"/>
                <a:cs typeface="Times New Roman"/>
              </a:rPr>
              <a:t>人民民主是社会主义的生命。中国共产党人要充分发扬社会主义民主，尊重和保障人权，调动人民群众投身于社会主义现代化建设的积极性。</a:t>
            </a:r>
            <a:endParaRPr lang="zh-CN" altLang="zh-CN" sz="1050" kern="100" dirty="0">
              <a:effectLst/>
              <a:latin typeface="宋体"/>
              <a:cs typeface="Courier New"/>
            </a:endParaRPr>
          </a:p>
        </p:txBody>
      </p:sp>
    </p:spTree>
    <p:extLst>
      <p:ext uri="{BB962C8B-B14F-4D97-AF65-F5344CB8AC3E}">
        <p14:creationId xmlns:p14="http://schemas.microsoft.com/office/powerpoint/2010/main" val="40927952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598712"/>
          </a:xfrm>
        </p:spPr>
        <p:txBody>
          <a:bodyPr/>
          <a:lstStyle/>
          <a:p>
            <a:pPr algn="just">
              <a:lnSpc>
                <a:spcPct val="120000"/>
              </a:lnSpc>
              <a:spcAft>
                <a:spcPts val="0"/>
              </a:spcAft>
            </a:pPr>
            <a:r>
              <a:rPr lang="en-US" altLang="zh-CN" sz="2500" kern="100" dirty="0">
                <a:latin typeface="Times New Roman"/>
                <a:cs typeface="Courier New"/>
              </a:rPr>
              <a:t>2</a:t>
            </a:r>
            <a:r>
              <a:rPr lang="zh-CN" altLang="zh-CN" sz="2500" kern="100" dirty="0">
                <a:latin typeface="Times New Roman"/>
                <a:cs typeface="Times New Roman"/>
              </a:rPr>
              <a:t>．阅读材料，完成下列要求。</a:t>
            </a:r>
            <a:endParaRPr lang="zh-CN" altLang="zh-CN" sz="2500" kern="100" dirty="0">
              <a:latin typeface="宋体"/>
              <a:cs typeface="Courier New"/>
            </a:endParaRPr>
          </a:p>
          <a:p>
            <a:pPr indent="628015" algn="just">
              <a:lnSpc>
                <a:spcPct val="120000"/>
              </a:lnSpc>
              <a:spcAft>
                <a:spcPts val="0"/>
              </a:spcAft>
            </a:pPr>
            <a:r>
              <a:rPr lang="en-US" altLang="zh-CN" sz="2500" kern="100" dirty="0">
                <a:latin typeface="宋体"/>
                <a:cs typeface="Times New Roman"/>
              </a:rPr>
              <a:t>“</a:t>
            </a:r>
            <a:r>
              <a:rPr lang="zh-CN" altLang="zh-CN" sz="2500" kern="100" dirty="0">
                <a:latin typeface="Times New Roman"/>
                <a:ea typeface="华文楷体"/>
                <a:cs typeface="Times New Roman"/>
              </a:rPr>
              <a:t>中国之治</a:t>
            </a:r>
            <a:r>
              <a:rPr lang="en-US" altLang="zh-CN" sz="2500" kern="100" dirty="0">
                <a:latin typeface="宋体"/>
                <a:cs typeface="Times New Roman"/>
              </a:rPr>
              <a:t>”</a:t>
            </a:r>
            <a:r>
              <a:rPr lang="zh-CN" altLang="zh-CN" sz="2500" kern="100" dirty="0">
                <a:latin typeface="Times New Roman"/>
                <a:ea typeface="华文楷体"/>
                <a:cs typeface="Times New Roman"/>
              </a:rPr>
              <a:t>，是指中华人民共和国成立以来，中国共产党领导人民治理国家的中国治理体系和中国治理道路。</a:t>
            </a:r>
            <a:endParaRPr lang="zh-CN" altLang="zh-CN" sz="2500" kern="100" dirty="0">
              <a:latin typeface="宋体"/>
              <a:cs typeface="Courier New"/>
            </a:endParaRPr>
          </a:p>
          <a:p>
            <a:pPr indent="626745" algn="just">
              <a:lnSpc>
                <a:spcPct val="120000"/>
              </a:lnSpc>
              <a:spcAft>
                <a:spcPts val="0"/>
              </a:spcAft>
            </a:pPr>
            <a:r>
              <a:rPr lang="zh-CN" altLang="zh-CN" sz="2500" kern="100" dirty="0">
                <a:latin typeface="Times New Roman"/>
                <a:ea typeface="华文楷体"/>
                <a:cs typeface="Times New Roman"/>
              </a:rPr>
              <a:t>党的十八大以来，以习近平同志为核心的党中央领导全国人民不断发展完善中国特色社会主义制度体系和治理体系。从出台党内法规到完善党组报告工作制度，党的领导制度体系不断健全；从人民民主到全过程人民民主，人民当家作主制度体系不断健全；建立基层立法联系点制度，基层群众的立法建议直通立法机关，中国特色社会主义法治体系不断健全</a:t>
            </a:r>
            <a:r>
              <a:rPr lang="zh-CN" altLang="zh-CN" sz="2500" kern="100" dirty="0">
                <a:latin typeface="宋体"/>
                <a:cs typeface="Times New Roman"/>
              </a:rPr>
              <a:t>……</a:t>
            </a:r>
            <a:r>
              <a:rPr lang="zh-CN" altLang="zh-CN" sz="2500" kern="100" dirty="0">
                <a:latin typeface="Times New Roman"/>
                <a:ea typeface="华文楷体"/>
                <a:cs typeface="Times New Roman"/>
              </a:rPr>
              <a:t>同时，制度体系和治理体系不断转化为治理效能，党中央一声令下，全国一盘棋，从上到下同心协力；中国民众对政府信任度蝉联全球第一；基层立法联系点对各部法律草案、立法工作计划等提出成千上万条意见和建议，成为全面依法治国、全过程人民民主的生动写照。</a:t>
            </a:r>
            <a:endParaRPr lang="zh-CN" altLang="zh-CN" sz="2500" kern="100" dirty="0">
              <a:effectLst/>
              <a:latin typeface="宋体"/>
              <a:cs typeface="Courier New"/>
            </a:endParaRPr>
          </a:p>
        </p:txBody>
      </p:sp>
    </p:spTree>
    <p:extLst>
      <p:ext uri="{BB962C8B-B14F-4D97-AF65-F5344CB8AC3E}">
        <p14:creationId xmlns:p14="http://schemas.microsoft.com/office/powerpoint/2010/main" val="165306528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noChangeArrowheads="1"/>
          </p:cNvSpPr>
          <p:nvPr/>
        </p:nvSpPr>
        <p:spPr bwMode="auto">
          <a:xfrm>
            <a:off x="0" y="467779"/>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知识体系构建</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3434" y="1115851"/>
            <a:ext cx="7490012" cy="5322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66327" y="2215364"/>
            <a:ext cx="595107" cy="1300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708692" y="2422847"/>
            <a:ext cx="333262" cy="1110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08944" y="2615542"/>
            <a:ext cx="200025" cy="11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53897" y="2760956"/>
            <a:ext cx="432919" cy="145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24484" y="3059409"/>
            <a:ext cx="390524" cy="13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75931" y="3291241"/>
            <a:ext cx="228600" cy="14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275248" y="3538087"/>
            <a:ext cx="600075" cy="14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44840" y="3708561"/>
            <a:ext cx="440886" cy="131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42115" y="3864020"/>
            <a:ext cx="368813" cy="126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6" name="Picture 12"/>
          <p:cNvPicPr>
            <a:picLocks noChangeAspect="1" noChangeArrowheads="1"/>
          </p:cNvPicPr>
          <p:nvPr/>
        </p:nvPicPr>
        <p:blipFill>
          <a:blip r:embed="rId1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916721" y="4627291"/>
            <a:ext cx="335889" cy="181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7" name="Picture 13"/>
          <p:cNvPicPr>
            <a:picLocks noChangeAspect="1" noChangeArrowheads="1"/>
          </p:cNvPicPr>
          <p:nvPr/>
        </p:nvPicPr>
        <p:blipFill>
          <a:blip r:embed="rId1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065668" y="5176136"/>
            <a:ext cx="211093" cy="152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8" name="Picture 14"/>
          <p:cNvPicPr>
            <a:picLocks noChangeAspect="1" noChangeArrowheads="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47247" y="1315400"/>
            <a:ext cx="504056" cy="1914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p:cNvPicPr>
            <a:picLocks noChangeAspect="1" noChangeArrowheads="1"/>
          </p:cNvPicPr>
          <p:nvPr/>
        </p:nvPicPr>
        <p:blipFill>
          <a:blip r:embed="rId1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67445" y="1778506"/>
            <a:ext cx="650527" cy="196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p:cNvPicPr>
            <a:picLocks noChangeAspect="1" noChangeArrowheads="1"/>
          </p:cNvPicPr>
          <p:nvPr/>
        </p:nvPicPr>
        <p:blipFill>
          <a:blip r:embed="rId1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760545" y="1977298"/>
            <a:ext cx="385759" cy="1578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1" name="Picture 17"/>
          <p:cNvPicPr>
            <a:picLocks noChangeAspect="1" noChangeArrowheads="1"/>
          </p:cNvPicPr>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61189" y="2160055"/>
            <a:ext cx="255961" cy="1454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2" name="Picture 18"/>
          <p:cNvPicPr>
            <a:picLocks noChangeAspect="1" noChangeArrowheads="1"/>
          </p:cNvPicPr>
          <p:nvPr/>
        </p:nvPicPr>
        <p:blipFill>
          <a:blip r:embed="rId1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7800" y="2720407"/>
            <a:ext cx="260291" cy="144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3" name="Picture 19"/>
          <p:cNvPicPr>
            <a:picLocks noChangeAspect="1" noChangeArrowheads="1"/>
          </p:cNvPicPr>
          <p:nvPr/>
        </p:nvPicPr>
        <p:blipFill>
          <a:blip r:embed="rId1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45441" y="2912568"/>
            <a:ext cx="465901" cy="11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4" name="Picture 20"/>
          <p:cNvPicPr>
            <a:picLocks noChangeAspect="1" noChangeArrowheads="1"/>
          </p:cNvPicPr>
          <p:nvPr/>
        </p:nvPicPr>
        <p:blipFill>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656669" y="3309432"/>
            <a:ext cx="887568" cy="158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5" name="Picture 21"/>
          <p:cNvPicPr>
            <a:picLocks noChangeAspect="1" noChangeArrowheads="1"/>
          </p:cNvPicPr>
          <p:nvPr/>
        </p:nvPicPr>
        <p:blipFill>
          <a:blip r:embed="rId2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51169" y="3489735"/>
            <a:ext cx="494605" cy="1648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6" name="Picture 22"/>
          <p:cNvPicPr>
            <a:picLocks noChangeAspect="1" noChangeArrowheads="1"/>
          </p:cNvPicPr>
          <p:nvPr/>
        </p:nvPicPr>
        <p:blipFill>
          <a:blip r:embed="rId2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36957" y="3664637"/>
            <a:ext cx="301852" cy="1176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7" name="Picture 23"/>
          <p:cNvPicPr>
            <a:picLocks noChangeAspect="1" noChangeArrowheads="1"/>
          </p:cNvPicPr>
          <p:nvPr/>
        </p:nvPicPr>
        <p:blipFill>
          <a:blip r:embed="rId2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888859" y="4013731"/>
            <a:ext cx="427757" cy="129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8" name="Picture 24"/>
          <p:cNvPicPr>
            <a:picLocks noChangeAspect="1" noChangeArrowheads="1"/>
          </p:cNvPicPr>
          <p:nvPr/>
        </p:nvPicPr>
        <p:blipFill>
          <a:blip r:embed="rId2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86010" y="4334920"/>
            <a:ext cx="228887" cy="148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9" name="Picture 25"/>
          <p:cNvPicPr>
            <a:picLocks noChangeAspect="1" noChangeArrowheads="1"/>
          </p:cNvPicPr>
          <p:nvPr/>
        </p:nvPicPr>
        <p:blipFill>
          <a:blip r:embed="rId2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71028" y="4705227"/>
            <a:ext cx="804086" cy="226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0" name="Picture 26"/>
          <p:cNvPicPr>
            <a:picLocks noChangeAspect="1" noChangeArrowheads="1"/>
          </p:cNvPicPr>
          <p:nvPr/>
        </p:nvPicPr>
        <p:blipFill>
          <a:blip r:embed="rId2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42629" y="5378862"/>
            <a:ext cx="480933" cy="17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51" name="Picture 27"/>
          <p:cNvPicPr>
            <a:picLocks noChangeAspect="1" noChangeArrowheads="1"/>
          </p:cNvPicPr>
          <p:nvPr/>
        </p:nvPicPr>
        <p:blipFill>
          <a:blip r:embed="rId2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69555" y="5893779"/>
            <a:ext cx="596453" cy="175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77341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randombar(horizontal)">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randombar(horizontal)">
                                      <p:cBhvr>
                                        <p:cTn id="12" dur="5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029"/>
                                        </p:tgtEl>
                                        <p:attrNameLst>
                                          <p:attrName>style.visibility</p:attrName>
                                        </p:attrNameLst>
                                      </p:cBhvr>
                                      <p:to>
                                        <p:strVal val="visible"/>
                                      </p:to>
                                    </p:set>
                                    <p:animEffect transition="in" filter="randombar(horizontal)">
                                      <p:cBhvr>
                                        <p:cTn id="17" dur="500"/>
                                        <p:tgtEl>
                                          <p:spTgt spid="1029"/>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1030"/>
                                        </p:tgtEl>
                                        <p:attrNameLst>
                                          <p:attrName>style.visibility</p:attrName>
                                        </p:attrNameLst>
                                      </p:cBhvr>
                                      <p:to>
                                        <p:strVal val="visible"/>
                                      </p:to>
                                    </p:set>
                                    <p:animEffect transition="in" filter="randombar(horizontal)">
                                      <p:cBhvr>
                                        <p:cTn id="22" dur="500"/>
                                        <p:tgtEl>
                                          <p:spTgt spid="103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1031"/>
                                        </p:tgtEl>
                                        <p:attrNameLst>
                                          <p:attrName>style.visibility</p:attrName>
                                        </p:attrNameLst>
                                      </p:cBhvr>
                                      <p:to>
                                        <p:strVal val="visible"/>
                                      </p:to>
                                    </p:set>
                                    <p:animEffect transition="in" filter="randombar(horizontal)">
                                      <p:cBhvr>
                                        <p:cTn id="27" dur="500"/>
                                        <p:tgtEl>
                                          <p:spTgt spid="1031"/>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1032"/>
                                        </p:tgtEl>
                                        <p:attrNameLst>
                                          <p:attrName>style.visibility</p:attrName>
                                        </p:attrNameLst>
                                      </p:cBhvr>
                                      <p:to>
                                        <p:strVal val="visible"/>
                                      </p:to>
                                    </p:set>
                                    <p:animEffect transition="in" filter="randombar(horizontal)">
                                      <p:cBhvr>
                                        <p:cTn id="32" dur="500"/>
                                        <p:tgtEl>
                                          <p:spTgt spid="1032"/>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1033"/>
                                        </p:tgtEl>
                                        <p:attrNameLst>
                                          <p:attrName>style.visibility</p:attrName>
                                        </p:attrNameLst>
                                      </p:cBhvr>
                                      <p:to>
                                        <p:strVal val="visible"/>
                                      </p:to>
                                    </p:set>
                                    <p:animEffect transition="in" filter="randombar(horizontal)">
                                      <p:cBhvr>
                                        <p:cTn id="37" dur="500"/>
                                        <p:tgtEl>
                                          <p:spTgt spid="1033"/>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1034"/>
                                        </p:tgtEl>
                                        <p:attrNameLst>
                                          <p:attrName>style.visibility</p:attrName>
                                        </p:attrNameLst>
                                      </p:cBhvr>
                                      <p:to>
                                        <p:strVal val="visible"/>
                                      </p:to>
                                    </p:set>
                                    <p:animEffect transition="in" filter="randombar(horizontal)">
                                      <p:cBhvr>
                                        <p:cTn id="42" dur="500"/>
                                        <p:tgtEl>
                                          <p:spTgt spid="1034"/>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1035"/>
                                        </p:tgtEl>
                                        <p:attrNameLst>
                                          <p:attrName>style.visibility</p:attrName>
                                        </p:attrNameLst>
                                      </p:cBhvr>
                                      <p:to>
                                        <p:strVal val="visible"/>
                                      </p:to>
                                    </p:set>
                                    <p:animEffect transition="in" filter="randombar(horizontal)">
                                      <p:cBhvr>
                                        <p:cTn id="47" dur="500"/>
                                        <p:tgtEl>
                                          <p:spTgt spid="1035"/>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1036"/>
                                        </p:tgtEl>
                                        <p:attrNameLst>
                                          <p:attrName>style.visibility</p:attrName>
                                        </p:attrNameLst>
                                      </p:cBhvr>
                                      <p:to>
                                        <p:strVal val="visible"/>
                                      </p:to>
                                    </p:set>
                                    <p:animEffect transition="in" filter="randombar(horizontal)">
                                      <p:cBhvr>
                                        <p:cTn id="52" dur="500"/>
                                        <p:tgtEl>
                                          <p:spTgt spid="1036"/>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1037"/>
                                        </p:tgtEl>
                                        <p:attrNameLst>
                                          <p:attrName>style.visibility</p:attrName>
                                        </p:attrNameLst>
                                      </p:cBhvr>
                                      <p:to>
                                        <p:strVal val="visible"/>
                                      </p:to>
                                    </p:set>
                                    <p:animEffect transition="in" filter="randombar(horizontal)">
                                      <p:cBhvr>
                                        <p:cTn id="57" dur="500"/>
                                        <p:tgtEl>
                                          <p:spTgt spid="1037"/>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1038"/>
                                        </p:tgtEl>
                                        <p:attrNameLst>
                                          <p:attrName>style.visibility</p:attrName>
                                        </p:attrNameLst>
                                      </p:cBhvr>
                                      <p:to>
                                        <p:strVal val="visible"/>
                                      </p:to>
                                    </p:set>
                                    <p:animEffect transition="in" filter="randombar(horizontal)">
                                      <p:cBhvr>
                                        <p:cTn id="62" dur="500"/>
                                        <p:tgtEl>
                                          <p:spTgt spid="1038"/>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nodeType="clickEffect">
                                  <p:stCondLst>
                                    <p:cond delay="0"/>
                                  </p:stCondLst>
                                  <p:childTnLst>
                                    <p:set>
                                      <p:cBhvr>
                                        <p:cTn id="66" dur="1" fill="hold">
                                          <p:stCondLst>
                                            <p:cond delay="0"/>
                                          </p:stCondLst>
                                        </p:cTn>
                                        <p:tgtEl>
                                          <p:spTgt spid="1039"/>
                                        </p:tgtEl>
                                        <p:attrNameLst>
                                          <p:attrName>style.visibility</p:attrName>
                                        </p:attrNameLst>
                                      </p:cBhvr>
                                      <p:to>
                                        <p:strVal val="visible"/>
                                      </p:to>
                                    </p:set>
                                    <p:animEffect transition="in" filter="randombar(horizontal)">
                                      <p:cBhvr>
                                        <p:cTn id="67" dur="500"/>
                                        <p:tgtEl>
                                          <p:spTgt spid="1039"/>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1040"/>
                                        </p:tgtEl>
                                        <p:attrNameLst>
                                          <p:attrName>style.visibility</p:attrName>
                                        </p:attrNameLst>
                                      </p:cBhvr>
                                      <p:to>
                                        <p:strVal val="visible"/>
                                      </p:to>
                                    </p:set>
                                    <p:animEffect transition="in" filter="randombar(horizontal)">
                                      <p:cBhvr>
                                        <p:cTn id="72" dur="500"/>
                                        <p:tgtEl>
                                          <p:spTgt spid="1040"/>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1041"/>
                                        </p:tgtEl>
                                        <p:attrNameLst>
                                          <p:attrName>style.visibility</p:attrName>
                                        </p:attrNameLst>
                                      </p:cBhvr>
                                      <p:to>
                                        <p:strVal val="visible"/>
                                      </p:to>
                                    </p:set>
                                    <p:animEffect transition="in" filter="randombar(horizontal)">
                                      <p:cBhvr>
                                        <p:cTn id="77" dur="500"/>
                                        <p:tgtEl>
                                          <p:spTgt spid="1041"/>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nodeType="clickEffect">
                                  <p:stCondLst>
                                    <p:cond delay="0"/>
                                  </p:stCondLst>
                                  <p:childTnLst>
                                    <p:set>
                                      <p:cBhvr>
                                        <p:cTn id="81" dur="1" fill="hold">
                                          <p:stCondLst>
                                            <p:cond delay="0"/>
                                          </p:stCondLst>
                                        </p:cTn>
                                        <p:tgtEl>
                                          <p:spTgt spid="1042"/>
                                        </p:tgtEl>
                                        <p:attrNameLst>
                                          <p:attrName>style.visibility</p:attrName>
                                        </p:attrNameLst>
                                      </p:cBhvr>
                                      <p:to>
                                        <p:strVal val="visible"/>
                                      </p:to>
                                    </p:set>
                                    <p:animEffect transition="in" filter="randombar(horizontal)">
                                      <p:cBhvr>
                                        <p:cTn id="82" dur="500"/>
                                        <p:tgtEl>
                                          <p:spTgt spid="1042"/>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nodeType="clickEffect">
                                  <p:stCondLst>
                                    <p:cond delay="0"/>
                                  </p:stCondLst>
                                  <p:childTnLst>
                                    <p:set>
                                      <p:cBhvr>
                                        <p:cTn id="86" dur="1" fill="hold">
                                          <p:stCondLst>
                                            <p:cond delay="0"/>
                                          </p:stCondLst>
                                        </p:cTn>
                                        <p:tgtEl>
                                          <p:spTgt spid="1043"/>
                                        </p:tgtEl>
                                        <p:attrNameLst>
                                          <p:attrName>style.visibility</p:attrName>
                                        </p:attrNameLst>
                                      </p:cBhvr>
                                      <p:to>
                                        <p:strVal val="visible"/>
                                      </p:to>
                                    </p:set>
                                    <p:animEffect transition="in" filter="randombar(horizontal)">
                                      <p:cBhvr>
                                        <p:cTn id="87" dur="500"/>
                                        <p:tgtEl>
                                          <p:spTgt spid="1043"/>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nodeType="clickEffect">
                                  <p:stCondLst>
                                    <p:cond delay="0"/>
                                  </p:stCondLst>
                                  <p:childTnLst>
                                    <p:set>
                                      <p:cBhvr>
                                        <p:cTn id="91" dur="1" fill="hold">
                                          <p:stCondLst>
                                            <p:cond delay="0"/>
                                          </p:stCondLst>
                                        </p:cTn>
                                        <p:tgtEl>
                                          <p:spTgt spid="1044"/>
                                        </p:tgtEl>
                                        <p:attrNameLst>
                                          <p:attrName>style.visibility</p:attrName>
                                        </p:attrNameLst>
                                      </p:cBhvr>
                                      <p:to>
                                        <p:strVal val="visible"/>
                                      </p:to>
                                    </p:set>
                                    <p:animEffect transition="in" filter="randombar(horizontal)">
                                      <p:cBhvr>
                                        <p:cTn id="92" dur="500"/>
                                        <p:tgtEl>
                                          <p:spTgt spid="1044"/>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nodeType="clickEffect">
                                  <p:stCondLst>
                                    <p:cond delay="0"/>
                                  </p:stCondLst>
                                  <p:childTnLst>
                                    <p:set>
                                      <p:cBhvr>
                                        <p:cTn id="96" dur="1" fill="hold">
                                          <p:stCondLst>
                                            <p:cond delay="0"/>
                                          </p:stCondLst>
                                        </p:cTn>
                                        <p:tgtEl>
                                          <p:spTgt spid="1045"/>
                                        </p:tgtEl>
                                        <p:attrNameLst>
                                          <p:attrName>style.visibility</p:attrName>
                                        </p:attrNameLst>
                                      </p:cBhvr>
                                      <p:to>
                                        <p:strVal val="visible"/>
                                      </p:to>
                                    </p:set>
                                    <p:animEffect transition="in" filter="randombar(horizontal)">
                                      <p:cBhvr>
                                        <p:cTn id="97" dur="500"/>
                                        <p:tgtEl>
                                          <p:spTgt spid="1045"/>
                                        </p:tgtEl>
                                      </p:cBhvr>
                                    </p:animEffect>
                                  </p:childTnLst>
                                </p:cTn>
                              </p:par>
                            </p:childTnLst>
                          </p:cTn>
                        </p:par>
                      </p:childTnLst>
                    </p:cTn>
                  </p:par>
                  <p:par>
                    <p:cTn id="98" fill="hold">
                      <p:stCondLst>
                        <p:cond delay="indefinite"/>
                      </p:stCondLst>
                      <p:childTnLst>
                        <p:par>
                          <p:cTn id="99" fill="hold">
                            <p:stCondLst>
                              <p:cond delay="0"/>
                            </p:stCondLst>
                            <p:childTnLst>
                              <p:par>
                                <p:cTn id="100" presetID="14" presetClass="entr" presetSubtype="10" fill="hold" nodeType="clickEffect">
                                  <p:stCondLst>
                                    <p:cond delay="0"/>
                                  </p:stCondLst>
                                  <p:childTnLst>
                                    <p:set>
                                      <p:cBhvr>
                                        <p:cTn id="101" dur="1" fill="hold">
                                          <p:stCondLst>
                                            <p:cond delay="0"/>
                                          </p:stCondLst>
                                        </p:cTn>
                                        <p:tgtEl>
                                          <p:spTgt spid="1046"/>
                                        </p:tgtEl>
                                        <p:attrNameLst>
                                          <p:attrName>style.visibility</p:attrName>
                                        </p:attrNameLst>
                                      </p:cBhvr>
                                      <p:to>
                                        <p:strVal val="visible"/>
                                      </p:to>
                                    </p:set>
                                    <p:animEffect transition="in" filter="randombar(horizontal)">
                                      <p:cBhvr>
                                        <p:cTn id="102" dur="500"/>
                                        <p:tgtEl>
                                          <p:spTgt spid="1046"/>
                                        </p:tgtEl>
                                      </p:cBhvr>
                                    </p:animEffect>
                                  </p:childTnLst>
                                </p:cTn>
                              </p:par>
                            </p:childTnLst>
                          </p:cTn>
                        </p:par>
                      </p:childTnLst>
                    </p:cTn>
                  </p:par>
                  <p:par>
                    <p:cTn id="103" fill="hold">
                      <p:stCondLst>
                        <p:cond delay="indefinite"/>
                      </p:stCondLst>
                      <p:childTnLst>
                        <p:par>
                          <p:cTn id="104" fill="hold">
                            <p:stCondLst>
                              <p:cond delay="0"/>
                            </p:stCondLst>
                            <p:childTnLst>
                              <p:par>
                                <p:cTn id="105" presetID="14" presetClass="entr" presetSubtype="10" fill="hold" nodeType="clickEffect">
                                  <p:stCondLst>
                                    <p:cond delay="0"/>
                                  </p:stCondLst>
                                  <p:childTnLst>
                                    <p:set>
                                      <p:cBhvr>
                                        <p:cTn id="106" dur="1" fill="hold">
                                          <p:stCondLst>
                                            <p:cond delay="0"/>
                                          </p:stCondLst>
                                        </p:cTn>
                                        <p:tgtEl>
                                          <p:spTgt spid="1047"/>
                                        </p:tgtEl>
                                        <p:attrNameLst>
                                          <p:attrName>style.visibility</p:attrName>
                                        </p:attrNameLst>
                                      </p:cBhvr>
                                      <p:to>
                                        <p:strVal val="visible"/>
                                      </p:to>
                                    </p:set>
                                    <p:animEffect transition="in" filter="randombar(horizontal)">
                                      <p:cBhvr>
                                        <p:cTn id="107" dur="500"/>
                                        <p:tgtEl>
                                          <p:spTgt spid="1047"/>
                                        </p:tgtEl>
                                      </p:cBhvr>
                                    </p:animEffect>
                                  </p:childTnLst>
                                </p:cTn>
                              </p:par>
                            </p:childTnLst>
                          </p:cTn>
                        </p:par>
                      </p:childTnLst>
                    </p:cTn>
                  </p:par>
                  <p:par>
                    <p:cTn id="108" fill="hold">
                      <p:stCondLst>
                        <p:cond delay="indefinite"/>
                      </p:stCondLst>
                      <p:childTnLst>
                        <p:par>
                          <p:cTn id="109" fill="hold">
                            <p:stCondLst>
                              <p:cond delay="0"/>
                            </p:stCondLst>
                            <p:childTnLst>
                              <p:par>
                                <p:cTn id="110" presetID="14" presetClass="entr" presetSubtype="10" fill="hold" nodeType="clickEffect">
                                  <p:stCondLst>
                                    <p:cond delay="0"/>
                                  </p:stCondLst>
                                  <p:childTnLst>
                                    <p:set>
                                      <p:cBhvr>
                                        <p:cTn id="111" dur="1" fill="hold">
                                          <p:stCondLst>
                                            <p:cond delay="0"/>
                                          </p:stCondLst>
                                        </p:cTn>
                                        <p:tgtEl>
                                          <p:spTgt spid="1048"/>
                                        </p:tgtEl>
                                        <p:attrNameLst>
                                          <p:attrName>style.visibility</p:attrName>
                                        </p:attrNameLst>
                                      </p:cBhvr>
                                      <p:to>
                                        <p:strVal val="visible"/>
                                      </p:to>
                                    </p:set>
                                    <p:animEffect transition="in" filter="randombar(horizontal)">
                                      <p:cBhvr>
                                        <p:cTn id="112" dur="500"/>
                                        <p:tgtEl>
                                          <p:spTgt spid="1048"/>
                                        </p:tgtEl>
                                      </p:cBhvr>
                                    </p:animEffect>
                                  </p:childTnLst>
                                </p:cTn>
                              </p:par>
                            </p:childTnLst>
                          </p:cTn>
                        </p:par>
                      </p:childTnLst>
                    </p:cTn>
                  </p:par>
                  <p:par>
                    <p:cTn id="113" fill="hold">
                      <p:stCondLst>
                        <p:cond delay="indefinite"/>
                      </p:stCondLst>
                      <p:childTnLst>
                        <p:par>
                          <p:cTn id="114" fill="hold">
                            <p:stCondLst>
                              <p:cond delay="0"/>
                            </p:stCondLst>
                            <p:childTnLst>
                              <p:par>
                                <p:cTn id="115" presetID="14" presetClass="entr" presetSubtype="10" fill="hold" nodeType="clickEffect">
                                  <p:stCondLst>
                                    <p:cond delay="0"/>
                                  </p:stCondLst>
                                  <p:childTnLst>
                                    <p:set>
                                      <p:cBhvr>
                                        <p:cTn id="116" dur="1" fill="hold">
                                          <p:stCondLst>
                                            <p:cond delay="0"/>
                                          </p:stCondLst>
                                        </p:cTn>
                                        <p:tgtEl>
                                          <p:spTgt spid="1049"/>
                                        </p:tgtEl>
                                        <p:attrNameLst>
                                          <p:attrName>style.visibility</p:attrName>
                                        </p:attrNameLst>
                                      </p:cBhvr>
                                      <p:to>
                                        <p:strVal val="visible"/>
                                      </p:to>
                                    </p:set>
                                    <p:animEffect transition="in" filter="randombar(horizontal)">
                                      <p:cBhvr>
                                        <p:cTn id="117" dur="500"/>
                                        <p:tgtEl>
                                          <p:spTgt spid="1049"/>
                                        </p:tgtEl>
                                      </p:cBhvr>
                                    </p:animEffect>
                                  </p:childTnLst>
                                </p:cTn>
                              </p:par>
                            </p:childTnLst>
                          </p:cTn>
                        </p:par>
                      </p:childTnLst>
                    </p:cTn>
                  </p:par>
                  <p:par>
                    <p:cTn id="118" fill="hold">
                      <p:stCondLst>
                        <p:cond delay="indefinite"/>
                      </p:stCondLst>
                      <p:childTnLst>
                        <p:par>
                          <p:cTn id="119" fill="hold">
                            <p:stCondLst>
                              <p:cond delay="0"/>
                            </p:stCondLst>
                            <p:childTnLst>
                              <p:par>
                                <p:cTn id="120" presetID="14" presetClass="entr" presetSubtype="10" fill="hold" nodeType="clickEffect">
                                  <p:stCondLst>
                                    <p:cond delay="0"/>
                                  </p:stCondLst>
                                  <p:childTnLst>
                                    <p:set>
                                      <p:cBhvr>
                                        <p:cTn id="121" dur="1" fill="hold">
                                          <p:stCondLst>
                                            <p:cond delay="0"/>
                                          </p:stCondLst>
                                        </p:cTn>
                                        <p:tgtEl>
                                          <p:spTgt spid="1050"/>
                                        </p:tgtEl>
                                        <p:attrNameLst>
                                          <p:attrName>style.visibility</p:attrName>
                                        </p:attrNameLst>
                                      </p:cBhvr>
                                      <p:to>
                                        <p:strVal val="visible"/>
                                      </p:to>
                                    </p:set>
                                    <p:animEffect transition="in" filter="randombar(horizontal)">
                                      <p:cBhvr>
                                        <p:cTn id="122" dur="500"/>
                                        <p:tgtEl>
                                          <p:spTgt spid="1050"/>
                                        </p:tgtEl>
                                      </p:cBhvr>
                                    </p:animEffect>
                                  </p:childTnLst>
                                </p:cTn>
                              </p:par>
                            </p:childTnLst>
                          </p:cTn>
                        </p:par>
                      </p:childTnLst>
                    </p:cTn>
                  </p:par>
                  <p:par>
                    <p:cTn id="123" fill="hold">
                      <p:stCondLst>
                        <p:cond delay="indefinite"/>
                      </p:stCondLst>
                      <p:childTnLst>
                        <p:par>
                          <p:cTn id="124" fill="hold">
                            <p:stCondLst>
                              <p:cond delay="0"/>
                            </p:stCondLst>
                            <p:childTnLst>
                              <p:par>
                                <p:cTn id="125" presetID="14" presetClass="entr" presetSubtype="10" fill="hold" nodeType="clickEffect">
                                  <p:stCondLst>
                                    <p:cond delay="0"/>
                                  </p:stCondLst>
                                  <p:childTnLst>
                                    <p:set>
                                      <p:cBhvr>
                                        <p:cTn id="126" dur="1" fill="hold">
                                          <p:stCondLst>
                                            <p:cond delay="0"/>
                                          </p:stCondLst>
                                        </p:cTn>
                                        <p:tgtEl>
                                          <p:spTgt spid="1051"/>
                                        </p:tgtEl>
                                        <p:attrNameLst>
                                          <p:attrName>style.visibility</p:attrName>
                                        </p:attrNameLst>
                                      </p:cBhvr>
                                      <p:to>
                                        <p:strVal val="visible"/>
                                      </p:to>
                                    </p:set>
                                    <p:animEffect transition="in" filter="randombar(horizontal)">
                                      <p:cBhvr>
                                        <p:cTn id="127" dur="500"/>
                                        <p:tgtEl>
                                          <p:spTgt spid="1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431295"/>
          </a:xfrm>
        </p:spPr>
        <p:txBody>
          <a:bodyPr/>
          <a:lstStyle/>
          <a:p>
            <a:pPr algn="just">
              <a:spcAft>
                <a:spcPts val="0"/>
              </a:spcAft>
            </a:pPr>
            <a:r>
              <a:rPr lang="zh-CN" altLang="zh-CN" kern="100" dirty="0">
                <a:latin typeface="Times New Roman"/>
                <a:cs typeface="Times New Roman"/>
              </a:rPr>
              <a:t>结合材料，运用《政治与法治》的相关知识，分析</a:t>
            </a:r>
            <a:r>
              <a:rPr lang="en-US" altLang="zh-CN" kern="100" dirty="0">
                <a:latin typeface="宋体"/>
                <a:cs typeface="Times New Roman"/>
              </a:rPr>
              <a:t>“</a:t>
            </a:r>
            <a:r>
              <a:rPr lang="zh-CN" altLang="zh-CN" kern="100" dirty="0">
                <a:latin typeface="Times New Roman"/>
                <a:cs typeface="Times New Roman"/>
              </a:rPr>
              <a:t>中国之治</a:t>
            </a:r>
            <a:r>
              <a:rPr lang="en-US" altLang="zh-CN" kern="100" dirty="0">
                <a:latin typeface="宋体"/>
                <a:cs typeface="Times New Roman"/>
              </a:rPr>
              <a:t>”</a:t>
            </a:r>
            <a:r>
              <a:rPr lang="zh-CN" altLang="zh-CN" kern="100" dirty="0">
                <a:latin typeface="Times New Roman"/>
                <a:cs typeface="Times New Roman"/>
              </a:rPr>
              <a:t>对发展社会主义民主政治的作用。</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en-US" altLang="zh-CN" kern="100" dirty="0">
                <a:latin typeface="宋体"/>
                <a:cs typeface="Times New Roman"/>
              </a:rPr>
              <a:t>“</a:t>
            </a:r>
            <a:r>
              <a:rPr lang="zh-CN" altLang="zh-CN" kern="100" dirty="0">
                <a:latin typeface="Times New Roman"/>
                <a:cs typeface="Times New Roman"/>
              </a:rPr>
              <a:t>中国之治</a:t>
            </a:r>
            <a:r>
              <a:rPr lang="en-US" altLang="zh-CN" kern="100" dirty="0">
                <a:latin typeface="宋体"/>
                <a:cs typeface="Times New Roman"/>
              </a:rPr>
              <a:t>”</a:t>
            </a:r>
            <a:r>
              <a:rPr lang="zh-CN" altLang="zh-CN" kern="100" dirty="0">
                <a:latin typeface="Times New Roman"/>
                <a:cs typeface="Times New Roman"/>
              </a:rPr>
              <a:t>坚持党的领导、人民当家作主和依法治国的有机统一，将制度优势转化为治理效能，推动国家治理体系和治理能力现代化。②健全党的领导制度体系，加强党的自身建设，提高党的执政水平，巩固党的领导核心地位。③健全人民当家作主制度体系，坚持以人民为中心的发展思想，维护最广大人民的根本利益。④建立基层立法联系点制度，做到科学立法、民主立法，聚民智、传民意，推动民主法治建设。</a:t>
            </a:r>
            <a:endParaRPr lang="zh-CN" altLang="zh-CN" sz="1050" kern="100" dirty="0">
              <a:effectLst/>
              <a:latin typeface="宋体"/>
              <a:cs typeface="Courier New"/>
            </a:endParaRPr>
          </a:p>
        </p:txBody>
      </p:sp>
    </p:spTree>
    <p:extLst>
      <p:ext uri="{BB962C8B-B14F-4D97-AF65-F5344CB8AC3E}">
        <p14:creationId xmlns:p14="http://schemas.microsoft.com/office/powerpoint/2010/main" val="91999460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a:t>
            </a:r>
            <a:r>
              <a:rPr lang="zh-CN" altLang="zh-CN" kern="100" dirty="0">
                <a:latin typeface="Times New Roman"/>
                <a:ea typeface="华文楷体"/>
                <a:cs typeface="Times New Roman"/>
              </a:rPr>
              <a:t>中共十九届六中全会审议通过的《中共中央关于党的百年奋斗重大成就和历史经验的决议》</a:t>
            </a:r>
            <a:r>
              <a:rPr lang="en-US" altLang="zh-CN" kern="100" dirty="0">
                <a:latin typeface="Times New Roman"/>
                <a:ea typeface="华文楷体"/>
                <a:cs typeface="Courier New"/>
              </a:rPr>
              <a:t>(</a:t>
            </a:r>
            <a:r>
              <a:rPr lang="zh-CN" altLang="zh-CN" kern="100" dirty="0">
                <a:latin typeface="Times New Roman"/>
                <a:ea typeface="华文楷体"/>
                <a:cs typeface="Times New Roman"/>
              </a:rPr>
              <a:t>以下简称《决议》</a:t>
            </a:r>
            <a:r>
              <a:rPr lang="en-US" altLang="zh-CN" kern="100" dirty="0">
                <a:latin typeface="Times New Roman"/>
                <a:ea typeface="华文楷体"/>
                <a:cs typeface="Courier New"/>
              </a:rPr>
              <a:t>)</a:t>
            </a:r>
            <a:r>
              <a:rPr lang="zh-CN" altLang="zh-CN" kern="100" dirty="0">
                <a:latin typeface="Times New Roman"/>
                <a:ea typeface="华文楷体"/>
                <a:cs typeface="Times New Roman"/>
              </a:rPr>
              <a:t>，是实现中华民族伟大复兴的行动指南，具有重大现实意义和深远历史意义。在《决议》的起草过程中，中共中央专门听取了各民主党派中央、全国工商联负责人和无党派人士代表的意见和建议，《决议》稿的修改认真考虑了这些意见和建议。《决议》的形成过程，体现了我国政党制度的独特优势。</a:t>
            </a:r>
            <a:endParaRPr lang="zh-CN" altLang="zh-CN" sz="1050" kern="100" dirty="0">
              <a:effectLst/>
              <a:latin typeface="宋体"/>
              <a:cs typeface="Courier New"/>
            </a:endParaRPr>
          </a:p>
        </p:txBody>
      </p:sp>
    </p:spTree>
    <p:extLst>
      <p:ext uri="{BB962C8B-B14F-4D97-AF65-F5344CB8AC3E}">
        <p14:creationId xmlns:p14="http://schemas.microsoft.com/office/powerpoint/2010/main" val="3472341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611795"/>
            <a:ext cx="10692000" cy="5711372"/>
          </a:xfrm>
        </p:spPr>
        <p:txBody>
          <a:bodyPr/>
          <a:lstStyle/>
          <a:p>
            <a:pPr algn="just">
              <a:lnSpc>
                <a:spcPct val="120000"/>
              </a:lnSpc>
              <a:spcAft>
                <a:spcPts val="0"/>
              </a:spcAft>
            </a:pPr>
            <a:r>
              <a:rPr lang="zh-CN" altLang="zh-CN" kern="100" dirty="0">
                <a:latin typeface="Times New Roman"/>
                <a:cs typeface="Times New Roman"/>
              </a:rPr>
              <a:t>说明上述材料是如何体现我国政党制度的基本内容和优势的。</a:t>
            </a:r>
            <a:endParaRPr lang="zh-CN" altLang="zh-CN" sz="1050" kern="100" dirty="0">
              <a:latin typeface="宋体"/>
              <a:cs typeface="Courier New"/>
            </a:endParaRPr>
          </a:p>
          <a:p>
            <a:pPr algn="just">
              <a:lnSpc>
                <a:spcPct val="120000"/>
              </a:lnSpc>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中国共产党是中国特色社会主义事业的领导核心。《中共中央关于党的百年奋斗重大成就和历史经验的决议》是坚持中国共产党的领导的体现。</a:t>
            </a:r>
            <a:r>
              <a:rPr lang="en-US" altLang="zh-CN" kern="100" dirty="0">
                <a:latin typeface="Times New Roman"/>
                <a:cs typeface="Courier New"/>
              </a:rPr>
              <a:t>②</a:t>
            </a:r>
            <a:r>
              <a:rPr lang="zh-CN" altLang="zh-CN" kern="100" dirty="0">
                <a:latin typeface="Times New Roman"/>
                <a:cs typeface="Times New Roman"/>
              </a:rPr>
              <a:t>我国实行中国共产党领导的多党合作和政治协商制度，中国共产党是执政党，各民主党派是参政党，两者是通力合作、共同致力于社会主义事业的亲密友党。《决议》稿起草过程中，中共中央听取各民主党派的意见，体现了中国共产党和各民主党派的团结合作。③协商民主是全过程人民民主的重要组成部分，是我国社会主义民主政治的特有形式和独特优势。《决议》稿起草过程中，中共中央听取各民主党派的意见，属于政党协商，政党协商是协商民主的主要渠道之一。</a:t>
            </a:r>
            <a:endParaRPr lang="zh-CN" altLang="zh-CN" sz="1050" kern="100" dirty="0">
              <a:effectLst/>
              <a:latin typeface="宋体"/>
              <a:cs typeface="Courier New"/>
            </a:endParaRPr>
          </a:p>
        </p:txBody>
      </p:sp>
    </p:spTree>
    <p:extLst>
      <p:ext uri="{BB962C8B-B14F-4D97-AF65-F5344CB8AC3E}">
        <p14:creationId xmlns:p14="http://schemas.microsoft.com/office/powerpoint/2010/main" val="347783885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227"/>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1329" y="5230352"/>
            <a:ext cx="7926312" cy="674031"/>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单元素养评价</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7161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68080"/>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051493"/>
            <a:ext cx="792631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单元质量检测</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卷</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人民当家作主</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144290" y="-10812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extLst>
      <p:ext uri="{BB962C8B-B14F-4D97-AF65-F5344CB8AC3E}">
        <p14:creationId xmlns:p14="http://schemas.microsoft.com/office/powerpoint/2010/main" val="53548663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68080"/>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巩固课堂所学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激发学习思维</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夯实基础知识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熟悉命题方式</a:t>
            </a:r>
            <a:endParaRPr lang="en-US" altLang="zh-CN" sz="1200">
              <a:solidFill>
                <a:srgbClr val="7F7F7F"/>
              </a:solidFill>
              <a:latin typeface="微软雅黑" panose="020B0503020204020204" pitchFamily="34" charset="-122"/>
              <a:ea typeface="微软雅黑" panose="020B0503020204020204" pitchFamily="34" charset="-122"/>
            </a:endParaRPr>
          </a:p>
          <a:p>
            <a:pPr algn="just">
              <a:lnSpc>
                <a:spcPct val="150000"/>
              </a:lnSpc>
            </a:pPr>
            <a:r>
              <a:rPr lang="zh-CN" altLang="en-US" sz="1200">
                <a:solidFill>
                  <a:srgbClr val="7F7F7F"/>
                </a:solidFill>
                <a:latin typeface="微软雅黑" panose="020B0503020204020204" pitchFamily="34" charset="-122"/>
                <a:ea typeface="微软雅黑" panose="020B0503020204020204" pitchFamily="34" charset="-122"/>
              </a:rPr>
              <a:t>自我检测提能 </a:t>
            </a:r>
            <a:r>
              <a:rPr lang="en-US" altLang="zh-CN" sz="1200">
                <a:solidFill>
                  <a:srgbClr val="7F7F7F"/>
                </a:solidFill>
                <a:latin typeface="微软雅黑" panose="020B0503020204020204" pitchFamily="34" charset="-122"/>
                <a:ea typeface="微软雅黑" panose="020B0503020204020204" pitchFamily="34" charset="-122"/>
              </a:rPr>
              <a:t>· </a:t>
            </a:r>
            <a:r>
              <a:rPr lang="zh-CN" altLang="en-US" sz="1200">
                <a:solidFill>
                  <a:srgbClr val="7F7F7F"/>
                </a:solidFill>
                <a:latin typeface="微软雅黑" panose="020B0503020204020204" pitchFamily="34" charset="-122"/>
                <a:ea typeface="微软雅黑" panose="020B0503020204020204"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anose="02020603050405020304" pitchFamily="18" charset="0"/>
                <a:ea typeface="宋体" panose="02010600030101010101" pitchFamily="2" charset="-122"/>
              </a:defRPr>
            </a:lvl1pPr>
            <a:lvl2pPr marL="742950" indent="-285750" eaLnBrk="0" hangingPunct="0">
              <a:defRPr sz="2800">
                <a:solidFill>
                  <a:schemeClr val="tx1"/>
                </a:solidFill>
                <a:latin typeface="Times New Roman" panose="02020603050405020304" pitchFamily="18" charset="0"/>
                <a:ea typeface="宋体" panose="02010600030101010101" pitchFamily="2" charset="-122"/>
              </a:defRPr>
            </a:lvl2pPr>
            <a:lvl3pPr marL="1143000" indent="-228600" eaLnBrk="0" hangingPunct="0">
              <a:defRPr sz="2800">
                <a:solidFill>
                  <a:schemeClr val="tx1"/>
                </a:solidFill>
                <a:latin typeface="Times New Roman" panose="02020603050405020304" pitchFamily="18" charset="0"/>
                <a:ea typeface="宋体" panose="02010600030101010101" pitchFamily="2" charset="-122"/>
              </a:defRPr>
            </a:lvl3pPr>
            <a:lvl4pPr marL="1600200" indent="-228600" eaLnBrk="0" hangingPunct="0">
              <a:defRPr sz="2800">
                <a:solidFill>
                  <a:schemeClr val="tx1"/>
                </a:solidFill>
                <a:latin typeface="Times New Roman" panose="02020603050405020304" pitchFamily="18" charset="0"/>
                <a:ea typeface="宋体" panose="02010600030101010101" pitchFamily="2" charset="-122"/>
              </a:defRPr>
            </a:lvl4pPr>
            <a:lvl5pPr marL="2057400" indent="-228600" eaLnBrk="0" hangingPunct="0">
              <a:defRPr sz="2800">
                <a:solidFill>
                  <a:schemeClr val="tx1"/>
                </a:solidFill>
                <a:latin typeface="Times New Roman" panose="02020603050405020304" pitchFamily="18" charset="0"/>
                <a:ea typeface="宋体" panose="02010600030101010101" pitchFamily="2" charset="-122"/>
              </a:defRPr>
            </a:lvl5pPr>
            <a:lvl6pPr marL="25146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6pPr>
            <a:lvl7pPr marL="29718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7pPr>
            <a:lvl8pPr marL="34290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8pPr>
            <a:lvl9pPr marL="3886200" indent="-228600" defTabSz="913130" eaLnBrk="0" fontAlgn="base" hangingPunct="0">
              <a:spcBef>
                <a:spcPct val="0"/>
              </a:spcBef>
              <a:spcAft>
                <a:spcPct val="0"/>
              </a:spcAft>
              <a:defRPr sz="2800">
                <a:solidFill>
                  <a:schemeClr val="tx1"/>
                </a:solidFill>
                <a:latin typeface="Times New Roman" panose="02020603050405020304" pitchFamily="18" charset="0"/>
                <a:ea typeface="宋体" panose="02010600030101010101" pitchFamily="2" charset="-122"/>
              </a:defRPr>
            </a:lvl9pPr>
          </a:lstStyle>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本节课掌握了哪些考点？</a:t>
            </a:r>
            <a:endParaRPr lang="en-US" altLang="zh-CN" sz="1200">
              <a:solidFill>
                <a:srgbClr val="7F7F7F"/>
              </a:solidFill>
              <a:latin typeface="微软雅黑" panose="020B0503020204020204" pitchFamily="34" charset="-122"/>
              <a:ea typeface="微软雅黑" panose="020B0503020204020204" pitchFamily="34" charset="-122"/>
            </a:endParaRPr>
          </a:p>
          <a:p>
            <a:pPr algn="ctr">
              <a:lnSpc>
                <a:spcPct val="150000"/>
              </a:lnSpc>
            </a:pPr>
            <a:r>
              <a:rPr lang="zh-CN" altLang="en-US" sz="1200">
                <a:solidFill>
                  <a:srgbClr val="7F7F7F"/>
                </a:solidFill>
                <a:latin typeface="微软雅黑" panose="020B0503020204020204" pitchFamily="34" charset="-122"/>
                <a:ea typeface="微软雅黑" panose="020B0503020204020204" pitchFamily="34" charset="-122"/>
              </a:rPr>
              <a:t>本节课还有什么疑问点？</a:t>
            </a:r>
            <a:endParaRPr lang="en-US" altLang="zh-CN" sz="1200">
              <a:solidFill>
                <a:srgbClr val="7F7F7F"/>
              </a:solidFill>
              <a:latin typeface="微软雅黑" panose="020B0503020204020204" pitchFamily="34" charset="-122"/>
              <a:ea typeface="微软雅黑" panose="020B0503020204020204" pitchFamily="34" charset="-122"/>
            </a:endParaRPr>
          </a:p>
        </p:txBody>
      </p:sp>
      <p:grpSp>
        <p:nvGrpSpPr>
          <p:cNvPr id="39947" name="组合 41"/>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35325" y="5051493"/>
            <a:ext cx="792631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单元质量检测</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)B</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卷</a:t>
            </a:r>
            <a:endPar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人民当家作主</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0" name="矩形 29">
            <a:hlinkClick r:id="rId6" action="ppaction://hlinkfile"/>
          </p:cNvPr>
          <p:cNvSpPr/>
          <p:nvPr/>
        </p:nvSpPr>
        <p:spPr>
          <a:xfrm>
            <a:off x="-144290" y="-3611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dirty="0">
              <a:solidFill>
                <a:prstClr val="white"/>
              </a:solidFill>
            </a:endParaRPr>
          </a:p>
        </p:txBody>
      </p:sp>
    </p:spTree>
    <p:extLst>
      <p:ext uri="{BB962C8B-B14F-4D97-AF65-F5344CB8AC3E}">
        <p14:creationId xmlns:p14="http://schemas.microsoft.com/office/powerpoint/2010/main" val="353595791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noChangeArrowheads="1"/>
          </p:cNvSpPr>
          <p:nvPr/>
        </p:nvSpPr>
        <p:spPr bwMode="auto">
          <a:xfrm>
            <a:off x="-10076" y="-1"/>
            <a:ext cx="11522075" cy="1007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200" b="1" dirty="0">
                <a:solidFill>
                  <a:schemeClr val="bg1"/>
                </a:solidFill>
                <a:latin typeface="微软雅黑" pitchFamily="34" charset="-122"/>
                <a:ea typeface="微软雅黑" pitchFamily="34" charset="-122"/>
              </a:rPr>
              <a:t>单元活动　如何认识国家制度和政党制度</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8829" y="1691915"/>
            <a:ext cx="2154548" cy="5587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432198153"/>
              </p:ext>
            </p:extLst>
          </p:nvPr>
        </p:nvGraphicFramePr>
        <p:xfrm>
          <a:off x="324433" y="2434631"/>
          <a:ext cx="10369550" cy="2737741"/>
        </p:xfrm>
        <a:graphic>
          <a:graphicData uri="http://schemas.openxmlformats.org/drawingml/2006/table">
            <a:tbl>
              <a:tblPr/>
              <a:tblGrid>
                <a:gridCol w="3085978">
                  <a:extLst>
                    <a:ext uri="{9D8B030D-6E8A-4147-A177-3AD203B41FA5}">
                      <a16:colId xmlns:a16="http://schemas.microsoft.com/office/drawing/2014/main" val="20000"/>
                    </a:ext>
                  </a:extLst>
                </a:gridCol>
                <a:gridCol w="7283572">
                  <a:extLst>
                    <a:ext uri="{9D8B030D-6E8A-4147-A177-3AD203B41FA5}">
                      <a16:colId xmlns:a16="http://schemas.microsoft.com/office/drawing/2014/main" val="20001"/>
                    </a:ext>
                  </a:extLst>
                </a:gridCol>
              </a:tblGrid>
              <a:tr h="0">
                <a:tc gridSpan="2">
                  <a:txBody>
                    <a:bodyPr/>
                    <a:lstStyle/>
                    <a:p>
                      <a:pPr algn="ctr">
                        <a:lnSpc>
                          <a:spcPct val="140000"/>
                        </a:lnSpc>
                        <a:spcAft>
                          <a:spcPts val="0"/>
                        </a:spcAft>
                        <a:tabLst>
                          <a:tab pos="1260475" algn="l"/>
                          <a:tab pos="1980565" algn="l"/>
                        </a:tabLst>
                      </a:pPr>
                      <a:r>
                        <a:rPr lang="zh-CN" sz="2800" b="1" kern="100" dirty="0">
                          <a:solidFill>
                            <a:srgbClr val="C00000"/>
                          </a:solidFill>
                          <a:effectLst/>
                          <a:latin typeface="微软雅黑" pitchFamily="34" charset="-122"/>
                          <a:ea typeface="微软雅黑" pitchFamily="34" charset="-122"/>
                          <a:cs typeface="Times New Roman"/>
                        </a:rPr>
                        <a:t>任务内容</a:t>
                      </a:r>
                      <a:endParaRPr lang="zh-CN" sz="1050" kern="100" dirty="0">
                        <a:effectLst/>
                        <a:latin typeface="微软雅黑" pitchFamily="34" charset="-122"/>
                        <a:ea typeface="微软雅黑" pitchFamily="34"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hMerge="1">
                  <a:txBody>
                    <a:bodyPr/>
                    <a:lstStyle/>
                    <a:p>
                      <a:endParaRPr lang="zh-CN" altLang="en-US"/>
                    </a:p>
                  </a:txBody>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effectLst/>
                          <a:latin typeface="Times New Roman"/>
                          <a:cs typeface="Times New Roman"/>
                        </a:rPr>
                        <a:t>任务一</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我国为什么要坚持发展全过程人民民主？</a:t>
                      </a:r>
                      <a:r>
                        <a:rPr lang="en-US" sz="2800" b="1" kern="100">
                          <a:effectLst/>
                          <a:latin typeface="Times New Roman"/>
                          <a:cs typeface="Courier New"/>
                        </a:rPr>
                        <a:t> </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任务二</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人民代表大会制度为什么是实现全过程人民民主的重要制度载体？</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pPr>
                      <a:r>
                        <a:rPr lang="zh-CN" sz="2800" b="1" kern="100">
                          <a:effectLst/>
                          <a:latin typeface="Times New Roman"/>
                          <a:cs typeface="Times New Roman"/>
                        </a:rPr>
                        <a:t>任务三</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dirty="0">
                          <a:effectLst/>
                          <a:latin typeface="Times New Roman"/>
                          <a:cs typeface="Times New Roman"/>
                        </a:rPr>
                        <a:t>感悟我国政党制度的中国特色</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234068685"/>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7805" y="536371"/>
            <a:ext cx="2618473" cy="65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48368"/>
            <a:ext cx="10692000" cy="5109347"/>
          </a:xfrm>
        </p:spPr>
        <p:txBody>
          <a:bodyPr/>
          <a:lstStyle/>
          <a:p>
            <a:pPr indent="628015" algn="just">
              <a:lnSpc>
                <a:spcPct val="120000"/>
              </a:lnSpc>
              <a:spcAft>
                <a:spcPts val="0"/>
              </a:spcAft>
            </a:pPr>
            <a:r>
              <a:rPr lang="zh-CN" altLang="zh-CN" sz="2500" kern="100" dirty="0">
                <a:latin typeface="Times New Roman"/>
                <a:cs typeface="Times New Roman"/>
              </a:rPr>
              <a:t>实现人民当家作主，是中国共产党人的庄严承诺，是人民民主专政国家的本质要求。人民当家作主就是国家的一切权力属于人民，人民群众在国家政治、经济、文化、社会等各项事务中都拥有广泛而真实的权利。人民民主是社会主义的生命，是全面建设社会主义现代化国家的应有之义。没有民主就没有社会主义，就没有社会主义的现代化。党的十八大以来，党深化对我国民主政治发展规律的认识，提出全过程人民民主重大理念并大力推进。全过程人民民主是社会主义民主政治的本质属性，是最广泛、最真实、最管用的民主。坚持以人民为中心，就是要把增进人民福祉、促进人的全面发展作为出发点和落脚点，充分反映了党坚持人民立场、坚持人民主体地位的内在要求，使人民当家作主与党的全心全意为人民服务这一根本宗旨得到完全统一。</a:t>
            </a:r>
            <a:endParaRPr lang="zh-CN" altLang="zh-CN" sz="2500" kern="100" dirty="0">
              <a:effectLst/>
              <a:latin typeface="宋体"/>
              <a:cs typeface="Courier New"/>
            </a:endParaRPr>
          </a:p>
        </p:txBody>
      </p:sp>
    </p:spTree>
    <p:extLst>
      <p:ext uri="{BB962C8B-B14F-4D97-AF65-F5344CB8AC3E}">
        <p14:creationId xmlns:p14="http://schemas.microsoft.com/office/powerpoint/2010/main" val="129171057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1097267"/>
            <a:ext cx="10702925" cy="738664"/>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我国为什么要坚持发展全过程人民民主？ </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1726" y="568365"/>
            <a:ext cx="2368726" cy="6583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824432"/>
            <a:ext cx="10692000" cy="43150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　</a:t>
            </a:r>
            <a:r>
              <a:rPr lang="zh-CN" altLang="zh-CN" kern="100" dirty="0">
                <a:latin typeface="Times New Roman"/>
                <a:ea typeface="华文楷体"/>
                <a:cs typeface="Times New Roman"/>
              </a:rPr>
              <a:t>全过程人民民主做到了人民群众知情权、参与权、表达权、监督权全覆盖，贯通了民主选举、民主协商、民主决策、民主管理、民主监督各环节，实现了过程民主和成果民主、程序民主和实质民主、直接民主和间接民主、人民民主和国家意志相统一，保障了民主与集中、民主与效率、民主与法治相统一，巩固了我国政党关系、民族关系、宗教关系、阶层关系、海内外同胞关系的团结和谐，坚持了党内民主与人民民主、国家治理与基层治理相促进。</a:t>
            </a:r>
            <a:endParaRPr lang="zh-CN" altLang="zh-CN" sz="1050" kern="100" dirty="0">
              <a:effectLst/>
              <a:latin typeface="宋体"/>
              <a:cs typeface="Courier New"/>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464637"/>
          </a:xfrm>
        </p:spPr>
        <p:txBody>
          <a:bodyPr/>
          <a:lstStyle/>
          <a:p>
            <a:pPr algn="just">
              <a:lnSpc>
                <a:spcPct val="114000"/>
              </a:lnSpc>
              <a:spcAft>
                <a:spcPts val="0"/>
              </a:spcAft>
            </a:pPr>
            <a:r>
              <a:rPr lang="zh-CN" altLang="zh-CN" kern="100" dirty="0">
                <a:latin typeface="Times New Roman"/>
                <a:cs typeface="Times New Roman"/>
              </a:rPr>
              <a:t>结合材料，运用《政治与法治》的知识，阐述你对全过程人民民主的认识。</a:t>
            </a:r>
            <a:endParaRPr lang="zh-CN" altLang="zh-CN" sz="1050" kern="100" dirty="0">
              <a:latin typeface="宋体"/>
              <a:cs typeface="Courier New"/>
            </a:endParaRPr>
          </a:p>
          <a:p>
            <a:pPr algn="just">
              <a:lnSpc>
                <a:spcPct val="114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我国是人民民主专政的社会主义国家，全过程人民民主是人民当家作主的必然要求。</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全过程人民民主是最广泛、最真实、最管用的民主。人民代表大会制度、基层群众自治制度，以及宪法和法律为全过程人民民主提供了保障。</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全过程人民民主在我国有广泛的民主实践。人民民主贯彻于民主选举、民主协商、民主决策、民主管理、民主监督等民主生活全链条、全方位。</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全过程人民民主充分发扬社会主义民主，保证人民当家作主，保证人民依法享有广泛的权利和自由，尊重和保障人权，调动亿万人民群众投身于社会主义现代化建设的积极性，使社会主义各项事业保持蓬勃的生机。</a:t>
            </a:r>
            <a:endParaRPr lang="zh-CN" altLang="zh-CN" sz="1050" kern="100" dirty="0">
              <a:effectLst/>
              <a:latin typeface="宋体"/>
              <a:cs typeface="Courier New"/>
            </a:endParaRPr>
          </a:p>
        </p:txBody>
      </p:sp>
    </p:spTree>
    <p:extLst>
      <p:ext uri="{BB962C8B-B14F-4D97-AF65-F5344CB8AC3E}">
        <p14:creationId xmlns:p14="http://schemas.microsoft.com/office/powerpoint/2010/main" val="40892048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　</a:t>
            </a:r>
            <a:r>
              <a:rPr lang="zh-CN" altLang="zh-CN" kern="100" dirty="0">
                <a:latin typeface="Times New Roman"/>
                <a:ea typeface="华文楷体"/>
                <a:cs typeface="Times New Roman"/>
              </a:rPr>
              <a:t>党的二十大报告强调，全过程人民民主是社会主义民主政治的本质属性，是最广泛、最真实、最管用的民主。必须坚定不移走中国特色社会主义政治发展道路，坚持党的领导、人民当家作主、依法治国有机统一，坚持人民主体地位，充分体现人民意志、保障人民权益、激发人民创造活力。</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结合材料，运用所学《政治与法治》的知识，谈谈全过程人民民主是如何保障人民当家作主的。</a:t>
            </a:r>
            <a:endParaRPr lang="zh-CN" altLang="zh-CN" sz="1050" kern="100" dirty="0">
              <a:effectLst/>
              <a:latin typeface="宋体"/>
              <a:cs typeface="Courier New"/>
            </a:endParaRPr>
          </a:p>
        </p:txBody>
      </p:sp>
    </p:spTree>
    <p:extLst>
      <p:ext uri="{BB962C8B-B14F-4D97-AF65-F5344CB8AC3E}">
        <p14:creationId xmlns:p14="http://schemas.microsoft.com/office/powerpoint/2010/main" val="2395528671"/>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人民是全过程人民民主的主体。现阶段，全体社会主义劳动者、社会主义事业的建设者、拥护社会主义的爱国者、拥护祖国统一和致力于中华民族伟大复兴的爱国者，都是全过程人民民主中的人民。</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人民性是全过程人民民主的本质属性。在我国发展社会主义民主过程中，坚持人民至上，践行以人民为中心的思想；坚持人民主体地位，坚持由人民选举，由人民协商，为人民服务，受人民监督，对人民负责，体现人民当家作主的本质要求，表现为多数人的民主。</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全过程人民民主是真实有效的民主，能够把社会主义民主落到实处，民主的成果由全体人民共享。</a:t>
            </a:r>
            <a:endParaRPr lang="zh-CN" altLang="zh-CN" sz="1050" kern="100" dirty="0">
              <a:effectLst/>
              <a:latin typeface="宋体"/>
              <a:cs typeface="Courier New"/>
            </a:endParaRPr>
          </a:p>
        </p:txBody>
      </p:sp>
    </p:spTree>
    <p:extLst>
      <p:ext uri="{BB962C8B-B14F-4D97-AF65-F5344CB8AC3E}">
        <p14:creationId xmlns:p14="http://schemas.microsoft.com/office/powerpoint/2010/main" val="334577408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371905"/>
            <a:ext cx="10702925" cy="1284006"/>
          </a:xfrm>
          <a:prstGeom prst="rect">
            <a:avLst/>
          </a:prstGeom>
        </p:spPr>
        <p:txBody>
          <a:bodyPr anchor="ctr" anchorCtr="1">
            <a:spAutoFit/>
          </a:bodyPr>
          <a:lstStyle/>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　</a:t>
            </a:r>
            <a:endParaRPr lang="en-US" altLang="zh-CN" b="1" kern="100" dirty="0">
              <a:solidFill>
                <a:schemeClr val="tx1"/>
              </a:solidFill>
              <a:ea typeface="黑体" panose="02010609060101010101" pitchFamily="49" charset="-122"/>
              <a:cs typeface="Times New Roman" panose="02020603050405020304" pitchFamily="18" charset="0"/>
            </a:endParaRPr>
          </a:p>
          <a:p>
            <a:pPr algn="ctr"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人民代表大会制度为什么是实现全过程人民民主的重要制度载体？</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20165" y="1716420"/>
            <a:ext cx="10692000" cy="4708277"/>
          </a:xfrm>
        </p:spPr>
        <p:txBody>
          <a:bodyPr/>
          <a:lstStyle/>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　</a:t>
            </a:r>
            <a:r>
              <a:rPr lang="zh-CN" altLang="zh-CN" kern="100" dirty="0">
                <a:latin typeface="Times New Roman"/>
                <a:ea typeface="华文楷体"/>
                <a:cs typeface="Times New Roman"/>
              </a:rPr>
              <a:t>深刻认识好、坚持发展好全过程人民民主，是新时代推进民主政治建设的重要内容。人民代表大会制度体现国家政治制度的主要方面，是保证人民当家作主的根本途径和最高实现形式。国家权力在各种公共权力中具有高度的权威性，内容广泛、力量强大，并可以派生赋权，因此人民对国家权力的掌握，是最根本的、至关重要的，从根本上体现当家作主地位。人民代表大会制度作为我国的根本政治制度，解决了国家权力如何产生、怎样运行、受谁监督等根本问题，有效保证了人民掌握和行使国家权力，把握国家和民族的前途命运，在国家政治制度中起到决定性作用。</a:t>
            </a:r>
            <a:endParaRPr lang="zh-CN" altLang="zh-CN" sz="1050" kern="100" dirty="0">
              <a:effectLst/>
              <a:latin typeface="宋体"/>
              <a:cs typeface="Courier New"/>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TotalTime>
  <Words>2711</Words>
  <Application>Microsoft Office PowerPoint</Application>
  <PresentationFormat>自定义</PresentationFormat>
  <Paragraphs>94</Paragraphs>
  <Slides>26</Slides>
  <Notes>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26</vt:i4>
      </vt:variant>
    </vt:vector>
  </HeadingPairs>
  <TitlesOfParts>
    <vt:vector size="38" baseType="lpstr">
      <vt:lpstr>HelveticaNeueLT Pro 67 MdCn</vt:lpstr>
      <vt:lpstr>等线</vt:lpstr>
      <vt:lpstr>等线 Light</vt:lpstr>
      <vt:lpstr>黑体</vt:lpstr>
      <vt:lpstr>宋体</vt:lpstr>
      <vt:lpstr>微软雅黑</vt:lpstr>
      <vt:lpstr>Arial</vt:lpstr>
      <vt:lpstr>Calibri</vt:lpstr>
      <vt:lpstr>Calibri Light</vt:lpstr>
      <vt:lpstr>Times New Roman</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1310</cp:revision>
  <dcterms:created xsi:type="dcterms:W3CDTF">2016-06-29T09:22:00Z</dcterms:created>
  <dcterms:modified xsi:type="dcterms:W3CDTF">2026-02-05T08:28:52Z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