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89" r:id="rId2"/>
    <p:sldMasterId id="2147483661" r:id="rId3"/>
  </p:sldMasterIdLst>
  <p:notesMasterIdLst>
    <p:notesMasterId r:id="rId57"/>
  </p:notesMasterIdLst>
  <p:handoutMasterIdLst>
    <p:handoutMasterId r:id="rId58"/>
  </p:handoutMasterIdLst>
  <p:sldIdLst>
    <p:sldId id="2476" r:id="rId4"/>
    <p:sldId id="3800" r:id="rId5"/>
    <p:sldId id="2478" r:id="rId6"/>
    <p:sldId id="2343" r:id="rId7"/>
    <p:sldId id="3858" r:id="rId8"/>
    <p:sldId id="3903" r:id="rId9"/>
    <p:sldId id="3904" r:id="rId10"/>
    <p:sldId id="3905" r:id="rId11"/>
    <p:sldId id="3906" r:id="rId12"/>
    <p:sldId id="3919" r:id="rId13"/>
    <p:sldId id="3920" r:id="rId14"/>
    <p:sldId id="3921" r:id="rId15"/>
    <p:sldId id="3873" r:id="rId16"/>
    <p:sldId id="3664" r:id="rId17"/>
    <p:sldId id="3671" r:id="rId18"/>
    <p:sldId id="3907" r:id="rId19"/>
    <p:sldId id="3908" r:id="rId20"/>
    <p:sldId id="3909" r:id="rId21"/>
    <p:sldId id="3910" r:id="rId22"/>
    <p:sldId id="3911" r:id="rId23"/>
    <p:sldId id="3922" r:id="rId24"/>
    <p:sldId id="3888" r:id="rId25"/>
    <p:sldId id="3889" r:id="rId26"/>
    <p:sldId id="3785" r:id="rId27"/>
    <p:sldId id="3786" r:id="rId28"/>
    <p:sldId id="3923" r:id="rId29"/>
    <p:sldId id="3924" r:id="rId30"/>
    <p:sldId id="3925" r:id="rId31"/>
    <p:sldId id="3926" r:id="rId32"/>
    <p:sldId id="3927" r:id="rId33"/>
    <p:sldId id="3928" r:id="rId34"/>
    <p:sldId id="3886" r:id="rId35"/>
    <p:sldId id="3887" r:id="rId36"/>
    <p:sldId id="3890" r:id="rId37"/>
    <p:sldId id="3891" r:id="rId38"/>
    <p:sldId id="3892" r:id="rId39"/>
    <p:sldId id="3893" r:id="rId40"/>
    <p:sldId id="3894" r:id="rId41"/>
    <p:sldId id="3929" r:id="rId42"/>
    <p:sldId id="3930" r:id="rId43"/>
    <p:sldId id="3931" r:id="rId44"/>
    <p:sldId id="3932" r:id="rId45"/>
    <p:sldId id="3896" r:id="rId46"/>
    <p:sldId id="3897" r:id="rId47"/>
    <p:sldId id="3933" r:id="rId48"/>
    <p:sldId id="3934" r:id="rId49"/>
    <p:sldId id="3863" r:id="rId50"/>
    <p:sldId id="3881" r:id="rId51"/>
    <p:sldId id="3882" r:id="rId52"/>
    <p:sldId id="3912" r:id="rId53"/>
    <p:sldId id="3913" r:id="rId54"/>
    <p:sldId id="3780" r:id="rId55"/>
    <p:sldId id="2276" r:id="rId56"/>
  </p:sldIdLst>
  <p:sldSz cx="11522075" cy="6480175"/>
  <p:notesSz cx="6858000" cy="9144000"/>
  <p:custDataLst>
    <p:tags r:id="rId59"/>
  </p:custDataLst>
  <p:defaultTextStyle>
    <a:defPPr>
      <a:defRPr lang="zh-CN"/>
    </a:defPPr>
    <a:lvl1pPr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1pPr>
    <a:lvl2pPr marL="4556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2pPr>
    <a:lvl3pPr marL="9128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3pPr>
    <a:lvl4pPr marL="13700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4pPr>
    <a:lvl5pPr marL="1827213" indent="1588" algn="l" defTabSz="912813" rtl="0" fontAlgn="base">
      <a:spcBef>
        <a:spcPct val="0"/>
      </a:spcBef>
      <a:spcAft>
        <a:spcPct val="0"/>
      </a:spcAft>
      <a:defRPr sz="2800" kern="1200">
        <a:solidFill>
          <a:srgbClr val="FF0000"/>
        </a:solidFill>
        <a:latin typeface="Times New Roman" pitchFamily="18" charset="0"/>
        <a:ea typeface="宋体" pitchFamily="2" charset="-122"/>
        <a:cs typeface="+mn-cs"/>
      </a:defRPr>
    </a:lvl5pPr>
    <a:lvl6pPr marL="2286000" algn="l" defTabSz="914400" rtl="0" eaLnBrk="1" latinLnBrk="0" hangingPunct="1">
      <a:defRPr sz="2800" kern="1200">
        <a:solidFill>
          <a:srgbClr val="FF0000"/>
        </a:solidFill>
        <a:latin typeface="Times New Roman" pitchFamily="18" charset="0"/>
        <a:ea typeface="宋体" pitchFamily="2" charset="-122"/>
        <a:cs typeface="+mn-cs"/>
      </a:defRPr>
    </a:lvl6pPr>
    <a:lvl7pPr marL="2743200" algn="l" defTabSz="914400" rtl="0" eaLnBrk="1" latinLnBrk="0" hangingPunct="1">
      <a:defRPr sz="2800" kern="1200">
        <a:solidFill>
          <a:srgbClr val="FF0000"/>
        </a:solidFill>
        <a:latin typeface="Times New Roman" pitchFamily="18" charset="0"/>
        <a:ea typeface="宋体" pitchFamily="2" charset="-122"/>
        <a:cs typeface="+mn-cs"/>
      </a:defRPr>
    </a:lvl7pPr>
    <a:lvl8pPr marL="3200400" algn="l" defTabSz="914400" rtl="0" eaLnBrk="1" latinLnBrk="0" hangingPunct="1">
      <a:defRPr sz="2800" kern="1200">
        <a:solidFill>
          <a:srgbClr val="FF0000"/>
        </a:solidFill>
        <a:latin typeface="Times New Roman" pitchFamily="18" charset="0"/>
        <a:ea typeface="宋体" pitchFamily="2" charset="-122"/>
        <a:cs typeface="+mn-cs"/>
      </a:defRPr>
    </a:lvl8pPr>
    <a:lvl9pPr marL="3657600" algn="l" defTabSz="914400" rtl="0" eaLnBrk="1" latinLnBrk="0" hangingPunct="1">
      <a:defRPr sz="2800" kern="1200">
        <a:solidFill>
          <a:srgbClr val="FF0000"/>
        </a:solidFill>
        <a:latin typeface="Times New Roman" pitchFamily="18" charset="0"/>
        <a:ea typeface="宋体" pitchFamily="2" charset="-122"/>
        <a:cs typeface="+mn-cs"/>
      </a:defRPr>
    </a:lvl9pPr>
  </p:defaultTextStyle>
  <p:extLst>
    <p:ext uri="{EFAFB233-063F-42B5-8137-9DF3F51BA10A}">
      <p15:sldGuideLst xmlns:p15="http://schemas.microsoft.com/office/powerpoint/2012/main">
        <p15:guide id="1" orient="horz" pos="562">
          <p15:clr>
            <a:srgbClr val="A4A3A4"/>
          </p15:clr>
        </p15:guide>
        <p15:guide id="2" orient="horz" pos="462">
          <p15:clr>
            <a:srgbClr val="A4A3A4"/>
          </p15:clr>
        </p15:guide>
        <p15:guide id="3" orient="horz" pos="2212">
          <p15:clr>
            <a:srgbClr val="A4A3A4"/>
          </p15:clr>
        </p15:guide>
        <p15:guide id="4" pos="1678">
          <p15:clr>
            <a:srgbClr val="A4A3A4"/>
          </p15:clr>
        </p15:guide>
        <p15:guide id="5">
          <p15:clr>
            <a:srgbClr val="A4A3A4"/>
          </p15:clr>
        </p15:guide>
        <p15:guide id="6" pos="3629">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2CC"/>
    <a:srgbClr val="FF0000"/>
    <a:srgbClr val="FF9900"/>
    <a:srgbClr val="CC6600"/>
    <a:srgbClr val="C2DBEE"/>
    <a:srgbClr val="1F487C"/>
    <a:srgbClr val="0000FF"/>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4472" autoAdjust="0"/>
    <p:restoredTop sz="94268" autoAdjust="0"/>
  </p:normalViewPr>
  <p:slideViewPr>
    <p:cSldViewPr>
      <p:cViewPr varScale="1">
        <p:scale>
          <a:sx n="110" d="100"/>
          <a:sy n="110" d="100"/>
        </p:scale>
        <p:origin x="138" y="180"/>
      </p:cViewPr>
      <p:guideLst>
        <p:guide orient="horz" pos="562"/>
        <p:guide orient="horz" pos="462"/>
        <p:guide orient="horz" pos="2212"/>
        <p:guide pos="1678"/>
        <p:guide/>
        <p:guide pos="3629"/>
      </p:guideLst>
    </p:cSldViewPr>
  </p:slideViewPr>
  <p:outlineViewPr>
    <p:cViewPr>
      <p:scale>
        <a:sx n="33" d="100"/>
        <a:sy n="33" d="100"/>
      </p:scale>
      <p:origin x="0" y="2796"/>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3" d="100"/>
          <a:sy n="83" d="100"/>
        </p:scale>
        <p:origin x="-3876" y="-102"/>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ableStyles" Target="tableStyle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lstStyle>
            <a:lvl1pPr defTabSz="913130" eaLnBrk="1" hangingPunct="1">
              <a:defRPr sz="1200" b="0">
                <a:solidFill>
                  <a:schemeClr val="tx1"/>
                </a:solidFill>
                <a:latin typeface="Calibri" panose="020F0502020204030204" pitchFamily="34" charset="0"/>
              </a:defRPr>
            </a:lvl1pPr>
          </a:lstStyle>
          <a:p>
            <a:pPr>
              <a:defRPr/>
            </a:pPr>
            <a:endParaRPr lang="zh-CN" altLang="en-US"/>
          </a:p>
        </p:txBody>
      </p:sp>
      <p:sp>
        <p:nvSpPr>
          <p:cNvPr id="97283" name="Rectangle 3"/>
          <p:cNvSpPr>
            <a:spLocks noGrp="1" noChangeArrowheads="1"/>
          </p:cNvSpPr>
          <p:nvPr>
            <p:ph type="dt" sz="quarter"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lstStyle>
            <a:lvl1pPr algn="r" defTabSz="913130" eaLnBrk="1" hangingPunct="1">
              <a:defRPr sz="1200" b="0">
                <a:solidFill>
                  <a:schemeClr val="tx1"/>
                </a:solidFill>
                <a:latin typeface="Calibri" panose="020F0502020204030204" pitchFamily="34" charset="0"/>
              </a:defRPr>
            </a:lvl1pPr>
          </a:lstStyle>
          <a:p>
            <a:pPr>
              <a:defRPr/>
            </a:pPr>
            <a:fld id="{1C0FD54D-2DBA-4454-95CD-97783196BCF2}" type="datetimeFigureOut">
              <a:rPr lang="zh-CN" altLang="en-US"/>
              <a:pPr>
                <a:defRPr/>
              </a:pPr>
              <a:t>2026/2/5</a:t>
            </a:fld>
            <a:endParaRPr lang="en-US" altLang="zh-CN"/>
          </a:p>
        </p:txBody>
      </p:sp>
      <p:sp>
        <p:nvSpPr>
          <p:cNvPr id="97284" name="Rectangle 4"/>
          <p:cNvSpPr>
            <a:spLocks noGrp="1" noChangeArrowheads="1"/>
          </p:cNvSpPr>
          <p:nvPr>
            <p:ph type="ftr" sz="quarter" idx="2"/>
          </p:nvPr>
        </p:nvSpPr>
        <p:spPr bwMode="auto">
          <a:xfrm>
            <a:off x="0" y="8685213"/>
            <a:ext cx="2971800" cy="457200"/>
          </a:xfrm>
          <a:prstGeom prst="rect">
            <a:avLst/>
          </a:prstGeom>
          <a:noFill/>
          <a:ln>
            <a:noFill/>
          </a:ln>
          <a:effectLst/>
        </p:spPr>
        <p:txBody>
          <a:bodyPr vert="horz" wrap="square" lIns="91440" tIns="45720" rIns="91440" bIns="45720" numCol="1" anchor="b" anchorCtr="0" compatLnSpc="1"/>
          <a:lstStyle>
            <a:lvl1pPr defTabSz="913130" eaLnBrk="1" hangingPunct="1">
              <a:defRPr sz="1200" b="0">
                <a:solidFill>
                  <a:schemeClr val="tx1"/>
                </a:solidFill>
                <a:latin typeface="Calibri" panose="020F0502020204030204" pitchFamily="34" charset="0"/>
              </a:defRPr>
            </a:lvl1pPr>
          </a:lstStyle>
          <a:p>
            <a:pPr>
              <a:defRPr/>
            </a:pPr>
            <a:endParaRPr lang="en-US" altLang="zh-CN"/>
          </a:p>
        </p:txBody>
      </p:sp>
      <p:sp>
        <p:nvSpPr>
          <p:cNvPr id="97285" name="Rectangle 5"/>
          <p:cNvSpPr>
            <a:spLocks noGrp="1" noChangeArrowheads="1"/>
          </p:cNvSpPr>
          <p:nvPr>
            <p:ph type="sldNum" sz="quarter" idx="3"/>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43F0C2DE-9DF1-4938-B71A-CD99F2F9E5E6}" type="slidenum">
              <a:rPr lang="zh-CN" altLang="en-US"/>
              <a:pPr>
                <a:defRPr/>
              </a:pPr>
              <a:t>‹#›</a:t>
            </a:fld>
            <a:endParaRPr lang="en-US" altLang="zh-CN"/>
          </a:p>
        </p:txBody>
      </p:sp>
    </p:spTree>
    <p:extLst>
      <p:ext uri="{BB962C8B-B14F-4D97-AF65-F5344CB8AC3E}">
        <p14:creationId xmlns:p14="http://schemas.microsoft.com/office/powerpoint/2010/main" val="932796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914400" eaLnBrk="1" fontAlgn="auto" hangingPunct="1">
              <a:spcBef>
                <a:spcPts val="0"/>
              </a:spcBef>
              <a:spcAft>
                <a:spcPts val="0"/>
              </a:spcAft>
              <a:defRPr sz="1200" b="0">
                <a:solidFill>
                  <a:schemeClr val="tx1"/>
                </a:solidFill>
                <a:latin typeface="+mn-lt"/>
                <a:ea typeface="+mn-ea"/>
              </a:defRPr>
            </a:lvl1pPr>
          </a:lstStyle>
          <a:p>
            <a:pPr>
              <a:defRPr/>
            </a:pPr>
            <a:fld id="{2843176F-0A74-4E04-BFB4-8C9AF220B594}" type="datetimeFigureOut">
              <a:rPr lang="zh-CN" altLang="en-US"/>
              <a:pPr>
                <a:defRPr/>
              </a:pPr>
              <a:t>2026/2/5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914400" eaLnBrk="1" fontAlgn="auto" hangingPunct="1">
              <a:spcBef>
                <a:spcPts val="0"/>
              </a:spcBef>
              <a:spcAft>
                <a:spcPts val="0"/>
              </a:spcAft>
              <a:defRPr sz="1200" b="0">
                <a:solidFill>
                  <a:schemeClr val="tx1"/>
                </a:solidFill>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defTabSz="913130" eaLnBrk="1" hangingPunct="1">
              <a:defRPr sz="1200" b="0">
                <a:solidFill>
                  <a:schemeClr val="tx1"/>
                </a:solidFill>
                <a:latin typeface="Calibri" panose="020F0502020204030204" pitchFamily="34" charset="0"/>
              </a:defRPr>
            </a:lvl1pPr>
          </a:lstStyle>
          <a:p>
            <a:pPr>
              <a:defRPr/>
            </a:pPr>
            <a:fld id="{00C2F423-DE4F-4D5D-93D7-ED34FF67A17B}" type="slidenum">
              <a:rPr lang="zh-CN" altLang="en-US"/>
              <a:pPr>
                <a:defRPr/>
              </a:pPr>
              <a:t>‹#›</a:t>
            </a:fld>
            <a:endParaRPr lang="en-US" altLang="zh-CN"/>
          </a:p>
        </p:txBody>
      </p:sp>
    </p:spTree>
    <p:extLst>
      <p:ext uri="{BB962C8B-B14F-4D97-AF65-F5344CB8AC3E}">
        <p14:creationId xmlns:p14="http://schemas.microsoft.com/office/powerpoint/2010/main" val="811158350"/>
      </p:ext>
    </p:extLst>
  </p:cSld>
  <p:clrMap bg1="lt1" tx1="dk1" bg2="lt2" tx2="dk2" accent1="accent1" accent2="accent2" accent3="accent3" accent4="accent4" accent5="accent5" accent6="accent6" hlink="hlink" folHlink="folHlink"/>
  <p:notesStyle>
    <a:lvl1pPr algn="l" defTabSz="912813" rtl="0" eaLnBrk="0" fontAlgn="base" hangingPunct="0">
      <a:spcBef>
        <a:spcPct val="30000"/>
      </a:spcBef>
      <a:spcAft>
        <a:spcPct val="0"/>
      </a:spcAft>
      <a:defRPr sz="1100" kern="1200">
        <a:solidFill>
          <a:schemeClr val="tx1"/>
        </a:solidFill>
        <a:latin typeface="+mn-lt"/>
        <a:ea typeface="+mn-ea"/>
        <a:cs typeface="+mn-cs"/>
      </a:defRPr>
    </a:lvl1pPr>
    <a:lvl2pPr marL="455613" algn="l" defTabSz="912813" rtl="0" eaLnBrk="0" fontAlgn="base" hangingPunct="0">
      <a:spcBef>
        <a:spcPct val="30000"/>
      </a:spcBef>
      <a:spcAft>
        <a:spcPct val="0"/>
      </a:spcAft>
      <a:defRPr sz="1100" kern="1200">
        <a:solidFill>
          <a:schemeClr val="tx1"/>
        </a:solidFill>
        <a:latin typeface="+mn-lt"/>
        <a:ea typeface="+mn-ea"/>
        <a:cs typeface="+mn-cs"/>
      </a:defRPr>
    </a:lvl2pPr>
    <a:lvl3pPr marL="912813" algn="l" defTabSz="912813" rtl="0" eaLnBrk="0" fontAlgn="base" hangingPunct="0">
      <a:spcBef>
        <a:spcPct val="30000"/>
      </a:spcBef>
      <a:spcAft>
        <a:spcPct val="0"/>
      </a:spcAft>
      <a:defRPr sz="1100" kern="1200">
        <a:solidFill>
          <a:schemeClr val="tx1"/>
        </a:solidFill>
        <a:latin typeface="+mn-lt"/>
        <a:ea typeface="+mn-ea"/>
        <a:cs typeface="+mn-cs"/>
      </a:defRPr>
    </a:lvl3pPr>
    <a:lvl4pPr marL="1370013" algn="l" defTabSz="912813" rtl="0" eaLnBrk="0" fontAlgn="base" hangingPunct="0">
      <a:spcBef>
        <a:spcPct val="30000"/>
      </a:spcBef>
      <a:spcAft>
        <a:spcPct val="0"/>
      </a:spcAft>
      <a:defRPr sz="1100" kern="1200">
        <a:solidFill>
          <a:schemeClr val="tx1"/>
        </a:solidFill>
        <a:latin typeface="+mn-lt"/>
        <a:ea typeface="+mn-ea"/>
        <a:cs typeface="+mn-cs"/>
      </a:defRPr>
    </a:lvl4pPr>
    <a:lvl5pPr marL="1827213" algn="l" defTabSz="912813" rtl="0" eaLnBrk="0" fontAlgn="base" hangingPunct="0">
      <a:spcBef>
        <a:spcPct val="30000"/>
      </a:spcBef>
      <a:spcAft>
        <a:spcPct val="0"/>
      </a:spcAft>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20C7C836-5437-453B-BF4C-783C7D9CED27}" type="slidenum">
              <a:rPr lang="zh-CN" altLang="en-US" sz="1200" smtClean="0">
                <a:latin typeface="Calibri" pitchFamily="34" charset="0"/>
              </a:rPr>
              <a:pPr defTabSz="912813" eaLnBrk="1" hangingPunct="1"/>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34</a:t>
            </a:fld>
            <a:endParaRPr lang="en-US" altLang="zh-CN" sz="120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35</a:t>
            </a:fld>
            <a:endParaRPr lang="en-US" altLang="zh-CN" sz="120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FA0B9AA-1C3D-4026-9A44-02864B67D1FB}" type="slidenum">
              <a:rPr lang="zh-CN" altLang="en-US" sz="1200" smtClean="0">
                <a:latin typeface="Calibri" pitchFamily="34" charset="0"/>
              </a:rPr>
              <a:pPr defTabSz="912813" eaLnBrk="1" hangingPunct="1"/>
              <a:t>37</a:t>
            </a:fld>
            <a:endParaRPr lang="en-US" altLang="zh-CN" sz="1200">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1A6CBBE-815D-45B1-A281-B09F8B085232}" type="slidenum">
              <a:rPr lang="zh-CN" altLang="en-US" sz="1200" smtClean="0">
                <a:latin typeface="Calibri" pitchFamily="34" charset="0"/>
              </a:rPr>
              <a:pPr defTabSz="912813" eaLnBrk="1" hangingPunct="1"/>
              <a:t>38</a:t>
            </a:fld>
            <a:endParaRPr lang="en-US" altLang="zh-CN" sz="1200">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48</a:t>
            </a:fld>
            <a:endParaRPr lang="en-US" altLang="zh-CN" sz="120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28EDEE4-9C80-4A1B-AD6C-4D3E82D497DF}" type="slidenum">
              <a:rPr lang="zh-CN" altLang="en-US" sz="1200" smtClean="0">
                <a:solidFill>
                  <a:srgbClr val="000000"/>
                </a:solidFill>
                <a:latin typeface="Calibri" pitchFamily="34" charset="0"/>
              </a:rPr>
              <a:pPr defTabSz="912813" eaLnBrk="1" hangingPunct="1"/>
              <a:t>52</a:t>
            </a:fld>
            <a:endParaRPr lang="en-US" altLang="zh-CN" sz="1200">
              <a:solidFill>
                <a:srgbClr val="000000"/>
              </a:solidFill>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696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8279B05E-C682-41CA-8C6D-24804725F5C5}" type="slidenum">
              <a:rPr lang="zh-CN" altLang="en-US" sz="1200" smtClean="0">
                <a:latin typeface="Calibri" pitchFamily="34" charset="0"/>
              </a:rPr>
              <a:pPr defTabSz="912813" eaLnBrk="1" hangingPunct="1"/>
              <a:t>53</a:t>
            </a:fld>
            <a:endParaRPr lang="en-US" altLang="zh-CN" sz="120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403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9FF73913-E077-4BEC-908D-580747700807}" type="slidenum">
              <a:rPr lang="zh-CN" altLang="en-US" sz="1200" smtClean="0">
                <a:latin typeface="Calibri" pitchFamily="34" charset="0"/>
              </a:rPr>
              <a:pPr defTabSz="912813" eaLnBrk="1" hangingPunct="1"/>
              <a:t>2</a:t>
            </a:fld>
            <a:endParaRPr lang="en-US" altLang="zh-CN" sz="120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A3416693-ADB3-4C67-88EA-8AB477A7A092}" type="slidenum">
              <a:rPr lang="zh-CN" altLang="en-US" sz="1200" smtClean="0">
                <a:latin typeface="Calibri" pitchFamily="34" charset="0"/>
              </a:rPr>
              <a:pPr defTabSz="912813" eaLnBrk="1" hangingPunct="1"/>
              <a:t>3</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4</a:t>
            </a:fld>
            <a:endParaRPr lang="en-US" altLang="zh-CN" sz="120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8762F80-2A65-482E-8235-682560DEF7CF}" type="slidenum">
              <a:rPr lang="zh-CN" altLang="en-US" sz="1200" smtClean="0">
                <a:latin typeface="Calibri" pitchFamily="34" charset="0"/>
              </a:rPr>
              <a:pPr defTabSz="912813" eaLnBrk="1" hangingPunct="1"/>
              <a:t>5</a:t>
            </a:fld>
            <a:endParaRPr lang="en-US" altLang="zh-CN" sz="120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DAEA119B-8058-4BAA-8785-1916E6003C6B}" type="slidenum">
              <a:rPr lang="zh-CN" altLang="en-US" sz="1200" smtClean="0">
                <a:latin typeface="Calibri" pitchFamily="34" charset="0"/>
              </a:rPr>
              <a:pPr defTabSz="912813" eaLnBrk="1" hangingPunct="1"/>
              <a:t>14</a:t>
            </a:fld>
            <a:endParaRPr lang="en-US" altLang="zh-CN" sz="120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CEE0B122-1FBD-4190-821E-654CEA823DCE}" type="slidenum">
              <a:rPr lang="zh-CN" altLang="en-US" sz="1200" smtClean="0">
                <a:latin typeface="Calibri" pitchFamily="34" charset="0"/>
              </a:rPr>
              <a:pPr defTabSz="912813" eaLnBrk="1" hangingPunct="1"/>
              <a:t>15</a:t>
            </a:fld>
            <a:endParaRPr lang="en-US" altLang="zh-CN" sz="120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173BF05C-D306-4092-AEEC-B8DEB851129F}" type="slidenum">
              <a:rPr lang="zh-CN" altLang="en-US" sz="1200" smtClean="0">
                <a:latin typeface="Calibri" pitchFamily="34" charset="0"/>
              </a:rPr>
              <a:pPr defTabSz="912813" eaLnBrk="1" hangingPunct="1"/>
              <a:t>24</a:t>
            </a:fld>
            <a:endParaRPr lang="en-US" altLang="zh-CN" sz="120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sz="1200">
              <a:latin typeface="微软雅黑" pitchFamily="34" charset="-122"/>
            </a:endParaRPr>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defTabSz="912813" eaLnBrk="1" hangingPunct="1"/>
            <a:fld id="{42BE050F-06E0-4D6C-B359-DB21E808E588}" type="slidenum">
              <a:rPr lang="zh-CN" altLang="en-US" sz="1200" smtClean="0">
                <a:latin typeface="Calibri" pitchFamily="34" charset="0"/>
              </a:rPr>
              <a:pPr defTabSz="912813" eaLnBrk="1" hangingPunct="1"/>
              <a:t>25</a:t>
            </a:fld>
            <a:endParaRPr lang="en-US" altLang="zh-CN" sz="120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52.xml"/><Relationship Id="rId4" Type="http://schemas.openxmlformats.org/officeDocument/2006/relationships/slide" Target="../slides/slide48.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14.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52.xml"/><Relationship Id="rId4" Type="http://schemas.openxmlformats.org/officeDocument/2006/relationships/slide" Target="../slides/slide48.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48.xml"/><Relationship Id="rId2" Type="http://schemas.openxmlformats.org/officeDocument/2006/relationships/slide" Target="../slides/slide52.xml"/><Relationship Id="rId1" Type="http://schemas.openxmlformats.org/officeDocument/2006/relationships/slideMaster" Target="../slideMasters/slideMaster1.xml"/><Relationship Id="rId5" Type="http://schemas.openxmlformats.org/officeDocument/2006/relationships/slide" Target="../slides/slide14.xml"/><Relationship Id="rId4" Type="http://schemas.openxmlformats.org/officeDocument/2006/relationships/slide" Target="../slides/slide3.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2.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48.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5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53.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53.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slide" Target="../slides/slide14.xml"/><Relationship Id="rId1" Type="http://schemas.openxmlformats.org/officeDocument/2006/relationships/slideMaster" Target="../slideMasters/slideMaster1.xml"/><Relationship Id="rId5" Type="http://schemas.openxmlformats.org/officeDocument/2006/relationships/slide" Target="../slides/slide3.xml"/><Relationship Id="rId4" Type="http://schemas.openxmlformats.org/officeDocument/2006/relationships/slide" Target="../slides/slide5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34312906"/>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4199891415"/>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pic>
        <p:nvPicPr>
          <p:cNvPr id="3"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2520007"/>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0"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986676345"/>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栏目链接">
    <p:spTree>
      <p:nvGrpSpPr>
        <p:cNvPr id="1" name=""/>
        <p:cNvGrpSpPr/>
        <p:nvPr/>
      </p:nvGrpSpPr>
      <p:grpSpPr>
        <a:xfrm>
          <a:off x="0" y="0"/>
          <a:ext cx="0" cy="0"/>
          <a:chOff x="0" y="0"/>
          <a:chExt cx="0" cy="0"/>
        </a:xfrm>
      </p:grpSpPr>
      <p:sp>
        <p:nvSpPr>
          <p:cNvPr id="6" name="文本占位符 5"/>
          <p:cNvSpPr>
            <a:spLocks noGrp="1"/>
          </p:cNvSpPr>
          <p:nvPr>
            <p:ph type="body" sz="quarter" idx="10"/>
          </p:nvPr>
        </p:nvSpPr>
        <p:spPr>
          <a:xfrm>
            <a:off x="271037" y="2905326"/>
            <a:ext cx="10980000" cy="664862"/>
          </a:xfrm>
          <a:prstGeom prst="rect">
            <a:avLst/>
          </a:prstGeom>
        </p:spPr>
        <p:txBody>
          <a:bodyPr anchor="ctr" anchorCtr="0">
            <a:spAutoFit/>
          </a:bodyPr>
          <a:lstStyle>
            <a:lvl1pPr marL="0" indent="0" algn="just" eaLnBrk="1">
              <a:lnSpc>
                <a:spcPct val="150000"/>
              </a:lnSpc>
              <a:spcBef>
                <a:spcPts val="0"/>
              </a:spcBef>
              <a:buNone/>
              <a:tabLst>
                <a:tab pos="5255895" algn="l"/>
              </a:tabLst>
              <a:defRPr sz="2800" b="1"/>
            </a:lvl1pPr>
            <a:lvl2pPr>
              <a:defRPr sz="2800" b="1"/>
            </a:lvl2pPr>
            <a:lvl3pPr>
              <a:defRPr sz="2800" b="1"/>
            </a:lvl3pPr>
            <a:lvl4pPr>
              <a:defRPr sz="2800" b="1"/>
            </a:lvl4pPr>
            <a:lvl5pPr>
              <a:defRPr sz="2800" b="1"/>
            </a:lvl5pPr>
          </a:lstStyle>
          <a:p>
            <a:pPr lvl="0"/>
            <a:r>
              <a:rPr lang="zh-CN" altLang="en-US" dirty="0"/>
              <a:t>单击此处编辑母版文本样式</a:t>
            </a:r>
          </a:p>
        </p:txBody>
      </p:sp>
    </p:spTree>
    <p:extLst>
      <p:ext uri="{BB962C8B-B14F-4D97-AF65-F5344CB8AC3E}">
        <p14:creationId xmlns:p14="http://schemas.microsoft.com/office/powerpoint/2010/main" val="617463440"/>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0">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11906503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链接">
    <p:spTree>
      <p:nvGrpSpPr>
        <p:cNvPr id="1" name=""/>
        <p:cNvGrpSpPr/>
        <p:nvPr/>
      </p:nvGrpSpPr>
      <p:grpSpPr>
        <a:xfrm>
          <a:off x="0" y="0"/>
          <a:ext cx="0" cy="0"/>
          <a:chOff x="0" y="0"/>
          <a:chExt cx="0" cy="0"/>
        </a:xfrm>
      </p:grpSpPr>
      <p:sp>
        <p:nvSpPr>
          <p:cNvPr id="3" name="平行四边形 2"/>
          <p:cNvSpPr/>
          <p:nvPr userDrawn="1"/>
        </p:nvSpPr>
        <p:spPr>
          <a:xfrm>
            <a:off x="-3175" y="0"/>
            <a:ext cx="11522075" cy="1557338"/>
          </a:xfrm>
          <a:prstGeom prst="parallelogram">
            <a:avLst>
              <a:gd name="adj" fmla="val 0"/>
            </a:avLst>
          </a:prstGeom>
          <a:gradFill flip="none" rotWithShape="1">
            <a:gsLst>
              <a:gs pos="100000">
                <a:srgbClr val="FFC000"/>
              </a:gs>
              <a:gs pos="27000">
                <a:srgbClr val="C00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4" name="TextBox 31"/>
          <p:cNvSpPr txBox="1">
            <a:spLocks noChangeArrowheads="1"/>
          </p:cNvSpPr>
          <p:nvPr userDrawn="1"/>
        </p:nvSpPr>
        <p:spPr bwMode="auto">
          <a:xfrm>
            <a:off x="684213" y="131763"/>
            <a:ext cx="61928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600" dirty="0">
                <a:solidFill>
                  <a:srgbClr val="F2F2F2"/>
                </a:solidFill>
                <a:latin typeface="微软雅黑" pitchFamily="34" charset="-122"/>
                <a:ea typeface="微软雅黑" pitchFamily="34" charset="-122"/>
              </a:rPr>
              <a:t>第</a:t>
            </a:r>
            <a:r>
              <a:rPr lang="en-US" altLang="zh-CN" sz="1600" dirty="0">
                <a:solidFill>
                  <a:srgbClr val="F2F2F2"/>
                </a:solidFill>
                <a:latin typeface="微软雅黑" pitchFamily="34" charset="-122"/>
                <a:ea typeface="微软雅黑" pitchFamily="34" charset="-122"/>
              </a:rPr>
              <a:t>1</a:t>
            </a:r>
            <a:r>
              <a:rPr lang="zh-CN" altLang="en-US" sz="1600" dirty="0">
                <a:solidFill>
                  <a:srgbClr val="F2F2F2"/>
                </a:solidFill>
                <a:latin typeface="微软雅黑" pitchFamily="34" charset="-122"/>
                <a:ea typeface="微软雅黑" pitchFamily="34" charset="-122"/>
              </a:rPr>
              <a:t>课时　中华人民共和国成立前各种政治力量</a:t>
            </a:r>
          </a:p>
        </p:txBody>
      </p:sp>
      <p:pic>
        <p:nvPicPr>
          <p:cNvPr id="5" name="图片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5900" y="84138"/>
            <a:ext cx="452438"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副标题 2"/>
          <p:cNvSpPr>
            <a:spLocks noGrp="1"/>
          </p:cNvSpPr>
          <p:nvPr>
            <p:ph type="subTitle" idx="1"/>
          </p:nvPr>
        </p:nvSpPr>
        <p:spPr>
          <a:xfrm>
            <a:off x="415037" y="1655911"/>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865049452"/>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解析答案的空白">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32244"/>
            <a:ext cx="10692000" cy="695575"/>
          </a:xfrm>
          <a:prstGeom prst="rect">
            <a:avLst/>
          </a:prstGeom>
        </p:spPr>
        <p:txBody>
          <a:bodyPr wrap="square">
            <a:spAutoFit/>
          </a:bodyPr>
          <a:lstStyle>
            <a:lvl1pPr marL="0" indent="0" algn="l" eaLnBrk="1" fontAlgn="auto" hangingPunct="1">
              <a:lnSpc>
                <a:spcPct val="140000"/>
              </a:lnSpc>
              <a:spcBef>
                <a:spcPts val="0"/>
              </a:spcBef>
              <a:buNone/>
              <a:defRPr kumimoji="0" lang="zh-CN" altLang="en-US" sz="2800" b="1" i="0" u="none" strike="noStrike" kern="1200" cap="none" spc="0" normalizeH="0" baseline="0" dirty="0">
                <a:ln>
                  <a:noFill/>
                </a:ln>
                <a:solidFill>
                  <a:sysClr val="windowText" lastClr="000000"/>
                </a:solidFill>
                <a:effectLst/>
                <a:uLnTx/>
                <a:uFillTx/>
                <a:latin typeface="Calibri" panose="020F0502020204030204"/>
                <a:ea typeface="宋体" panose="02010600030101010101" pitchFamily="2" charset="-122"/>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137299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识记基础知识">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05153"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886241"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6"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3486852075"/>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阅读主题素材">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6841157"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5" name="圆角矩形 6">
            <a:hlinkClick r:id="rId3" action="ppaction://hlinksldjump"/>
          </p:cNvPr>
          <p:cNvSpPr>
            <a:spLocks noChangeArrowheads="1"/>
          </p:cNvSpPr>
          <p:nvPr userDrawn="1"/>
        </p:nvSpPr>
        <p:spPr bwMode="auto">
          <a:xfrm>
            <a:off x="7922245"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7">
            <a:hlinkClick r:id="rId4" action="ppaction://hlinksldjump"/>
          </p:cNvPr>
          <p:cNvSpPr>
            <a:spLocks noChangeArrowheads="1"/>
          </p:cNvSpPr>
          <p:nvPr userDrawn="1"/>
        </p:nvSpPr>
        <p:spPr bwMode="auto">
          <a:xfrm>
            <a:off x="896574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8" name="圆角矩形 5">
            <a:hlinkClick r:id="rId5" action="ppaction://hlinksldjump"/>
          </p:cNvPr>
          <p:cNvSpPr>
            <a:spLocks noChangeArrowheads="1"/>
          </p:cNvSpPr>
          <p:nvPr userDrawn="1"/>
        </p:nvSpPr>
        <p:spPr bwMode="auto">
          <a:xfrm>
            <a:off x="10045513" y="143743"/>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Tree>
    <p:extLst>
      <p:ext uri="{BB962C8B-B14F-4D97-AF65-F5344CB8AC3E}">
        <p14:creationId xmlns:p14="http://schemas.microsoft.com/office/powerpoint/2010/main" val="874960750"/>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10117521" y="1216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课后素养评价</a:t>
            </a:r>
          </a:p>
        </p:txBody>
      </p:sp>
      <p:sp>
        <p:nvSpPr>
          <p:cNvPr id="5" name="圆角矩形 6">
            <a:hlinkClick r:id="rId3" action="ppaction://hlinksldjump"/>
          </p:cNvPr>
          <p:cNvSpPr>
            <a:spLocks noChangeArrowheads="1"/>
          </p:cNvSpPr>
          <p:nvPr userDrawn="1"/>
        </p:nvSpPr>
        <p:spPr bwMode="auto">
          <a:xfrm>
            <a:off x="9037401"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
        <p:nvSpPr>
          <p:cNvPr id="6" name="圆角矩形 7">
            <a:hlinkClick r:id="rId4" action="ppaction://hlinksldjump"/>
          </p:cNvPr>
          <p:cNvSpPr>
            <a:spLocks noChangeArrowheads="1"/>
          </p:cNvSpPr>
          <p:nvPr userDrawn="1"/>
        </p:nvSpPr>
        <p:spPr bwMode="auto">
          <a:xfrm>
            <a:off x="7956550"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7" name="圆角矩形 5">
            <a:hlinkClick r:id="rId5" action="ppaction://hlinksldjump"/>
          </p:cNvPr>
          <p:cNvSpPr>
            <a:spLocks noChangeArrowheads="1"/>
          </p:cNvSpPr>
          <p:nvPr userDrawn="1"/>
        </p:nvSpPr>
        <p:spPr bwMode="auto">
          <a:xfrm>
            <a:off x="7850237"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任务型课堂</a:t>
            </a:r>
          </a:p>
        </p:txBody>
      </p:sp>
      <p:sp>
        <p:nvSpPr>
          <p:cNvPr id="8" name="圆角矩形 7">
            <a:hlinkClick r:id="rId4" action="ppaction://hlinksldjump"/>
          </p:cNvPr>
          <p:cNvSpPr>
            <a:spLocks noChangeArrowheads="1"/>
          </p:cNvSpPr>
          <p:nvPr userDrawn="1"/>
        </p:nvSpPr>
        <p:spPr bwMode="auto">
          <a:xfrm>
            <a:off x="6769149" y="141288"/>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Tree>
    <p:extLst>
      <p:ext uri="{BB962C8B-B14F-4D97-AF65-F5344CB8AC3E}">
        <p14:creationId xmlns:p14="http://schemas.microsoft.com/office/powerpoint/2010/main" val="1528683049"/>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吟诵国学经典">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7966508" y="143842"/>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任务型课堂</a:t>
            </a:r>
          </a:p>
        </p:txBody>
      </p:sp>
      <p:sp>
        <p:nvSpPr>
          <p:cNvPr id="5" name="圆角矩形 6">
            <a:hlinkClick r:id="rId3" action="ppaction://hlinksldjump"/>
          </p:cNvPr>
          <p:cNvSpPr>
            <a:spLocks noChangeArrowheads="1"/>
          </p:cNvSpPr>
          <p:nvPr userDrawn="1"/>
        </p:nvSpPr>
        <p:spPr bwMode="auto">
          <a:xfrm>
            <a:off x="10117138" y="45256"/>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课后素养评价</a:t>
            </a:r>
          </a:p>
        </p:txBody>
      </p:sp>
      <p:sp>
        <p:nvSpPr>
          <p:cNvPr id="6" name="圆角矩形 7">
            <a:hlinkClick r:id="rId4" action="ppaction://hlinksldjump"/>
          </p:cNvPr>
          <p:cNvSpPr>
            <a:spLocks noChangeArrowheads="1"/>
          </p:cNvSpPr>
          <p:nvPr userDrawn="1"/>
        </p:nvSpPr>
        <p:spPr bwMode="auto">
          <a:xfrm>
            <a:off x="6912916" y="143743"/>
            <a:ext cx="1008063"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问题式预习</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
        <p:nvSpPr>
          <p:cNvPr id="9" name="圆角矩形 7">
            <a:hlinkClick r:id="rId5" action="ppaction://hlinksldjump"/>
          </p:cNvPr>
          <p:cNvSpPr>
            <a:spLocks noChangeArrowheads="1"/>
          </p:cNvSpPr>
          <p:nvPr userDrawn="1"/>
        </p:nvSpPr>
        <p:spPr bwMode="auto">
          <a:xfrm>
            <a:off x="9037451"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dirty="0">
                <a:solidFill>
                  <a:schemeClr val="bg1"/>
                </a:solidFill>
                <a:latin typeface="微软雅黑" pitchFamily="34" charset="-122"/>
                <a:ea typeface="微软雅黑" pitchFamily="34" charset="-122"/>
              </a:rPr>
              <a:t>诊断式评价</a:t>
            </a:r>
          </a:p>
        </p:txBody>
      </p:sp>
    </p:spTree>
    <p:extLst>
      <p:ext uri="{BB962C8B-B14F-4D97-AF65-F5344CB8AC3E}">
        <p14:creationId xmlns:p14="http://schemas.microsoft.com/office/powerpoint/2010/main" val="336431876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自主预习任务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165306867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阅读鉴赏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3" action="ppaction://hlinksldjump"/>
          </p:cNvPr>
          <p:cNvSpPr>
            <a:spLocks noChangeArrowheads="1"/>
          </p:cNvSpPr>
          <p:nvPr userDrawn="1"/>
        </p:nvSpPr>
        <p:spPr bwMode="auto">
          <a:xfrm>
            <a:off x="8999538"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10">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1"/>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3215059777"/>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拓展运用活动单">
    <p:spTree>
      <p:nvGrpSpPr>
        <p:cNvPr id="1" name=""/>
        <p:cNvGrpSpPr/>
        <p:nvPr/>
      </p:nvGrpSpPr>
      <p:grpSpPr>
        <a:xfrm>
          <a:off x="0" y="0"/>
          <a:ext cx="0" cy="0"/>
          <a:chOff x="0" y="0"/>
          <a:chExt cx="0" cy="0"/>
        </a:xfrm>
      </p:grpSpPr>
      <p:cxnSp>
        <p:nvCxnSpPr>
          <p:cNvPr id="3" name="直接连接符 2"/>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4" name="圆角矩形 5">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5" name="圆角矩形 6">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7">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8">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9">
            <a:hlinkClick r:id="rId4" action="ppaction://hlinksldjump"/>
          </p:cNvPr>
          <p:cNvSpPr>
            <a:spLocks noChangeArrowheads="1"/>
          </p:cNvSpPr>
          <p:nvPr userDrawn="1"/>
        </p:nvSpPr>
        <p:spPr bwMode="auto">
          <a:xfrm>
            <a:off x="10099675"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9" name="圆角矩形 10">
            <a:hlinkClick r:id="rId3" action="ppaction://hlinksldjump"/>
          </p:cNvPr>
          <p:cNvSpPr>
            <a:spLocks noChangeArrowheads="1"/>
          </p:cNvSpPr>
          <p:nvPr userDrawn="1"/>
        </p:nvSpPr>
        <p:spPr bwMode="auto">
          <a:xfrm>
            <a:off x="8999538" y="55563"/>
            <a:ext cx="1008062"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10" name="圆角矩形 11">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2" name="副标题 2"/>
          <p:cNvSpPr>
            <a:spLocks noGrp="1"/>
          </p:cNvSpPr>
          <p:nvPr>
            <p:ph type="subTitle" idx="1"/>
          </p:nvPr>
        </p:nvSpPr>
        <p:spPr>
          <a:xfrm>
            <a:off x="415037" y="755811"/>
            <a:ext cx="10692000" cy="695575"/>
          </a:xfrm>
          <a:prstGeom prst="rect">
            <a:avLst/>
          </a:prstGeom>
        </p:spPr>
        <p:txBody>
          <a:bodyPr wrap="square">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2939277882"/>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文本对应练">
    <p:spTree>
      <p:nvGrpSpPr>
        <p:cNvPr id="1" name=""/>
        <p:cNvGrpSpPr/>
        <p:nvPr/>
      </p:nvGrpSpPr>
      <p:grpSpPr>
        <a:xfrm>
          <a:off x="0" y="0"/>
          <a:ext cx="0" cy="0"/>
          <a:chOff x="0" y="0"/>
          <a:chExt cx="0" cy="0"/>
        </a:xfrm>
      </p:grpSpPr>
      <p:sp>
        <p:nvSpPr>
          <p:cNvPr id="3" name="圆角矩形 4">
            <a:hlinkClick r:id="rId2" action="ppaction://hlinksldjump"/>
          </p:cNvPr>
          <p:cNvSpPr>
            <a:spLocks noChangeArrowheads="1"/>
          </p:cNvSpPr>
          <p:nvPr userDrawn="1"/>
        </p:nvSpPr>
        <p:spPr bwMode="auto">
          <a:xfrm>
            <a:off x="46212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阅读主题素材</a:t>
            </a:r>
          </a:p>
        </p:txBody>
      </p:sp>
      <p:sp>
        <p:nvSpPr>
          <p:cNvPr id="4" name="圆角矩形 5">
            <a:hlinkClick r:id="rId3" action="ppaction://hlinksldjump"/>
          </p:cNvPr>
          <p:cNvSpPr>
            <a:spLocks noChangeArrowheads="1"/>
          </p:cNvSpPr>
          <p:nvPr userDrawn="1"/>
        </p:nvSpPr>
        <p:spPr bwMode="auto">
          <a:xfrm>
            <a:off x="570071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吟诵国学经典</a:t>
            </a:r>
          </a:p>
        </p:txBody>
      </p:sp>
      <p:sp>
        <p:nvSpPr>
          <p:cNvPr id="6" name="圆角矩形 6">
            <a:hlinkClick r:id="rId3" action="ppaction://hlinksldjump"/>
          </p:cNvPr>
          <p:cNvSpPr>
            <a:spLocks noChangeArrowheads="1"/>
          </p:cNvSpPr>
          <p:nvPr userDrawn="1"/>
        </p:nvSpPr>
        <p:spPr bwMode="auto">
          <a:xfrm>
            <a:off x="6799263" y="144463"/>
            <a:ext cx="1008062"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自主预习任务单</a:t>
            </a:r>
          </a:p>
        </p:txBody>
      </p:sp>
      <p:sp>
        <p:nvSpPr>
          <p:cNvPr id="7" name="圆角矩形 7">
            <a:hlinkClick r:id="rId3" action="ppaction://hlinksldjump"/>
          </p:cNvPr>
          <p:cNvSpPr>
            <a:spLocks noChangeArrowheads="1"/>
          </p:cNvSpPr>
          <p:nvPr userDrawn="1"/>
        </p:nvSpPr>
        <p:spPr bwMode="auto">
          <a:xfrm>
            <a:off x="7899400" y="144463"/>
            <a:ext cx="1008063" cy="2349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阅读鉴赏活动单</a:t>
            </a:r>
          </a:p>
        </p:txBody>
      </p:sp>
      <p:sp>
        <p:nvSpPr>
          <p:cNvPr id="8" name="圆角矩形 8">
            <a:hlinkClick r:id="rId3" action="ppaction://hlinksldjump"/>
          </p:cNvPr>
          <p:cNvSpPr>
            <a:spLocks noChangeArrowheads="1"/>
          </p:cNvSpPr>
          <p:nvPr userDrawn="1"/>
        </p:nvSpPr>
        <p:spPr bwMode="auto">
          <a:xfrm>
            <a:off x="8999538"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拓展运用活动单</a:t>
            </a:r>
          </a:p>
        </p:txBody>
      </p:sp>
      <p:sp>
        <p:nvSpPr>
          <p:cNvPr id="9" name="圆角矩形 9">
            <a:hlinkClick r:id="rId4" action="ppaction://hlinksldjump"/>
          </p:cNvPr>
          <p:cNvSpPr>
            <a:spLocks noChangeArrowheads="1"/>
          </p:cNvSpPr>
          <p:nvPr userDrawn="1"/>
        </p:nvSpPr>
        <p:spPr bwMode="auto">
          <a:xfrm>
            <a:off x="10099675" y="55563"/>
            <a:ext cx="1008063" cy="32385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文本对应练</a:t>
            </a:r>
          </a:p>
        </p:txBody>
      </p:sp>
      <p:sp>
        <p:nvSpPr>
          <p:cNvPr id="10" name="圆角矩形 10">
            <a:hlinkClick r:id="rId5" action="ppaction://hlinksldjump"/>
          </p:cNvPr>
          <p:cNvSpPr>
            <a:spLocks noChangeArrowheads="1"/>
          </p:cNvSpPr>
          <p:nvPr userDrawn="1"/>
        </p:nvSpPr>
        <p:spPr bwMode="auto">
          <a:xfrm>
            <a:off x="3541713" y="141288"/>
            <a:ext cx="1008062" cy="238125"/>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ctr" eaLnBrk="0" hangingPunct="0"/>
            <a:r>
              <a:rPr lang="zh-CN" altLang="en-US" sz="1100" b="1">
                <a:solidFill>
                  <a:schemeClr val="bg1"/>
                </a:solidFill>
                <a:latin typeface="微软雅黑" pitchFamily="34" charset="-122"/>
                <a:ea typeface="微软雅黑" pitchFamily="34" charset="-122"/>
              </a:rPr>
              <a:t>识记基础知识</a:t>
            </a:r>
          </a:p>
        </p:txBody>
      </p:sp>
      <p:sp>
        <p:nvSpPr>
          <p:cNvPr id="5" name="副标题 2"/>
          <p:cNvSpPr>
            <a:spLocks noGrp="1"/>
          </p:cNvSpPr>
          <p:nvPr>
            <p:ph type="subTitle" idx="1"/>
          </p:nvPr>
        </p:nvSpPr>
        <p:spPr>
          <a:xfrm>
            <a:off x="415037" y="791815"/>
            <a:ext cx="10692000" cy="695575"/>
          </a:xfrm>
          <a:prstGeom prst="rect">
            <a:avLst/>
          </a:prstGeom>
        </p:spPr>
        <p:txBody>
          <a:bodyPr>
            <a:spAutoFit/>
          </a:bodyPr>
          <a:lstStyle>
            <a:lvl1pPr marL="0" indent="0" algn="l" eaLnBrk="1" fontAlgn="auto" hangingPunct="1">
              <a:lnSpc>
                <a:spcPct val="140000"/>
              </a:lnSpc>
              <a:spcBef>
                <a:spcPts val="0"/>
              </a:spcBef>
              <a:buNone/>
              <a:defRPr sz="2800" b="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dirty="0"/>
          </a:p>
        </p:txBody>
      </p:sp>
    </p:spTree>
    <p:extLst>
      <p:ext uri="{BB962C8B-B14F-4D97-AF65-F5344CB8AC3E}">
        <p14:creationId xmlns:p14="http://schemas.microsoft.com/office/powerpoint/2010/main" val="595561692"/>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1</a:t>
            </a:r>
            <a:r>
              <a:rPr lang="zh-CN" altLang="en-US" sz="1400" b="1" dirty="0">
                <a:solidFill>
                  <a:srgbClr val="C0472D"/>
                </a:solidFill>
                <a:latin typeface="微软雅黑" pitchFamily="34" charset="-122"/>
                <a:ea typeface="微软雅黑" pitchFamily="34" charset="-122"/>
              </a:rPr>
              <a:t>课时　中华人民共和国成立前各种政治力量</a:t>
            </a:r>
          </a:p>
        </p:txBody>
      </p:sp>
      <p:pic>
        <p:nvPicPr>
          <p:cNvPr id="1028" name="图片 3"/>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91"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2" name="直接连接符 1"/>
          <p:cNvCxnSpPr/>
          <p:nvPr userDrawn="1"/>
        </p:nvCxnSpPr>
        <p:spPr>
          <a:xfrm>
            <a:off x="0" y="412750"/>
            <a:ext cx="11522075" cy="0"/>
          </a:xfrm>
          <a:prstGeom prst="line">
            <a:avLst/>
          </a:prstGeom>
          <a:ln w="12700">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027" name="TextBox 31"/>
          <p:cNvSpPr txBox="1">
            <a:spLocks noChangeArrowheads="1"/>
          </p:cNvSpPr>
          <p:nvPr userDrawn="1"/>
        </p:nvSpPr>
        <p:spPr bwMode="auto">
          <a:xfrm>
            <a:off x="539750" y="111125"/>
            <a:ext cx="6697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r>
              <a:rPr lang="zh-CN" altLang="en-US" sz="1400" b="1" dirty="0">
                <a:solidFill>
                  <a:srgbClr val="C0472D"/>
                </a:solidFill>
                <a:latin typeface="微软雅黑" pitchFamily="34" charset="-122"/>
                <a:ea typeface="微软雅黑" pitchFamily="34" charset="-122"/>
              </a:rPr>
              <a:t>第</a:t>
            </a:r>
            <a:r>
              <a:rPr lang="en-US" altLang="zh-CN" sz="1400" b="1" dirty="0">
                <a:solidFill>
                  <a:srgbClr val="C0472D"/>
                </a:solidFill>
                <a:latin typeface="微软雅黑" pitchFamily="34" charset="-122"/>
                <a:ea typeface="微软雅黑" pitchFamily="34" charset="-122"/>
              </a:rPr>
              <a:t>3</a:t>
            </a:r>
            <a:r>
              <a:rPr lang="zh-CN" altLang="en-US" sz="1400" b="1" dirty="0">
                <a:solidFill>
                  <a:srgbClr val="C0472D"/>
                </a:solidFill>
                <a:latin typeface="微软雅黑" pitchFamily="34" charset="-122"/>
                <a:ea typeface="微软雅黑" pitchFamily="34" charset="-122"/>
              </a:rPr>
              <a:t>课时　依法收集运用证据</a:t>
            </a:r>
          </a:p>
        </p:txBody>
      </p:sp>
      <p:pic>
        <p:nvPicPr>
          <p:cNvPr id="1028" name="图片 3"/>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0013" y="6350"/>
            <a:ext cx="450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85252314"/>
      </p:ext>
    </p:extLst>
  </p:cSld>
  <p:clrMap bg1="lt1" tx1="dk1" bg2="lt2" tx2="dk2" accent1="accent1" accent2="accent2" accent3="accent3" accent4="accent4" accent5="accent5" accent6="accent6" hlink="hlink" folHlink="folHlink"/>
  <p:sldLayoutIdLst>
    <p:sldLayoutId id="2147483690" r:id="rId1"/>
  </p:sldLayoutIdLst>
  <p:transition/>
  <p:txStyles>
    <p:titleStyle>
      <a:lvl1pPr algn="l" defTabSz="863600" rtl="0" eaLnBrk="0" fontAlgn="base" hangingPunct="0">
        <a:lnSpc>
          <a:spcPct val="90000"/>
        </a:lnSpc>
        <a:spcBef>
          <a:spcPct val="0"/>
        </a:spcBef>
        <a:spcAft>
          <a:spcPct val="0"/>
        </a:spcAft>
        <a:defRPr sz="4200" kern="1200">
          <a:solidFill>
            <a:schemeClr val="tx1"/>
          </a:solidFill>
          <a:latin typeface="+mj-lt"/>
          <a:ea typeface="+mj-ea"/>
          <a:cs typeface="+mj-cs"/>
        </a:defRPr>
      </a:lvl1pPr>
      <a:lvl2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2pPr>
      <a:lvl3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3pPr>
      <a:lvl4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4pPr>
      <a:lvl5pPr algn="l" defTabSz="863600" rtl="0" eaLnBrk="0" fontAlgn="base" hangingPunct="0">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5pPr>
      <a:lvl6pPr marL="4572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6pPr>
      <a:lvl7pPr marL="9144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7pPr>
      <a:lvl8pPr marL="13716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8pPr>
      <a:lvl9pPr marL="1828800" algn="l" defTabSz="863600" rtl="0" fontAlgn="base">
        <a:lnSpc>
          <a:spcPct val="90000"/>
        </a:lnSpc>
        <a:spcBef>
          <a:spcPct val="0"/>
        </a:spcBef>
        <a:spcAft>
          <a:spcPct val="0"/>
        </a:spcAft>
        <a:defRPr sz="4200">
          <a:solidFill>
            <a:schemeClr val="tx1"/>
          </a:solidFill>
          <a:latin typeface="Calibri Light" panose="020F0302020204030204" pitchFamily="34" charset="0"/>
          <a:ea typeface="宋体" panose="02010600030101010101" pitchFamily="2" charset="-122"/>
        </a:defRPr>
      </a:lvl9pPr>
    </p:titleStyle>
    <p:bodyStyle>
      <a:lvl1pPr marL="215900" indent="-215900" algn="l" defTabSz="863600" rtl="0" eaLnBrk="0" fontAlgn="base" hangingPunct="0">
        <a:lnSpc>
          <a:spcPct val="90000"/>
        </a:lnSpc>
        <a:spcBef>
          <a:spcPts val="950"/>
        </a:spcBef>
        <a:spcAft>
          <a:spcPct val="0"/>
        </a:spcAft>
        <a:buFont typeface="Arial" pitchFamily="34" charset="0"/>
        <a:buChar char="•"/>
        <a:defRPr sz="2600" kern="1200">
          <a:solidFill>
            <a:schemeClr val="tx1"/>
          </a:solidFill>
          <a:latin typeface="+mn-lt"/>
          <a:ea typeface="+mn-ea"/>
          <a:cs typeface="+mn-cs"/>
        </a:defRPr>
      </a:lvl1pPr>
      <a:lvl2pPr marL="647700" indent="-215900" algn="l" defTabSz="863600" rtl="0" eaLnBrk="0" fontAlgn="base" hangingPunct="0">
        <a:lnSpc>
          <a:spcPct val="90000"/>
        </a:lnSpc>
        <a:spcBef>
          <a:spcPts val="475"/>
        </a:spcBef>
        <a:spcAft>
          <a:spcPct val="0"/>
        </a:spcAft>
        <a:buFont typeface="Arial" pitchFamily="34" charset="0"/>
        <a:buChar char="•"/>
        <a:defRPr sz="2300" kern="1200">
          <a:solidFill>
            <a:schemeClr val="tx1"/>
          </a:solidFill>
          <a:latin typeface="+mn-lt"/>
          <a:ea typeface="+mn-ea"/>
          <a:cs typeface="+mn-cs"/>
        </a:defRPr>
      </a:lvl2pPr>
      <a:lvl3pPr marL="1079500" indent="-215900" algn="l" defTabSz="863600" rtl="0" eaLnBrk="0" fontAlgn="base" hangingPunct="0">
        <a:lnSpc>
          <a:spcPct val="90000"/>
        </a:lnSpc>
        <a:spcBef>
          <a:spcPts val="475"/>
        </a:spcBef>
        <a:spcAft>
          <a:spcPct val="0"/>
        </a:spcAft>
        <a:buFont typeface="Arial" pitchFamily="34" charset="0"/>
        <a:buChar char="•"/>
        <a:defRPr sz="1900" kern="1200">
          <a:solidFill>
            <a:schemeClr val="tx1"/>
          </a:solidFill>
          <a:latin typeface="+mn-lt"/>
          <a:ea typeface="+mn-ea"/>
          <a:cs typeface="+mn-cs"/>
        </a:defRPr>
      </a:lvl3pPr>
      <a:lvl4pPr marL="1512888" indent="-217488"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4pPr>
      <a:lvl5pPr marL="1944688" indent="-215900" algn="l" defTabSz="863600" rtl="0" eaLnBrk="0" fontAlgn="base" hangingPunct="0">
        <a:lnSpc>
          <a:spcPct val="90000"/>
        </a:lnSpc>
        <a:spcBef>
          <a:spcPts val="475"/>
        </a:spcBef>
        <a:spcAft>
          <a:spcPct val="0"/>
        </a:spcAft>
        <a:buFont typeface="Arial" pitchFamily="34" charset="0"/>
        <a:buChar char="•"/>
        <a:defRPr sz="17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8" r:id="rId1"/>
    <p:sldLayoutId id="2147483676"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jpeg"/><Relationship Id="rId5" Type="http://schemas.openxmlformats.org/officeDocument/2006/relationships/tags" Target="../tags/tag6.xml"/><Relationship Id="rId10" Type="http://schemas.openxmlformats.org/officeDocument/2006/relationships/notesSlide" Target="../notesSlides/notesSlide1.xml"/><Relationship Id="rId4" Type="http://schemas.openxmlformats.org/officeDocument/2006/relationships/tags" Target="../tags/tag5.xml"/><Relationship Id="rId9"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0.xml"/><Relationship Id="rId6" Type="http://schemas.openxmlformats.org/officeDocument/2006/relationships/hyperlink" Target="../3.&#37197;&#22871;&#32451;&#20064;&#39064;/&#35838;&#21518;&#32032;&#20859;&#35780;&#20215;/01%20%20&#35838;&#21518;&#32032;&#20859;&#35780;&#20215;(&#19968;)%20%20%20&#20013;&#21326;&#20154;&#27665;&#20849;&#21644;&#22269;&#25104;&#31435;&#21069;&#21508;&#31181;&#25919;&#27835;&#21147;&#37327;.docx" TargetMode="External"/><Relationship Id="rId5" Type="http://schemas.openxmlformats.org/officeDocument/2006/relationships/hyperlink" Target="../3.%20&#23398;&#29983;&#29992;&#20070;Word/2.&#37197;&#22871;&#32451;&#20064;&#39064;/&#35838;&#21518;&#32032;&#20859;&#35780;&#20215;/01%20&#35838;&#21518;&#32032;&#20859;&#35780;&#20215;(&#19968;).docx" TargetMode="External"/><Relationship Id="rId4" Type="http://schemas.openxmlformats.org/officeDocument/2006/relationships/image" Target="../media/image8.png"/></Relationships>
</file>

<file path=ppt/slides/_rels/slide5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1" cstate="print">
            <a:extLst>
              <a:ext uri="{28A0092B-C50C-407E-A947-70E740481C1C}">
                <a14:useLocalDpi xmlns:a14="http://schemas.microsoft.com/office/drawing/2010/main" val="0"/>
              </a:ext>
            </a:extLst>
          </a:blip>
          <a:srcRect t="34942"/>
          <a:stretch>
            <a:fillRect/>
          </a:stretch>
        </p:blipFill>
        <p:spPr>
          <a:xfrm>
            <a:off x="-10559" y="0"/>
            <a:ext cx="11532236" cy="4215896"/>
          </a:xfrm>
          <a:prstGeom prst="rect">
            <a:avLst/>
          </a:prstGeom>
        </p:spPr>
      </p:pic>
      <p:sp>
        <p:nvSpPr>
          <p:cNvPr id="12" name="矩形 11"/>
          <p:cNvSpPr/>
          <p:nvPr>
            <p:custDataLst>
              <p:tags r:id="rId1"/>
            </p:custDataLst>
          </p:nvPr>
        </p:nvSpPr>
        <p:spPr>
          <a:xfrm>
            <a:off x="0" y="3450086"/>
            <a:ext cx="3780790" cy="1515110"/>
          </a:xfrm>
          <a:prstGeom prst="rect">
            <a:avLst/>
          </a:prstGeom>
          <a:solidFill>
            <a:schemeClr val="accent4">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custDataLst>
              <p:tags r:id="rId2"/>
            </p:custDataLst>
          </p:nvPr>
        </p:nvSpPr>
        <p:spPr>
          <a:xfrm>
            <a:off x="3780790" y="3458341"/>
            <a:ext cx="7751445" cy="1515110"/>
          </a:xfrm>
          <a:prstGeom prst="rect">
            <a:avLst/>
          </a:prstGeom>
          <a:solidFill>
            <a:schemeClr val="bg1">
              <a:alpha val="6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文本框 15"/>
          <p:cNvSpPr txBox="1"/>
          <p:nvPr>
            <p:custDataLst>
              <p:tags r:id="rId3"/>
            </p:custDataLst>
          </p:nvPr>
        </p:nvSpPr>
        <p:spPr>
          <a:xfrm>
            <a:off x="502920" y="3890141"/>
            <a:ext cx="3032125" cy="559435"/>
          </a:xfrm>
          <a:prstGeom prst="rect">
            <a:avLst/>
          </a:prstGeom>
          <a:noFill/>
        </p:spPr>
        <p:txBody>
          <a:bodyPr wrap="square" rtlCol="0">
            <a:noAutofit/>
          </a:bodyPr>
          <a:lstStyle/>
          <a:p>
            <a:pPr marL="0" marR="0" lvl="0" indent="0" algn="l" defTabSz="91313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复习任务群一</a:t>
            </a:r>
          </a:p>
        </p:txBody>
      </p:sp>
      <p:sp>
        <p:nvSpPr>
          <p:cNvPr id="15" name="矩形 5"/>
          <p:cNvSpPr/>
          <p:nvPr>
            <p:custDataLst>
              <p:tags r:id="rId4"/>
            </p:custDataLst>
          </p:nvPr>
        </p:nvSpPr>
        <p:spPr>
          <a:xfrm>
            <a:off x="4003040" y="3548511"/>
            <a:ext cx="7329170" cy="1267460"/>
          </a:xfrm>
          <a:prstGeom prst="rect">
            <a:avLst/>
          </a:prstGeom>
          <a:noFill/>
          <a:ln w="9525">
            <a:noFill/>
          </a:ln>
        </p:spPr>
        <p:txBody>
          <a:bodyPr wrap="square" lIns="86411" tIns="43205" rIns="86411" bIns="43205">
            <a:spAutoFit/>
          </a:bodyPr>
          <a:lstStyle/>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1" i="0" u="none" strike="noStrike" kern="1200" cap="none" spc="0" normalizeH="0" baseline="0" noProof="0">
                <a:ln>
                  <a:noFill/>
                </a:ln>
                <a:solidFill>
                  <a:srgbClr val="5B9BD5">
                    <a:lumMod val="50000"/>
                  </a:srgbClr>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现代文阅读Ⅰ</a:t>
            </a:r>
          </a:p>
          <a:p>
            <a:pPr marL="0" marR="0" lvl="0" indent="0" algn="l" defTabSz="862330" rtl="0" eaLnBrk="1" fontAlgn="base" latinLnBrk="0" hangingPunct="1">
              <a:lnSpc>
                <a:spcPct val="120000"/>
              </a:lnSpc>
              <a:spcBef>
                <a:spcPct val="0"/>
              </a:spcBef>
              <a:spcAft>
                <a:spcPct val="0"/>
              </a:spcAft>
              <a:buClrTx/>
              <a:buSzTx/>
              <a:buFontTx/>
              <a:buNone/>
              <a:tabLst>
                <a:tab pos="2595880" algn="l"/>
              </a:tabLst>
              <a:defRPr/>
            </a:pPr>
            <a:r>
              <a:rPr kumimoji="0" sz="3200" b="0" i="0" u="none" strike="noStrike" kern="120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把握共性之“新”　打通应考之“脉”</a:t>
            </a:r>
          </a:p>
        </p:txBody>
      </p:sp>
      <p:sp>
        <p:nvSpPr>
          <p:cNvPr id="16" name="梯形 15"/>
          <p:cNvSpPr/>
          <p:nvPr>
            <p:custDataLst>
              <p:tags r:id="rId5"/>
            </p:custDataLst>
          </p:nvPr>
        </p:nvSpPr>
        <p:spPr>
          <a:xfrm>
            <a:off x="1512565" y="2913110"/>
            <a:ext cx="8604956" cy="1515109"/>
          </a:xfrm>
          <a:prstGeom prst="trapezoid">
            <a:avLst/>
          </a:prstGeom>
          <a:solidFill>
            <a:srgbClr val="CC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5"/>
          <p:cNvSpPr/>
          <p:nvPr>
            <p:custDataLst>
              <p:tags r:id="rId6"/>
            </p:custDataLst>
          </p:nvPr>
        </p:nvSpPr>
        <p:spPr>
          <a:xfrm>
            <a:off x="-4962" y="4754899"/>
            <a:ext cx="11522074" cy="628108"/>
          </a:xfrm>
          <a:prstGeom prst="rect">
            <a:avLst/>
          </a:prstGeom>
          <a:noFill/>
          <a:ln w="9525">
            <a:noFill/>
          </a:ln>
        </p:spPr>
        <p:txBody>
          <a:bodyPr wrap="square" lIns="86411" tIns="43205" rIns="86411" bIns="43205">
            <a:spAutoFit/>
          </a:bodyPr>
          <a:lstStyle/>
          <a:p>
            <a:pPr marL="0" marR="0" lvl="0" indent="0" algn="ctr" defTabSz="862330" rtl="0" eaLnBrk="1" fontAlgn="base" latinLnBrk="0" hangingPunct="1">
              <a:lnSpc>
                <a:spcPct val="120000"/>
              </a:lnSpc>
              <a:spcBef>
                <a:spcPct val="0"/>
              </a:spcBef>
              <a:spcAft>
                <a:spcPct val="0"/>
              </a:spcAft>
              <a:buClrTx/>
              <a:buSzTx/>
              <a:buFontTx/>
              <a:buNone/>
              <a:tabLst>
                <a:tab pos="2595880" algn="l"/>
              </a:tabLst>
              <a:defRPr/>
            </a:pP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第</a:t>
            </a:r>
            <a:r>
              <a:rPr kumimoji="0" lang="en-US" altLang="zh-CN"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3200" b="1" i="0" u="none" strike="noStrike" kern="1200" cap="none" spc="0" normalizeH="0" baseline="0" noProof="0" dirty="0">
                <a:ln>
                  <a:noFill/>
                </a:ln>
                <a:solidFill>
                  <a:prstClr val="white"/>
                </a:solidFill>
                <a:effectLst>
                  <a:outerShdw blurRad="38100" dist="25400" dir="5400000" algn="ctr" rotWithShape="0">
                    <a:srgbClr val="6E747A">
                      <a:alpha val="43000"/>
                    </a:srgbClr>
                  </a:outerShdw>
                </a:effectLst>
                <a:uLnTx/>
                <a:uFillTx/>
                <a:latin typeface="微软雅黑" panose="020B0503020204020204" pitchFamily="34" charset="-122"/>
                <a:ea typeface="微软雅黑" panose="020B0503020204020204" pitchFamily="34" charset="-122"/>
                <a:cs typeface="微软雅黑" panose="020B0503020204020204" pitchFamily="34" charset="-122"/>
              </a:rPr>
              <a:t>课时   </a:t>
            </a:r>
            <a:r>
              <a:rPr lang="zh-CN" altLang="en-US" sz="3200" b="1" dirty="0">
                <a:solidFill>
                  <a:prstClr val="white"/>
                </a:solidFill>
                <a:latin typeface="微软雅黑" panose="020B0503020204020204" pitchFamily="34" charset="-122"/>
                <a:ea typeface="微软雅黑" panose="020B0503020204020204" pitchFamily="34" charset="-122"/>
                <a:cs typeface="微软雅黑" panose="020B0503020204020204" pitchFamily="34" charset="-122"/>
              </a:rPr>
              <a:t>反应热  焓变（基础课）</a:t>
            </a:r>
            <a:endParaRPr kumimoji="0"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平行四边形 21"/>
          <p:cNvSpPr/>
          <p:nvPr/>
        </p:nvSpPr>
        <p:spPr>
          <a:xfrm>
            <a:off x="-29757" y="3600127"/>
            <a:ext cx="11561992" cy="2880048"/>
          </a:xfrm>
          <a:prstGeom prst="parallelogram">
            <a:avLst>
              <a:gd name="adj" fmla="val 0"/>
            </a:avLst>
          </a:prstGeom>
          <a:gradFill flip="none" rotWithShape="1">
            <a:gsLst>
              <a:gs pos="24000">
                <a:srgbClr val="0070C0"/>
              </a:gs>
              <a:gs pos="100000">
                <a:schemeClr val="accent6">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23" name="梯形 22"/>
          <p:cNvSpPr/>
          <p:nvPr>
            <p:custDataLst>
              <p:tags r:id="rId7"/>
            </p:custDataLst>
          </p:nvPr>
        </p:nvSpPr>
        <p:spPr>
          <a:xfrm flipV="1">
            <a:off x="1908181" y="2913109"/>
            <a:ext cx="7806055" cy="1341119"/>
          </a:xfrm>
          <a:prstGeom prst="trapezoid">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130" rtl="0" eaLnBrk="1" fontAlgn="base" latinLnBrk="0" hangingPunct="1">
              <a:lnSpc>
                <a:spcPct val="100000"/>
              </a:lnSpc>
              <a:spcBef>
                <a:spcPct val="0"/>
              </a:spcBef>
              <a:spcAft>
                <a:spcPct val="0"/>
              </a:spcAft>
              <a:buClrTx/>
              <a:buSzTx/>
              <a:buFontTx/>
              <a:buNone/>
              <a:defRPr/>
            </a:pPr>
            <a:endParaRPr kumimoji="0" lang="zh-CN" altLang="en-US" sz="28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4" name="文本框 28"/>
          <p:cNvSpPr txBox="1"/>
          <p:nvPr>
            <p:custDataLst>
              <p:tags r:id="rId8"/>
            </p:custDataLst>
          </p:nvPr>
        </p:nvSpPr>
        <p:spPr>
          <a:xfrm>
            <a:off x="1790668" y="2781134"/>
            <a:ext cx="7920880" cy="1523494"/>
          </a:xfrm>
          <a:prstGeom prst="rect">
            <a:avLst/>
          </a:prstGeom>
          <a:noFill/>
        </p:spPr>
        <p:txBody>
          <a:bodyPr wrap="square" rtlCol="0" anchor="ctr" anchorCtr="1">
            <a:spAutoFit/>
          </a:bodyPr>
          <a:lstStyle/>
          <a:p>
            <a:pPr algn="ctr">
              <a:lnSpc>
                <a:spcPct val="150000"/>
              </a:lnSpc>
              <a:defRPr/>
            </a:pPr>
            <a:r>
              <a:rPr lang="zh-CN" altLang="en-US"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第一单元　中国共产党的领导</a:t>
            </a:r>
            <a:endParaRPr lang="en-US" altLang="zh-CN" sz="32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endParaRPr>
          </a:p>
          <a:p>
            <a:pPr algn="ctr">
              <a:lnSpc>
                <a:spcPct val="150000"/>
              </a:lnSpc>
              <a:defRPr/>
            </a:pPr>
            <a:r>
              <a:rPr lang="zh-CN" altLang="en-US" sz="30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第一课　历史和人民的选择</a:t>
            </a:r>
          </a:p>
        </p:txBody>
      </p:sp>
      <p:sp>
        <p:nvSpPr>
          <p:cNvPr id="17" name="副标题 1"/>
          <p:cNvSpPr txBox="1"/>
          <p:nvPr/>
        </p:nvSpPr>
        <p:spPr>
          <a:xfrm>
            <a:off x="3261" y="4388730"/>
            <a:ext cx="11522075" cy="615553"/>
          </a:xfrm>
          <a:prstGeom prst="rect">
            <a:avLst/>
          </a:prstGeom>
        </p:spPr>
        <p:txBody>
          <a:bodyPr wrap="square">
            <a:spAutoFit/>
          </a:bodyPr>
          <a:lstStyle>
            <a:lvl1pPr marL="0" indent="0" algn="l" defTabSz="863600" rtl="0" eaLnBrk="1" fontAlgn="auto" hangingPunct="1">
              <a:lnSpc>
                <a:spcPct val="140000"/>
              </a:lnSpc>
              <a:spcBef>
                <a:spcPts val="0"/>
              </a:spcBef>
              <a:spcAft>
                <a:spcPct val="0"/>
              </a:spcAft>
              <a:buFont typeface="Arial" panose="020B0604020202020204" pitchFamily="34" charset="0"/>
              <a:buNone/>
              <a:defRPr sz="2800" b="0"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anose="020B0604020202020204"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anose="020B0604020202020204"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defTabSz="913130" eaLnBrk="0" fontAlgn="base" hangingPunct="0">
              <a:lnSpc>
                <a:spcPct val="100000"/>
              </a:lnSpc>
              <a:spcBef>
                <a:spcPct val="0"/>
              </a:spcBef>
              <a:defRPr/>
            </a:pP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第</a:t>
            </a:r>
            <a:r>
              <a:rPr lang="en-US" altLang="zh-CN"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1</a:t>
            </a:r>
            <a:r>
              <a:rPr lang="zh-CN" altLang="en-US" sz="3400" b="1" dirty="0">
                <a:solidFill>
                  <a:schemeClr val="bg1"/>
                </a:solidFill>
                <a:effectLst>
                  <a:outerShdw blurRad="101600" dist="76200" dir="8100000" algn="tr" rotWithShape="0">
                    <a:schemeClr val="tx1">
                      <a:alpha val="15000"/>
                    </a:schemeClr>
                  </a:outerShdw>
                </a:effectLst>
                <a:latin typeface="微软雅黑" panose="020B0503020204020204" pitchFamily="34" charset="-122"/>
                <a:ea typeface="微软雅黑" panose="020B0503020204020204" pitchFamily="34" charset="-122"/>
              </a:rPr>
              <a:t>课时　中华人民共和国成立前各种政治力量</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a:lnSpc>
                <a:spcPct val="150000"/>
              </a:lnSpc>
              <a:spcAft>
                <a:spcPts val="0"/>
              </a:spcAft>
            </a:pPr>
            <a:r>
              <a:rPr lang="zh-CN" altLang="zh-CN" kern="100" dirty="0">
                <a:latin typeface="Times New Roman"/>
                <a:ea typeface="黑体"/>
                <a:cs typeface="Times New Roman"/>
              </a:rPr>
              <a:t>三、没有共产党就没有新中国</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1</a:t>
            </a:r>
            <a:r>
              <a:rPr lang="zh-CN" altLang="zh-CN" kern="100" dirty="0">
                <a:latin typeface="Times New Roman"/>
                <a:cs typeface="Times New Roman"/>
              </a:rPr>
              <a:t>．新民主主义革命胜利的历史意义</a:t>
            </a:r>
            <a:endParaRPr lang="zh-CN" altLang="zh-CN" sz="1050" kern="100" dirty="0">
              <a:latin typeface="宋体"/>
              <a:cs typeface="Courier New"/>
            </a:endParaRPr>
          </a:p>
          <a:p>
            <a:pPr algn="just">
              <a:lnSpc>
                <a:spcPct val="150000"/>
              </a:lnSpc>
              <a:spcAft>
                <a:spcPts val="0"/>
              </a:spcAft>
            </a:pPr>
            <a:r>
              <a:rPr lang="zh-CN" altLang="zh-CN" kern="100" dirty="0">
                <a:latin typeface="Times New Roman"/>
                <a:cs typeface="Times New Roman"/>
              </a:rPr>
              <a:t>推翻了帝国主义、封建主义、官僚资本主义三座大山，彻底结束了旧中国</a:t>
            </a:r>
            <a:r>
              <a:rPr lang="en-US" altLang="zh-CN" kern="100" dirty="0">
                <a:solidFill>
                  <a:srgbClr val="000000"/>
                </a:solidFill>
                <a:latin typeface="Times New Roman"/>
                <a:ea typeface="华文楷体"/>
                <a:cs typeface="Courier New"/>
              </a:rPr>
              <a:t>__________________</a:t>
            </a:r>
            <a:r>
              <a:rPr lang="zh-CN" altLang="zh-CN" kern="100" dirty="0">
                <a:latin typeface="Times New Roman"/>
                <a:cs typeface="Times New Roman"/>
              </a:rPr>
              <a:t>的历史，彻底结束了极少数剥削者统治广大劳动人民的历史，彻底结束了旧中国一盘散沙的局面，彻底废除了列强强加给中国的不平等条约和帝国主义在中国的一切特权，为实现中华民族伟大复兴创造了</a:t>
            </a:r>
            <a:r>
              <a:rPr lang="en-US" altLang="zh-CN" kern="100" dirty="0">
                <a:solidFill>
                  <a:srgbClr val="000000"/>
                </a:solidFill>
                <a:latin typeface="Times New Roman"/>
                <a:ea typeface="华文楷体"/>
                <a:cs typeface="Courier New"/>
              </a:rPr>
              <a:t>____________</a:t>
            </a:r>
            <a:r>
              <a:rPr lang="zh-CN" altLang="zh-CN" kern="100" dirty="0">
                <a:latin typeface="Times New Roman"/>
                <a:cs typeface="Times New Roman"/>
              </a:rPr>
              <a:t>。</a:t>
            </a:r>
            <a:endParaRPr lang="zh-CN" altLang="zh-CN" sz="1050" kern="100" dirty="0">
              <a:effectLst/>
              <a:latin typeface="宋体"/>
              <a:cs typeface="Courier New"/>
            </a:endParaRPr>
          </a:p>
        </p:txBody>
      </p:sp>
      <p:sp>
        <p:nvSpPr>
          <p:cNvPr id="3" name="矩形 2"/>
          <p:cNvSpPr/>
          <p:nvPr/>
        </p:nvSpPr>
        <p:spPr>
          <a:xfrm>
            <a:off x="1480621" y="2788875"/>
            <a:ext cx="3416320" cy="523220"/>
          </a:xfrm>
          <a:prstGeom prst="rect">
            <a:avLst/>
          </a:prstGeom>
        </p:spPr>
        <p:txBody>
          <a:bodyPr wrap="none">
            <a:spAutoFit/>
          </a:bodyPr>
          <a:lstStyle/>
          <a:p>
            <a:r>
              <a:rPr lang="zh-CN" altLang="zh-CN" b="1" dirty="0">
                <a:latin typeface="Times New Roman"/>
                <a:ea typeface="华文楷体"/>
                <a:cs typeface="Times New Roman"/>
              </a:rPr>
              <a:t>半殖民地半封建社会</a:t>
            </a:r>
            <a:endParaRPr lang="zh-CN" altLang="en-US" dirty="0"/>
          </a:p>
        </p:txBody>
      </p:sp>
      <p:sp>
        <p:nvSpPr>
          <p:cNvPr id="4" name="矩形 3"/>
          <p:cNvSpPr/>
          <p:nvPr/>
        </p:nvSpPr>
        <p:spPr>
          <a:xfrm>
            <a:off x="5437001" y="4680247"/>
            <a:ext cx="2339102" cy="523220"/>
          </a:xfrm>
          <a:prstGeom prst="rect">
            <a:avLst/>
          </a:prstGeom>
        </p:spPr>
        <p:txBody>
          <a:bodyPr wrap="none">
            <a:spAutoFit/>
          </a:bodyPr>
          <a:lstStyle/>
          <a:p>
            <a:r>
              <a:rPr lang="zh-CN" altLang="zh-CN" b="1" dirty="0">
                <a:latin typeface="Times New Roman"/>
                <a:ea typeface="华文楷体"/>
                <a:cs typeface="Times New Roman"/>
              </a:rPr>
              <a:t>根本社会条件</a:t>
            </a:r>
            <a:endParaRPr lang="zh-CN" altLang="en-US" dirty="0"/>
          </a:p>
        </p:txBody>
      </p:sp>
    </p:spTree>
    <p:extLst>
      <p:ext uri="{BB962C8B-B14F-4D97-AF65-F5344CB8AC3E}">
        <p14:creationId xmlns:p14="http://schemas.microsoft.com/office/powerpoint/2010/main" val="26509231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a:lnSpc>
                <a:spcPct val="150000"/>
              </a:lnSpc>
              <a:spcAft>
                <a:spcPts val="0"/>
              </a:spcAft>
            </a:pPr>
            <a:r>
              <a:rPr lang="en-US" altLang="zh-CN" kern="100" dirty="0">
                <a:latin typeface="Times New Roman"/>
                <a:cs typeface="Courier New"/>
              </a:rPr>
              <a:t>2</a:t>
            </a:r>
            <a:r>
              <a:rPr lang="zh-CN" altLang="zh-CN" kern="100" dirty="0">
                <a:latin typeface="Times New Roman"/>
                <a:cs typeface="Times New Roman"/>
              </a:rPr>
              <a:t>．中华人民共和国成立的历史意义</a:t>
            </a:r>
            <a:endParaRPr lang="zh-CN" altLang="zh-CN" sz="1050" kern="100" dirty="0">
              <a:latin typeface="宋体"/>
              <a:cs typeface="Courier New"/>
            </a:endParaRPr>
          </a:p>
          <a:p>
            <a:pPr algn="just">
              <a:lnSpc>
                <a:spcPct val="150000"/>
              </a:lnSpc>
              <a:spcAft>
                <a:spcPts val="0"/>
              </a:spcAft>
            </a:pPr>
            <a:r>
              <a:rPr lang="zh-CN" altLang="zh-CN" kern="100" dirty="0">
                <a:latin typeface="Times New Roman"/>
                <a:cs typeface="Times New Roman"/>
              </a:rPr>
              <a:t>实现了中国从几千年</a:t>
            </a:r>
            <a:r>
              <a:rPr lang="en-US" altLang="zh-CN" kern="100" dirty="0">
                <a:solidFill>
                  <a:srgbClr val="000000"/>
                </a:solidFill>
                <a:latin typeface="Times New Roman"/>
                <a:ea typeface="华文楷体"/>
                <a:cs typeface="Courier New"/>
              </a:rPr>
              <a:t>____________</a:t>
            </a:r>
            <a:r>
              <a:rPr lang="zh-CN" altLang="zh-CN" kern="100" dirty="0">
                <a:latin typeface="Times New Roman"/>
                <a:cs typeface="Times New Roman"/>
              </a:rPr>
              <a:t>向</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的伟大飞跃。从此，中国人民掌握了国家的权力，成为</a:t>
            </a:r>
            <a:r>
              <a:rPr lang="en-US" altLang="zh-CN" kern="100" dirty="0">
                <a:solidFill>
                  <a:srgbClr val="000000"/>
                </a:solidFill>
                <a:latin typeface="Times New Roman"/>
                <a:ea typeface="华文楷体"/>
                <a:cs typeface="Courier New"/>
              </a:rPr>
              <a:t>____________________</a:t>
            </a:r>
            <a:r>
              <a:rPr lang="zh-CN" altLang="zh-CN" kern="100" dirty="0">
                <a:latin typeface="Times New Roman"/>
                <a:cs typeface="Times New Roman"/>
              </a:rPr>
              <a:t>。</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3</a:t>
            </a:r>
            <a:r>
              <a:rPr lang="zh-CN" altLang="zh-CN" kern="100" dirty="0">
                <a:latin typeface="Times New Roman"/>
                <a:cs typeface="Times New Roman"/>
              </a:rPr>
              <a:t>．历史结论</a:t>
            </a:r>
            <a:endParaRPr lang="zh-CN" altLang="zh-CN" sz="1050" kern="100" dirty="0">
              <a:latin typeface="宋体"/>
              <a:cs typeface="Courier New"/>
            </a:endParaRPr>
          </a:p>
          <a:p>
            <a:pPr algn="just">
              <a:lnSpc>
                <a:spcPct val="150000"/>
              </a:lnSpc>
              <a:spcAft>
                <a:spcPts val="0"/>
              </a:spcAft>
            </a:pPr>
            <a:r>
              <a:rPr lang="en-US" altLang="zh-CN" kern="100" dirty="0">
                <a:solidFill>
                  <a:srgbClr val="000000"/>
                </a:solidFill>
                <a:latin typeface="Times New Roman"/>
                <a:ea typeface="华文楷体"/>
                <a:cs typeface="Courier New"/>
              </a:rPr>
              <a:t>______________________</a:t>
            </a:r>
            <a:r>
              <a:rPr lang="zh-CN" altLang="zh-CN" kern="100" dirty="0">
                <a:latin typeface="Times New Roman"/>
                <a:cs typeface="Times New Roman"/>
              </a:rPr>
              <a:t>，是近代以来中国人民斗争经验的历史总结，是中国人民在长期探索、艰苦奋斗的基础上共同确认的历史真理。</a:t>
            </a:r>
            <a:endParaRPr lang="zh-CN" altLang="zh-CN" sz="1050" kern="100" dirty="0">
              <a:effectLst/>
              <a:latin typeface="宋体"/>
              <a:cs typeface="Courier New"/>
            </a:endParaRPr>
          </a:p>
        </p:txBody>
      </p:sp>
      <p:sp>
        <p:nvSpPr>
          <p:cNvPr id="3" name="矩形 2"/>
          <p:cNvSpPr/>
          <p:nvPr/>
        </p:nvSpPr>
        <p:spPr>
          <a:xfrm>
            <a:off x="3672805" y="1511895"/>
            <a:ext cx="2339102" cy="523220"/>
          </a:xfrm>
          <a:prstGeom prst="rect">
            <a:avLst/>
          </a:prstGeom>
        </p:spPr>
        <p:txBody>
          <a:bodyPr wrap="none">
            <a:spAutoFit/>
          </a:bodyPr>
          <a:lstStyle/>
          <a:p>
            <a:r>
              <a:rPr lang="zh-CN" altLang="zh-CN" b="1" dirty="0">
                <a:latin typeface="Times New Roman"/>
                <a:ea typeface="华文楷体"/>
                <a:cs typeface="Times New Roman"/>
              </a:rPr>
              <a:t>封建专制政治</a:t>
            </a:r>
            <a:endParaRPr lang="zh-CN" altLang="en-US" dirty="0"/>
          </a:p>
        </p:txBody>
      </p:sp>
      <p:sp>
        <p:nvSpPr>
          <p:cNvPr id="4" name="矩形 3"/>
          <p:cNvSpPr/>
          <p:nvPr/>
        </p:nvSpPr>
        <p:spPr>
          <a:xfrm>
            <a:off x="6192308" y="1528098"/>
            <a:ext cx="1620957" cy="523220"/>
          </a:xfrm>
          <a:prstGeom prst="rect">
            <a:avLst/>
          </a:prstGeom>
        </p:spPr>
        <p:txBody>
          <a:bodyPr wrap="none">
            <a:spAutoFit/>
          </a:bodyPr>
          <a:lstStyle/>
          <a:p>
            <a:r>
              <a:rPr lang="zh-CN" altLang="zh-CN" b="1" dirty="0">
                <a:latin typeface="Times New Roman"/>
                <a:ea typeface="华文楷体"/>
                <a:cs typeface="Times New Roman"/>
              </a:rPr>
              <a:t>人民民主</a:t>
            </a:r>
            <a:endParaRPr lang="zh-CN" altLang="en-US" dirty="0"/>
          </a:p>
        </p:txBody>
      </p:sp>
      <p:sp>
        <p:nvSpPr>
          <p:cNvPr id="5" name="矩形 4"/>
          <p:cNvSpPr/>
          <p:nvPr/>
        </p:nvSpPr>
        <p:spPr>
          <a:xfrm>
            <a:off x="5770698" y="2159967"/>
            <a:ext cx="3775393" cy="523220"/>
          </a:xfrm>
          <a:prstGeom prst="rect">
            <a:avLst/>
          </a:prstGeom>
        </p:spPr>
        <p:txBody>
          <a:bodyPr wrap="none">
            <a:spAutoFit/>
          </a:bodyPr>
          <a:lstStyle/>
          <a:p>
            <a:r>
              <a:rPr lang="zh-CN" altLang="zh-CN" b="1" dirty="0">
                <a:latin typeface="Times New Roman"/>
                <a:ea typeface="华文楷体"/>
                <a:cs typeface="Times New Roman"/>
              </a:rPr>
              <a:t>国家和自己命运的主人</a:t>
            </a:r>
            <a:endParaRPr lang="zh-CN" altLang="en-US" dirty="0"/>
          </a:p>
        </p:txBody>
      </p:sp>
      <p:sp>
        <p:nvSpPr>
          <p:cNvPr id="6" name="矩形 5"/>
          <p:cNvSpPr/>
          <p:nvPr/>
        </p:nvSpPr>
        <p:spPr>
          <a:xfrm>
            <a:off x="432445" y="3384103"/>
            <a:ext cx="4134465" cy="523220"/>
          </a:xfrm>
          <a:prstGeom prst="rect">
            <a:avLst/>
          </a:prstGeom>
        </p:spPr>
        <p:txBody>
          <a:bodyPr wrap="none">
            <a:spAutoFit/>
          </a:bodyPr>
          <a:lstStyle/>
          <a:p>
            <a:r>
              <a:rPr lang="zh-CN" altLang="zh-CN" b="1" dirty="0">
                <a:latin typeface="Times New Roman"/>
                <a:ea typeface="华文楷体"/>
                <a:cs typeface="Times New Roman"/>
              </a:rPr>
              <a:t>没有共产党就没有新中国</a:t>
            </a:r>
            <a:endParaRPr lang="zh-CN" altLang="en-US" dirty="0"/>
          </a:p>
        </p:txBody>
      </p:sp>
    </p:spTree>
    <p:extLst>
      <p:ext uri="{BB962C8B-B14F-4D97-AF65-F5344CB8AC3E}">
        <p14:creationId xmlns:p14="http://schemas.microsoft.com/office/powerpoint/2010/main" val="387761218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853945"/>
            <a:ext cx="10692000" cy="3970318"/>
          </a:xfrm>
        </p:spPr>
        <p:txBody>
          <a:bodyPr/>
          <a:lstStyle/>
          <a:p>
            <a:pPr algn="just">
              <a:lnSpc>
                <a:spcPct val="15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辨别区分</a:t>
            </a:r>
            <a:r>
              <a:rPr lang="en-US" altLang="zh-CN" kern="100" dirty="0">
                <a:latin typeface="Times New Roman"/>
                <a:ea typeface="黑体"/>
                <a:cs typeface="Courier New"/>
              </a:rPr>
              <a:t>]</a:t>
            </a:r>
            <a:r>
              <a:rPr lang="zh-CN" altLang="zh-CN" kern="100" dirty="0">
                <a:latin typeface="Times New Roman"/>
                <a:ea typeface="华文楷体"/>
                <a:cs typeface="Times New Roman"/>
              </a:rPr>
              <a:t>新民主主义革命是无产阶级领导的，人民大众的，反对帝国主义、封建主义、官僚资本主义的革命。它的目标是无产阶级</a:t>
            </a:r>
            <a:r>
              <a:rPr lang="en-US" altLang="zh-CN" kern="100" dirty="0">
                <a:latin typeface="Times New Roman"/>
                <a:ea typeface="华文楷体"/>
                <a:cs typeface="Courier New"/>
              </a:rPr>
              <a:t>(</a:t>
            </a:r>
            <a:r>
              <a:rPr lang="zh-CN" altLang="zh-CN" kern="100" dirty="0">
                <a:latin typeface="Times New Roman"/>
                <a:ea typeface="华文楷体"/>
                <a:cs typeface="Times New Roman"/>
              </a:rPr>
              <a:t>通过中国共产党</a:t>
            </a:r>
            <a:r>
              <a:rPr lang="en-US" altLang="zh-CN" kern="100" dirty="0">
                <a:latin typeface="Times New Roman"/>
                <a:ea typeface="华文楷体"/>
                <a:cs typeface="Courier New"/>
              </a:rPr>
              <a:t>)</a:t>
            </a:r>
            <a:r>
              <a:rPr lang="zh-CN" altLang="zh-CN" kern="100" dirty="0">
                <a:latin typeface="Times New Roman"/>
                <a:ea typeface="华文楷体"/>
                <a:cs typeface="Times New Roman"/>
              </a:rPr>
              <a:t>牢牢掌握革命领导权，彻底完成革命的任务，并及时实现由新民主主义向社会主义的过渡。</a:t>
            </a:r>
            <a:r>
              <a:rPr lang="en-US" altLang="zh-CN" kern="100" dirty="0">
                <a:latin typeface="Times New Roman"/>
                <a:ea typeface="华文楷体"/>
                <a:cs typeface="Courier New"/>
              </a:rPr>
              <a:t>1949</a:t>
            </a:r>
            <a:r>
              <a:rPr lang="zh-CN" altLang="zh-CN" kern="100" dirty="0">
                <a:latin typeface="Times New Roman"/>
                <a:ea typeface="华文楷体"/>
                <a:cs typeface="Times New Roman"/>
              </a:rPr>
              <a:t>年中华人民共和国的成立标志着我国新民主主义革命的基本结束和社会主义革命的开始。</a:t>
            </a:r>
            <a:endParaRPr lang="zh-CN" altLang="zh-CN" sz="1050" kern="100" dirty="0">
              <a:effectLst/>
              <a:latin typeface="宋体"/>
              <a:cs typeface="Courier New"/>
            </a:endParaRPr>
          </a:p>
        </p:txBody>
      </p:sp>
    </p:spTree>
    <p:extLst>
      <p:ext uri="{BB962C8B-B14F-4D97-AF65-F5344CB8AC3E}">
        <p14:creationId xmlns:p14="http://schemas.microsoft.com/office/powerpoint/2010/main" val="1276430571"/>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445" y="490208"/>
            <a:ext cx="6383508" cy="625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副标题 1"/>
          <p:cNvSpPr>
            <a:spLocks noGrp="1"/>
          </p:cNvSpPr>
          <p:nvPr>
            <p:ph type="subTitle" idx="1"/>
          </p:nvPr>
        </p:nvSpPr>
        <p:spPr>
          <a:xfrm>
            <a:off x="415037" y="1212364"/>
            <a:ext cx="10692000" cy="4616648"/>
          </a:xfrm>
        </p:spPr>
        <p:txBody>
          <a:bodyPr/>
          <a:lstStyle/>
          <a:p>
            <a:pPr algn="just">
              <a:lnSpc>
                <a:spcPct val="150000"/>
              </a:lnSpc>
              <a:spcAft>
                <a:spcPts val="0"/>
              </a:spcAft>
            </a:pPr>
            <a:r>
              <a:rPr lang="en-US" altLang="zh-CN" kern="100" dirty="0">
                <a:latin typeface="Times New Roman"/>
                <a:cs typeface="Courier New"/>
              </a:rPr>
              <a:t>1</a:t>
            </a:r>
            <a:r>
              <a:rPr lang="zh-CN" altLang="zh-CN" kern="100" dirty="0">
                <a:latin typeface="Times New Roman"/>
                <a:cs typeface="Times New Roman"/>
              </a:rPr>
              <a:t>．帝国主义和中华民族的矛盾是近代中国社会的主要矛盾。</a:t>
            </a:r>
            <a:r>
              <a:rPr lang="en-US" altLang="zh-CN" kern="100" dirty="0">
                <a:latin typeface="Times New Roman"/>
                <a:cs typeface="Courier New"/>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2</a:t>
            </a:r>
            <a:r>
              <a:rPr lang="zh-CN" altLang="zh-CN" kern="100" dirty="0">
                <a:latin typeface="Times New Roman"/>
                <a:cs typeface="Times New Roman"/>
              </a:rPr>
              <a:t>．近代中国的两大历史任务是争取民族独立、人民解放。</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3</a:t>
            </a:r>
            <a:r>
              <a:rPr lang="zh-CN" altLang="zh-CN" kern="100" dirty="0">
                <a:latin typeface="Times New Roman"/>
                <a:cs typeface="Times New Roman"/>
              </a:rPr>
              <a:t>．近代中国，压在中国人民头上的三座大山是帝国主义、封建主义和资本主义。</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4</a:t>
            </a:r>
            <a:r>
              <a:rPr lang="zh-CN" altLang="zh-CN" kern="100" dirty="0">
                <a:latin typeface="Times New Roman"/>
                <a:cs typeface="Times New Roman"/>
              </a:rPr>
              <a:t>．中国共产党的初心和使命是实现共产主义。</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nSpc>
                <a:spcPct val="150000"/>
              </a:lnSpc>
              <a:spcAft>
                <a:spcPts val="0"/>
              </a:spcAft>
            </a:pPr>
            <a:r>
              <a:rPr lang="en-US" altLang="zh-CN" kern="100" dirty="0">
                <a:latin typeface="Times New Roman"/>
                <a:cs typeface="Courier New"/>
              </a:rPr>
              <a:t>5</a:t>
            </a:r>
            <a:r>
              <a:rPr lang="zh-CN" altLang="zh-CN" kern="100" dirty="0">
                <a:latin typeface="Times New Roman"/>
                <a:cs typeface="Times New Roman"/>
              </a:rPr>
              <a:t>．新民主主义革命的胜利，实现了中国从几千年封建专制政治向人民民主的伟大飞跃。</a:t>
            </a:r>
            <a:r>
              <a:rPr lang="en-US" altLang="zh-CN" kern="100" dirty="0">
                <a:latin typeface="Times New Roman"/>
                <a:cs typeface="Times New Roman"/>
              </a:rPr>
              <a:t>							</a:t>
            </a:r>
            <a:r>
              <a:rPr lang="en-US" altLang="zh-CN" kern="100" dirty="0">
                <a:latin typeface="Times New Roman"/>
                <a:cs typeface="Courier New"/>
              </a:rPr>
              <a:t>(</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effectLst/>
              <a:latin typeface="宋体"/>
              <a:cs typeface="Courier New"/>
            </a:endParaRPr>
          </a:p>
        </p:txBody>
      </p:sp>
      <p:sp>
        <p:nvSpPr>
          <p:cNvPr id="3" name="矩形 2"/>
          <p:cNvSpPr/>
          <p:nvPr/>
        </p:nvSpPr>
        <p:spPr>
          <a:xfrm>
            <a:off x="10225533" y="1367879"/>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5" name="矩形 4"/>
          <p:cNvSpPr/>
          <p:nvPr/>
        </p:nvSpPr>
        <p:spPr>
          <a:xfrm>
            <a:off x="10225533" y="2051955"/>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6" name="矩形 5"/>
          <p:cNvSpPr/>
          <p:nvPr/>
        </p:nvSpPr>
        <p:spPr>
          <a:xfrm>
            <a:off x="10236260" y="3276091"/>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9" name="矩形 8"/>
          <p:cNvSpPr/>
          <p:nvPr/>
        </p:nvSpPr>
        <p:spPr>
          <a:xfrm>
            <a:off x="10236260" y="3960167"/>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
        <p:nvSpPr>
          <p:cNvPr id="10" name="矩形 9"/>
          <p:cNvSpPr/>
          <p:nvPr/>
        </p:nvSpPr>
        <p:spPr>
          <a:xfrm>
            <a:off x="10239558" y="5184303"/>
            <a:ext cx="545342" cy="523220"/>
          </a:xfrm>
          <a:prstGeom prst="rect">
            <a:avLst/>
          </a:prstGeom>
        </p:spPr>
        <p:txBody>
          <a:bodyPr wrap="none">
            <a:spAutoFit/>
          </a:bodyPr>
          <a:lstStyle/>
          <a:p>
            <a:r>
              <a:rPr lang="en-US" altLang="zh-CN" b="1" dirty="0">
                <a:latin typeface="宋体"/>
                <a:cs typeface="Times New Roman"/>
              </a:rPr>
              <a:t>×</a:t>
            </a:r>
            <a:endParaRPr lang="zh-CN" altLang="en-US" dirty="0"/>
          </a:p>
        </p:txBody>
      </p:sp>
    </p:spTree>
    <p:extLst>
      <p:ext uri="{BB962C8B-B14F-4D97-AF65-F5344CB8AC3E}">
        <p14:creationId xmlns:p14="http://schemas.microsoft.com/office/powerpoint/2010/main" val="39249406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randombar(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randombar(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430213"/>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a:solidFill>
                  <a:schemeClr val="bg1"/>
                </a:solidFill>
                <a:latin typeface="微软雅黑" pitchFamily="34" charset="-122"/>
                <a:ea typeface="微软雅黑" pitchFamily="34" charset="-122"/>
              </a:rPr>
              <a:t>任务型课堂</a:t>
            </a:r>
          </a:p>
        </p:txBody>
      </p:sp>
      <p:sp>
        <p:nvSpPr>
          <p:cNvPr id="2" name="矩形 1"/>
          <p:cNvSpPr/>
          <p:nvPr/>
        </p:nvSpPr>
        <p:spPr>
          <a:xfrm>
            <a:off x="366713" y="158390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任务一　近代中国的基本国情和主要矛盾</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2328488"/>
            <a:ext cx="10692000" cy="2677656"/>
          </a:xfrm>
        </p:spPr>
        <p:txBody>
          <a:bodyPr/>
          <a:lstStyle/>
          <a:p>
            <a:pPr algn="just">
              <a:lnSpc>
                <a:spcPct val="15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辛亥革命的发生，有着深刻的社会历史背景，是近代以来中国社会矛盾激化和中国人民顽强斗争的必然结果。</a:t>
            </a:r>
            <a:endParaRPr lang="zh-CN" altLang="zh-CN" sz="1050" kern="100" dirty="0">
              <a:latin typeface="宋体"/>
              <a:cs typeface="Courier New"/>
            </a:endParaRPr>
          </a:p>
          <a:p>
            <a:pPr algn="just">
              <a:lnSpc>
                <a:spcPct val="150000"/>
              </a:lnSpc>
              <a:spcAft>
                <a:spcPts val="0"/>
              </a:spcAft>
            </a:pPr>
            <a:r>
              <a:rPr lang="zh-CN" altLang="zh-CN" kern="100" dirty="0">
                <a:latin typeface="Times New Roman"/>
                <a:cs typeface="Times New Roman"/>
              </a:rPr>
              <a:t>辛亥革命发生的深刻社会历史背景是什么？</a:t>
            </a:r>
            <a:endParaRPr lang="zh-CN" altLang="zh-CN" sz="1050" kern="100" dirty="0">
              <a:latin typeface="宋体"/>
              <a:cs typeface="Courier New"/>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a:lnSpc>
                <a:spcPct val="15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西方列强的入侵打断了中国社会的正常发展进程，中国逐步成为半殖民地半封建社会。</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半殖民地半封建的社会性质决定了近代中国社会矛盾呈现错综复杂的状况。其中主要矛盾是帝国主义和中华民族的矛盾、封建主义和人民大众的矛盾。</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近代以来中国社会矛盾激化，英雄的中国人民在救亡图存的道路上一次次抗争、一次次求索，展现了不畏强暴、自强不息的顽强意志。</a:t>
            </a:r>
            <a:endParaRPr lang="zh-CN" altLang="zh-CN" sz="1050" kern="100" dirty="0">
              <a:effectLst/>
              <a:latin typeface="宋体"/>
              <a:cs typeface="Courier New"/>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a:lnSpc>
                <a:spcPct val="15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en-US" altLang="zh-CN" kern="100" dirty="0">
                <a:latin typeface="Times New Roman"/>
                <a:ea typeface="华文楷体"/>
                <a:cs typeface="Courier New"/>
              </a:rPr>
              <a:t>1917</a:t>
            </a:r>
            <a:r>
              <a:rPr lang="zh-CN" altLang="zh-CN" kern="100" dirty="0">
                <a:latin typeface="Times New Roman"/>
                <a:ea typeface="华文楷体"/>
                <a:cs typeface="Times New Roman"/>
              </a:rPr>
              <a:t>年俄国十月革命一声炮响，给中国送来了马克思列宁主义。中国先进分子从马克思列宁主义的科学真理中看到了解决中国问题的出路。在近代以后中国社会的剧烈运动中，在中国人民反抗封建统治和外来侵略的激烈斗争中，在马克思列宁主义同中国工人运动的结合过程中，中国共产党应运而生。从此，中国人民谋求民族独立、人民解放和国家富强、人民幸福的斗争就有了主心骨，中国人民就从精神上由被动转为主动。</a:t>
            </a:r>
            <a:endParaRPr lang="zh-CN" altLang="zh-CN" sz="1050" kern="100" dirty="0">
              <a:effectLst/>
              <a:latin typeface="宋体"/>
              <a:cs typeface="Courier New"/>
            </a:endParaRPr>
          </a:p>
        </p:txBody>
      </p:sp>
    </p:spTree>
    <p:extLst>
      <p:ext uri="{BB962C8B-B14F-4D97-AF65-F5344CB8AC3E}">
        <p14:creationId xmlns:p14="http://schemas.microsoft.com/office/powerpoint/2010/main" val="224004324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350724"/>
            <a:ext cx="10692000" cy="1961371"/>
          </a:xfrm>
        </p:spPr>
        <p:txBody>
          <a:bodyPr/>
          <a:lstStyle/>
          <a:p>
            <a:pPr algn="just">
              <a:lnSpc>
                <a:spcPct val="150000"/>
              </a:lnSpc>
              <a:spcAft>
                <a:spcPts val="0"/>
              </a:spcAft>
            </a:pPr>
            <a:r>
              <a:rPr lang="zh-CN" altLang="zh-CN" kern="100" dirty="0">
                <a:latin typeface="Times New Roman"/>
                <a:cs typeface="Times New Roman"/>
              </a:rPr>
              <a:t>近代中国人民顽强斗争的历史任务是什么？</a:t>
            </a:r>
            <a:endParaRPr lang="zh-CN" altLang="zh-CN" sz="1050" kern="100" dirty="0">
              <a:latin typeface="宋体"/>
              <a:cs typeface="Courier New"/>
            </a:endParaRPr>
          </a:p>
          <a:p>
            <a:pPr algn="just">
              <a:lnSpc>
                <a:spcPct val="150000"/>
              </a:lnSpc>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近代中国的基本国情和主要矛盾决定了近代中国的两大历史任务：争取民族独立、人民解放，实现国家富强、人民幸福。</a:t>
            </a:r>
            <a:endParaRPr lang="zh-CN" altLang="zh-CN" sz="1050" kern="100" dirty="0">
              <a:effectLst/>
              <a:latin typeface="宋体"/>
              <a:cs typeface="Courier New"/>
            </a:endParaRPr>
          </a:p>
        </p:txBody>
      </p:sp>
    </p:spTree>
    <p:extLst>
      <p:ext uri="{BB962C8B-B14F-4D97-AF65-F5344CB8AC3E}">
        <p14:creationId xmlns:p14="http://schemas.microsoft.com/office/powerpoint/2010/main" val="1154950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由于历史进程和社会条件的制约，由于没有找到解决中国前途命运问题的正确道路和领导力量，辛亥革命没有改变旧中国半殖民地半封建的社会性质和中国人民的悲惨境遇，没有完成实现民族独立、人民解放的历史任务。认识和解决近代中国一切社会问题的基本依据是</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．清朝的腐败统治</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B</a:t>
            </a:r>
            <a:r>
              <a:rPr lang="zh-CN" altLang="zh-CN" kern="100" dirty="0">
                <a:latin typeface="Times New Roman"/>
                <a:cs typeface="Times New Roman"/>
              </a:rPr>
              <a:t>．西方资本主义的快速发展</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C</a:t>
            </a:r>
            <a:r>
              <a:rPr lang="zh-CN" altLang="zh-CN" kern="100" dirty="0">
                <a:latin typeface="Times New Roman"/>
                <a:cs typeface="Times New Roman"/>
              </a:rPr>
              <a:t>．近代中国半殖民地半封建社会的基本国情</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D</a:t>
            </a:r>
            <a:r>
              <a:rPr lang="zh-CN" altLang="zh-CN" kern="100" dirty="0">
                <a:latin typeface="Times New Roman"/>
                <a:cs typeface="Times New Roman"/>
              </a:rPr>
              <a:t>．鸦片战争的失败</a:t>
            </a:r>
            <a:endParaRPr lang="zh-CN" altLang="zh-CN" sz="1050" kern="100" dirty="0">
              <a:effectLst/>
              <a:latin typeface="宋体"/>
              <a:cs typeface="Courier New"/>
            </a:endParaRPr>
          </a:p>
        </p:txBody>
      </p:sp>
      <p:sp>
        <p:nvSpPr>
          <p:cNvPr id="3" name="矩形 2"/>
          <p:cNvSpPr/>
          <p:nvPr/>
        </p:nvSpPr>
        <p:spPr>
          <a:xfrm>
            <a:off x="316817" y="478825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0126617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323987"/>
          </a:xfrm>
        </p:spPr>
        <p:txBody>
          <a:bodyPr/>
          <a:lstStyle/>
          <a:p>
            <a:pPr algn="just">
              <a:lnSpc>
                <a:spcPct val="150000"/>
              </a:lnSpc>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由于历史进程和社会条件的制约，辛亥革命没有改变旧中国半殖民地半封建的社会性质和中国人民的悲惨境遇，没有完成历史任务，这表明半殖民地半封建社会是近代中国的基本国情，也是认识和解决近代中国一切社会问题的基本依据，</a:t>
            </a:r>
            <a:r>
              <a:rPr lang="en-US" altLang="zh-CN" kern="100" dirty="0">
                <a:latin typeface="Times New Roman"/>
                <a:ea typeface="华文楷体"/>
                <a:cs typeface="Courier New"/>
              </a:rPr>
              <a:t>C</a:t>
            </a:r>
            <a:r>
              <a:rPr lang="zh-CN" altLang="zh-CN" kern="100" dirty="0">
                <a:latin typeface="Times New Roman"/>
                <a:ea typeface="华文楷体"/>
                <a:cs typeface="Times New Roman"/>
              </a:rPr>
              <a:t>正确。</a:t>
            </a:r>
            <a:r>
              <a:rPr lang="en-US" altLang="zh-CN" kern="100" dirty="0">
                <a:latin typeface="Times New Roman"/>
                <a:ea typeface="华文楷体"/>
                <a:cs typeface="Courier New"/>
              </a:rPr>
              <a:t>A</a:t>
            </a:r>
            <a:r>
              <a:rPr lang="zh-CN" altLang="zh-CN" kern="100" dirty="0">
                <a:latin typeface="Times New Roman"/>
                <a:ea typeface="华文楷体"/>
                <a:cs typeface="Times New Roman"/>
              </a:rPr>
              <a:t>、</a:t>
            </a:r>
            <a:r>
              <a:rPr lang="en-US" altLang="zh-CN" kern="100" dirty="0">
                <a:latin typeface="Times New Roman"/>
                <a:ea typeface="华文楷体"/>
                <a:cs typeface="Courier New"/>
              </a:rPr>
              <a:t>B</a:t>
            </a:r>
            <a:r>
              <a:rPr lang="zh-CN" altLang="zh-CN" kern="100" dirty="0">
                <a:latin typeface="Times New Roman"/>
                <a:ea typeface="华文楷体"/>
                <a:cs typeface="Times New Roman"/>
              </a:rPr>
              <a:t>、</a:t>
            </a:r>
            <a:r>
              <a:rPr lang="en-US" altLang="zh-CN" kern="100" dirty="0">
                <a:latin typeface="Times New Roman"/>
                <a:ea typeface="华文楷体"/>
                <a:cs typeface="Courier New"/>
              </a:rPr>
              <a:t>D</a:t>
            </a:r>
            <a:r>
              <a:rPr lang="zh-CN" altLang="zh-CN" kern="100" dirty="0">
                <a:latin typeface="Times New Roman"/>
                <a:ea typeface="华文楷体"/>
                <a:cs typeface="Times New Roman"/>
              </a:rPr>
              <a:t>不符合题意。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599624017"/>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标题 1"/>
          <p:cNvSpPr txBox="1">
            <a:spLocks noChangeArrowheads="1"/>
          </p:cNvSpPr>
          <p:nvPr/>
        </p:nvSpPr>
        <p:spPr bwMode="auto">
          <a:xfrm>
            <a:off x="17463" y="511014"/>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学习任务目标</a:t>
            </a:r>
          </a:p>
        </p:txBody>
      </p:sp>
      <p:graphicFrame>
        <p:nvGraphicFramePr>
          <p:cNvPr id="2" name="表格 1"/>
          <p:cNvGraphicFramePr>
            <a:graphicFrameLocks noGrp="1"/>
          </p:cNvGraphicFramePr>
          <p:nvPr>
            <p:extLst>
              <p:ext uri="{D42A27DB-BD31-4B8C-83A1-F6EECF244321}">
                <p14:modId xmlns:p14="http://schemas.microsoft.com/office/powerpoint/2010/main" val="732695778"/>
              </p:ext>
            </p:extLst>
          </p:nvPr>
        </p:nvGraphicFramePr>
        <p:xfrm>
          <a:off x="576263" y="2339987"/>
          <a:ext cx="10369550" cy="2773680"/>
        </p:xfrm>
        <a:graphic>
          <a:graphicData uri="http://schemas.openxmlformats.org/drawingml/2006/table">
            <a:tbl>
              <a:tblPr/>
              <a:tblGrid>
                <a:gridCol w="10369550">
                  <a:extLst>
                    <a:ext uri="{9D8B030D-6E8A-4147-A177-3AD203B41FA5}">
                      <a16:colId xmlns:a16="http://schemas.microsoft.com/office/drawing/2014/main" val="20000"/>
                    </a:ext>
                  </a:extLst>
                </a:gridCol>
              </a:tblGrid>
              <a:tr h="0">
                <a:tc>
                  <a:txBody>
                    <a:bodyPr/>
                    <a:lstStyle/>
                    <a:p>
                      <a:pPr algn="l">
                        <a:lnSpc>
                          <a:spcPct val="150000"/>
                        </a:lnSpc>
                        <a:spcAft>
                          <a:spcPts val="0"/>
                        </a:spcAft>
                      </a:pPr>
                      <a:r>
                        <a:rPr lang="en-US" altLang="zh-CN" sz="2800" b="1" kern="100" dirty="0">
                          <a:effectLst/>
                          <a:latin typeface="Times New Roman"/>
                          <a:cs typeface="Courier New"/>
                        </a:rPr>
                        <a:t>1.</a:t>
                      </a:r>
                      <a:r>
                        <a:rPr lang="zh-CN" altLang="zh-CN" sz="2800" b="1" kern="100" dirty="0">
                          <a:effectLst/>
                          <a:latin typeface="Times New Roman"/>
                          <a:cs typeface="Times New Roman"/>
                        </a:rPr>
                        <a:t>通过认识近代中国的基本国情、主要矛盾和历史任务，理解顺应社会发展的潮流、立足基本国情、解决社会主要矛盾的历史必然性。</a:t>
                      </a:r>
                      <a:endParaRPr lang="zh-CN" altLang="zh-CN" sz="1050" kern="100" dirty="0">
                        <a:effectLst/>
                        <a:latin typeface="宋体"/>
                        <a:cs typeface="Courier New"/>
                      </a:endParaRPr>
                    </a:p>
                    <a:p>
                      <a:r>
                        <a:rPr lang="en-US" altLang="zh-CN" sz="2800" b="1" dirty="0">
                          <a:effectLst/>
                          <a:latin typeface="Times New Roman"/>
                          <a:ea typeface="宋体"/>
                        </a:rPr>
                        <a:t>2</a:t>
                      </a:r>
                      <a:r>
                        <a:rPr lang="zh-CN" altLang="zh-CN" sz="2800" b="1" dirty="0">
                          <a:effectLst/>
                          <a:latin typeface="Times New Roman"/>
                          <a:ea typeface="宋体"/>
                          <a:cs typeface="Times New Roman"/>
                        </a:rPr>
                        <a:t>．根据近代中国史实，理解中国共产党应运而生的历史必然性，深刻认识党的初心使命，增强对没有共产党就没有新中国的认同。</a:t>
                      </a:r>
                      <a:endParaRPr lang="zh-CN" sz="1050" kern="100" dirty="0">
                        <a:effectLst/>
                        <a:latin typeface="Times New Roman" pitchFamily="18" charset="0"/>
                        <a:ea typeface="宋体" pitchFamily="2" charset="-122"/>
                        <a:cs typeface="Times New Roman"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109895064"/>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181162"/>
          </a:xfrm>
        </p:spPr>
        <p:txBody>
          <a:bodyPr/>
          <a:lstStyle/>
          <a:p>
            <a:pPr algn="just">
              <a:lnSpc>
                <a:spcPct val="150000"/>
              </a:lnSpc>
              <a:spcAft>
                <a:spcPts val="0"/>
              </a:spcAft>
            </a:pPr>
            <a:r>
              <a:rPr lang="en-US" altLang="zh-CN" kern="100" dirty="0">
                <a:latin typeface="Times New Roman"/>
                <a:cs typeface="Courier New"/>
              </a:rPr>
              <a:t>2</a:t>
            </a:r>
            <a:r>
              <a:rPr lang="zh-CN" altLang="zh-CN" kern="100" dirty="0">
                <a:latin typeface="Times New Roman"/>
                <a:cs typeface="Times New Roman"/>
              </a:rPr>
              <a:t>．鸦片战争后，中国陷入内忧外患的黑暗境地，战乱频繁、积贫积弱，人民长期处于水深火热之中。为改变这一状况，中国人民必须完成两大历史任务。下列对这两大历史任务理解正确的是</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①</a:t>
            </a:r>
            <a:r>
              <a:rPr lang="zh-CN" altLang="zh-CN" kern="100" dirty="0">
                <a:latin typeface="Times New Roman"/>
                <a:cs typeface="Times New Roman"/>
              </a:rPr>
              <a:t>表现在为中国人民谋幸福、为中华民族谋复兴</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②</a:t>
            </a:r>
            <a:r>
              <a:rPr lang="zh-CN" altLang="zh-CN" kern="100" dirty="0">
                <a:latin typeface="Times New Roman"/>
                <a:cs typeface="Times New Roman"/>
              </a:rPr>
              <a:t>决定因素是近代中国的基本国情和主要矛盾</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③</a:t>
            </a:r>
            <a:r>
              <a:rPr lang="zh-CN" altLang="zh-CN" kern="100" dirty="0">
                <a:latin typeface="Times New Roman"/>
                <a:cs typeface="Times New Roman"/>
              </a:rPr>
              <a:t>这是认清近代中国一切革命问题的基本依据</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④</a:t>
            </a:r>
            <a:r>
              <a:rPr lang="zh-CN" altLang="zh-CN" kern="100" dirty="0">
                <a:latin typeface="Times New Roman"/>
                <a:cs typeface="Times New Roman"/>
              </a:rPr>
              <a:t>只有在中国共产党的领导下才能最终得以完成</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①③    C</a:t>
            </a:r>
            <a:r>
              <a:rPr lang="zh-CN" altLang="zh-CN" kern="100" dirty="0">
                <a:latin typeface="Times New Roman"/>
                <a:cs typeface="Times New Roman"/>
              </a:rPr>
              <a:t>．</a:t>
            </a:r>
            <a:r>
              <a:rPr lang="en-US" altLang="zh-CN" kern="100" dirty="0">
                <a:latin typeface="Times New Roman"/>
                <a:cs typeface="Courier New"/>
              </a:rPr>
              <a:t>②④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708809" y="5294056"/>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1157680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970318"/>
          </a:xfrm>
        </p:spPr>
        <p:txBody>
          <a:bodyPr/>
          <a:lstStyle/>
          <a:p>
            <a:pPr algn="just">
              <a:lnSpc>
                <a:spcPct val="150000"/>
              </a:lnSpc>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为中国人民谋幸福、为中华民族谋复兴，是中国共产党的初心和使命，</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不符合题意。近代以后，争取民族独立、人民解放和实现国家富强、人民幸福成为中国人民的历史任务，这是由近代中国的基本国情和主要矛盾决定的，②正确。认清近代中国的</a:t>
            </a:r>
            <a:r>
              <a:rPr lang="zh-CN" altLang="en-US" kern="100" dirty="0">
                <a:latin typeface="Times New Roman"/>
                <a:ea typeface="华文楷体"/>
                <a:cs typeface="Times New Roman"/>
              </a:rPr>
              <a:t>基本</a:t>
            </a:r>
            <a:r>
              <a:rPr lang="zh-CN" altLang="zh-CN" kern="100" dirty="0">
                <a:latin typeface="Times New Roman"/>
                <a:ea typeface="华文楷体"/>
                <a:cs typeface="Times New Roman"/>
              </a:rPr>
              <a:t>国情，是认清近代中国一切革命问题的基本依据，③不符合题意。这两大历史任务只有在中国共产党的领导下才能得以完成，④正确。</a:t>
            </a:r>
            <a:endParaRPr lang="zh-CN" altLang="zh-CN" sz="1050" kern="100" dirty="0">
              <a:effectLst/>
              <a:latin typeface="宋体"/>
              <a:cs typeface="Courier New"/>
            </a:endParaRPr>
          </a:p>
        </p:txBody>
      </p:sp>
    </p:spTree>
    <p:extLst>
      <p:ext uri="{BB962C8B-B14F-4D97-AF65-F5344CB8AC3E}">
        <p14:creationId xmlns:p14="http://schemas.microsoft.com/office/powerpoint/2010/main" val="1715044365"/>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546694"/>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50000"/>
              </a:lnSpc>
              <a:spcAft>
                <a:spcPts val="0"/>
              </a:spcAft>
            </a:pPr>
            <a:r>
              <a:rPr lang="en-US" altLang="zh-CN" kern="100" dirty="0">
                <a:latin typeface="Times New Roman"/>
                <a:ea typeface="华文仿宋"/>
                <a:cs typeface="Courier New"/>
              </a:rPr>
              <a:t>1</a:t>
            </a:r>
            <a:r>
              <a:rPr lang="zh-CN" altLang="zh-CN" kern="100" dirty="0">
                <a:latin typeface="Times New Roman"/>
                <a:cs typeface="Times New Roman"/>
              </a:rPr>
              <a:t>．</a:t>
            </a:r>
            <a:r>
              <a:rPr lang="zh-CN" altLang="zh-CN" kern="100" dirty="0">
                <a:latin typeface="Times New Roman"/>
                <a:ea typeface="华文仿宋"/>
                <a:cs typeface="Times New Roman"/>
              </a:rPr>
              <a:t>近代中国基本国情的地位和作用</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半殖民地半封建社会是近代中国的基本国情，也是认识和解决近代中国一切社会问题的基本依据。</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半殖民地半封建的社会性质决定了近代中国社会矛盾呈现错综复杂的状况。</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近代中国的基本国情和主要矛盾决定了近代中国的两大历史任务：争取民族独立、人民解放，实现国家富强、人民幸福。</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4371922"/>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899827"/>
            <a:ext cx="10693400" cy="5193025"/>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50000"/>
              </a:lnSpc>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．近代中国主要矛盾及其性质：帝国主义和中华民族的矛盾、封建主义和人民大众的矛盾，是近代中国半殖民地半封建社会的两对主要矛盾。前者是民族矛盾，后者是阶级矛盾。</a:t>
            </a:r>
            <a:endParaRPr lang="zh-CN" altLang="zh-CN" sz="1050" kern="100" dirty="0">
              <a:latin typeface="宋体"/>
              <a:cs typeface="Courier New"/>
            </a:endParaRPr>
          </a:p>
          <a:p>
            <a:pPr algn="just">
              <a:lnSpc>
                <a:spcPct val="150000"/>
              </a:lnSpc>
              <a:spcAft>
                <a:spcPts val="0"/>
              </a:spcAft>
            </a:pPr>
            <a:r>
              <a:rPr lang="zh-CN" altLang="zh-CN" kern="100" dirty="0">
                <a:latin typeface="Times New Roman"/>
                <a:ea typeface="黑体"/>
                <a:cs typeface="Times New Roman"/>
              </a:rPr>
              <a:t>特别提醒：主要矛盾</a:t>
            </a:r>
            <a:r>
              <a:rPr lang="en-US" altLang="zh-CN" kern="100" dirty="0">
                <a:latin typeface="Times New Roman"/>
                <a:ea typeface="黑体"/>
                <a:cs typeface="Courier New"/>
              </a:rPr>
              <a:t>≠</a:t>
            </a:r>
            <a:r>
              <a:rPr lang="zh-CN" altLang="zh-CN" kern="100" dirty="0">
                <a:latin typeface="Times New Roman"/>
                <a:ea typeface="黑体"/>
                <a:cs typeface="Times New Roman"/>
              </a:rPr>
              <a:t>基本矛盾</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社会发展的基本矛盾，指的是生产力与生产关系、经济基础与上层建筑的矛盾。</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不同主体、不同阶段，主要矛盾不同。半殖民地半封建社会的主要矛盾是帝国主义和中华民族的矛盾、封建主义和人民大众的矛盾。</a:t>
            </a:r>
            <a:endParaRPr lang="zh-CN" altLang="zh-CN" sz="1050" kern="100" dirty="0">
              <a:effectLst/>
              <a:latin typeface="宋体"/>
              <a:cs typeface="Courier New"/>
            </a:endParaRPr>
          </a:p>
        </p:txBody>
      </p:sp>
    </p:spTree>
    <p:extLst>
      <p:ext uri="{BB962C8B-B14F-4D97-AF65-F5344CB8AC3E}">
        <p14:creationId xmlns:p14="http://schemas.microsoft.com/office/powerpoint/2010/main" val="670671580"/>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任务二</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各种政治力量解决中国问题的方案</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2" name="副标题 1"/>
          <p:cNvSpPr>
            <a:spLocks noGrp="1"/>
          </p:cNvSpPr>
          <p:nvPr>
            <p:ph type="subTitle" idx="1"/>
          </p:nvPr>
        </p:nvSpPr>
        <p:spPr>
          <a:xfrm>
            <a:off x="415037" y="1248368"/>
            <a:ext cx="10692000" cy="3900363"/>
          </a:xfrm>
        </p:spPr>
        <p:txBody>
          <a:bodyPr/>
          <a:lstStyle/>
          <a:p>
            <a:pPr algn="just">
              <a:lnSpc>
                <a:spcPct val="15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探究活动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5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1</a:t>
            </a:r>
            <a:r>
              <a:rPr lang="zh-CN" altLang="zh-CN" kern="100" dirty="0">
                <a:latin typeface="Times New Roman"/>
                <a:cs typeface="Times New Roman"/>
              </a:rPr>
              <a:t>：</a:t>
            </a:r>
            <a:r>
              <a:rPr lang="zh-CN" altLang="zh-CN" kern="100" dirty="0">
                <a:latin typeface="Times New Roman"/>
                <a:ea typeface="华文楷体"/>
                <a:cs typeface="Times New Roman"/>
              </a:rPr>
              <a:t>实现中华民族伟大复兴，成为近代以来中华民族最伟大的梦想。为了实现这一梦想，亿万人魂牵梦萦，几代人上下求索。以孙中山先生为代表的革命党人发动了震惊世界的辛亥革命，拉开了中国完全意义上的近代民族民主革命的序幕，以巨大的震撼力和深刻的影响力推动了中国社会变革。</a:t>
            </a:r>
            <a:endParaRPr lang="zh-CN" altLang="zh-CN" sz="1050" kern="100" dirty="0">
              <a:effectLst/>
              <a:latin typeface="宋体"/>
              <a:cs typeface="Courier New"/>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3254032"/>
          </a:xfrm>
        </p:spPr>
        <p:txBody>
          <a:bodyPr/>
          <a:lstStyle/>
          <a:p>
            <a:pPr algn="just">
              <a:lnSpc>
                <a:spcPct val="150000"/>
              </a:lnSpc>
              <a:spcAft>
                <a:spcPts val="0"/>
              </a:spcAft>
            </a:pPr>
            <a:r>
              <a:rPr lang="zh-CN" altLang="zh-CN" kern="100" dirty="0">
                <a:latin typeface="Times New Roman"/>
                <a:cs typeface="Times New Roman"/>
              </a:rPr>
              <a:t>孙中山先生领导的辛亥革命在中国的出路、前途和命运问题上进行了怎样的探索？</a:t>
            </a:r>
            <a:endParaRPr lang="zh-CN" altLang="zh-CN" sz="1050" kern="100" dirty="0">
              <a:latin typeface="宋体"/>
              <a:cs typeface="Courier New"/>
            </a:endParaRPr>
          </a:p>
          <a:p>
            <a:pPr algn="just">
              <a:lnSpc>
                <a:spcPct val="150000"/>
              </a:lnSpc>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孙中山先生领导的辛亥革命高扬反对封建专制统治的斗争旗帜，提出民族、民权、民生的三民主义政治纲领，主张建立资产阶级共和国，走独立发展资本主义的道路。</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546694"/>
          </a:xfrm>
        </p:spPr>
        <p:txBody>
          <a:bodyPr/>
          <a:lstStyle/>
          <a:p>
            <a:pPr algn="just">
              <a:lnSpc>
                <a:spcPct val="15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十月革命一声炮响，给中国送来了马克思列宁主义。五四运动促进了马克思列宁主义在中国的传播。在中国人民和中华民族的伟大觉醒中，在马克思列宁主义同中国工人运动的紧密结合中，</a:t>
            </a:r>
            <a:r>
              <a:rPr lang="en-US" altLang="zh-CN" kern="100" dirty="0">
                <a:latin typeface="Times New Roman"/>
                <a:ea typeface="华文楷体"/>
                <a:cs typeface="Courier New"/>
              </a:rPr>
              <a:t>1921</a:t>
            </a:r>
            <a:r>
              <a:rPr lang="zh-CN" altLang="zh-CN" kern="100" dirty="0">
                <a:latin typeface="Times New Roman"/>
                <a:ea typeface="华文楷体"/>
                <a:cs typeface="Times New Roman"/>
              </a:rPr>
              <a:t>年</a:t>
            </a:r>
            <a:r>
              <a:rPr lang="en-US" altLang="zh-CN" kern="100" dirty="0">
                <a:latin typeface="Times New Roman"/>
                <a:ea typeface="华文楷体"/>
                <a:cs typeface="Courier New"/>
              </a:rPr>
              <a:t>7</a:t>
            </a:r>
            <a:r>
              <a:rPr lang="zh-CN" altLang="zh-CN" kern="100" dirty="0">
                <a:latin typeface="Times New Roman"/>
                <a:ea typeface="华文楷体"/>
                <a:cs typeface="Times New Roman"/>
              </a:rPr>
              <a:t>月中国共产党应运而生。中国产生了共产党，这是开天辟地的大事变。</a:t>
            </a:r>
            <a:r>
              <a:rPr lang="en-US" altLang="zh-CN" kern="100" dirty="0">
                <a:latin typeface="宋体"/>
                <a:cs typeface="Times New Roman"/>
              </a:rPr>
              <a:t>“</a:t>
            </a:r>
            <a:r>
              <a:rPr lang="zh-CN" altLang="zh-CN" kern="100" dirty="0">
                <a:latin typeface="Times New Roman"/>
                <a:ea typeface="华文楷体"/>
                <a:cs typeface="Times New Roman"/>
              </a:rPr>
              <a:t>自从有了中国共产党，中国革命的面目就焕然一新了。</a:t>
            </a:r>
            <a:r>
              <a:rPr lang="en-US" altLang="zh-CN" kern="100" dirty="0">
                <a:latin typeface="宋体"/>
                <a:cs typeface="Times New Roman"/>
              </a:rPr>
              <a:t>”</a:t>
            </a:r>
            <a:r>
              <a:rPr lang="zh-CN" altLang="zh-CN" kern="100" dirty="0">
                <a:latin typeface="Times New Roman"/>
                <a:ea typeface="华文楷体"/>
                <a:cs typeface="Times New Roman"/>
              </a:rPr>
              <a:t>从此，中国共产党肩负起了实现中华民族伟大复兴的历史使命。</a:t>
            </a:r>
            <a:endParaRPr lang="zh-CN" altLang="zh-CN" sz="1050" kern="100" dirty="0">
              <a:effectLst/>
              <a:latin typeface="宋体"/>
              <a:cs typeface="Courier New"/>
            </a:endParaRPr>
          </a:p>
        </p:txBody>
      </p:sp>
    </p:spTree>
    <p:extLst>
      <p:ext uri="{BB962C8B-B14F-4D97-AF65-F5344CB8AC3E}">
        <p14:creationId xmlns:p14="http://schemas.microsoft.com/office/powerpoint/2010/main" val="3918367278"/>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708277"/>
          </a:xfrm>
        </p:spPr>
        <p:txBody>
          <a:bodyPr/>
          <a:lstStyle/>
          <a:p>
            <a:pPr algn="just">
              <a:lnSpc>
                <a:spcPct val="120000"/>
              </a:lnSpc>
              <a:spcAft>
                <a:spcPts val="0"/>
              </a:spcAft>
            </a:pPr>
            <a:r>
              <a:rPr lang="zh-CN" altLang="zh-CN" kern="100" dirty="0">
                <a:latin typeface="Times New Roman"/>
                <a:cs typeface="Times New Roman"/>
              </a:rPr>
              <a:t>为什么说中国共产党是应运而生的？</a:t>
            </a:r>
            <a:endParaRPr lang="zh-CN" altLang="zh-CN" sz="1050" kern="100" dirty="0">
              <a:latin typeface="宋体"/>
              <a:cs typeface="Courier New"/>
            </a:endParaRPr>
          </a:p>
          <a:p>
            <a:pPr algn="just">
              <a:lnSpc>
                <a:spcPct val="12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近代以来，随着西方列强的入侵，中国逐步成为半殖民地半封建社会。</a:t>
            </a:r>
            <a:r>
              <a:rPr lang="zh-CN" altLang="en-US" kern="100" dirty="0">
                <a:latin typeface="Times New Roman"/>
                <a:ea typeface="华文楷体"/>
                <a:cs typeface="Times New Roman"/>
              </a:rPr>
              <a:t>争取</a:t>
            </a:r>
            <a:r>
              <a:rPr lang="zh-CN" altLang="zh-CN" kern="100" dirty="0">
                <a:latin typeface="Times New Roman"/>
                <a:ea typeface="华文楷体"/>
                <a:cs typeface="Times New Roman"/>
              </a:rPr>
              <a:t>民族独立、人民解放和</a:t>
            </a:r>
            <a:r>
              <a:rPr lang="zh-CN" altLang="en-US" kern="100" dirty="0">
                <a:latin typeface="Times New Roman"/>
                <a:ea typeface="华文楷体"/>
                <a:cs typeface="Times New Roman"/>
              </a:rPr>
              <a:t>实现</a:t>
            </a:r>
            <a:r>
              <a:rPr lang="zh-CN" altLang="zh-CN" kern="100" dirty="0">
                <a:latin typeface="Times New Roman"/>
                <a:ea typeface="华文楷体"/>
                <a:cs typeface="Times New Roman"/>
              </a:rPr>
              <a:t>国家富强、人民幸福成为近代中国的两大历史任务。历史证明，农民阶级、地主阶级和民族资产阶级都不能领导中国革命取得胜利。②俄国十月革命一声炮响</a:t>
            </a:r>
            <a:r>
              <a:rPr lang="zh-CN" altLang="en-US" kern="100" dirty="0">
                <a:latin typeface="Times New Roman"/>
                <a:ea typeface="华文楷体"/>
                <a:cs typeface="Times New Roman"/>
              </a:rPr>
              <a:t>，</a:t>
            </a:r>
            <a:r>
              <a:rPr lang="zh-CN" altLang="zh-CN" kern="100" dirty="0">
                <a:latin typeface="Times New Roman"/>
                <a:ea typeface="华文楷体"/>
                <a:cs typeface="Times New Roman"/>
              </a:rPr>
              <a:t>给中国送来了马克思列宁主义。</a:t>
            </a:r>
            <a:r>
              <a:rPr lang="en-US" altLang="zh-CN" kern="100" dirty="0">
                <a:latin typeface="Times New Roman"/>
                <a:ea typeface="华文楷体"/>
                <a:cs typeface="Courier New"/>
              </a:rPr>
              <a:t>1919</a:t>
            </a:r>
            <a:r>
              <a:rPr lang="zh-CN" altLang="zh-CN" kern="100" dirty="0">
                <a:latin typeface="Times New Roman"/>
                <a:ea typeface="华文楷体"/>
                <a:cs typeface="Times New Roman"/>
              </a:rPr>
              <a:t>年五四运动后，中国工人阶级成为反帝反封建的新民主主义革命的领导力量。马克思列宁主义与中国工人运动相结合</a:t>
            </a:r>
            <a:r>
              <a:rPr lang="zh-CN" altLang="en-US" kern="100" dirty="0">
                <a:latin typeface="Times New Roman"/>
                <a:ea typeface="华文楷体"/>
                <a:cs typeface="Times New Roman"/>
              </a:rPr>
              <a:t>，</a:t>
            </a:r>
            <a:r>
              <a:rPr lang="zh-CN" altLang="zh-CN" kern="100" dirty="0">
                <a:latin typeface="Times New Roman"/>
                <a:ea typeface="华文楷体"/>
                <a:cs typeface="Times New Roman"/>
              </a:rPr>
              <a:t>产生了中国共产党。历史和人民最终选择了中国共产党。</a:t>
            </a:r>
            <a:endParaRPr lang="zh-CN" altLang="zh-CN" sz="1050" kern="100" dirty="0">
              <a:effectLst/>
              <a:latin typeface="宋体"/>
              <a:cs typeface="Courier New"/>
            </a:endParaRPr>
          </a:p>
        </p:txBody>
      </p:sp>
    </p:spTree>
    <p:extLst>
      <p:ext uri="{BB962C8B-B14F-4D97-AF65-F5344CB8AC3E}">
        <p14:creationId xmlns:p14="http://schemas.microsoft.com/office/powerpoint/2010/main" val="6367840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1</a:t>
            </a:r>
            <a:r>
              <a:rPr lang="zh-CN" altLang="zh-CN" kern="100" dirty="0">
                <a:latin typeface="Times New Roman"/>
                <a:cs typeface="Times New Roman"/>
              </a:rPr>
              <a:t>．</a:t>
            </a:r>
            <a:r>
              <a:rPr lang="en-US" altLang="zh-CN" kern="100" dirty="0">
                <a:latin typeface="Times New Roman"/>
                <a:cs typeface="Courier New"/>
              </a:rPr>
              <a:t>20</a:t>
            </a:r>
            <a:r>
              <a:rPr lang="zh-CN" altLang="zh-CN" kern="100" dirty="0">
                <a:latin typeface="Times New Roman"/>
                <a:cs typeface="Times New Roman"/>
              </a:rPr>
              <a:t>世纪上半叶，在中国的出路、前途和命运问题上，各种政治力量分别提出自己的方案，进行了异常激烈的较量。在众多方案中，只有中国共产党的方案最终赢得包括民族资产阶级在内的中国最广大人民群众的拥护。其原因在于</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中国共产党始终是反帝反封建的民主革命的领导力量</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中国人民从中国共产党身上看到了解决中国问题的出路和希望</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③</a:t>
            </a:r>
            <a:r>
              <a:rPr lang="zh-CN" altLang="zh-CN" kern="100" dirty="0">
                <a:latin typeface="Times New Roman"/>
                <a:cs typeface="Times New Roman"/>
              </a:rPr>
              <a:t>中国共产党的方案符合历史规律和广大人民群众的利益</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④</a:t>
            </a:r>
            <a:r>
              <a:rPr lang="zh-CN" altLang="zh-CN" kern="100" dirty="0">
                <a:latin typeface="Times New Roman"/>
                <a:cs typeface="Times New Roman"/>
              </a:rPr>
              <a:t>中国共产党把为中华民族谋复兴确立为自己的最高奋斗目标</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708809" y="532831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424837037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a:lnSpc>
                <a:spcPct val="150000"/>
              </a:lnSpc>
              <a:spcAft>
                <a:spcPts val="0"/>
              </a:spcAft>
            </a:pPr>
            <a:r>
              <a:rPr lang="en-US" altLang="zh-CN" kern="100" dirty="0">
                <a:solidFill>
                  <a:srgbClr val="FF0000"/>
                </a:solidFill>
                <a:latin typeface="Times New Roman"/>
                <a:cs typeface="Courier New"/>
              </a:rPr>
              <a:t>C</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中国共产党的方案最终赢得包括民族资产阶级在内的中国最广大人民群众的拥护，是因为中国共产党的方案符合历史规律和广大人民群众的利益，中国人民从中国共产党身上看到了解决中国问题的出路和希望，②③符合题意。中国共产党在</a:t>
            </a:r>
            <a:r>
              <a:rPr lang="en-US" altLang="zh-CN" kern="100" dirty="0">
                <a:latin typeface="Times New Roman"/>
                <a:ea typeface="华文楷体"/>
                <a:cs typeface="Courier New"/>
              </a:rPr>
              <a:t>1921</a:t>
            </a:r>
            <a:r>
              <a:rPr lang="zh-CN" altLang="zh-CN" kern="100" dirty="0">
                <a:latin typeface="Times New Roman"/>
                <a:ea typeface="华文楷体"/>
                <a:cs typeface="Times New Roman"/>
              </a:rPr>
              <a:t>年成立，</a:t>
            </a:r>
            <a:r>
              <a:rPr lang="en-US" altLang="zh-CN" kern="100" dirty="0">
                <a:latin typeface="宋体"/>
                <a:cs typeface="Times New Roman"/>
              </a:rPr>
              <a:t>“</a:t>
            </a:r>
            <a:r>
              <a:rPr lang="zh-CN" altLang="zh-CN" kern="100" dirty="0">
                <a:latin typeface="Times New Roman"/>
                <a:ea typeface="华文楷体"/>
                <a:cs typeface="Times New Roman"/>
              </a:rPr>
              <a:t>始终是反帝反封建的民主革命的领导力量</a:t>
            </a:r>
            <a:r>
              <a:rPr lang="en-US" altLang="zh-CN" kern="100" dirty="0">
                <a:latin typeface="宋体"/>
                <a:cs typeface="Times New Roman"/>
              </a:rPr>
              <a:t>”</a:t>
            </a:r>
            <a:r>
              <a:rPr lang="zh-CN" altLang="zh-CN" kern="100" dirty="0">
                <a:latin typeface="Times New Roman"/>
                <a:ea typeface="华文楷体"/>
                <a:cs typeface="Times New Roman"/>
              </a:rPr>
              <a:t>不符合实际，</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错误。中国共产党成立伊始，就把实现共产主义作为党的最高理想和最终目标，</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80369649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标题 1"/>
          <p:cNvSpPr txBox="1">
            <a:spLocks noChangeArrowheads="1"/>
          </p:cNvSpPr>
          <p:nvPr/>
        </p:nvSpPr>
        <p:spPr bwMode="auto">
          <a:xfrm>
            <a:off x="0" y="431800"/>
            <a:ext cx="11522075"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问题式预习</a:t>
            </a:r>
          </a:p>
        </p:txBody>
      </p:sp>
      <p:sp>
        <p:nvSpPr>
          <p:cNvPr id="3" name="副标题 2"/>
          <p:cNvSpPr>
            <a:spLocks noGrp="1"/>
          </p:cNvSpPr>
          <p:nvPr>
            <p:ph type="subTitle" idx="1"/>
          </p:nvPr>
        </p:nvSpPr>
        <p:spPr>
          <a:xfrm>
            <a:off x="415037" y="1655911"/>
            <a:ext cx="10692000" cy="3323987"/>
          </a:xfrm>
        </p:spPr>
        <p:txBody>
          <a:bodyPr/>
          <a:lstStyle/>
          <a:p>
            <a:pPr algn="just">
              <a:lnSpc>
                <a:spcPct val="150000"/>
              </a:lnSpc>
              <a:spcAft>
                <a:spcPts val="0"/>
              </a:spcAft>
            </a:pPr>
            <a:r>
              <a:rPr lang="zh-CN" altLang="zh-CN" kern="100" dirty="0">
                <a:latin typeface="Times New Roman"/>
                <a:ea typeface="黑体"/>
                <a:cs typeface="Times New Roman"/>
              </a:rPr>
              <a:t>一、近代中国的基本国情和主要矛盾</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1</a:t>
            </a:r>
            <a:r>
              <a:rPr lang="zh-CN" altLang="zh-CN" kern="100" dirty="0">
                <a:latin typeface="Times New Roman"/>
                <a:cs typeface="Times New Roman"/>
              </a:rPr>
              <a:t>．基本国情：半殖民地半封建社会是近代中国的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，也是认识和解决近代中国一切社会问题的</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2</a:t>
            </a:r>
            <a:r>
              <a:rPr lang="zh-CN" altLang="zh-CN" kern="100" dirty="0">
                <a:latin typeface="Times New Roman"/>
                <a:cs typeface="Times New Roman"/>
              </a:rPr>
              <a:t>．主要矛盾：</a:t>
            </a:r>
            <a:r>
              <a:rPr lang="en-US" altLang="zh-CN" kern="100" dirty="0">
                <a:solidFill>
                  <a:srgbClr val="000000"/>
                </a:solidFill>
                <a:latin typeface="Times New Roman"/>
                <a:ea typeface="华文楷体"/>
                <a:cs typeface="Courier New"/>
              </a:rPr>
              <a:t>________________________________</a:t>
            </a:r>
            <a:r>
              <a:rPr lang="zh-CN" altLang="zh-CN" kern="100" dirty="0">
                <a:latin typeface="Times New Roman"/>
                <a:cs typeface="Times New Roman"/>
              </a:rPr>
              <a:t>、</a:t>
            </a:r>
            <a:endParaRPr lang="en-US" altLang="zh-CN" kern="100" dirty="0">
              <a:latin typeface="Times New Roman"/>
              <a:cs typeface="Times New Roman"/>
            </a:endParaRPr>
          </a:p>
          <a:p>
            <a:pPr algn="just">
              <a:lnSpc>
                <a:spcPct val="150000"/>
              </a:lnSpc>
              <a:spcAft>
                <a:spcPts val="0"/>
              </a:spcAft>
            </a:pPr>
            <a:r>
              <a:rPr lang="en-US" altLang="zh-CN" kern="100" dirty="0">
                <a:solidFill>
                  <a:srgbClr val="000000"/>
                </a:solidFill>
                <a:latin typeface="Times New Roman"/>
                <a:ea typeface="华文楷体"/>
                <a:cs typeface="Courier New"/>
              </a:rPr>
              <a:t>___________________________</a:t>
            </a:r>
            <a:r>
              <a:rPr lang="zh-CN" altLang="zh-CN" kern="100" dirty="0">
                <a:latin typeface="Times New Roman"/>
                <a:cs typeface="Times New Roman"/>
              </a:rPr>
              <a:t>。</a:t>
            </a:r>
            <a:endParaRPr lang="zh-CN" altLang="zh-CN" sz="1050" kern="100" dirty="0">
              <a:latin typeface="宋体"/>
              <a:cs typeface="Courier New"/>
            </a:endParaRPr>
          </a:p>
        </p:txBody>
      </p:sp>
      <p:sp>
        <p:nvSpPr>
          <p:cNvPr id="2" name="矩形 1"/>
          <p:cNvSpPr/>
          <p:nvPr/>
        </p:nvSpPr>
        <p:spPr>
          <a:xfrm>
            <a:off x="8389329" y="2392831"/>
            <a:ext cx="1620957" cy="523220"/>
          </a:xfrm>
          <a:prstGeom prst="rect">
            <a:avLst/>
          </a:prstGeom>
        </p:spPr>
        <p:txBody>
          <a:bodyPr wrap="none">
            <a:spAutoFit/>
          </a:bodyPr>
          <a:lstStyle/>
          <a:p>
            <a:r>
              <a:rPr lang="zh-CN" altLang="zh-CN" b="1" dirty="0">
                <a:latin typeface="Times New Roman"/>
                <a:ea typeface="华文楷体"/>
                <a:cs typeface="Times New Roman"/>
              </a:rPr>
              <a:t>基本国情</a:t>
            </a:r>
            <a:endParaRPr lang="zh-CN" altLang="en-US" dirty="0"/>
          </a:p>
        </p:txBody>
      </p:sp>
      <p:sp>
        <p:nvSpPr>
          <p:cNvPr id="4" name="矩形 3"/>
          <p:cNvSpPr/>
          <p:nvPr/>
        </p:nvSpPr>
        <p:spPr>
          <a:xfrm>
            <a:off x="6121077" y="3060067"/>
            <a:ext cx="1620957" cy="523220"/>
          </a:xfrm>
          <a:prstGeom prst="rect">
            <a:avLst/>
          </a:prstGeom>
        </p:spPr>
        <p:txBody>
          <a:bodyPr wrap="none">
            <a:spAutoFit/>
          </a:bodyPr>
          <a:lstStyle/>
          <a:p>
            <a:r>
              <a:rPr lang="zh-CN" altLang="zh-CN" b="1" dirty="0">
                <a:latin typeface="Times New Roman"/>
                <a:ea typeface="华文楷体"/>
                <a:cs typeface="Times New Roman"/>
              </a:rPr>
              <a:t>基本依据</a:t>
            </a:r>
            <a:endParaRPr lang="zh-CN" altLang="en-US" dirty="0"/>
          </a:p>
        </p:txBody>
      </p:sp>
      <p:sp>
        <p:nvSpPr>
          <p:cNvPr id="5" name="矩形 4"/>
          <p:cNvSpPr/>
          <p:nvPr/>
        </p:nvSpPr>
        <p:spPr>
          <a:xfrm>
            <a:off x="3250356" y="3607339"/>
            <a:ext cx="4493538" cy="523220"/>
          </a:xfrm>
          <a:prstGeom prst="rect">
            <a:avLst/>
          </a:prstGeom>
        </p:spPr>
        <p:txBody>
          <a:bodyPr wrap="none">
            <a:spAutoFit/>
          </a:bodyPr>
          <a:lstStyle/>
          <a:p>
            <a:r>
              <a:rPr lang="zh-CN" altLang="zh-CN" b="1" dirty="0">
                <a:latin typeface="Times New Roman"/>
                <a:ea typeface="华文楷体"/>
                <a:cs typeface="Times New Roman"/>
              </a:rPr>
              <a:t>帝国主义和中华民族的矛盾</a:t>
            </a:r>
            <a:endParaRPr lang="zh-CN" altLang="en-US" dirty="0"/>
          </a:p>
        </p:txBody>
      </p:sp>
      <p:sp>
        <p:nvSpPr>
          <p:cNvPr id="6" name="矩形 5"/>
          <p:cNvSpPr/>
          <p:nvPr/>
        </p:nvSpPr>
        <p:spPr>
          <a:xfrm>
            <a:off x="459533" y="4320207"/>
            <a:ext cx="4493538" cy="523220"/>
          </a:xfrm>
          <a:prstGeom prst="rect">
            <a:avLst/>
          </a:prstGeom>
        </p:spPr>
        <p:txBody>
          <a:bodyPr wrap="none">
            <a:spAutoFit/>
          </a:bodyPr>
          <a:lstStyle/>
          <a:p>
            <a:r>
              <a:rPr lang="zh-CN" altLang="zh-CN" b="1" dirty="0">
                <a:latin typeface="Times New Roman"/>
                <a:ea typeface="华文楷体"/>
                <a:cs typeface="Times New Roman"/>
              </a:rPr>
              <a:t>封建主义和人民大众的矛盾</a:t>
            </a:r>
            <a:endParaRPr lang="zh-CN" altLang="en-US" dirty="0"/>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randombar(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13478"/>
          </a:xfrm>
        </p:spPr>
        <p:txBody>
          <a:bodyPr/>
          <a:lstStyle/>
          <a:p>
            <a:pPr algn="just">
              <a:lnSpc>
                <a:spcPct val="120000"/>
              </a:lnSpc>
              <a:spcAft>
                <a:spcPts val="0"/>
              </a:spcAft>
            </a:pPr>
            <a:r>
              <a:rPr lang="en-US" altLang="zh-CN" kern="100" dirty="0">
                <a:latin typeface="Times New Roman"/>
                <a:cs typeface="Courier New"/>
              </a:rPr>
              <a:t>2</a:t>
            </a:r>
            <a:r>
              <a:rPr lang="zh-CN" altLang="zh-CN" kern="100" dirty="0">
                <a:latin typeface="Times New Roman"/>
                <a:cs typeface="Times New Roman"/>
              </a:rPr>
              <a:t>．中国近代以来，各种救国方案轮番出台，但都以失败告终。中国迫切需要新的思想引领救亡运动，迫切需要新的组织凝聚革命力量。</a:t>
            </a:r>
            <a:r>
              <a:rPr lang="en-US" altLang="zh-CN" kern="100" dirty="0">
                <a:latin typeface="Times New Roman"/>
                <a:cs typeface="Courier New"/>
              </a:rPr>
              <a:t>1921</a:t>
            </a:r>
            <a:r>
              <a:rPr lang="zh-CN" altLang="zh-CN" kern="100" dirty="0">
                <a:latin typeface="Times New Roman"/>
                <a:cs typeface="Times New Roman"/>
              </a:rPr>
              <a:t>年中国共产党应运而生，开始用马克思列宁主义指导中国革命。这意味着</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①</a:t>
            </a:r>
            <a:r>
              <a:rPr lang="zh-CN" altLang="zh-CN" kern="100" dirty="0">
                <a:latin typeface="Times New Roman"/>
                <a:cs typeface="Times New Roman"/>
              </a:rPr>
              <a:t>中国人民在斗争中就有了主心骨，中国革命有了可以依赖的组织者和领导者</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②</a:t>
            </a:r>
            <a:r>
              <a:rPr lang="zh-CN" altLang="zh-CN" kern="100" dirty="0">
                <a:latin typeface="Times New Roman"/>
                <a:cs typeface="Times New Roman"/>
              </a:rPr>
              <a:t>中国人民争取民族独立、人民解放的斗争第一次有了领导者</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③</a:t>
            </a:r>
            <a:r>
              <a:rPr lang="zh-CN" altLang="zh-CN" kern="100" dirty="0">
                <a:latin typeface="Times New Roman"/>
                <a:cs typeface="Times New Roman"/>
              </a:rPr>
              <a:t>中国彻底结束了半殖民地半封建社会的历史，实现了民族独立</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④</a:t>
            </a:r>
            <a:r>
              <a:rPr lang="zh-CN" altLang="zh-CN" kern="100" dirty="0">
                <a:latin typeface="Times New Roman"/>
                <a:cs typeface="Times New Roman"/>
              </a:rPr>
              <a:t>中国革命进入了崭新的发展阶段，解决中国问题有了出路和希望</a:t>
            </a:r>
            <a:endParaRPr lang="zh-CN" altLang="zh-CN" sz="1050" kern="100" dirty="0">
              <a:latin typeface="宋体"/>
              <a:cs typeface="Courier New"/>
            </a:endParaRPr>
          </a:p>
          <a:p>
            <a:pPr algn="just">
              <a:lnSpc>
                <a:spcPct val="120000"/>
              </a:lnSpc>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①③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②④</a:t>
            </a:r>
            <a:endParaRPr lang="zh-CN" altLang="zh-CN" sz="1050" kern="100" dirty="0">
              <a:effectLst/>
              <a:latin typeface="宋体"/>
              <a:cs typeface="Courier New"/>
            </a:endParaRPr>
          </a:p>
        </p:txBody>
      </p:sp>
      <p:sp>
        <p:nvSpPr>
          <p:cNvPr id="3" name="矩形 2"/>
          <p:cNvSpPr/>
          <p:nvPr/>
        </p:nvSpPr>
        <p:spPr>
          <a:xfrm>
            <a:off x="1982358" y="529231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86087648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1100750"/>
            <a:ext cx="10692000" cy="2031325"/>
          </a:xfrm>
        </p:spPr>
        <p:txBody>
          <a:bodyPr/>
          <a:lstStyle/>
          <a:p>
            <a:pPr algn="just">
              <a:lnSpc>
                <a:spcPct val="150000"/>
              </a:lnSpc>
              <a:spcAft>
                <a:spcPts val="0"/>
              </a:spcAft>
            </a:pPr>
            <a:r>
              <a:rPr lang="en-US" altLang="zh-CN" kern="100" dirty="0">
                <a:solidFill>
                  <a:srgbClr val="FF0000"/>
                </a:solidFill>
                <a:latin typeface="Times New Roman"/>
                <a:cs typeface="Courier New"/>
              </a:rPr>
              <a:t>B</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在中国共产党诞生之前，中国革命先后有不同的领导者，</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错误。中华人民共和国的成立，彻底结束了旧中国半殖民地半封建社会的历史，③错误。①④符合题意。</a:t>
            </a:r>
            <a:endParaRPr lang="zh-CN" altLang="zh-CN" sz="1050" kern="100" dirty="0">
              <a:effectLst/>
              <a:latin typeface="宋体"/>
              <a:cs typeface="Courier New"/>
            </a:endParaRPr>
          </a:p>
        </p:txBody>
      </p:sp>
    </p:spTree>
    <p:extLst>
      <p:ext uri="{BB962C8B-B14F-4D97-AF65-F5344CB8AC3E}">
        <p14:creationId xmlns:p14="http://schemas.microsoft.com/office/powerpoint/2010/main" val="1590565737"/>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259867"/>
            <a:ext cx="10693400" cy="4616648"/>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ctr">
              <a:lnSpc>
                <a:spcPct val="150000"/>
              </a:lnSpc>
              <a:spcAft>
                <a:spcPts val="0"/>
              </a:spcAft>
            </a:pPr>
            <a:r>
              <a:rPr lang="zh-CN" altLang="zh-CN" kern="100" dirty="0">
                <a:latin typeface="Times New Roman"/>
                <a:ea typeface="华文仿宋"/>
                <a:cs typeface="Times New Roman"/>
              </a:rPr>
              <a:t>近代中国的基本国情、主要矛盾、历史任务</a:t>
            </a:r>
            <a:endParaRPr lang="en-US" altLang="zh-CN" kern="100" dirty="0">
              <a:latin typeface="Times New Roman"/>
              <a:ea typeface="华文仿宋"/>
              <a:cs typeface="Times New Roman"/>
            </a:endParaRPr>
          </a:p>
          <a:p>
            <a:pPr algn="ctr">
              <a:lnSpc>
                <a:spcPct val="150000"/>
              </a:lnSpc>
              <a:spcAft>
                <a:spcPts val="0"/>
              </a:spcAft>
            </a:pPr>
            <a:endParaRPr lang="en-US" altLang="zh-CN" sz="1050" kern="100" dirty="0">
              <a:effectLst/>
              <a:latin typeface="Times New Roman"/>
              <a:ea typeface="华文仿宋"/>
              <a:cs typeface="Times New Roman"/>
            </a:endParaRPr>
          </a:p>
          <a:p>
            <a:pPr algn="ctr">
              <a:lnSpc>
                <a:spcPct val="150000"/>
              </a:lnSpc>
              <a:spcAft>
                <a:spcPts val="0"/>
              </a:spcAft>
            </a:pPr>
            <a:endParaRPr lang="en-US" altLang="zh-CN" sz="1050" kern="100" dirty="0">
              <a:latin typeface="Times New Roman"/>
              <a:ea typeface="华文仿宋"/>
              <a:cs typeface="Times New Roman"/>
            </a:endParaRPr>
          </a:p>
          <a:p>
            <a:pPr algn="ctr">
              <a:lnSpc>
                <a:spcPct val="150000"/>
              </a:lnSpc>
              <a:spcAft>
                <a:spcPts val="0"/>
              </a:spcAft>
            </a:pPr>
            <a:endParaRPr lang="en-US" altLang="zh-CN" sz="1050" kern="100" dirty="0">
              <a:effectLst/>
              <a:latin typeface="Times New Roman"/>
              <a:ea typeface="华文仿宋"/>
              <a:cs typeface="Times New Roman"/>
            </a:endParaRPr>
          </a:p>
          <a:p>
            <a:pPr algn="ctr">
              <a:lnSpc>
                <a:spcPct val="150000"/>
              </a:lnSpc>
              <a:spcAft>
                <a:spcPts val="0"/>
              </a:spcAft>
            </a:pPr>
            <a:endParaRPr lang="en-US" altLang="zh-CN" sz="1050" kern="100" dirty="0">
              <a:latin typeface="Times New Roman"/>
              <a:ea typeface="华文仿宋"/>
              <a:cs typeface="Times New Roman"/>
            </a:endParaRPr>
          </a:p>
          <a:p>
            <a:pPr algn="ctr">
              <a:lnSpc>
                <a:spcPct val="150000"/>
              </a:lnSpc>
              <a:spcAft>
                <a:spcPts val="0"/>
              </a:spcAft>
            </a:pPr>
            <a:endParaRPr lang="en-US" altLang="zh-CN" sz="1050" kern="100" dirty="0">
              <a:effectLst/>
              <a:latin typeface="Times New Roman"/>
              <a:ea typeface="华文仿宋"/>
              <a:cs typeface="Times New Roman"/>
            </a:endParaRPr>
          </a:p>
          <a:p>
            <a:pPr algn="ctr">
              <a:lnSpc>
                <a:spcPct val="150000"/>
              </a:lnSpc>
              <a:spcAft>
                <a:spcPts val="0"/>
              </a:spcAft>
            </a:pPr>
            <a:endParaRPr lang="en-US" altLang="zh-CN" sz="1050" kern="100" dirty="0">
              <a:latin typeface="Times New Roman"/>
              <a:ea typeface="华文仿宋"/>
              <a:cs typeface="Times New Roman"/>
            </a:endParaRPr>
          </a:p>
          <a:p>
            <a:pPr algn="ctr">
              <a:lnSpc>
                <a:spcPct val="150000"/>
              </a:lnSpc>
              <a:spcAft>
                <a:spcPts val="0"/>
              </a:spcAft>
            </a:pPr>
            <a:endParaRPr lang="en-US" altLang="zh-CN" sz="1050" kern="100" dirty="0">
              <a:effectLst/>
              <a:latin typeface="Times New Roman"/>
              <a:ea typeface="华文仿宋"/>
              <a:cs typeface="Times New Roman"/>
            </a:endParaRPr>
          </a:p>
          <a:p>
            <a:pPr algn="ctr">
              <a:lnSpc>
                <a:spcPct val="150000"/>
              </a:lnSpc>
              <a:spcAft>
                <a:spcPts val="0"/>
              </a:spcAft>
            </a:pPr>
            <a:endParaRPr lang="en-US" altLang="zh-CN" sz="1050" kern="100" dirty="0">
              <a:latin typeface="Times New Roman"/>
              <a:ea typeface="华文仿宋"/>
              <a:cs typeface="Times New Roman"/>
            </a:endParaRPr>
          </a:p>
          <a:p>
            <a:pPr algn="ctr">
              <a:lnSpc>
                <a:spcPct val="150000"/>
              </a:lnSpc>
              <a:spcAft>
                <a:spcPts val="0"/>
              </a:spcAft>
            </a:pPr>
            <a:endParaRPr lang="en-US" altLang="zh-CN" sz="1050" kern="100" dirty="0">
              <a:effectLst/>
              <a:latin typeface="Times New Roman"/>
              <a:ea typeface="华文仿宋"/>
              <a:cs typeface="Times New Roman"/>
            </a:endParaRPr>
          </a:p>
          <a:p>
            <a:pPr algn="ctr">
              <a:lnSpc>
                <a:spcPct val="150000"/>
              </a:lnSpc>
              <a:spcAft>
                <a:spcPts val="0"/>
              </a:spcAft>
            </a:pPr>
            <a:endParaRPr lang="en-US" altLang="zh-CN" sz="1050" kern="100" dirty="0">
              <a:latin typeface="Times New Roman"/>
              <a:ea typeface="华文仿宋"/>
              <a:cs typeface="Times New Roman"/>
            </a:endParaRPr>
          </a:p>
          <a:p>
            <a:pPr algn="ctr">
              <a:lnSpc>
                <a:spcPct val="150000"/>
              </a:lnSpc>
              <a:spcAft>
                <a:spcPts val="0"/>
              </a:spcAft>
            </a:pPr>
            <a:endParaRPr lang="en-US" altLang="zh-CN" sz="1050" kern="100" dirty="0">
              <a:effectLst/>
              <a:latin typeface="Times New Roman"/>
              <a:ea typeface="华文仿宋"/>
              <a:cs typeface="Times New Roman"/>
            </a:endParaRPr>
          </a:p>
          <a:p>
            <a:pPr algn="ctr">
              <a:lnSpc>
                <a:spcPct val="150000"/>
              </a:lnSpc>
              <a:spcAft>
                <a:spcPts val="0"/>
              </a:spcAft>
            </a:pPr>
            <a:endParaRPr lang="en-US" altLang="zh-CN" sz="1050" kern="100" dirty="0">
              <a:latin typeface="Times New Roman"/>
              <a:ea typeface="华文仿宋"/>
              <a:cs typeface="Times New Roman"/>
            </a:endParaRPr>
          </a:p>
          <a:p>
            <a:pPr algn="ctr">
              <a:lnSpc>
                <a:spcPct val="150000"/>
              </a:lnSpc>
              <a:spcAft>
                <a:spcPts val="0"/>
              </a:spcAft>
            </a:pPr>
            <a:endParaRPr lang="en-US" altLang="zh-CN" sz="1050" kern="100" dirty="0">
              <a:effectLst/>
              <a:latin typeface="Times New Roman"/>
              <a:ea typeface="华文仿宋"/>
              <a:cs typeface="Times New Roman"/>
            </a:endParaRPr>
          </a:p>
          <a:p>
            <a:pPr algn="ctr">
              <a:lnSpc>
                <a:spcPct val="150000"/>
              </a:lnSpc>
              <a:spcAft>
                <a:spcPts val="0"/>
              </a:spcAft>
            </a:pPr>
            <a:endParaRPr lang="en-US" altLang="zh-CN" sz="1050" kern="100" dirty="0">
              <a:latin typeface="Times New Roman"/>
              <a:ea typeface="华文仿宋"/>
              <a:cs typeface="Times New Roman"/>
            </a:endParaRPr>
          </a:p>
          <a:p>
            <a:pPr algn="ctr">
              <a:lnSpc>
                <a:spcPct val="150000"/>
              </a:lnSpc>
              <a:spcAft>
                <a:spcPts val="0"/>
              </a:spcAft>
            </a:pPr>
            <a:endParaRPr lang="en-US" altLang="zh-CN" sz="1050" kern="100" dirty="0">
              <a:effectLst/>
              <a:latin typeface="Times New Roman"/>
              <a:ea typeface="华文仿宋"/>
              <a:cs typeface="Times New Roman"/>
            </a:endParaRPr>
          </a:p>
          <a:p>
            <a:pPr algn="ctr">
              <a:lnSpc>
                <a:spcPct val="150000"/>
              </a:lnSpc>
              <a:spcAft>
                <a:spcPts val="0"/>
              </a:spcAft>
            </a:pP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表格 1"/>
          <p:cNvGraphicFramePr>
            <a:graphicFrameLocks noGrp="1"/>
          </p:cNvGraphicFramePr>
          <p:nvPr>
            <p:extLst>
              <p:ext uri="{D42A27DB-BD31-4B8C-83A1-F6EECF244321}">
                <p14:modId xmlns:p14="http://schemas.microsoft.com/office/powerpoint/2010/main" val="803435312"/>
              </p:ext>
            </p:extLst>
          </p:nvPr>
        </p:nvGraphicFramePr>
        <p:xfrm>
          <a:off x="576263" y="2015951"/>
          <a:ext cx="10369550" cy="3560446"/>
        </p:xfrm>
        <a:graphic>
          <a:graphicData uri="http://schemas.openxmlformats.org/drawingml/2006/table">
            <a:tbl>
              <a:tblPr/>
              <a:tblGrid>
                <a:gridCol w="864294">
                  <a:extLst>
                    <a:ext uri="{9D8B030D-6E8A-4147-A177-3AD203B41FA5}">
                      <a16:colId xmlns:a16="http://schemas.microsoft.com/office/drawing/2014/main" val="20000"/>
                    </a:ext>
                  </a:extLst>
                </a:gridCol>
                <a:gridCol w="1647713">
                  <a:extLst>
                    <a:ext uri="{9D8B030D-6E8A-4147-A177-3AD203B41FA5}">
                      <a16:colId xmlns:a16="http://schemas.microsoft.com/office/drawing/2014/main" val="20001"/>
                    </a:ext>
                  </a:extLst>
                </a:gridCol>
                <a:gridCol w="7857543">
                  <a:extLst>
                    <a:ext uri="{9D8B030D-6E8A-4147-A177-3AD203B41FA5}">
                      <a16:colId xmlns:a16="http://schemas.microsoft.com/office/drawing/2014/main" val="20002"/>
                    </a:ext>
                  </a:extLst>
                </a:gridCol>
              </a:tblGrid>
              <a:tr h="374015">
                <a:tc rowSpan="2">
                  <a:txBody>
                    <a:bodyPr/>
                    <a:lstStyle/>
                    <a:p>
                      <a:pPr algn="ctr">
                        <a:lnSpc>
                          <a:spcPct val="150000"/>
                        </a:lnSpc>
                        <a:spcAft>
                          <a:spcPts val="0"/>
                        </a:spcAft>
                      </a:pPr>
                      <a:r>
                        <a:rPr lang="zh-CN" sz="2800" b="1" kern="100" dirty="0">
                          <a:solidFill>
                            <a:srgbClr val="C00000"/>
                          </a:solidFill>
                          <a:effectLst/>
                          <a:latin typeface="宋体"/>
                          <a:ea typeface="微软雅黑"/>
                          <a:cs typeface="Times New Roman"/>
                        </a:rPr>
                        <a:t>基本</a:t>
                      </a:r>
                      <a:endParaRPr lang="zh-CN" sz="1050" kern="100" dirty="0">
                        <a:effectLst/>
                        <a:latin typeface="宋体"/>
                        <a:cs typeface="Courier New"/>
                      </a:endParaRPr>
                    </a:p>
                    <a:p>
                      <a:pPr algn="ctr">
                        <a:lnSpc>
                          <a:spcPct val="150000"/>
                        </a:lnSpc>
                        <a:spcAft>
                          <a:spcPts val="0"/>
                        </a:spcAft>
                      </a:pPr>
                      <a:r>
                        <a:rPr lang="zh-CN" sz="2800" b="1" kern="100" dirty="0">
                          <a:solidFill>
                            <a:srgbClr val="C00000"/>
                          </a:solidFill>
                          <a:effectLst/>
                          <a:latin typeface="宋体"/>
                          <a:ea typeface="微软雅黑"/>
                          <a:cs typeface="Times New Roman"/>
                        </a:rPr>
                        <a:t>国情</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pPr>
                      <a:r>
                        <a:rPr lang="zh-CN" sz="2800" b="1" kern="100" dirty="0">
                          <a:effectLst/>
                          <a:latin typeface="Times New Roman"/>
                          <a:cs typeface="Times New Roman"/>
                        </a:rPr>
                        <a:t>原因</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dirty="0">
                          <a:effectLst/>
                          <a:latin typeface="Times New Roman"/>
                          <a:cs typeface="Times New Roman"/>
                        </a:rPr>
                        <a:t>西方列强的入侵打断了中国社会的正常发展进程</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4015">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pPr>
                      <a:r>
                        <a:rPr lang="zh-CN" sz="2800" b="1" kern="100">
                          <a:effectLst/>
                          <a:latin typeface="Times New Roman"/>
                          <a:cs typeface="Times New Roman"/>
                        </a:rPr>
                        <a:t>内容</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a:effectLst/>
                          <a:latin typeface="Times New Roman"/>
                          <a:cs typeface="Times New Roman"/>
                        </a:rPr>
                        <a:t>中国逐步成为半殖民地半封建社会</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74015">
                <a:tc rowSpan="2">
                  <a:txBody>
                    <a:bodyPr/>
                    <a:lstStyle/>
                    <a:p>
                      <a:pPr algn="ctr">
                        <a:lnSpc>
                          <a:spcPct val="150000"/>
                        </a:lnSpc>
                        <a:spcAft>
                          <a:spcPts val="0"/>
                        </a:spcAft>
                      </a:pPr>
                      <a:r>
                        <a:rPr lang="zh-CN" sz="2800" b="1" kern="100">
                          <a:solidFill>
                            <a:srgbClr val="C00000"/>
                          </a:solidFill>
                          <a:effectLst/>
                          <a:latin typeface="宋体"/>
                          <a:ea typeface="微软雅黑"/>
                          <a:cs typeface="Times New Roman"/>
                        </a:rPr>
                        <a:t>主要</a:t>
                      </a:r>
                      <a:endParaRPr lang="zh-CN" sz="1050" kern="100">
                        <a:effectLst/>
                        <a:latin typeface="宋体"/>
                        <a:cs typeface="Courier New"/>
                      </a:endParaRPr>
                    </a:p>
                    <a:p>
                      <a:pPr algn="ctr">
                        <a:lnSpc>
                          <a:spcPct val="150000"/>
                        </a:lnSpc>
                        <a:spcAft>
                          <a:spcPts val="0"/>
                        </a:spcAft>
                      </a:pPr>
                      <a:r>
                        <a:rPr lang="zh-CN" sz="2800" b="1" kern="100">
                          <a:solidFill>
                            <a:srgbClr val="C00000"/>
                          </a:solidFill>
                          <a:effectLst/>
                          <a:latin typeface="宋体"/>
                          <a:ea typeface="微软雅黑"/>
                          <a:cs typeface="Times New Roman"/>
                        </a:rPr>
                        <a:t>矛盾</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pPr>
                      <a:r>
                        <a:rPr lang="zh-CN" sz="2800" b="1" kern="100">
                          <a:effectLst/>
                          <a:latin typeface="Times New Roman"/>
                          <a:cs typeface="Times New Roman"/>
                        </a:rPr>
                        <a:t>根源</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b="1" kern="100">
                          <a:effectLst/>
                          <a:latin typeface="Times New Roman"/>
                          <a:cs typeface="Times New Roman"/>
                        </a:rPr>
                        <a:t>半殖民地半封建的社会性质决定了近代中国社会矛盾呈现错综复杂的状况</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74015">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pPr>
                      <a:r>
                        <a:rPr lang="zh-CN" sz="2800" b="1" kern="100">
                          <a:effectLst/>
                          <a:latin typeface="Times New Roman"/>
                          <a:cs typeface="Times New Roman"/>
                        </a:rPr>
                        <a:t>内容</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b="1" kern="100" dirty="0">
                          <a:effectLst/>
                          <a:latin typeface="Times New Roman"/>
                          <a:cs typeface="Times New Roman"/>
                        </a:rPr>
                        <a:t>帝国主义和中华民族的矛盾、封建主义和人民大众的矛盾</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568734938"/>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1310850"/>
            <a:ext cx="10693400" cy="2505301"/>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tabLst>
                <a:tab pos="1260475" algn="l"/>
                <a:tab pos="1980565" algn="l"/>
              </a:tabLst>
            </a:pPr>
            <a:endParaRPr lang="en-US" altLang="zh-CN" kern="100" dirty="0">
              <a:latin typeface="Times New Roman"/>
              <a:ea typeface="黑体"/>
              <a:cs typeface="Times New Roman"/>
            </a:endParaRPr>
          </a:p>
          <a:p>
            <a:pPr algn="just">
              <a:spcAft>
                <a:spcPts val="0"/>
              </a:spcAft>
              <a:tabLst>
                <a:tab pos="1260475" algn="l"/>
                <a:tab pos="1980565" algn="l"/>
              </a:tabLst>
            </a:pPr>
            <a:endParaRPr lang="en-US" altLang="zh-CN" kern="100" dirty="0">
              <a:latin typeface="Times New Roman"/>
              <a:ea typeface="黑体"/>
              <a:cs typeface="Times New Roman"/>
            </a:endParaRPr>
          </a:p>
          <a:p>
            <a:pPr algn="just">
              <a:spcAft>
                <a:spcPts val="0"/>
              </a:spcAft>
              <a:tabLst>
                <a:tab pos="1260475" algn="l"/>
                <a:tab pos="1980565" algn="l"/>
              </a:tabLst>
            </a:pPr>
            <a:endParaRPr lang="en-US" altLang="zh-CN" kern="100" dirty="0">
              <a:latin typeface="Times New Roman"/>
              <a:ea typeface="黑体"/>
              <a:cs typeface="Times New Roman"/>
            </a:endParaRPr>
          </a:p>
          <a:p>
            <a:pPr algn="just">
              <a:spcAft>
                <a:spcPts val="0"/>
              </a:spcAft>
              <a:tabLst>
                <a:tab pos="1260475" algn="l"/>
                <a:tab pos="1980565" algn="l"/>
              </a:tabLst>
            </a:pPr>
            <a:endParaRPr lang="en-US" altLang="zh-CN" kern="100" dirty="0">
              <a:latin typeface="Times New Roman"/>
              <a:ea typeface="黑体"/>
              <a:cs typeface="Times New Roman"/>
            </a:endParaRPr>
          </a:p>
        </p:txBody>
      </p:sp>
      <p:graphicFrame>
        <p:nvGraphicFramePr>
          <p:cNvPr id="2" name="表格 1"/>
          <p:cNvGraphicFramePr>
            <a:graphicFrameLocks noGrp="1"/>
          </p:cNvGraphicFramePr>
          <p:nvPr>
            <p:extLst>
              <p:ext uri="{D42A27DB-BD31-4B8C-83A1-F6EECF244321}">
                <p14:modId xmlns:p14="http://schemas.microsoft.com/office/powerpoint/2010/main" val="3287239498"/>
              </p:ext>
            </p:extLst>
          </p:nvPr>
        </p:nvGraphicFramePr>
        <p:xfrm>
          <a:off x="504453" y="1562878"/>
          <a:ext cx="10369550" cy="1840230"/>
        </p:xfrm>
        <a:graphic>
          <a:graphicData uri="http://schemas.openxmlformats.org/drawingml/2006/table">
            <a:tbl>
              <a:tblPr/>
              <a:tblGrid>
                <a:gridCol w="864294">
                  <a:extLst>
                    <a:ext uri="{9D8B030D-6E8A-4147-A177-3AD203B41FA5}">
                      <a16:colId xmlns:a16="http://schemas.microsoft.com/office/drawing/2014/main" val="20000"/>
                    </a:ext>
                  </a:extLst>
                </a:gridCol>
                <a:gridCol w="1647713">
                  <a:extLst>
                    <a:ext uri="{9D8B030D-6E8A-4147-A177-3AD203B41FA5}">
                      <a16:colId xmlns:a16="http://schemas.microsoft.com/office/drawing/2014/main" val="20001"/>
                    </a:ext>
                  </a:extLst>
                </a:gridCol>
                <a:gridCol w="7857543">
                  <a:extLst>
                    <a:ext uri="{9D8B030D-6E8A-4147-A177-3AD203B41FA5}">
                      <a16:colId xmlns:a16="http://schemas.microsoft.com/office/drawing/2014/main" val="20002"/>
                    </a:ext>
                  </a:extLst>
                </a:gridCol>
              </a:tblGrid>
              <a:tr h="374015">
                <a:tc rowSpan="2">
                  <a:txBody>
                    <a:bodyPr/>
                    <a:lstStyle/>
                    <a:p>
                      <a:pPr algn="ctr">
                        <a:lnSpc>
                          <a:spcPct val="150000"/>
                        </a:lnSpc>
                        <a:spcAft>
                          <a:spcPts val="0"/>
                        </a:spcAft>
                      </a:pPr>
                      <a:r>
                        <a:rPr lang="zh-CN" sz="2800" b="1" kern="100" dirty="0">
                          <a:solidFill>
                            <a:srgbClr val="C00000"/>
                          </a:solidFill>
                          <a:effectLst/>
                          <a:latin typeface="宋体"/>
                          <a:ea typeface="微软雅黑"/>
                          <a:cs typeface="Times New Roman"/>
                        </a:rPr>
                        <a:t>两大历史任务</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pPr>
                      <a:r>
                        <a:rPr lang="zh-CN" sz="2800" b="1" kern="100">
                          <a:effectLst/>
                          <a:latin typeface="Times New Roman"/>
                          <a:cs typeface="Times New Roman"/>
                        </a:rPr>
                        <a:t>决定因素</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a:effectLst/>
                          <a:latin typeface="Times New Roman"/>
                          <a:cs typeface="Times New Roman"/>
                        </a:rPr>
                        <a:t>近代中国的基本国情和主要矛盾</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74015">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a:lnSpc>
                          <a:spcPct val="150000"/>
                        </a:lnSpc>
                        <a:spcAft>
                          <a:spcPts val="0"/>
                        </a:spcAft>
                      </a:pPr>
                      <a:r>
                        <a:rPr lang="zh-CN" sz="2800" b="1" kern="100" dirty="0">
                          <a:effectLst/>
                          <a:latin typeface="Times New Roman"/>
                          <a:cs typeface="Times New Roman"/>
                        </a:rPr>
                        <a:t>内容</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b="1" kern="100" dirty="0">
                          <a:effectLst/>
                          <a:latin typeface="Times New Roman"/>
                          <a:cs typeface="Times New Roman"/>
                        </a:rPr>
                        <a:t>争取民族独立、人民解放，实现国家富强、人民幸福</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32682344"/>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22275" y="510453"/>
            <a:ext cx="10702925" cy="738664"/>
          </a:xfrm>
          <a:prstGeom prst="rect">
            <a:avLst/>
          </a:prstGeom>
        </p:spPr>
        <p:txBody>
          <a:bodyPr anchor="ctr" anchorCtr="1">
            <a:spAutoFit/>
          </a:bodyPr>
          <a:lstStyle/>
          <a:p>
            <a:pPr algn="ctr" defTabSz="913130" eaLnBrk="0" hangingPunct="0">
              <a:lnSpc>
                <a:spcPct val="150000"/>
              </a:lnSpc>
              <a:spcAft>
                <a:spcPts val="0"/>
              </a:spcAft>
              <a:tabLst>
                <a:tab pos="4800600" algn="l"/>
                <a:tab pos="10401300" algn="r"/>
              </a:tabLst>
              <a:defRPr/>
            </a:pPr>
            <a:r>
              <a:rPr lang="zh-CN" altLang="en-US" b="1" kern="100" dirty="0">
                <a:solidFill>
                  <a:schemeClr val="tx1"/>
                </a:solidFill>
                <a:ea typeface="黑体" panose="02010609060101010101" pitchFamily="49" charset="-122"/>
                <a:cs typeface="Times New Roman" panose="02020603050405020304" pitchFamily="18" charset="0"/>
              </a:rPr>
              <a:t>任务三</a:t>
            </a:r>
            <a:r>
              <a:rPr lang="en-US" altLang="zh-CN" b="1" kern="100" dirty="0">
                <a:solidFill>
                  <a:schemeClr val="tx1"/>
                </a:solidFill>
                <a:ea typeface="黑体" panose="02010609060101010101" pitchFamily="49" charset="-122"/>
                <a:cs typeface="Times New Roman" panose="02020603050405020304" pitchFamily="18" charset="0"/>
              </a:rPr>
              <a:t>　</a:t>
            </a:r>
            <a:r>
              <a:rPr lang="zh-CN" altLang="en-US" b="1" kern="100" dirty="0">
                <a:solidFill>
                  <a:schemeClr val="tx1"/>
                </a:solidFill>
                <a:ea typeface="黑体" panose="02010609060101010101" pitchFamily="49" charset="-122"/>
                <a:cs typeface="Times New Roman" panose="02020603050405020304" pitchFamily="18" charset="0"/>
              </a:rPr>
              <a:t>没有共产党就没有新中国</a:t>
            </a:r>
            <a:endParaRPr lang="zh-CN" altLang="en-US" sz="1050" b="1" kern="100" dirty="0">
              <a:solidFill>
                <a:schemeClr val="tx1"/>
              </a:solidFill>
              <a:latin typeface="等线" panose="02010600030101010101" pitchFamily="2" charset="-122"/>
              <a:ea typeface="黑体" panose="02010609060101010101" pitchFamily="49" charset="-122"/>
              <a:cs typeface="Times New Roman" panose="02020603050405020304" pitchFamily="18" charset="0"/>
            </a:endParaRPr>
          </a:p>
        </p:txBody>
      </p:sp>
      <p:sp>
        <p:nvSpPr>
          <p:cNvPr id="3" name="副标题 2"/>
          <p:cNvSpPr>
            <a:spLocks noGrp="1"/>
          </p:cNvSpPr>
          <p:nvPr>
            <p:ph type="subTitle" idx="1"/>
          </p:nvPr>
        </p:nvSpPr>
        <p:spPr>
          <a:xfrm>
            <a:off x="415037" y="1356380"/>
            <a:ext cx="10692000" cy="4543423"/>
          </a:xfrm>
        </p:spPr>
        <p:txBody>
          <a:bodyPr/>
          <a:lstStyle/>
          <a:p>
            <a:pPr algn="just">
              <a:lnSpc>
                <a:spcPct val="120000"/>
              </a:lnSpc>
              <a:spcAft>
                <a:spcPts val="0"/>
              </a:spcAft>
            </a:pPr>
            <a:r>
              <a:rPr lang="en-US" altLang="zh-CN" sz="2700" kern="100" dirty="0">
                <a:latin typeface="Times New Roman"/>
                <a:ea typeface="黑体"/>
                <a:cs typeface="Courier New"/>
              </a:rPr>
              <a:t>[</a:t>
            </a:r>
            <a:r>
              <a:rPr lang="zh-CN" altLang="zh-CN" sz="2700" kern="100" dirty="0">
                <a:latin typeface="Times New Roman"/>
                <a:ea typeface="黑体"/>
                <a:cs typeface="Times New Roman"/>
              </a:rPr>
              <a:t>探究活动</a:t>
            </a:r>
            <a:r>
              <a:rPr lang="en-US" altLang="zh-CN" sz="2700" kern="100" dirty="0">
                <a:latin typeface="Times New Roman"/>
                <a:ea typeface="黑体"/>
                <a:cs typeface="Courier New"/>
              </a:rPr>
              <a:t>]</a:t>
            </a:r>
            <a:endParaRPr lang="zh-CN" altLang="zh-CN" sz="2700" kern="100" dirty="0">
              <a:latin typeface="宋体"/>
              <a:cs typeface="Courier New"/>
            </a:endParaRPr>
          </a:p>
          <a:p>
            <a:pPr algn="just">
              <a:lnSpc>
                <a:spcPct val="120000"/>
              </a:lnSpc>
              <a:spcAft>
                <a:spcPts val="0"/>
              </a:spcAft>
            </a:pPr>
            <a:r>
              <a:rPr lang="zh-CN" altLang="zh-CN" sz="2700" kern="100" dirty="0">
                <a:latin typeface="Times New Roman"/>
                <a:ea typeface="黑体"/>
                <a:cs typeface="Times New Roman"/>
              </a:rPr>
              <a:t>活动</a:t>
            </a:r>
            <a:r>
              <a:rPr lang="en-US" altLang="zh-CN" sz="2700" kern="100" dirty="0">
                <a:latin typeface="Times New Roman"/>
                <a:ea typeface="黑体"/>
                <a:cs typeface="Courier New"/>
              </a:rPr>
              <a:t>1</a:t>
            </a:r>
            <a:r>
              <a:rPr lang="zh-CN" altLang="zh-CN" sz="2700" kern="100" dirty="0">
                <a:latin typeface="Times New Roman"/>
                <a:cs typeface="Times New Roman"/>
              </a:rPr>
              <a:t>：</a:t>
            </a:r>
            <a:r>
              <a:rPr lang="zh-CN" altLang="zh-CN" sz="2700" kern="100" dirty="0">
                <a:latin typeface="Times New Roman"/>
                <a:ea typeface="华文楷体"/>
                <a:cs typeface="Times New Roman"/>
              </a:rPr>
              <a:t>中国近代史是从</a:t>
            </a:r>
            <a:r>
              <a:rPr lang="en-US" altLang="zh-CN" sz="2700" kern="100" dirty="0">
                <a:latin typeface="Times New Roman"/>
                <a:ea typeface="华文楷体"/>
                <a:cs typeface="Courier New"/>
              </a:rPr>
              <a:t>1840</a:t>
            </a:r>
            <a:r>
              <a:rPr lang="zh-CN" altLang="zh-CN" sz="2700" kern="100" dirty="0">
                <a:latin typeface="Times New Roman"/>
                <a:ea typeface="华文楷体"/>
                <a:cs typeface="Times New Roman"/>
              </a:rPr>
              <a:t>年鸦片战争爆发到</a:t>
            </a:r>
            <a:r>
              <a:rPr lang="en-US" altLang="zh-CN" sz="2700" kern="100" dirty="0">
                <a:latin typeface="Times New Roman"/>
                <a:ea typeface="华文楷体"/>
                <a:cs typeface="Courier New"/>
              </a:rPr>
              <a:t>1949</a:t>
            </a:r>
            <a:r>
              <a:rPr lang="zh-CN" altLang="zh-CN" sz="2700" kern="100" dirty="0">
                <a:latin typeface="Times New Roman"/>
                <a:ea typeface="华文楷体"/>
                <a:cs typeface="Times New Roman"/>
              </a:rPr>
              <a:t>年中华人民共和国成立这一时期的历史。这是一部充满灾难、落后挨打的屈辱史，是一部中国人民探索救国之路，实现自由、民主的探索史，是一部中华民族抵抗侵略、打倒帝国主义以实现民族解放，打倒封建主义以实现人民富强的斗争史。历史启示我们实现中华民族伟大复兴必须有领导中国人民前进的坚强力量，这个坚强力量就是中国共产党。中国共产党领导是历史的选择、人民的选择，是党和国家的根本所在、命脉所在。没有中国共产党，就没有新中国，就没有中华民族伟大复兴。</a:t>
            </a:r>
            <a:endParaRPr lang="zh-CN" altLang="zh-CN" sz="2700" kern="100" dirty="0">
              <a:effectLst/>
              <a:latin typeface="宋体"/>
              <a:cs typeface="Courier New"/>
            </a:endParaRPr>
          </a:p>
        </p:txBody>
      </p:sp>
    </p:spTree>
    <p:extLst>
      <p:ext uri="{BB962C8B-B14F-4D97-AF65-F5344CB8AC3E}">
        <p14:creationId xmlns:p14="http://schemas.microsoft.com/office/powerpoint/2010/main" val="463140668"/>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5193025"/>
          </a:xfrm>
        </p:spPr>
        <p:txBody>
          <a:bodyPr/>
          <a:lstStyle/>
          <a:p>
            <a:pPr algn="just">
              <a:lnSpc>
                <a:spcPct val="150000"/>
              </a:lnSpc>
              <a:spcAft>
                <a:spcPts val="0"/>
              </a:spcAft>
            </a:pPr>
            <a:r>
              <a:rPr lang="zh-CN" altLang="zh-CN" kern="100" dirty="0">
                <a:latin typeface="Times New Roman"/>
                <a:cs typeface="Times New Roman"/>
              </a:rPr>
              <a:t>根据上述材料，用</a:t>
            </a:r>
            <a:r>
              <a:rPr lang="zh-CN" altLang="zh-CN" kern="100" dirty="0">
                <a:latin typeface="宋体"/>
                <a:cs typeface="Times New Roman"/>
              </a:rPr>
              <a:t>“</a:t>
            </a:r>
            <a:r>
              <a:rPr lang="zh-CN" altLang="zh-CN" kern="100" dirty="0">
                <a:latin typeface="Times New Roman"/>
                <a:cs typeface="Times New Roman"/>
              </a:rPr>
              <a:t>历史和人民的选择</a:t>
            </a:r>
            <a:r>
              <a:rPr lang="zh-CN" altLang="zh-CN" kern="100" dirty="0">
                <a:latin typeface="宋体"/>
                <a:cs typeface="Times New Roman"/>
              </a:rPr>
              <a:t>”</a:t>
            </a:r>
            <a:r>
              <a:rPr lang="zh-CN" altLang="en-US" kern="100" dirty="0">
                <a:latin typeface="宋体"/>
                <a:cs typeface="Times New Roman"/>
              </a:rPr>
              <a:t>的</a:t>
            </a:r>
            <a:r>
              <a:rPr lang="zh-CN" altLang="zh-CN" kern="100" dirty="0">
                <a:latin typeface="Times New Roman"/>
                <a:cs typeface="Times New Roman"/>
              </a:rPr>
              <a:t>知识谈谈你对</a:t>
            </a:r>
            <a:r>
              <a:rPr lang="zh-CN" altLang="zh-CN" kern="100" dirty="0">
                <a:latin typeface="宋体"/>
                <a:cs typeface="Times New Roman"/>
              </a:rPr>
              <a:t>“</a:t>
            </a:r>
            <a:r>
              <a:rPr lang="zh-CN" altLang="zh-CN" kern="100" dirty="0">
                <a:latin typeface="Times New Roman"/>
                <a:cs typeface="Times New Roman"/>
              </a:rPr>
              <a:t>没有中国共产党，就没有新中国</a:t>
            </a:r>
            <a:r>
              <a:rPr lang="zh-CN" altLang="zh-CN" kern="100" dirty="0">
                <a:latin typeface="宋体"/>
                <a:cs typeface="Times New Roman"/>
              </a:rPr>
              <a:t>”</a:t>
            </a:r>
            <a:r>
              <a:rPr lang="zh-CN" altLang="zh-CN" kern="100" dirty="0">
                <a:latin typeface="Times New Roman"/>
                <a:cs typeface="Times New Roman"/>
              </a:rPr>
              <a:t>的理解。</a:t>
            </a:r>
            <a:endParaRPr lang="zh-CN" altLang="zh-CN" sz="1050" kern="100" dirty="0">
              <a:latin typeface="宋体"/>
              <a:cs typeface="Courier New"/>
            </a:endParaRPr>
          </a:p>
          <a:p>
            <a:pPr algn="just">
              <a:lnSpc>
                <a:spcPct val="150000"/>
              </a:lnSpc>
              <a:spcAft>
                <a:spcPts val="0"/>
              </a:spcAft>
            </a:pPr>
            <a:r>
              <a:rPr lang="zh-CN" altLang="zh-CN" kern="100" dirty="0">
                <a:solidFill>
                  <a:srgbClr val="7030A0"/>
                </a:solidFill>
                <a:latin typeface="Times New Roman"/>
                <a:ea typeface="黑体"/>
                <a:cs typeface="Times New Roman"/>
              </a:rPr>
              <a:t>提示：</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中国共产党是马克思列宁主义同中国工人运动相结合、适应时代需要而产生的，中国共产党一经成立，就肩负起实现中华民族伟大复兴的历史使命。</a:t>
            </a:r>
            <a:r>
              <a:rPr lang="en-US" altLang="zh-CN" kern="100" dirty="0">
                <a:latin typeface="Times New Roman"/>
                <a:ea typeface="华文楷体"/>
                <a:cs typeface="Courier New"/>
              </a:rPr>
              <a:t>②</a:t>
            </a:r>
            <a:r>
              <a:rPr lang="zh-CN" altLang="zh-CN" kern="100" dirty="0">
                <a:latin typeface="Times New Roman"/>
                <a:ea typeface="华文楷体"/>
                <a:cs typeface="Times New Roman"/>
              </a:rPr>
              <a:t>中国共产党领导中国人民取得新民主主义革命的胜利，彻底结束了旧中国半殖民地半封建社会的历史，彻底结束了极少数剥削者统治广大劳动人民的历史，彻底结束了旧中国一盘散沙的局面，彻底废除了列强强加给中国的不平等条约和帝</a:t>
            </a:r>
            <a:endParaRPr lang="zh-CN" altLang="zh-CN" sz="1050" kern="100" dirty="0">
              <a:effectLst/>
              <a:latin typeface="宋体"/>
              <a:cs typeface="Courier New"/>
            </a:endParaRPr>
          </a:p>
        </p:txBody>
      </p:sp>
    </p:spTree>
    <p:extLst>
      <p:ext uri="{BB962C8B-B14F-4D97-AF65-F5344CB8AC3E}">
        <p14:creationId xmlns:p14="http://schemas.microsoft.com/office/powerpoint/2010/main" val="30986873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3900363"/>
          </a:xfrm>
        </p:spPr>
        <p:txBody>
          <a:bodyPr/>
          <a:lstStyle/>
          <a:p>
            <a:pPr lvl="0" algn="just">
              <a:lnSpc>
                <a:spcPct val="150000"/>
              </a:lnSpc>
              <a:spcAft>
                <a:spcPts val="0"/>
              </a:spcAft>
            </a:pPr>
            <a:r>
              <a:rPr lang="zh-CN" altLang="zh-CN" kern="100" dirty="0">
                <a:solidFill>
                  <a:prstClr val="black"/>
                </a:solidFill>
                <a:latin typeface="Times New Roman"/>
                <a:ea typeface="华文楷体"/>
                <a:cs typeface="Times New Roman"/>
              </a:rPr>
              <a:t>国主义在中国的一切特权，为实现中华民族伟大复兴创造了根本社会条件。③中华人民共和国的成立，实现了中国从几千年封建专制政治向人民民主的伟大飞跃。从此，中国人民掌握了国家的权力，成为国家和自己命运的主人。④没有共产党就没有新中国，是近代以来中国人民斗争经验的历史总结，是中国人民在长期探索、艰苦奋斗的基础上共同确认的历史真理。</a:t>
            </a:r>
            <a:endParaRPr lang="zh-CN" altLang="zh-CN" sz="1050" kern="100" dirty="0">
              <a:solidFill>
                <a:prstClr val="black"/>
              </a:solidFill>
              <a:latin typeface="宋体"/>
              <a:cs typeface="Courier New"/>
            </a:endParaRPr>
          </a:p>
        </p:txBody>
      </p:sp>
    </p:spTree>
    <p:extLst>
      <p:ext uri="{BB962C8B-B14F-4D97-AF65-F5344CB8AC3E}">
        <p14:creationId xmlns:p14="http://schemas.microsoft.com/office/powerpoint/2010/main" val="1014198328"/>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755811"/>
            <a:ext cx="10692000" cy="3900363"/>
          </a:xfrm>
        </p:spPr>
        <p:txBody>
          <a:bodyPr/>
          <a:lstStyle/>
          <a:p>
            <a:pPr algn="just">
              <a:lnSpc>
                <a:spcPct val="150000"/>
              </a:lnSpc>
              <a:spcAft>
                <a:spcPts val="0"/>
              </a:spcAft>
            </a:pPr>
            <a:r>
              <a:rPr lang="zh-CN" altLang="zh-CN" kern="100" dirty="0">
                <a:latin typeface="Times New Roman"/>
                <a:ea typeface="黑体"/>
                <a:cs typeface="Times New Roman"/>
              </a:rPr>
              <a:t>活动</a:t>
            </a:r>
            <a:r>
              <a:rPr lang="en-US" altLang="zh-CN" kern="100" dirty="0">
                <a:latin typeface="Times New Roman"/>
                <a:ea typeface="黑体"/>
                <a:cs typeface="Courier New"/>
              </a:rPr>
              <a:t>2</a:t>
            </a:r>
            <a:r>
              <a:rPr lang="zh-CN" altLang="zh-CN" kern="100" dirty="0">
                <a:latin typeface="Times New Roman"/>
                <a:cs typeface="Times New Roman"/>
              </a:rPr>
              <a:t>：</a:t>
            </a:r>
            <a:r>
              <a:rPr lang="zh-CN" altLang="zh-CN" kern="100" dirty="0">
                <a:latin typeface="Times New Roman"/>
                <a:ea typeface="华文楷体"/>
                <a:cs typeface="Times New Roman"/>
              </a:rPr>
              <a:t>中国共产党一经诞生，就把为中国人民谋幸福、为中华民族谋复兴确立为自己的初心使命，点亮了实现中华民族伟大复兴的灯塔。中国共产党团结带领中国人民浴血奋战、百折不挠，打败国内外一切反动势力，取得了新民主主义革命的伟大胜利，建立了人民当家作主的中华人民共和国，完成了民族独立、人民解放的历史任务，开启了中华民族发展进步的历史新纪元。</a:t>
            </a:r>
            <a:endParaRPr lang="zh-CN" altLang="zh-CN" sz="1050" kern="100" dirty="0">
              <a:effectLst/>
              <a:latin typeface="宋体"/>
              <a:cs typeface="Courier New"/>
            </a:endParaRPr>
          </a:p>
        </p:txBody>
      </p:sp>
    </p:spTree>
    <p:extLst>
      <p:ext uri="{BB962C8B-B14F-4D97-AF65-F5344CB8AC3E}">
        <p14:creationId xmlns:p14="http://schemas.microsoft.com/office/powerpoint/2010/main" val="3100260588"/>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副标题 3"/>
          <p:cNvSpPr>
            <a:spLocks noGrp="1"/>
          </p:cNvSpPr>
          <p:nvPr>
            <p:ph type="subTitle" idx="1"/>
          </p:nvPr>
        </p:nvSpPr>
        <p:spPr>
          <a:xfrm>
            <a:off x="415037" y="755811"/>
            <a:ext cx="10692000" cy="5193025"/>
          </a:xfrm>
        </p:spPr>
        <p:txBody>
          <a:bodyPr/>
          <a:lstStyle/>
          <a:p>
            <a:pPr algn="just">
              <a:lnSpc>
                <a:spcPct val="150000"/>
              </a:lnSpc>
              <a:spcAft>
                <a:spcPts val="0"/>
              </a:spcAft>
            </a:pPr>
            <a:r>
              <a:rPr lang="zh-CN" altLang="zh-CN" kern="100" dirty="0">
                <a:latin typeface="Times New Roman"/>
                <a:cs typeface="Times New Roman"/>
              </a:rPr>
              <a:t>根据近代中国共产党团结带领中国人民长期探索、艰苦奋斗的历程，能够得出哪些历史结论和历史真理？</a:t>
            </a:r>
            <a:endParaRPr lang="zh-CN" altLang="zh-CN" sz="1050" kern="100" dirty="0">
              <a:latin typeface="宋体"/>
              <a:cs typeface="Courier New"/>
            </a:endParaRPr>
          </a:p>
          <a:p>
            <a:pPr algn="just">
              <a:lnSpc>
                <a:spcPct val="150000"/>
              </a:lnSpc>
              <a:spcAft>
                <a:spcPts val="0"/>
              </a:spcAft>
            </a:pPr>
            <a:r>
              <a:rPr lang="zh-CN" altLang="zh-CN" kern="100" dirty="0">
                <a:solidFill>
                  <a:srgbClr val="7030A0"/>
                </a:solidFill>
                <a:latin typeface="Times New Roman"/>
                <a:ea typeface="黑体"/>
                <a:cs typeface="Times New Roman"/>
              </a:rPr>
              <a:t>提示：</a:t>
            </a:r>
            <a:r>
              <a:rPr lang="zh-CN" altLang="zh-CN" kern="100" dirty="0">
                <a:latin typeface="Times New Roman"/>
                <a:ea typeface="华文楷体"/>
                <a:cs typeface="Times New Roman"/>
              </a:rPr>
              <a:t>中国共产党一经诞生，就把为中国人民谋幸福、为中华民族谋复兴确立为自己的初心使命。从此，中国人民在斗争中就有了主心骨，看到了解决中国问题的出路和希望。中国共产党执政，既是历史的必然，也是人民的选择。没有共产党就没有新中国，实现民族独立、人民解放，国家富强、人民幸福，必须坚持中国共产党领导。</a:t>
            </a:r>
            <a:endParaRPr lang="zh-CN" altLang="zh-CN" sz="1050" kern="100" dirty="0">
              <a:effectLst/>
              <a:latin typeface="宋体"/>
              <a:cs typeface="Courier New"/>
            </a:endParaRPr>
          </a:p>
        </p:txBody>
      </p:sp>
    </p:spTree>
    <p:extLst>
      <p:ext uri="{BB962C8B-B14F-4D97-AF65-F5344CB8AC3E}">
        <p14:creationId xmlns:p14="http://schemas.microsoft.com/office/powerpoint/2010/main" val="400278681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randombar(horizontal)">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450466"/>
          </a:xfrm>
        </p:spPr>
        <p:txBody>
          <a:bodyPr/>
          <a:lstStyle/>
          <a:p>
            <a:pPr algn="just">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评价活动</a:t>
            </a:r>
            <a:r>
              <a:rPr lang="en-US" altLang="zh-CN" kern="100" dirty="0">
                <a:latin typeface="Times New Roman"/>
                <a:ea typeface="黑体"/>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1</a:t>
            </a:r>
            <a:r>
              <a:rPr lang="zh-CN" altLang="zh-CN" kern="100" dirty="0">
                <a:latin typeface="Times New Roman"/>
                <a:cs typeface="Times New Roman"/>
              </a:rPr>
              <a:t>．新民主主义革命的胜利，推翻了帝国主义、封建主义、官僚资本主义三座大山，建立了中华人民共和国。这意味着</a:t>
            </a:r>
            <a:r>
              <a:rPr lang="en-US" altLang="zh-CN" kern="100" dirty="0">
                <a:latin typeface="Times New Roman"/>
                <a:cs typeface="Courier New"/>
              </a:rPr>
              <a:t>(</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彻底结束了极少数剥削者统治广大劳动人民的历史</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彻底结束了旧中国一盘散沙的局面</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彻底使中国人民掌握了国家的权力，中国共产党成为人民斗争的主心骨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彻底改变了中国发展方向，使中国进入社会主义社会</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24432" y="5580347"/>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90259319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415037" y="1066487"/>
            <a:ext cx="10692000" cy="2677656"/>
          </a:xfrm>
        </p:spPr>
        <p:txBody>
          <a:bodyPr/>
          <a:lstStyle/>
          <a:p>
            <a:pPr algn="just">
              <a:lnSpc>
                <a:spcPct val="150000"/>
              </a:lnSpc>
              <a:spcAft>
                <a:spcPts val="0"/>
              </a:spcAft>
            </a:pPr>
            <a:r>
              <a:rPr lang="en-US" altLang="zh-CN" kern="100" dirty="0">
                <a:latin typeface="Times New Roman"/>
                <a:cs typeface="Courier New"/>
              </a:rPr>
              <a:t>3</a:t>
            </a:r>
            <a:r>
              <a:rPr lang="zh-CN" altLang="zh-CN" kern="100" dirty="0">
                <a:latin typeface="Times New Roman"/>
                <a:cs typeface="Times New Roman"/>
              </a:rPr>
              <a:t>．近代中国的两大历史任务是什么？</a:t>
            </a:r>
            <a:endParaRPr lang="zh-CN" altLang="zh-CN" sz="1050" kern="100" dirty="0">
              <a:latin typeface="宋体"/>
              <a:cs typeface="Courier New"/>
            </a:endParaRPr>
          </a:p>
          <a:p>
            <a:pPr algn="just">
              <a:lnSpc>
                <a:spcPct val="150000"/>
              </a:lnSpc>
              <a:spcAft>
                <a:spcPts val="0"/>
              </a:spcAft>
            </a:pPr>
            <a:r>
              <a:rPr lang="zh-CN" altLang="zh-CN" kern="100" dirty="0">
                <a:solidFill>
                  <a:srgbClr val="FF0000"/>
                </a:solidFill>
                <a:latin typeface="Times New Roman"/>
                <a:ea typeface="华文楷体"/>
                <a:cs typeface="Times New Roman"/>
              </a:rPr>
              <a:t>争取民族独立、人民解放，实现国家富强、人民幸福。</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易错易混</a:t>
            </a:r>
            <a:r>
              <a:rPr lang="en-US" altLang="zh-CN" kern="100" dirty="0">
                <a:latin typeface="Times New Roman"/>
                <a:ea typeface="黑体"/>
                <a:cs typeface="Courier New"/>
              </a:rPr>
              <a:t>]</a:t>
            </a:r>
            <a:r>
              <a:rPr lang="zh-CN" altLang="zh-CN" kern="100" dirty="0">
                <a:latin typeface="Times New Roman"/>
                <a:ea typeface="华文楷体"/>
                <a:cs typeface="Times New Roman"/>
              </a:rPr>
              <a:t>近代社会的主要矛盾</a:t>
            </a:r>
            <a:r>
              <a:rPr lang="en-US" altLang="zh-CN" kern="100" dirty="0">
                <a:latin typeface="Times New Roman"/>
                <a:ea typeface="华文楷体"/>
                <a:cs typeface="Courier New"/>
              </a:rPr>
              <a:t>≠</a:t>
            </a:r>
            <a:r>
              <a:rPr lang="zh-CN" altLang="zh-CN" kern="100" dirty="0">
                <a:latin typeface="Times New Roman"/>
                <a:ea typeface="华文楷体"/>
                <a:cs typeface="Times New Roman"/>
              </a:rPr>
              <a:t>近代社会的基本矛盾，近代社会的基本国情≠近代社会的主要矛盾。</a:t>
            </a:r>
            <a:endParaRPr lang="zh-CN" altLang="zh-CN" sz="1050" kern="100" dirty="0">
              <a:effectLst/>
              <a:latin typeface="宋体"/>
              <a:cs typeface="Courier New"/>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randombar(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新民主主义革命的胜利，推翻了帝国主义、封建主义、官僚资本主义三座大山，建立了中华人民共和国。这意味着彻底结束了极少数剥削者统治广大劳动人民的历史，彻底结束了旧中国一盘散沙的局面，</a:t>
            </a:r>
            <a:r>
              <a:rPr lang="en-US" altLang="zh-CN" kern="100" dirty="0">
                <a:latin typeface="Times New Roman"/>
                <a:ea typeface="华文楷体"/>
                <a:cs typeface="Courier New"/>
              </a:rPr>
              <a:t>①②</a:t>
            </a:r>
            <a:r>
              <a:rPr lang="zh-CN" altLang="zh-CN" kern="100" dirty="0">
                <a:latin typeface="Times New Roman"/>
                <a:ea typeface="华文楷体"/>
                <a:cs typeface="Times New Roman"/>
              </a:rPr>
              <a:t>符合题意。中华人民共和国的成立标志着新民主主义革命的胜利，人民掌握国家权力；中国共产党的成立，使中国革命有了坚强的领导核心，中国人民谋求民族独立、人民解放和国家富强、人民幸福的斗争有了主心骨，</a:t>
            </a:r>
            <a:r>
              <a:rPr lang="en-US" altLang="zh-CN" kern="100" dirty="0">
                <a:latin typeface="Times New Roman"/>
                <a:ea typeface="华文楷体"/>
                <a:cs typeface="Courier New"/>
              </a:rPr>
              <a:t>③</a:t>
            </a:r>
            <a:r>
              <a:rPr lang="zh-CN" altLang="zh-CN" kern="100" dirty="0">
                <a:latin typeface="Times New Roman"/>
                <a:ea typeface="华文楷体"/>
                <a:cs typeface="Times New Roman"/>
              </a:rPr>
              <a:t>错误。中华人民共和国成立时我国还是新民主主义国家，</a:t>
            </a:r>
            <a:r>
              <a:rPr lang="en-US" altLang="zh-CN" kern="100" dirty="0">
                <a:latin typeface="Times New Roman"/>
                <a:ea typeface="华文楷体"/>
                <a:cs typeface="Courier New"/>
              </a:rPr>
              <a:t>1956</a:t>
            </a:r>
            <a:r>
              <a:rPr lang="zh-CN" altLang="zh-CN" kern="100" dirty="0">
                <a:latin typeface="Times New Roman"/>
                <a:ea typeface="华文楷体"/>
                <a:cs typeface="Times New Roman"/>
              </a:rPr>
              <a:t>年底社会主义改造基本完成，我国进入社会主义社会，④错误。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1678430297"/>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6053709"/>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．习近平总书记指出：</a:t>
            </a:r>
            <a:r>
              <a:rPr lang="en-US" altLang="zh-CN" kern="100" dirty="0">
                <a:latin typeface="宋体"/>
                <a:cs typeface="Times New Roman"/>
              </a:rPr>
              <a:t>“</a:t>
            </a:r>
            <a:r>
              <a:rPr lang="zh-CN" altLang="zh-CN" kern="100" dirty="0">
                <a:latin typeface="Times New Roman"/>
                <a:cs typeface="Times New Roman"/>
              </a:rPr>
              <a:t>中国产生了共产党，这是开天辟地的大事变</a:t>
            </a:r>
            <a:r>
              <a:rPr lang="zh-CN" altLang="en-US" kern="100" dirty="0">
                <a:latin typeface="Times New Roman"/>
                <a:cs typeface="Times New Roman"/>
              </a:rPr>
              <a:t>。这一开天辟地的大事变，</a:t>
            </a:r>
            <a:r>
              <a:rPr lang="zh-CN" altLang="zh-CN" kern="100" dirty="0">
                <a:latin typeface="Times New Roman"/>
                <a:cs typeface="Times New Roman"/>
              </a:rPr>
              <a:t>深刻改变了近代以后中华民族发展的方向和进程，深刻改变了中国人民和中华民族的前途和命运，深刻改变了世界发展的趋势和格局。</a:t>
            </a:r>
            <a:r>
              <a:rPr lang="en-US" altLang="zh-CN" kern="100" dirty="0">
                <a:latin typeface="宋体"/>
                <a:cs typeface="Times New Roman"/>
              </a:rPr>
              <a:t>”</a:t>
            </a:r>
            <a:r>
              <a:rPr lang="zh-CN" altLang="zh-CN" kern="100" dirty="0">
                <a:latin typeface="Times New Roman"/>
                <a:cs typeface="Times New Roman"/>
              </a:rPr>
              <a:t>关于中国共产党的成立，下列说法正确的是</a:t>
            </a:r>
            <a:r>
              <a:rPr lang="en-US" altLang="zh-CN" kern="100" dirty="0">
                <a:latin typeface="Times New Roman"/>
                <a:cs typeface="Courier New"/>
              </a:rPr>
              <a:t> (</a:t>
            </a:r>
            <a:r>
              <a:rPr lang="zh-CN" altLang="zh-CN" kern="100" dirty="0">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①</a:t>
            </a:r>
            <a:r>
              <a:rPr lang="zh-CN" altLang="zh-CN" kern="100" dirty="0">
                <a:latin typeface="Times New Roman"/>
                <a:cs typeface="Times New Roman"/>
              </a:rPr>
              <a:t>中国共产党的成立使近代中国人民</a:t>
            </a:r>
            <a:r>
              <a:rPr lang="zh-CN" altLang="en-US" kern="100" dirty="0">
                <a:latin typeface="Times New Roman"/>
                <a:cs typeface="Times New Roman"/>
              </a:rPr>
              <a:t>在</a:t>
            </a:r>
            <a:r>
              <a:rPr lang="zh-CN" altLang="zh-CN" kern="100" dirty="0">
                <a:latin typeface="Times New Roman"/>
                <a:cs typeface="Times New Roman"/>
              </a:rPr>
              <a:t>斗争</a:t>
            </a:r>
            <a:r>
              <a:rPr lang="zh-CN" altLang="en-US" kern="100" dirty="0">
                <a:latin typeface="Times New Roman"/>
                <a:cs typeface="Times New Roman"/>
              </a:rPr>
              <a:t>中</a:t>
            </a:r>
            <a:r>
              <a:rPr lang="zh-CN" altLang="zh-CN" kern="100" dirty="0">
                <a:latin typeface="Times New Roman"/>
                <a:cs typeface="Times New Roman"/>
              </a:rPr>
              <a:t>有了主心骨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②</a:t>
            </a:r>
            <a:r>
              <a:rPr lang="zh-CN" altLang="zh-CN" kern="100" dirty="0">
                <a:latin typeface="Times New Roman"/>
                <a:cs typeface="Times New Roman"/>
              </a:rPr>
              <a:t>新民主主义革命的爆发加快了中国共产党成立的进程</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③</a:t>
            </a:r>
            <a:r>
              <a:rPr lang="zh-CN" altLang="zh-CN" kern="100" dirty="0">
                <a:latin typeface="Times New Roman"/>
                <a:cs typeface="Times New Roman"/>
              </a:rPr>
              <a:t>中国共产党的成立标志着我国旧民主主义革命的终结</a:t>
            </a:r>
            <a:endParaRPr lang="zh-CN" altLang="zh-CN" sz="1050" kern="100" dirty="0">
              <a:latin typeface="宋体"/>
              <a:cs typeface="Courier New"/>
            </a:endParaRPr>
          </a:p>
          <a:p>
            <a:pPr algn="just">
              <a:spcAft>
                <a:spcPts val="0"/>
              </a:spcAft>
            </a:pPr>
            <a:r>
              <a:rPr lang="en-US" altLang="zh-CN" kern="100" dirty="0">
                <a:latin typeface="Times New Roman"/>
                <a:cs typeface="Courier New"/>
              </a:rPr>
              <a:t>④</a:t>
            </a:r>
            <a:r>
              <a:rPr lang="zh-CN" altLang="zh-CN" kern="100" dirty="0">
                <a:latin typeface="Times New Roman"/>
                <a:cs typeface="Times New Roman"/>
              </a:rPr>
              <a:t>中国共产党的成立为中国新民主主义革命创造了条件</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a:t>
            </a:r>
            <a:r>
              <a:rPr lang="en-US" altLang="zh-CN" kern="100" dirty="0">
                <a:latin typeface="Times New Roman"/>
                <a:cs typeface="Courier New"/>
              </a:rPr>
              <a:t>①②    B</a:t>
            </a:r>
            <a:r>
              <a:rPr lang="zh-CN" altLang="zh-CN" kern="100" dirty="0">
                <a:latin typeface="Times New Roman"/>
                <a:cs typeface="Times New Roman"/>
              </a:rPr>
              <a:t>．</a:t>
            </a:r>
            <a:r>
              <a:rPr lang="en-US" altLang="zh-CN" kern="100" dirty="0">
                <a:latin typeface="Times New Roman"/>
                <a:cs typeface="Courier New"/>
              </a:rPr>
              <a:t>①④    C</a:t>
            </a:r>
            <a:r>
              <a:rPr lang="zh-CN" altLang="zh-CN" kern="100" dirty="0">
                <a:latin typeface="Times New Roman"/>
                <a:cs typeface="Times New Roman"/>
              </a:rPr>
              <a:t>．</a:t>
            </a:r>
            <a:r>
              <a:rPr lang="en-US" altLang="zh-CN" kern="100" dirty="0">
                <a:latin typeface="Times New Roman"/>
                <a:cs typeface="Courier New"/>
              </a:rPr>
              <a:t>②③    D</a:t>
            </a:r>
            <a:r>
              <a:rPr lang="zh-CN" altLang="zh-CN" kern="100" dirty="0">
                <a:latin typeface="Times New Roman"/>
                <a:cs typeface="Times New Roman"/>
              </a:rPr>
              <a:t>．</a:t>
            </a:r>
            <a:r>
              <a:rPr lang="en-US" altLang="zh-CN" kern="100" dirty="0">
                <a:latin typeface="Times New Roman"/>
                <a:cs typeface="Courier New"/>
              </a:rPr>
              <a:t>③④</a:t>
            </a:r>
            <a:endParaRPr lang="zh-CN" altLang="zh-CN" sz="1050" kern="100" dirty="0">
              <a:effectLst/>
              <a:latin typeface="宋体"/>
              <a:cs typeface="Courier New"/>
            </a:endParaRPr>
          </a:p>
        </p:txBody>
      </p:sp>
      <p:sp>
        <p:nvSpPr>
          <p:cNvPr id="3" name="矩形 2"/>
          <p:cNvSpPr/>
          <p:nvPr/>
        </p:nvSpPr>
        <p:spPr>
          <a:xfrm>
            <a:off x="324432" y="565235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5421461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25341"/>
          </a:xfrm>
        </p:spPr>
        <p:txBody>
          <a:bodyPr/>
          <a:lstStyle/>
          <a:p>
            <a:pPr algn="just">
              <a:lnSpc>
                <a:spcPct val="120000"/>
              </a:lnSpc>
              <a:spcAft>
                <a:spcPts val="0"/>
              </a:spcAft>
            </a:pPr>
            <a:r>
              <a:rPr lang="en-US" altLang="zh-CN" kern="100" dirty="0">
                <a:solidFill>
                  <a:srgbClr val="FF0000"/>
                </a:solidFill>
                <a:latin typeface="Times New Roman"/>
                <a:cs typeface="Courier New"/>
              </a:rPr>
              <a:t>A</a:t>
            </a:r>
            <a:r>
              <a:rPr lang="zh-CN" altLang="zh-CN" kern="100" dirty="0">
                <a:solidFill>
                  <a:srgbClr val="FF0000"/>
                </a:solidFill>
                <a:latin typeface="Times New Roman"/>
                <a:cs typeface="Times New Roman"/>
              </a:rPr>
              <a:t>　</a:t>
            </a:r>
            <a:r>
              <a:rPr lang="zh-CN" altLang="zh-CN" kern="100" dirty="0">
                <a:solidFill>
                  <a:srgbClr val="0000FF"/>
                </a:solidFill>
                <a:latin typeface="Times New Roman"/>
                <a:ea typeface="黑体"/>
                <a:cs typeface="Times New Roman"/>
              </a:rPr>
              <a:t>解析：</a:t>
            </a:r>
            <a:r>
              <a:rPr lang="zh-CN" altLang="zh-CN" kern="100" dirty="0">
                <a:latin typeface="Times New Roman"/>
                <a:ea typeface="华文楷体"/>
                <a:cs typeface="Times New Roman"/>
              </a:rPr>
              <a:t>中国共产党一经诞生，就把为中国人民谋幸福、为中华民族谋复兴确立为自己的初心使命，从此，中国人民在斗争中有了主心骨，看到了解决中国问题的出路和希望，</a:t>
            </a:r>
            <a:r>
              <a:rPr lang="en-US" altLang="zh-CN" kern="100" dirty="0">
                <a:latin typeface="Times New Roman"/>
                <a:ea typeface="华文楷体"/>
                <a:cs typeface="Courier New"/>
              </a:rPr>
              <a:t>①</a:t>
            </a:r>
            <a:r>
              <a:rPr lang="zh-CN" altLang="zh-CN" kern="100" dirty="0">
                <a:latin typeface="Times New Roman"/>
                <a:ea typeface="华文楷体"/>
                <a:cs typeface="Times New Roman"/>
              </a:rPr>
              <a:t>正确。五四运动标志着中国新民主主义革命的伟大开端，对于社会主义思潮在中国的蓬勃兴起，起到了极大的推动作用。它促进了马克思主义在中国的传播及与工人运动的结合，为中国共产党成立做了思想上干部上的准备，因此，可以说新民主主义革命的爆发加快了中国共产党成立的进程，②符合题意。五四运动的爆发标志着我国旧民主主义革命的终结、新民主主义革命的开始，③错误。中国新民主主义革命是从</a:t>
            </a:r>
            <a:r>
              <a:rPr lang="en-US" altLang="zh-CN" kern="100" dirty="0">
                <a:latin typeface="Times New Roman"/>
                <a:ea typeface="华文楷体"/>
                <a:cs typeface="Courier New"/>
              </a:rPr>
              <a:t>1919</a:t>
            </a:r>
            <a:r>
              <a:rPr lang="zh-CN" altLang="zh-CN" kern="100" dirty="0">
                <a:latin typeface="Times New Roman"/>
                <a:ea typeface="华文楷体"/>
                <a:cs typeface="Times New Roman"/>
              </a:rPr>
              <a:t>年五四运动开始的，而中国共产党</a:t>
            </a:r>
            <a:r>
              <a:rPr lang="en-US" altLang="zh-CN" kern="100" dirty="0">
                <a:latin typeface="Times New Roman"/>
                <a:ea typeface="华文楷体"/>
                <a:cs typeface="Courier New"/>
              </a:rPr>
              <a:t>1921</a:t>
            </a:r>
            <a:r>
              <a:rPr lang="zh-CN" altLang="zh-CN" kern="100" dirty="0">
                <a:latin typeface="Times New Roman"/>
                <a:ea typeface="华文楷体"/>
                <a:cs typeface="Times New Roman"/>
              </a:rPr>
              <a:t>年才成立，</a:t>
            </a:r>
            <a:r>
              <a:rPr lang="en-US" altLang="zh-CN" kern="100" dirty="0">
                <a:latin typeface="Times New Roman"/>
                <a:ea typeface="华文楷体"/>
                <a:cs typeface="Courier New"/>
              </a:rPr>
              <a:t>④</a:t>
            </a:r>
            <a:r>
              <a:rPr lang="zh-CN" altLang="zh-CN" kern="100" dirty="0">
                <a:latin typeface="Times New Roman"/>
                <a:ea typeface="华文楷体"/>
                <a:cs typeface="Times New Roman"/>
              </a:rPr>
              <a:t>错误。</a:t>
            </a:r>
            <a:endParaRPr lang="zh-CN" altLang="zh-CN" sz="1050" kern="100" dirty="0">
              <a:effectLst/>
              <a:latin typeface="宋体"/>
              <a:cs typeface="Courier New"/>
            </a:endParaRPr>
          </a:p>
        </p:txBody>
      </p:sp>
    </p:spTree>
    <p:extLst>
      <p:ext uri="{BB962C8B-B14F-4D97-AF65-F5344CB8AC3E}">
        <p14:creationId xmlns:p14="http://schemas.microsoft.com/office/powerpoint/2010/main" val="3354292677"/>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1"/>
          <p:cNvSpPr txBox="1">
            <a:spLocks/>
          </p:cNvSpPr>
          <p:nvPr/>
        </p:nvSpPr>
        <p:spPr bwMode="auto">
          <a:xfrm>
            <a:off x="414338" y="1019518"/>
            <a:ext cx="10693400" cy="5085303"/>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30000"/>
              </a:lnSpc>
              <a:spcAft>
                <a:spcPts val="0"/>
              </a:spcAft>
            </a:pPr>
            <a:r>
              <a:rPr lang="en-US" altLang="zh-CN" kern="100" dirty="0">
                <a:latin typeface="Times New Roman"/>
                <a:ea typeface="华文仿宋"/>
                <a:cs typeface="Courier New"/>
              </a:rPr>
              <a:t>1</a:t>
            </a:r>
            <a:r>
              <a:rPr lang="zh-CN" altLang="zh-CN" kern="100" dirty="0">
                <a:latin typeface="Times New Roman"/>
                <a:cs typeface="Times New Roman"/>
              </a:rPr>
              <a:t>．</a:t>
            </a:r>
            <a:r>
              <a:rPr lang="zh-CN" altLang="zh-CN" kern="100" dirty="0">
                <a:latin typeface="Times New Roman"/>
                <a:ea typeface="华文仿宋"/>
                <a:cs typeface="Times New Roman"/>
              </a:rPr>
              <a:t>中国共产党的领导是历史和人民的选择</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华文仿宋"/>
                <a:cs typeface="Courier New"/>
              </a:rPr>
              <a:t>(1)</a:t>
            </a:r>
            <a:r>
              <a:rPr lang="zh-CN" altLang="zh-CN" kern="100" dirty="0">
                <a:latin typeface="Times New Roman"/>
                <a:ea typeface="华文仿宋"/>
                <a:cs typeface="Times New Roman"/>
              </a:rPr>
              <a:t>中国共产党是中国工人阶级的先锋队，是中国人民和中华民族的先锋队，是一个先进的政党。</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中国共产党一经成立，就把实现共产主义作为党的最高理想和最终目标，义无反顾地肩负起实现中华民族伟大复兴的历史使命，对</a:t>
            </a:r>
            <a:r>
              <a:rPr lang="en-US" altLang="zh-CN" kern="100" dirty="0">
                <a:latin typeface="宋体"/>
                <a:cs typeface="Times New Roman"/>
              </a:rPr>
              <a:t>“</a:t>
            </a:r>
            <a:r>
              <a:rPr lang="zh-CN" altLang="zh-CN" kern="100" dirty="0">
                <a:latin typeface="Times New Roman"/>
                <a:ea typeface="华文仿宋"/>
                <a:cs typeface="Times New Roman"/>
              </a:rPr>
              <a:t>为什么革命、怎样革命</a:t>
            </a:r>
            <a:r>
              <a:rPr lang="en-US" altLang="zh-CN" kern="100" dirty="0">
                <a:latin typeface="宋体"/>
                <a:cs typeface="Times New Roman"/>
              </a:rPr>
              <a:t>”</a:t>
            </a:r>
            <a:r>
              <a:rPr lang="zh-CN" altLang="zh-CN" kern="100" dirty="0">
                <a:latin typeface="Times New Roman"/>
                <a:ea typeface="华文仿宋"/>
                <a:cs typeface="Times New Roman"/>
              </a:rPr>
              <a:t>的根本问题给出了正确的答案。</a:t>
            </a:r>
            <a:endParaRPr lang="zh-CN" altLang="zh-CN" sz="1050" kern="100" dirty="0">
              <a:latin typeface="宋体"/>
              <a:cs typeface="Courier New"/>
            </a:endParaRPr>
          </a:p>
          <a:p>
            <a:pPr algn="just">
              <a:lnSpc>
                <a:spcPct val="130000"/>
              </a:lnSpc>
              <a:spcAft>
                <a:spcPts val="0"/>
              </a:spcAft>
            </a:pPr>
            <a:r>
              <a:rPr lang="en-US" altLang="zh-CN" kern="100" dirty="0">
                <a:latin typeface="Times New Roman"/>
                <a:ea typeface="华文仿宋"/>
                <a:cs typeface="Courier New"/>
              </a:rPr>
              <a:t>(3)</a:t>
            </a:r>
            <a:r>
              <a:rPr lang="zh-CN" altLang="zh-CN" kern="100" dirty="0">
                <a:latin typeface="Times New Roman"/>
                <a:ea typeface="华文仿宋"/>
                <a:cs typeface="Times New Roman"/>
              </a:rPr>
              <a:t>有比较才有鉴别。在近代中国三种政治力量所提出的三种方案中，中国共产党的方案在历史和人民的检验中脱颖而出，最终成为唯一正确的选择。</a:t>
            </a:r>
            <a:endParaRPr lang="zh-CN" altLang="zh-CN" sz="1050" kern="100" dirty="0">
              <a:effectLst/>
              <a:latin typeface="宋体"/>
              <a:cs typeface="Courier New"/>
            </a:endParaRPr>
          </a:p>
        </p:txBody>
      </p:sp>
      <p:pic>
        <p:nvPicPr>
          <p:cNvPr id="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9062" y="753483"/>
            <a:ext cx="2695575"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8513029"/>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899827"/>
            <a:ext cx="10693400" cy="3049361"/>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华文仿宋"/>
                <a:cs typeface="Courier New"/>
              </a:rPr>
              <a:t>(4)</a:t>
            </a:r>
            <a:r>
              <a:rPr lang="zh-CN" altLang="zh-CN" kern="100" dirty="0">
                <a:latin typeface="Times New Roman"/>
                <a:ea typeface="华文仿宋"/>
                <a:cs typeface="Times New Roman"/>
              </a:rPr>
              <a:t>中国共产党领导中国各族人民经过</a:t>
            </a:r>
            <a:r>
              <a:rPr lang="en-US" altLang="zh-CN" kern="100" dirty="0">
                <a:latin typeface="Times New Roman"/>
                <a:ea typeface="华文仿宋"/>
                <a:cs typeface="Courier New"/>
              </a:rPr>
              <a:t>28</a:t>
            </a:r>
            <a:r>
              <a:rPr lang="zh-CN" altLang="zh-CN" kern="100" dirty="0">
                <a:latin typeface="Times New Roman"/>
                <a:ea typeface="华文仿宋"/>
                <a:cs typeface="Times New Roman"/>
              </a:rPr>
              <a:t>年浴血奋战，取得了新民主主义革命的伟大胜利，建立了中华人民共和国，实现了中国从几千年封建专制政治向人民民主的伟大飞跃。</a:t>
            </a:r>
            <a:endParaRPr lang="zh-CN" altLang="zh-CN" sz="1050" kern="100" dirty="0">
              <a:latin typeface="宋体"/>
              <a:cs typeface="Courier New"/>
            </a:endParaRPr>
          </a:p>
          <a:p>
            <a:pPr algn="just">
              <a:spcAft>
                <a:spcPts val="0"/>
              </a:spcAft>
            </a:pPr>
            <a:r>
              <a:rPr lang="en-US" altLang="zh-CN" kern="100" dirty="0">
                <a:latin typeface="Times New Roman"/>
                <a:ea typeface="华文仿宋"/>
                <a:cs typeface="Courier New"/>
              </a:rPr>
              <a:t>(5)</a:t>
            </a:r>
            <a:r>
              <a:rPr lang="zh-CN" altLang="zh-CN" kern="100" dirty="0">
                <a:latin typeface="Times New Roman"/>
                <a:ea typeface="华文仿宋"/>
                <a:cs typeface="Times New Roman"/>
              </a:rPr>
              <a:t>实践充分证明，由中国共产党领导中华民族实现伟大复兴，是历史的选择，是人民的选择，是正确的选择。</a:t>
            </a:r>
            <a:endParaRPr lang="zh-CN" altLang="zh-CN" sz="1050" kern="100" dirty="0">
              <a:effectLst/>
              <a:latin typeface="宋体"/>
              <a:cs typeface="Courier New"/>
            </a:endParaRPr>
          </a:p>
        </p:txBody>
      </p:sp>
    </p:spTree>
    <p:extLst>
      <p:ext uri="{BB962C8B-B14F-4D97-AF65-F5344CB8AC3E}">
        <p14:creationId xmlns:p14="http://schemas.microsoft.com/office/powerpoint/2010/main" val="3571336588"/>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899827"/>
            <a:ext cx="10693400" cy="5219891"/>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r>
              <a:rPr lang="en-US" altLang="zh-CN" kern="100" dirty="0">
                <a:latin typeface="Times New Roman"/>
                <a:ea typeface="华文仿宋"/>
                <a:cs typeface="Courier New"/>
              </a:rPr>
              <a:t>2</a:t>
            </a:r>
            <a:r>
              <a:rPr lang="zh-CN" altLang="zh-CN" kern="100" dirty="0">
                <a:latin typeface="Times New Roman"/>
                <a:ea typeface="华文仿宋"/>
                <a:cs typeface="Times New Roman"/>
              </a:rPr>
              <a:t>．没有共产党就没有新中国</a:t>
            </a:r>
            <a:endParaRPr lang="en-US" altLang="zh-CN"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zh-CN" altLang="zh-CN" sz="1050" kern="100" dirty="0">
              <a:effectLst/>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2300518816"/>
              </p:ext>
            </p:extLst>
          </p:nvPr>
        </p:nvGraphicFramePr>
        <p:xfrm>
          <a:off x="576263" y="1691915"/>
          <a:ext cx="10369550" cy="3913824"/>
        </p:xfrm>
        <a:graphic>
          <a:graphicData uri="http://schemas.openxmlformats.org/drawingml/2006/table">
            <a:tbl>
              <a:tblPr/>
              <a:tblGrid>
                <a:gridCol w="1798080">
                  <a:extLst>
                    <a:ext uri="{9D8B030D-6E8A-4147-A177-3AD203B41FA5}">
                      <a16:colId xmlns:a16="http://schemas.microsoft.com/office/drawing/2014/main" val="20000"/>
                    </a:ext>
                  </a:extLst>
                </a:gridCol>
                <a:gridCol w="8571470">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effectLst/>
                          <a:latin typeface="Times New Roman"/>
                          <a:cs typeface="Times New Roman"/>
                        </a:rPr>
                        <a:t>建国</a:t>
                      </a:r>
                      <a:endParaRPr lang="zh-CN" sz="1050" kern="100" dirty="0">
                        <a:effectLst/>
                        <a:latin typeface="宋体"/>
                        <a:cs typeface="Courier New"/>
                      </a:endParaRPr>
                    </a:p>
                    <a:p>
                      <a:pPr algn="ctr">
                        <a:lnSpc>
                          <a:spcPct val="140000"/>
                        </a:lnSpc>
                        <a:spcAft>
                          <a:spcPts val="0"/>
                        </a:spcAft>
                      </a:pPr>
                      <a:r>
                        <a:rPr lang="zh-CN" sz="2800" b="1" kern="100" dirty="0">
                          <a:effectLst/>
                          <a:latin typeface="Times New Roman"/>
                          <a:cs typeface="Times New Roman"/>
                        </a:rPr>
                        <a:t>方案</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a:effectLst/>
                          <a:latin typeface="Times New Roman"/>
                          <a:cs typeface="Times New Roman"/>
                        </a:rPr>
                        <a:t>以中国共产党为代表，主张建立工人阶级领导的、以工农联盟为基础的人民共和国，经过新民主主义走向社会主义，最终赢得包括民族资产阶级在内的最广大人民群众的拥护</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a:effectLst/>
                          <a:latin typeface="Times New Roman"/>
                          <a:cs typeface="Times New Roman"/>
                        </a:rPr>
                        <a:t>初心使命</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a:effectLst/>
                          <a:latin typeface="Times New Roman"/>
                          <a:cs typeface="Times New Roman"/>
                        </a:rPr>
                        <a:t>为中国人民谋幸福、为中华民族谋复兴</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pPr>
                      <a:r>
                        <a:rPr lang="zh-CN" sz="2800" b="1" kern="100">
                          <a:effectLst/>
                          <a:latin typeface="Times New Roman"/>
                          <a:cs typeface="Times New Roman"/>
                        </a:rPr>
                        <a:t>成立意义</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dirty="0">
                          <a:effectLst/>
                          <a:latin typeface="Times New Roman"/>
                          <a:cs typeface="Times New Roman"/>
                        </a:rPr>
                        <a:t>中国人民在斗争中有了主心骨，看到了解决中国问题的出路和希望</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01593554"/>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1"/>
          <p:cNvSpPr txBox="1">
            <a:spLocks/>
          </p:cNvSpPr>
          <p:nvPr/>
        </p:nvSpPr>
        <p:spPr bwMode="auto">
          <a:xfrm>
            <a:off x="414338" y="575791"/>
            <a:ext cx="10693400" cy="5672322"/>
          </a:xfrm>
          <a:prstGeom prst="rect">
            <a:avLst/>
          </a:prstGeom>
          <a:noFill/>
          <a:ln>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lvl1pPr marL="0" indent="0" algn="l" defTabSz="863600" rtl="0" eaLnBrk="1" fontAlgn="auto" hangingPunct="1">
              <a:lnSpc>
                <a:spcPct val="140000"/>
              </a:lnSpc>
              <a:spcBef>
                <a:spcPts val="0"/>
              </a:spcBef>
              <a:spcAft>
                <a:spcPct val="0"/>
              </a:spcAft>
              <a:buFont typeface="Arial" pitchFamily="34" charset="0"/>
              <a:buNone/>
              <a:defRPr sz="2800" b="1" kern="1200">
                <a:solidFill>
                  <a:schemeClr val="tx1"/>
                </a:solidFill>
                <a:latin typeface="+mn-lt"/>
                <a:ea typeface="+mn-ea"/>
                <a:cs typeface="+mn-cs"/>
              </a:defRPr>
            </a:lvl1pPr>
            <a:lvl2pPr marL="457200" indent="0" algn="ctr" defTabSz="863600" rtl="0" eaLnBrk="0" fontAlgn="base" hangingPunct="0">
              <a:lnSpc>
                <a:spcPct val="90000"/>
              </a:lnSpc>
              <a:spcBef>
                <a:spcPts val="475"/>
              </a:spcBef>
              <a:spcAft>
                <a:spcPct val="0"/>
              </a:spcAft>
              <a:buFont typeface="Arial" pitchFamily="34" charset="0"/>
              <a:buNone/>
              <a:defRPr sz="2000" kern="1200">
                <a:solidFill>
                  <a:schemeClr val="tx1"/>
                </a:solidFill>
                <a:latin typeface="+mn-lt"/>
                <a:ea typeface="+mn-ea"/>
                <a:cs typeface="+mn-cs"/>
              </a:defRPr>
            </a:lvl2pPr>
            <a:lvl3pPr marL="914400" indent="0" algn="ctr" defTabSz="863600" rtl="0" eaLnBrk="0" fontAlgn="base" hangingPunct="0">
              <a:lnSpc>
                <a:spcPct val="90000"/>
              </a:lnSpc>
              <a:spcBef>
                <a:spcPts val="475"/>
              </a:spcBef>
              <a:spcAft>
                <a:spcPct val="0"/>
              </a:spcAft>
              <a:buFont typeface="Arial" pitchFamily="34" charset="0"/>
              <a:buNone/>
              <a:defRPr sz="1800" kern="1200">
                <a:solidFill>
                  <a:schemeClr val="tx1"/>
                </a:solidFill>
                <a:latin typeface="+mn-lt"/>
                <a:ea typeface="+mn-ea"/>
                <a:cs typeface="+mn-cs"/>
              </a:defRPr>
            </a:lvl3pPr>
            <a:lvl4pPr marL="13716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4pPr>
            <a:lvl5pPr marL="1828800" indent="0" algn="ctr" defTabSz="863600" rtl="0" eaLnBrk="0" fontAlgn="base" hangingPunct="0">
              <a:lnSpc>
                <a:spcPct val="90000"/>
              </a:lnSpc>
              <a:spcBef>
                <a:spcPts val="475"/>
              </a:spcBef>
              <a:spcAft>
                <a:spcPct val="0"/>
              </a:spcAft>
              <a:buFont typeface="Arial"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spcAft>
                <a:spcPts val="0"/>
              </a:spcAft>
            </a:pPr>
            <a:endParaRPr lang="en-US" altLang="zh-CN" kern="100" dirty="0">
              <a:latin typeface="Times New Roman"/>
              <a:ea typeface="华文仿宋"/>
              <a:cs typeface="Courier New"/>
            </a:endParaRPr>
          </a:p>
          <a:p>
            <a:pPr algn="just">
              <a:spcAft>
                <a:spcPts val="0"/>
              </a:spcAft>
            </a:pPr>
            <a:endParaRPr lang="en-US" altLang="zh-CN" sz="1050" kern="100" dirty="0">
              <a:effectLst/>
              <a:latin typeface="Times New Roman"/>
              <a:ea typeface="华文仿宋"/>
              <a:cs typeface="Courier New"/>
            </a:endParaRPr>
          </a:p>
          <a:p>
            <a:pPr algn="just">
              <a:spcAft>
                <a:spcPts val="0"/>
              </a:spcAft>
            </a:pPr>
            <a:endParaRPr lang="en-US" altLang="zh-CN" sz="1050" kern="100" dirty="0">
              <a:latin typeface="Times New Roman"/>
              <a:ea typeface="华文仿宋"/>
              <a:cs typeface="Courier New"/>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en-US" altLang="zh-CN" sz="1050" kern="100" dirty="0">
              <a:latin typeface="Times New Roman"/>
              <a:ea typeface="华文仿宋"/>
              <a:cs typeface="Times New Roman"/>
            </a:endParaRPr>
          </a:p>
          <a:p>
            <a:pPr algn="just">
              <a:spcAft>
                <a:spcPts val="0"/>
              </a:spcAft>
            </a:pPr>
            <a:endParaRPr lang="en-US" altLang="zh-CN" sz="1050" kern="100" dirty="0">
              <a:effectLst/>
              <a:latin typeface="Times New Roman"/>
              <a:ea typeface="华文仿宋"/>
              <a:cs typeface="Times New Roman"/>
            </a:endParaRPr>
          </a:p>
          <a:p>
            <a:pPr algn="just">
              <a:spcAft>
                <a:spcPts val="0"/>
              </a:spcAft>
            </a:pPr>
            <a:endParaRPr lang="zh-CN" altLang="zh-CN" sz="1050" kern="100" dirty="0">
              <a:effectLst/>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1800127782"/>
              </p:ext>
            </p:extLst>
          </p:nvPr>
        </p:nvGraphicFramePr>
        <p:xfrm>
          <a:off x="576263" y="791815"/>
          <a:ext cx="10369550" cy="4840608"/>
        </p:xfrm>
        <a:graphic>
          <a:graphicData uri="http://schemas.openxmlformats.org/drawingml/2006/table">
            <a:tbl>
              <a:tblPr/>
              <a:tblGrid>
                <a:gridCol w="1798080">
                  <a:extLst>
                    <a:ext uri="{9D8B030D-6E8A-4147-A177-3AD203B41FA5}">
                      <a16:colId xmlns:a16="http://schemas.microsoft.com/office/drawing/2014/main" val="20000"/>
                    </a:ext>
                  </a:extLst>
                </a:gridCol>
                <a:gridCol w="8571470">
                  <a:extLst>
                    <a:ext uri="{9D8B030D-6E8A-4147-A177-3AD203B41FA5}">
                      <a16:colId xmlns:a16="http://schemas.microsoft.com/office/drawing/2014/main" val="20001"/>
                    </a:ext>
                  </a:extLst>
                </a:gridCol>
              </a:tblGrid>
              <a:tr h="0">
                <a:tc>
                  <a:txBody>
                    <a:bodyPr/>
                    <a:lstStyle/>
                    <a:p>
                      <a:pPr algn="ctr">
                        <a:lnSpc>
                          <a:spcPct val="140000"/>
                        </a:lnSpc>
                        <a:spcAft>
                          <a:spcPts val="0"/>
                        </a:spcAft>
                      </a:pPr>
                      <a:r>
                        <a:rPr lang="zh-CN" sz="2800" b="1" kern="100" dirty="0">
                          <a:effectLst/>
                          <a:latin typeface="Times New Roman"/>
                          <a:cs typeface="Times New Roman"/>
                        </a:rPr>
                        <a:t>执政必然</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a:effectLst/>
                          <a:latin typeface="Times New Roman"/>
                          <a:cs typeface="Times New Roman"/>
                        </a:rPr>
                        <a:t>中国共产党执政，既是历史的必然，也是人民的选择</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pPr algn="ctr">
                        <a:lnSpc>
                          <a:spcPct val="140000"/>
                        </a:lnSpc>
                        <a:spcAft>
                          <a:spcPts val="0"/>
                        </a:spcAft>
                      </a:pPr>
                      <a:r>
                        <a:rPr lang="zh-CN" sz="2800" b="1" kern="100">
                          <a:effectLst/>
                          <a:latin typeface="Times New Roman"/>
                          <a:cs typeface="Times New Roman"/>
                        </a:rPr>
                        <a:t>指导思想</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en-US" sz="2800" b="1" kern="100">
                          <a:effectLst/>
                          <a:latin typeface="Times New Roman"/>
                          <a:cs typeface="Courier New"/>
                        </a:rPr>
                        <a:t>1917</a:t>
                      </a:r>
                      <a:r>
                        <a:rPr lang="zh-CN" sz="2800" b="1" kern="100">
                          <a:effectLst/>
                          <a:latin typeface="Times New Roman"/>
                          <a:cs typeface="Times New Roman"/>
                        </a:rPr>
                        <a:t>年俄国十月革命一声炮响，给中国送来了马克思列宁主义</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a:txBody>
                    <a:bodyPr/>
                    <a:lstStyle/>
                    <a:p>
                      <a:pPr algn="ctr">
                        <a:lnSpc>
                          <a:spcPct val="140000"/>
                        </a:lnSpc>
                        <a:spcAft>
                          <a:spcPts val="0"/>
                        </a:spcAft>
                      </a:pPr>
                      <a:r>
                        <a:rPr lang="zh-CN" sz="2800" b="1" kern="100">
                          <a:effectLst/>
                          <a:latin typeface="Times New Roman"/>
                          <a:cs typeface="Times New Roman"/>
                        </a:rPr>
                        <a:t>阶级基础</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en-US" sz="2800" b="1" kern="100">
                          <a:effectLst/>
                          <a:latin typeface="Times New Roman"/>
                          <a:cs typeface="Courier New"/>
                        </a:rPr>
                        <a:t>1919</a:t>
                      </a:r>
                      <a:r>
                        <a:rPr lang="zh-CN" sz="2800" b="1" kern="100">
                          <a:effectLst/>
                          <a:latin typeface="Times New Roman"/>
                          <a:cs typeface="Times New Roman"/>
                        </a:rPr>
                        <a:t>年五四运动后，工人阶级成为反帝反封建的新民主主义革命的领导力量</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0">
                <a:tc>
                  <a:txBody>
                    <a:bodyPr/>
                    <a:lstStyle/>
                    <a:p>
                      <a:pPr algn="ctr">
                        <a:lnSpc>
                          <a:spcPct val="140000"/>
                        </a:lnSpc>
                        <a:spcAft>
                          <a:spcPts val="0"/>
                        </a:spcAft>
                      </a:pPr>
                      <a:r>
                        <a:rPr lang="zh-CN" sz="2800" b="1" kern="100">
                          <a:effectLst/>
                          <a:latin typeface="Times New Roman"/>
                          <a:cs typeface="Times New Roman"/>
                        </a:rPr>
                        <a:t>理想目标</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40000"/>
                        </a:lnSpc>
                        <a:spcAft>
                          <a:spcPts val="0"/>
                        </a:spcAft>
                      </a:pPr>
                      <a:r>
                        <a:rPr lang="zh-CN" sz="2800" b="1" kern="100">
                          <a:effectLst/>
                          <a:latin typeface="Times New Roman"/>
                          <a:cs typeface="Times New Roman"/>
                        </a:rPr>
                        <a:t>中国共产党一经成立，就把实现共产主义作为党的最高理想和最终目标</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0">
                <a:tc>
                  <a:txBody>
                    <a:bodyPr/>
                    <a:lstStyle/>
                    <a:p>
                      <a:pPr algn="ctr">
                        <a:lnSpc>
                          <a:spcPct val="140000"/>
                        </a:lnSpc>
                        <a:spcAft>
                          <a:spcPts val="0"/>
                        </a:spcAft>
                      </a:pPr>
                      <a:r>
                        <a:rPr lang="zh-CN" sz="2800" b="1" kern="100">
                          <a:effectLst/>
                          <a:latin typeface="Times New Roman"/>
                          <a:cs typeface="Times New Roman"/>
                        </a:rPr>
                        <a:t>历史使命</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a:effectLst/>
                          <a:latin typeface="Times New Roman"/>
                          <a:cs typeface="Times New Roman"/>
                        </a:rPr>
                        <a:t>义无反顾地肩负起实现中华民族伟大复兴的历史使命</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algn="ctr">
                        <a:lnSpc>
                          <a:spcPct val="140000"/>
                        </a:lnSpc>
                        <a:spcAft>
                          <a:spcPts val="0"/>
                        </a:spcAft>
                      </a:pPr>
                      <a:r>
                        <a:rPr lang="zh-CN" sz="2800" b="1" kern="100">
                          <a:effectLst/>
                          <a:latin typeface="Times New Roman"/>
                          <a:cs typeface="Times New Roman"/>
                        </a:rPr>
                        <a:t>历史结论</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40000"/>
                        </a:lnSpc>
                        <a:spcAft>
                          <a:spcPts val="0"/>
                        </a:spcAft>
                      </a:pPr>
                      <a:r>
                        <a:rPr lang="zh-CN" sz="2800" b="1" kern="100" dirty="0">
                          <a:effectLst/>
                          <a:latin typeface="Times New Roman"/>
                          <a:cs typeface="Times New Roman"/>
                        </a:rPr>
                        <a:t>没有共产党就没有新中国</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920663887"/>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4613" y="802432"/>
            <a:ext cx="7456488" cy="68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2" name="Picture 2" descr="s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44613" y="1979947"/>
            <a:ext cx="7000875"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7683982"/>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标题 1"/>
          <p:cNvSpPr txBox="1">
            <a:spLocks noChangeArrowheads="1"/>
          </p:cNvSpPr>
          <p:nvPr/>
        </p:nvSpPr>
        <p:spPr bwMode="auto">
          <a:xfrm>
            <a:off x="0" y="547018"/>
            <a:ext cx="11522075"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8" tIns="45714" rIns="91428" bIns="45714" anchor="b"/>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eaLnBrk="1" hangingPunct="1">
              <a:lnSpc>
                <a:spcPct val="90000"/>
              </a:lnSpc>
            </a:pPr>
            <a:r>
              <a:rPr lang="zh-CN" altLang="en-US" sz="3600" b="1" dirty="0">
                <a:solidFill>
                  <a:schemeClr val="bg1"/>
                </a:solidFill>
                <a:latin typeface="微软雅黑" pitchFamily="34" charset="-122"/>
                <a:ea typeface="微软雅黑" pitchFamily="34" charset="-122"/>
              </a:rPr>
              <a:t>诊断式评价</a:t>
            </a:r>
          </a:p>
        </p:txBody>
      </p:sp>
      <p:sp>
        <p:nvSpPr>
          <p:cNvPr id="2" name="副标题 1"/>
          <p:cNvSpPr>
            <a:spLocks noGrp="1"/>
          </p:cNvSpPr>
          <p:nvPr>
            <p:ph type="subTitle" idx="1"/>
          </p:nvPr>
        </p:nvSpPr>
        <p:spPr>
          <a:xfrm>
            <a:off x="415037" y="1655911"/>
            <a:ext cx="10692000" cy="4315027"/>
          </a:xfrm>
        </p:spPr>
        <p:txBody>
          <a:bodyPr/>
          <a:lstStyle/>
          <a:p>
            <a:pPr algn="just">
              <a:spcAft>
                <a:spcPts val="0"/>
              </a:spcAft>
            </a:pPr>
            <a:r>
              <a:rPr lang="en-US" altLang="zh-CN" kern="100" dirty="0">
                <a:latin typeface="Times New Roman"/>
                <a:cs typeface="Courier New"/>
              </a:rPr>
              <a:t>1</a:t>
            </a:r>
            <a:r>
              <a:rPr lang="zh-CN" altLang="zh-CN" kern="100" dirty="0">
                <a:latin typeface="Times New Roman"/>
                <a:cs typeface="Times New Roman"/>
              </a:rPr>
              <a:t>．《中国近代史》中指出：</a:t>
            </a:r>
            <a:r>
              <a:rPr lang="en-US" altLang="zh-CN" kern="100" dirty="0">
                <a:latin typeface="宋体"/>
                <a:cs typeface="Times New Roman"/>
              </a:rPr>
              <a:t>“</a:t>
            </a:r>
            <a:r>
              <a:rPr lang="zh-CN" altLang="zh-CN" kern="100" dirty="0">
                <a:latin typeface="Times New Roman"/>
                <a:cs typeface="Times New Roman"/>
              </a:rPr>
              <a:t>当时的人对于这些条款最痛心的是五口通商</a:t>
            </a:r>
            <a:r>
              <a:rPr lang="en-US" altLang="zh-CN" kern="100" dirty="0">
                <a:latin typeface="宋体"/>
                <a:cs typeface="Times New Roman"/>
              </a:rPr>
              <a:t>……</a:t>
            </a:r>
            <a:r>
              <a:rPr lang="zh-CN" altLang="zh-CN" kern="100" dirty="0">
                <a:latin typeface="Times New Roman"/>
                <a:cs typeface="Times New Roman"/>
              </a:rPr>
              <a:t>协定关税和治外法权是我们近年来所认为不平等条约的核心。</a:t>
            </a:r>
            <a:r>
              <a:rPr lang="en-US" altLang="zh-CN" kern="100" dirty="0">
                <a:latin typeface="宋体"/>
                <a:cs typeface="Times New Roman"/>
              </a:rPr>
              <a:t>”</a:t>
            </a:r>
            <a:r>
              <a:rPr lang="zh-CN" altLang="zh-CN" kern="100" dirty="0">
                <a:latin typeface="Times New Roman"/>
                <a:cs typeface="Times New Roman"/>
              </a:rPr>
              <a:t>材料中所涉及的条约给中国带来的主要影响是</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．开始成为半殖民地半封建社会</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．半殖民地半封建化的程度加深</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．列强对华开始大规模资本输出</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．清政府已完全沦为洋人的朝廷</a:t>
            </a:r>
            <a:endParaRPr lang="zh-CN" altLang="zh-CN" sz="1050" kern="100" dirty="0">
              <a:latin typeface="宋体"/>
              <a:cs typeface="Courier New"/>
            </a:endParaRPr>
          </a:p>
        </p:txBody>
      </p:sp>
      <p:sp>
        <p:nvSpPr>
          <p:cNvPr id="4" name="矩形 3"/>
          <p:cNvSpPr/>
          <p:nvPr/>
        </p:nvSpPr>
        <p:spPr>
          <a:xfrm>
            <a:off x="324432" y="3528119"/>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44886490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2</a:t>
            </a:r>
            <a:r>
              <a:rPr lang="zh-CN" altLang="zh-CN" kern="100" dirty="0">
                <a:latin typeface="Times New Roman"/>
                <a:cs typeface="Times New Roman"/>
              </a:rPr>
              <a:t>．近代中国一些爱国人士提出过工业救国、教育救国、科学救国等主张，并为此进行过努力，但这些主张并不能从根本上给濒临危亡的中国指明正确道路。这是因为他们没有认识到</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．争取民族独立和人民解放是实现民族复兴的前提</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．中国已经被卷入世界资本主义经济体系和世界市场中</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．中国是一个经济、政治发展不平衡的国家</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．资本主义制度已经过时</a:t>
            </a:r>
            <a:endParaRPr lang="zh-CN" altLang="zh-CN" sz="1050" kern="100" dirty="0">
              <a:effectLst/>
              <a:latin typeface="宋体"/>
              <a:cs typeface="Courier New"/>
            </a:endParaRPr>
          </a:p>
        </p:txBody>
      </p:sp>
      <p:sp>
        <p:nvSpPr>
          <p:cNvPr id="3" name="矩形 2"/>
          <p:cNvSpPr/>
          <p:nvPr/>
        </p:nvSpPr>
        <p:spPr>
          <a:xfrm>
            <a:off x="341200" y="2557752"/>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37368221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415037" y="755811"/>
            <a:ext cx="10692000" cy="1303177"/>
          </a:xfrm>
        </p:spPr>
        <p:txBody>
          <a:bodyPr/>
          <a:lstStyle/>
          <a:p>
            <a:pPr algn="just">
              <a:lnSpc>
                <a:spcPct val="150000"/>
              </a:lnSpc>
              <a:spcAft>
                <a:spcPts val="0"/>
              </a:spcAft>
            </a:pPr>
            <a:r>
              <a:rPr lang="zh-CN" altLang="zh-CN" kern="100" dirty="0">
                <a:latin typeface="Times New Roman"/>
                <a:ea typeface="黑体"/>
                <a:cs typeface="Times New Roman"/>
              </a:rPr>
              <a:t>二、各种政治力量解决中国问题的方案</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1</a:t>
            </a:r>
            <a:r>
              <a:rPr lang="zh-CN" altLang="zh-CN" kern="100" dirty="0">
                <a:latin typeface="Times New Roman"/>
                <a:cs typeface="Times New Roman"/>
              </a:rPr>
              <a:t>．近代挽救民族危亡的方案</a:t>
            </a:r>
            <a:endParaRPr lang="zh-CN" altLang="zh-CN" sz="1050" kern="100" dirty="0">
              <a:effectLst/>
              <a:latin typeface="宋体"/>
              <a:cs typeface="Courier New"/>
            </a:endParaRPr>
          </a:p>
        </p:txBody>
      </p:sp>
      <p:graphicFrame>
        <p:nvGraphicFramePr>
          <p:cNvPr id="2" name="表格 1"/>
          <p:cNvGraphicFramePr>
            <a:graphicFrameLocks noGrp="1"/>
          </p:cNvGraphicFramePr>
          <p:nvPr>
            <p:extLst>
              <p:ext uri="{D42A27DB-BD31-4B8C-83A1-F6EECF244321}">
                <p14:modId xmlns:p14="http://schemas.microsoft.com/office/powerpoint/2010/main" val="2926041376"/>
              </p:ext>
            </p:extLst>
          </p:nvPr>
        </p:nvGraphicFramePr>
        <p:xfrm>
          <a:off x="576263" y="2447999"/>
          <a:ext cx="10369549" cy="2260284"/>
        </p:xfrm>
        <a:graphic>
          <a:graphicData uri="http://schemas.openxmlformats.org/drawingml/2006/table">
            <a:tbl>
              <a:tblPr/>
              <a:tblGrid>
                <a:gridCol w="1325228">
                  <a:extLst>
                    <a:ext uri="{9D8B030D-6E8A-4147-A177-3AD203B41FA5}">
                      <a16:colId xmlns:a16="http://schemas.microsoft.com/office/drawing/2014/main" val="20000"/>
                    </a:ext>
                  </a:extLst>
                </a:gridCol>
                <a:gridCol w="1194572">
                  <a:extLst>
                    <a:ext uri="{9D8B030D-6E8A-4147-A177-3AD203B41FA5}">
                      <a16:colId xmlns:a16="http://schemas.microsoft.com/office/drawing/2014/main" val="20001"/>
                    </a:ext>
                  </a:extLst>
                </a:gridCol>
                <a:gridCol w="7849749">
                  <a:extLst>
                    <a:ext uri="{9D8B030D-6E8A-4147-A177-3AD203B41FA5}">
                      <a16:colId xmlns:a16="http://schemas.microsoft.com/office/drawing/2014/main" val="20002"/>
                    </a:ext>
                  </a:extLst>
                </a:gridCol>
              </a:tblGrid>
              <a:tr h="0">
                <a:tc rowSpan="3">
                  <a:txBody>
                    <a:bodyPr/>
                    <a:lstStyle/>
                    <a:p>
                      <a:pPr algn="ctr">
                        <a:lnSpc>
                          <a:spcPct val="150000"/>
                        </a:lnSpc>
                        <a:spcAft>
                          <a:spcPts val="0"/>
                        </a:spcAft>
                      </a:pPr>
                      <a:r>
                        <a:rPr lang="zh-CN" sz="2800" b="1" kern="100" dirty="0">
                          <a:effectLst/>
                          <a:latin typeface="Times New Roman"/>
                          <a:cs typeface="Times New Roman"/>
                        </a:rPr>
                        <a:t>第一种</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dirty="0">
                          <a:effectLst/>
                          <a:latin typeface="Times New Roman"/>
                          <a:cs typeface="Times New Roman"/>
                        </a:rPr>
                        <a:t>代表</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dirty="0">
                          <a:effectLst/>
                          <a:latin typeface="Times New Roman"/>
                          <a:cs typeface="Times New Roman"/>
                        </a:rPr>
                        <a:t>先后以北洋军阀和国民党统治集团为代表</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a:effectLst/>
                          <a:latin typeface="Times New Roman"/>
                          <a:cs typeface="Times New Roman"/>
                        </a:rPr>
                        <a:t>主张</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b="1" kern="100">
                          <a:effectLst/>
                          <a:latin typeface="Times New Roman"/>
                          <a:cs typeface="Times New Roman"/>
                        </a:rPr>
                        <a:t>极力维护</a:t>
                      </a:r>
                      <a:r>
                        <a:rPr lang="en-US" sz="2800" b="1" kern="100">
                          <a:solidFill>
                            <a:srgbClr val="000000"/>
                          </a:solidFill>
                          <a:effectLst/>
                          <a:latin typeface="Times New Roman"/>
                          <a:ea typeface="华文楷体"/>
                          <a:cs typeface="Courier New"/>
                        </a:rPr>
                        <a:t>______________________</a:t>
                      </a:r>
                      <a:r>
                        <a:rPr lang="zh-CN" sz="2800" b="1" kern="100">
                          <a:effectLst/>
                          <a:latin typeface="Times New Roman"/>
                          <a:cs typeface="Times New Roman"/>
                        </a:rPr>
                        <a:t>统治，让中国继续走半殖民地半封建的道路</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a:effectLst/>
                          <a:latin typeface="Times New Roman"/>
                          <a:cs typeface="Times New Roman"/>
                        </a:rPr>
                        <a:t>结果</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dirty="0">
                          <a:effectLst/>
                          <a:latin typeface="Times New Roman"/>
                          <a:cs typeface="Times New Roman"/>
                        </a:rPr>
                        <a:t>被中国人民抛弃了，其代表者的统治也被推翻了</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3" name="矩形 2"/>
          <p:cNvSpPr/>
          <p:nvPr/>
        </p:nvSpPr>
        <p:spPr>
          <a:xfrm>
            <a:off x="4506892" y="3148915"/>
            <a:ext cx="4134465" cy="523220"/>
          </a:xfrm>
          <a:prstGeom prst="rect">
            <a:avLst/>
          </a:prstGeom>
        </p:spPr>
        <p:txBody>
          <a:bodyPr wrap="none">
            <a:spAutoFit/>
          </a:bodyPr>
          <a:lstStyle/>
          <a:p>
            <a:r>
              <a:rPr lang="zh-CN" altLang="zh-CN" b="1" dirty="0">
                <a:latin typeface="Times New Roman"/>
                <a:ea typeface="华文楷体"/>
                <a:cs typeface="Times New Roman"/>
              </a:rPr>
              <a:t>地主阶级和买办资产阶级</a:t>
            </a:r>
            <a:endParaRPr lang="zh-CN" altLang="en-US" dirty="0"/>
          </a:p>
        </p:txBody>
      </p:sp>
    </p:spTree>
    <p:extLst>
      <p:ext uri="{BB962C8B-B14F-4D97-AF65-F5344CB8AC3E}">
        <p14:creationId xmlns:p14="http://schemas.microsoft.com/office/powerpoint/2010/main" val="260989219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315027"/>
          </a:xfrm>
        </p:spPr>
        <p:txBody>
          <a:bodyPr/>
          <a:lstStyle/>
          <a:p>
            <a:pPr algn="just">
              <a:spcAft>
                <a:spcPts val="0"/>
              </a:spcAft>
            </a:pPr>
            <a:r>
              <a:rPr lang="en-US" altLang="zh-CN" kern="100" dirty="0">
                <a:latin typeface="Times New Roman"/>
                <a:cs typeface="Courier New"/>
              </a:rPr>
              <a:t>3</a:t>
            </a:r>
            <a:r>
              <a:rPr lang="zh-CN" altLang="zh-CN" kern="100" dirty="0">
                <a:latin typeface="Times New Roman"/>
                <a:cs typeface="Times New Roman"/>
              </a:rPr>
              <a:t>．帝国主义的侵略导致国家主权受损，导致民族危亡；封建统治导致人民生活在专制统治之下，缺乏人权。这就决定了近代中国革命必须</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．推翻封建地主的残酷统治</a:t>
            </a:r>
            <a:endParaRPr lang="zh-CN" altLang="zh-CN" sz="1050" kern="100" dirty="0">
              <a:latin typeface="宋体"/>
              <a:cs typeface="Courier New"/>
            </a:endParaRPr>
          </a:p>
          <a:p>
            <a:pPr algn="just">
              <a:spcAft>
                <a:spcPts val="0"/>
              </a:spcAft>
            </a:pPr>
            <a:r>
              <a:rPr lang="en-US" altLang="zh-CN" kern="100" dirty="0">
                <a:latin typeface="Times New Roman"/>
                <a:cs typeface="Courier New"/>
              </a:rPr>
              <a:t>B</a:t>
            </a:r>
            <a:r>
              <a:rPr lang="zh-CN" altLang="zh-CN" kern="100" dirty="0">
                <a:latin typeface="Times New Roman"/>
                <a:cs typeface="Times New Roman"/>
              </a:rPr>
              <a:t>．摆脱帝国主义的盘剥压榨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．反对帝国主义和封建主义</a:t>
            </a:r>
            <a:endParaRPr lang="zh-CN" altLang="zh-CN" sz="1050" kern="100" dirty="0">
              <a:latin typeface="宋体"/>
              <a:cs typeface="Courier New"/>
            </a:endParaRPr>
          </a:p>
          <a:p>
            <a:pPr algn="just">
              <a:spcAft>
                <a:spcPts val="0"/>
              </a:spcAft>
            </a:pPr>
            <a:r>
              <a:rPr lang="en-US" altLang="zh-CN" kern="100" dirty="0">
                <a:latin typeface="Times New Roman"/>
                <a:cs typeface="Courier New"/>
              </a:rPr>
              <a:t>D</a:t>
            </a:r>
            <a:r>
              <a:rPr lang="zh-CN" altLang="zh-CN" kern="100" dirty="0">
                <a:latin typeface="Times New Roman"/>
                <a:cs typeface="Times New Roman"/>
              </a:rPr>
              <a:t>．建立资本主义制度</a:t>
            </a:r>
            <a:endParaRPr lang="zh-CN" altLang="zh-CN" sz="1050" kern="100" dirty="0">
              <a:effectLst/>
              <a:latin typeface="宋体"/>
              <a:cs typeface="Courier New"/>
            </a:endParaRPr>
          </a:p>
        </p:txBody>
      </p:sp>
      <p:sp>
        <p:nvSpPr>
          <p:cNvPr id="3" name="矩形 2"/>
          <p:cNvSpPr/>
          <p:nvPr/>
        </p:nvSpPr>
        <p:spPr>
          <a:xfrm>
            <a:off x="341200" y="3744143"/>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22617860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521512"/>
          </a:xfrm>
        </p:spPr>
        <p:txBody>
          <a:bodyPr/>
          <a:lstStyle/>
          <a:p>
            <a:pPr algn="just">
              <a:spcAft>
                <a:spcPts val="0"/>
              </a:spcAft>
            </a:pPr>
            <a:r>
              <a:rPr lang="en-US" altLang="zh-CN" kern="100" dirty="0">
                <a:latin typeface="Times New Roman"/>
                <a:ea typeface="黑体"/>
                <a:cs typeface="Courier New"/>
              </a:rPr>
              <a:t>4</a:t>
            </a:r>
            <a:r>
              <a:rPr lang="zh-CN" altLang="zh-CN" kern="100" dirty="0">
                <a:latin typeface="Times New Roman"/>
                <a:cs typeface="Times New Roman"/>
              </a:rPr>
              <a:t>．中国共产党成立后，成功探索出了唤醒人民、团结人民、组织人民的历史路径。从此，历尽苦难的中国终于汇聚起伟大的历史合力，中国人民和中华民族的前途和命运被深刻改变了！这说明要解决中国问题，必须</a:t>
            </a:r>
            <a:r>
              <a:rPr lang="en-US" altLang="zh-CN" kern="100" dirty="0">
                <a:latin typeface="Times New Roman"/>
                <a:cs typeface="Courier New"/>
              </a:rPr>
              <a:t> (</a:t>
            </a:r>
            <a:r>
              <a:rPr lang="zh-CN" altLang="zh-CN" kern="100" dirty="0">
                <a:latin typeface="Times New Roman"/>
                <a:cs typeface="Times New Roman"/>
              </a:rPr>
              <a:t>　</a:t>
            </a:r>
            <a:r>
              <a:rPr lang="zh-CN" altLang="zh-CN" kern="100" dirty="0">
                <a:solidFill>
                  <a:srgbClr val="FF0000"/>
                </a:solidFill>
                <a:latin typeface="Times New Roman"/>
                <a:cs typeface="Times New Roman"/>
              </a:rPr>
              <a:t>　</a:t>
            </a:r>
            <a:r>
              <a:rPr lang="en-US" altLang="zh-CN" kern="100" dirty="0">
                <a:latin typeface="Times New Roman"/>
                <a:cs typeface="Courier New"/>
              </a:rPr>
              <a:t>)</a:t>
            </a:r>
            <a:endParaRPr lang="zh-CN" altLang="zh-CN" sz="1050" kern="100" dirty="0">
              <a:latin typeface="宋体"/>
              <a:cs typeface="Courier New"/>
            </a:endParaRPr>
          </a:p>
          <a:p>
            <a:pPr algn="just">
              <a:spcAft>
                <a:spcPts val="0"/>
              </a:spcAft>
            </a:pPr>
            <a:r>
              <a:rPr lang="en-US" altLang="zh-CN" kern="100" dirty="0">
                <a:latin typeface="Times New Roman"/>
                <a:cs typeface="Courier New"/>
              </a:rPr>
              <a:t>A</a:t>
            </a:r>
            <a:r>
              <a:rPr lang="zh-CN" altLang="zh-CN" kern="100" dirty="0">
                <a:latin typeface="Times New Roman"/>
                <a:cs typeface="Times New Roman"/>
              </a:rPr>
              <a:t>．认清革命的对象，打击真正的敌人</a:t>
            </a:r>
            <a:endParaRPr lang="zh-CN" altLang="zh-CN" sz="1050" kern="100" dirty="0">
              <a:latin typeface="宋体"/>
              <a:cs typeface="Courier New"/>
            </a:endParaRPr>
          </a:p>
          <a:p>
            <a:pPr marL="628650" indent="-628650" algn="just">
              <a:spcAft>
                <a:spcPts val="0"/>
              </a:spcAft>
            </a:pPr>
            <a:r>
              <a:rPr lang="en-US" altLang="zh-CN" kern="100" dirty="0">
                <a:latin typeface="Times New Roman"/>
                <a:cs typeface="Courier New"/>
              </a:rPr>
              <a:t>B</a:t>
            </a:r>
            <a:r>
              <a:rPr lang="zh-CN" altLang="zh-CN" kern="100" dirty="0">
                <a:latin typeface="Times New Roman"/>
                <a:cs typeface="Times New Roman"/>
              </a:rPr>
              <a:t>．广泛地发动群众特别是工农群众，形成有组织的、持久的群众运动</a:t>
            </a:r>
            <a:endParaRPr lang="zh-CN" altLang="zh-CN" sz="1050" kern="100" dirty="0">
              <a:latin typeface="宋体"/>
              <a:cs typeface="Courier New"/>
            </a:endParaRPr>
          </a:p>
          <a:p>
            <a:pPr algn="just">
              <a:spcAft>
                <a:spcPts val="0"/>
              </a:spcAft>
            </a:pPr>
            <a:r>
              <a:rPr lang="en-US" altLang="zh-CN" kern="100" dirty="0">
                <a:latin typeface="Times New Roman"/>
                <a:cs typeface="Courier New"/>
              </a:rPr>
              <a:t>C</a:t>
            </a:r>
            <a:r>
              <a:rPr lang="zh-CN" altLang="zh-CN" kern="100" dirty="0">
                <a:latin typeface="Times New Roman"/>
                <a:cs typeface="Times New Roman"/>
              </a:rPr>
              <a:t>．推翻帝国主义、封建主义和官僚资本主义的统治</a:t>
            </a:r>
            <a:endParaRPr lang="zh-CN" altLang="zh-CN" sz="1050" kern="100" dirty="0">
              <a:latin typeface="宋体"/>
              <a:cs typeface="Courier New"/>
            </a:endParaRPr>
          </a:p>
          <a:p>
            <a:pPr>
              <a:spcAft>
                <a:spcPts val="0"/>
              </a:spcAft>
            </a:pPr>
            <a:r>
              <a:rPr lang="en-US" altLang="zh-CN" kern="100" dirty="0">
                <a:latin typeface="Times New Roman"/>
                <a:cs typeface="Courier New"/>
              </a:rPr>
              <a:t>D</a:t>
            </a:r>
            <a:r>
              <a:rPr lang="zh-CN" altLang="zh-CN" kern="100" dirty="0">
                <a:latin typeface="Times New Roman"/>
                <a:cs typeface="Times New Roman"/>
              </a:rPr>
              <a:t>．肩负起实现中华民族伟大复兴的历史使命</a:t>
            </a:r>
            <a:endParaRPr lang="zh-CN" altLang="zh-CN" sz="1050" kern="100" dirty="0">
              <a:effectLst/>
              <a:latin typeface="宋体"/>
              <a:cs typeface="Courier New"/>
            </a:endParaRPr>
          </a:p>
        </p:txBody>
      </p:sp>
      <p:sp>
        <p:nvSpPr>
          <p:cNvPr id="3" name="矩形 2"/>
          <p:cNvSpPr/>
          <p:nvPr/>
        </p:nvSpPr>
        <p:spPr>
          <a:xfrm>
            <a:off x="324246" y="3852155"/>
            <a:ext cx="646331" cy="646331"/>
          </a:xfrm>
          <a:prstGeom prst="rect">
            <a:avLst/>
          </a:prstGeom>
        </p:spPr>
        <p:txBody>
          <a:bodyPr wrap="none">
            <a:spAutoFit/>
          </a:bodyPr>
          <a:lstStyle/>
          <a:p>
            <a:pPr>
              <a:defRPr/>
            </a:pPr>
            <a:r>
              <a:rPr lang="en-US" altLang="zh-CN"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rPr>
              <a:t>√</a:t>
            </a:r>
            <a:endParaRPr lang="zh-CN" altLang="en-US" sz="3600" b="1" kern="100" dirty="0">
              <a:solidFill>
                <a:srgbClr val="C00000"/>
              </a:solidFill>
              <a:latin typeface="华文细黑" panose="02010600040101010101" pitchFamily="2" charset="-122"/>
              <a:ea typeface="华文细黑" panose="02010600040101010101" pitchFamily="2" charset="-122"/>
              <a:cs typeface="Times New Roman" panose="02020603050405020304" pitchFamily="18" charset="0"/>
            </a:endParaRPr>
          </a:p>
        </p:txBody>
      </p:sp>
    </p:spTree>
    <p:extLst>
      <p:ext uri="{BB962C8B-B14F-4D97-AF65-F5344CB8AC3E}">
        <p14:creationId xmlns:p14="http://schemas.microsoft.com/office/powerpoint/2010/main" val="10579753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平行四边形 31"/>
          <p:cNvSpPr/>
          <p:nvPr/>
        </p:nvSpPr>
        <p:spPr>
          <a:xfrm>
            <a:off x="0" y="4500563"/>
            <a:ext cx="11522075" cy="1984375"/>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90" name="TextBox 6"/>
          <p:cNvSpPr txBox="1"/>
          <p:nvPr/>
        </p:nvSpPr>
        <p:spPr>
          <a:xfrm>
            <a:off x="1230313" y="5224463"/>
            <a:ext cx="2286000" cy="415925"/>
          </a:xfrm>
          <a:prstGeom prst="rect">
            <a:avLst/>
          </a:prstGeom>
          <a:noFill/>
          <a:ln w="9525">
            <a:noFill/>
          </a:ln>
        </p:spPr>
        <p:txBody>
          <a:bodyPr lIns="81650" tIns="40825" rIns="81650" bIns="40825"/>
          <a:lstStyle/>
          <a:p>
            <a:pPr defTabSz="814705" eaLnBrk="0" hangingPunct="0">
              <a:defRPr/>
            </a:pPr>
            <a:r>
              <a:rPr lang="zh-CN" altLang="en-US" sz="1890" b="1" dirty="0">
                <a:solidFill>
                  <a:srgbClr val="FFFF00"/>
                </a:solidFill>
                <a:latin typeface="微软雅黑" panose="020B0503020204020204" pitchFamily="34" charset="-122"/>
                <a:ea typeface="微软雅黑" panose="020B0503020204020204" pitchFamily="34" charset="-122"/>
              </a:rPr>
              <a:t>点击页面进入</a:t>
            </a:r>
            <a:r>
              <a:rPr lang="en-US" altLang="zh-CN" sz="1890" b="1" dirty="0">
                <a:solidFill>
                  <a:srgbClr val="FFFF00"/>
                </a:solidFill>
                <a:latin typeface="微软雅黑" panose="020B0503020204020204" pitchFamily="34" charset="-122"/>
                <a:ea typeface="微软雅黑" panose="020B0503020204020204" pitchFamily="34" charset="-122"/>
              </a:rPr>
              <a:t>…</a:t>
            </a:r>
          </a:p>
        </p:txBody>
      </p:sp>
      <p:sp>
        <p:nvSpPr>
          <p:cNvPr id="92" name="矩形 91"/>
          <p:cNvSpPr/>
          <p:nvPr/>
        </p:nvSpPr>
        <p:spPr>
          <a:xfrm>
            <a:off x="1079500" y="5581650"/>
            <a:ext cx="2030413" cy="382588"/>
          </a:xfrm>
          <a:prstGeom prst="rect">
            <a:avLst/>
          </a:prstGeom>
        </p:spPr>
        <p:txBody>
          <a:bodyPr wrap="none">
            <a:spAutoFit/>
          </a:bodyPr>
          <a:lstStyle/>
          <a:p>
            <a:pPr defTabSz="815975" eaLnBrk="0" hangingPunct="0">
              <a:defRPr/>
            </a:pPr>
            <a:r>
              <a:rPr lang="zh-CN" altLang="en-US" sz="1890" b="1" spc="331" dirty="0">
                <a:solidFill>
                  <a:srgbClr val="FFFF00"/>
                </a:solidFill>
                <a:latin typeface="微软雅黑" panose="020B0503020204020204" pitchFamily="34" charset="-122"/>
                <a:ea typeface="微软雅黑" panose="020B0503020204020204" pitchFamily="34" charset="-122"/>
              </a:rPr>
              <a:t>（</a:t>
            </a:r>
            <a:r>
              <a:rPr lang="en-US" altLang="zh-CN" sz="1890" b="1" spc="331" dirty="0">
                <a:solidFill>
                  <a:srgbClr val="FFFF00"/>
                </a:solidFill>
                <a:latin typeface="微软雅黑" panose="020B0503020204020204" pitchFamily="34" charset="-122"/>
                <a:ea typeface="微软雅黑" panose="020B0503020204020204" pitchFamily="34" charset="-122"/>
              </a:rPr>
              <a:t>WORD</a:t>
            </a:r>
            <a:r>
              <a:rPr lang="zh-CN" altLang="en-US" sz="1890" b="1" spc="331" dirty="0">
                <a:solidFill>
                  <a:srgbClr val="FFFF00"/>
                </a:solidFill>
                <a:latin typeface="微软雅黑" panose="020B0503020204020204" pitchFamily="34" charset="-122"/>
                <a:ea typeface="微软雅黑" panose="020B0503020204020204" pitchFamily="34" charset="-122"/>
              </a:rPr>
              <a:t>版）</a:t>
            </a:r>
          </a:p>
        </p:txBody>
      </p:sp>
      <p:pic>
        <p:nvPicPr>
          <p:cNvPr id="39943" name="Picture" descr="Picture"/>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323975" y="3324225"/>
            <a:ext cx="1390650" cy="171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燕尾形 37"/>
          <p:cNvSpPr/>
          <p:nvPr/>
        </p:nvSpPr>
        <p:spPr>
          <a:xfrm rot="5400000">
            <a:off x="1647825" y="4179888"/>
            <a:ext cx="742950" cy="736600"/>
          </a:xfrm>
          <a:prstGeom prst="chevron">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39945" name="TextBox 42"/>
          <p:cNvSpPr txBox="1">
            <a:spLocks noChangeArrowheads="1"/>
          </p:cNvSpPr>
          <p:nvPr/>
        </p:nvSpPr>
        <p:spPr bwMode="auto">
          <a:xfrm>
            <a:off x="1003300" y="2808288"/>
            <a:ext cx="2246313"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just">
              <a:lnSpc>
                <a:spcPct val="150000"/>
              </a:lnSpc>
            </a:pPr>
            <a:r>
              <a:rPr lang="zh-CN" altLang="en-US" sz="1200">
                <a:solidFill>
                  <a:srgbClr val="7F7F7F"/>
                </a:solidFill>
                <a:latin typeface="微软雅黑" pitchFamily="34" charset="-122"/>
                <a:ea typeface="微软雅黑" pitchFamily="34" charset="-122"/>
              </a:rPr>
              <a:t>巩固课堂所学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激发学习思维</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夯实基础知识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熟悉命题方式</a:t>
            </a:r>
            <a:endParaRPr lang="en-US" altLang="zh-CN" sz="1200">
              <a:solidFill>
                <a:srgbClr val="7F7F7F"/>
              </a:solidFill>
              <a:latin typeface="微软雅黑" pitchFamily="34" charset="-122"/>
              <a:ea typeface="微软雅黑" pitchFamily="34" charset="-122"/>
            </a:endParaRPr>
          </a:p>
          <a:p>
            <a:pPr algn="just">
              <a:lnSpc>
                <a:spcPct val="150000"/>
              </a:lnSpc>
            </a:pPr>
            <a:r>
              <a:rPr lang="zh-CN" altLang="en-US" sz="1200">
                <a:solidFill>
                  <a:srgbClr val="7F7F7F"/>
                </a:solidFill>
                <a:latin typeface="微软雅黑" pitchFamily="34" charset="-122"/>
                <a:ea typeface="微软雅黑" pitchFamily="34" charset="-122"/>
              </a:rPr>
              <a:t>自我检测提能 </a:t>
            </a:r>
            <a:r>
              <a:rPr lang="en-US" altLang="zh-CN" sz="1200">
                <a:solidFill>
                  <a:srgbClr val="7F7F7F"/>
                </a:solidFill>
                <a:latin typeface="微软雅黑" pitchFamily="34" charset="-122"/>
                <a:ea typeface="微软雅黑" pitchFamily="34" charset="-122"/>
              </a:rPr>
              <a:t>· </a:t>
            </a:r>
            <a:r>
              <a:rPr lang="zh-CN" altLang="en-US" sz="1200">
                <a:solidFill>
                  <a:srgbClr val="7F7F7F"/>
                </a:solidFill>
                <a:latin typeface="微软雅黑" pitchFamily="34" charset="-122"/>
                <a:ea typeface="微软雅黑" pitchFamily="34" charset="-122"/>
              </a:rPr>
              <a:t>及时矫正不足</a:t>
            </a:r>
          </a:p>
        </p:txBody>
      </p:sp>
      <p:sp>
        <p:nvSpPr>
          <p:cNvPr id="39946" name="TextBox 111"/>
          <p:cNvSpPr txBox="1">
            <a:spLocks noChangeArrowheads="1"/>
          </p:cNvSpPr>
          <p:nvPr/>
        </p:nvSpPr>
        <p:spPr bwMode="auto">
          <a:xfrm>
            <a:off x="8396288" y="1071563"/>
            <a:ext cx="25860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800">
                <a:solidFill>
                  <a:schemeClr val="tx1"/>
                </a:solidFill>
                <a:latin typeface="Times New Roman" pitchFamily="18" charset="0"/>
                <a:ea typeface="宋体" pitchFamily="2" charset="-122"/>
              </a:defRPr>
            </a:lvl1pPr>
            <a:lvl2pPr marL="742950" indent="-285750" eaLnBrk="0" hangingPunct="0">
              <a:defRPr sz="2800">
                <a:solidFill>
                  <a:schemeClr val="tx1"/>
                </a:solidFill>
                <a:latin typeface="Times New Roman" pitchFamily="18" charset="0"/>
                <a:ea typeface="宋体" pitchFamily="2" charset="-122"/>
              </a:defRPr>
            </a:lvl2pPr>
            <a:lvl3pPr marL="1143000" indent="-228600" eaLnBrk="0" hangingPunct="0">
              <a:defRPr sz="2800">
                <a:solidFill>
                  <a:schemeClr val="tx1"/>
                </a:solidFill>
                <a:latin typeface="Times New Roman" pitchFamily="18" charset="0"/>
                <a:ea typeface="宋体" pitchFamily="2" charset="-122"/>
              </a:defRPr>
            </a:lvl3pPr>
            <a:lvl4pPr marL="1600200" indent="-228600" eaLnBrk="0" hangingPunct="0">
              <a:defRPr sz="2800">
                <a:solidFill>
                  <a:schemeClr val="tx1"/>
                </a:solidFill>
                <a:latin typeface="Times New Roman" pitchFamily="18" charset="0"/>
                <a:ea typeface="宋体" pitchFamily="2" charset="-122"/>
              </a:defRPr>
            </a:lvl4pPr>
            <a:lvl5pPr marL="2057400" indent="-228600" eaLnBrk="0" hangingPunct="0">
              <a:defRPr sz="2800">
                <a:solidFill>
                  <a:schemeClr val="tx1"/>
                </a:solidFill>
                <a:latin typeface="Times New Roman" pitchFamily="18" charset="0"/>
                <a:ea typeface="宋体" pitchFamily="2" charset="-122"/>
              </a:defRPr>
            </a:lvl5pPr>
            <a:lvl6pPr marL="25146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6pPr>
            <a:lvl7pPr marL="29718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7pPr>
            <a:lvl8pPr marL="34290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8pPr>
            <a:lvl9pPr marL="3886200" indent="-228600" defTabSz="912813" eaLnBrk="0" fontAlgn="base" hangingPunct="0">
              <a:spcBef>
                <a:spcPct val="0"/>
              </a:spcBef>
              <a:spcAft>
                <a:spcPct val="0"/>
              </a:spcAft>
              <a:defRPr sz="2800">
                <a:solidFill>
                  <a:schemeClr val="tx1"/>
                </a:solidFill>
                <a:latin typeface="Times New Roman" pitchFamily="18" charset="0"/>
                <a:ea typeface="宋体" pitchFamily="2" charset="-122"/>
              </a:defRPr>
            </a:lvl9pPr>
          </a:lstStyle>
          <a:p>
            <a:pPr algn="ctr">
              <a:lnSpc>
                <a:spcPct val="150000"/>
              </a:lnSpc>
            </a:pPr>
            <a:r>
              <a:rPr lang="zh-CN" altLang="en-US" sz="1200">
                <a:solidFill>
                  <a:srgbClr val="7F7F7F"/>
                </a:solidFill>
                <a:latin typeface="微软雅黑" pitchFamily="34" charset="-122"/>
                <a:ea typeface="微软雅黑" pitchFamily="34" charset="-122"/>
              </a:rPr>
              <a:t>本节课掌握了哪些考点？</a:t>
            </a:r>
            <a:endParaRPr lang="en-US" altLang="zh-CN" sz="1200">
              <a:solidFill>
                <a:srgbClr val="7F7F7F"/>
              </a:solidFill>
              <a:latin typeface="微软雅黑" pitchFamily="34" charset="-122"/>
              <a:ea typeface="微软雅黑" pitchFamily="34" charset="-122"/>
            </a:endParaRPr>
          </a:p>
          <a:p>
            <a:pPr algn="ctr">
              <a:lnSpc>
                <a:spcPct val="150000"/>
              </a:lnSpc>
            </a:pPr>
            <a:r>
              <a:rPr lang="zh-CN" altLang="en-US" sz="1200">
                <a:solidFill>
                  <a:srgbClr val="7F7F7F"/>
                </a:solidFill>
                <a:latin typeface="微软雅黑" pitchFamily="34" charset="-122"/>
                <a:ea typeface="微软雅黑" pitchFamily="34" charset="-122"/>
              </a:rPr>
              <a:t>本节课还有什么疑问点？</a:t>
            </a:r>
            <a:endParaRPr lang="en-US" altLang="zh-CN" sz="1200">
              <a:solidFill>
                <a:srgbClr val="7F7F7F"/>
              </a:solidFill>
              <a:latin typeface="微软雅黑" pitchFamily="34" charset="-122"/>
              <a:ea typeface="微软雅黑" pitchFamily="34" charset="-122"/>
            </a:endParaRPr>
          </a:p>
        </p:txBody>
      </p:sp>
      <p:grpSp>
        <p:nvGrpSpPr>
          <p:cNvPr id="39947" name="组合 41"/>
          <p:cNvGrpSpPr>
            <a:grpSpLocks/>
          </p:cNvGrpSpPr>
          <p:nvPr/>
        </p:nvGrpSpPr>
        <p:grpSpPr bwMode="auto">
          <a:xfrm>
            <a:off x="3829050" y="1195388"/>
            <a:ext cx="4102100" cy="1787525"/>
            <a:chOff x="3785732" y="617328"/>
            <a:chExt cx="4799076" cy="2091592"/>
          </a:xfrm>
        </p:grpSpPr>
        <p:sp>
          <p:nvSpPr>
            <p:cNvPr id="45" name="椭圆 44"/>
            <p:cNvSpPr/>
            <p:nvPr/>
          </p:nvSpPr>
          <p:spPr>
            <a:xfrm>
              <a:off x="3785732" y="1063138"/>
              <a:ext cx="1493211" cy="1493464"/>
            </a:xfrm>
            <a:prstGeom prst="ellipse">
              <a:avLst/>
            </a:prstGeom>
            <a:solidFill>
              <a:srgbClr val="A8CF38"/>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课后训练 </a:t>
              </a:r>
              <a:endParaRPr lang="zh-CN" altLang="en-US" sz="1700" b="1" dirty="0">
                <a:solidFill>
                  <a:prstClr val="white"/>
                </a:solidFill>
                <a:latin typeface="微软雅黑" panose="020B0503020204020204" pitchFamily="34" charset="-122"/>
                <a:ea typeface="微软雅黑" panose="020B0503020204020204" pitchFamily="34" charset="-122"/>
              </a:endParaRPr>
            </a:p>
          </p:txBody>
        </p:sp>
        <p:sp>
          <p:nvSpPr>
            <p:cNvPr id="47" name="椭圆 46"/>
            <p:cNvSpPr/>
            <p:nvPr/>
          </p:nvSpPr>
          <p:spPr>
            <a:xfrm>
              <a:off x="7091597" y="1016699"/>
              <a:ext cx="1493211" cy="1493464"/>
            </a:xfrm>
            <a:prstGeom prst="ellipse">
              <a:avLst/>
            </a:prstGeom>
            <a:solidFill>
              <a:srgbClr val="00B0F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anchor="ctr"/>
            <a:lstStyle/>
            <a:p>
              <a:pPr algn="ctr" defTabSz="913130" eaLnBrk="0" hangingPunct="0">
                <a:defRPr/>
              </a:pPr>
              <a:r>
                <a:rPr lang="zh-CN" altLang="en-US" sz="1700" b="1" dirty="0">
                  <a:solidFill>
                    <a:prstClr val="white"/>
                  </a:solidFill>
                  <a:latin typeface="HelveticaNeueLT Pro 67 MdCn" pitchFamily="34" charset="0"/>
                  <a:ea typeface="微软雅黑" panose="020B0503020204020204" pitchFamily="34" charset="-122"/>
                </a:rPr>
                <a:t>学习反思</a:t>
              </a:r>
            </a:p>
          </p:txBody>
        </p:sp>
        <p:cxnSp>
          <p:nvCxnSpPr>
            <p:cNvPr id="49" name="直接连接符 48"/>
            <p:cNvCxnSpPr/>
            <p:nvPr/>
          </p:nvCxnSpPr>
          <p:spPr>
            <a:xfrm>
              <a:off x="5373662" y="1679842"/>
              <a:ext cx="157492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39961" name="组合 49"/>
            <p:cNvGrpSpPr>
              <a:grpSpLocks/>
            </p:cNvGrpSpPr>
            <p:nvPr/>
          </p:nvGrpSpPr>
          <p:grpSpPr bwMode="auto">
            <a:xfrm>
              <a:off x="5137389" y="617328"/>
              <a:ext cx="2091594" cy="2091592"/>
              <a:chOff x="5049409" y="1518109"/>
              <a:chExt cx="2091594" cy="2091592"/>
            </a:xfrm>
          </p:grpSpPr>
          <p:sp>
            <p:nvSpPr>
              <p:cNvPr id="52" name="椭圆 51"/>
              <p:cNvSpPr/>
              <p:nvPr/>
            </p:nvSpPr>
            <p:spPr>
              <a:xfrm>
                <a:off x="5049409" y="1518109"/>
                <a:ext cx="2091594" cy="2091592"/>
              </a:xfrm>
              <a:prstGeom prst="ellipse">
                <a:avLst/>
              </a:prstGeom>
              <a:gradFill flip="none" rotWithShape="1">
                <a:gsLst>
                  <a:gs pos="48000">
                    <a:srgbClr val="49C1AD"/>
                  </a:gs>
                  <a:gs pos="0">
                    <a:srgbClr val="00B0F0"/>
                  </a:gs>
                  <a:gs pos="100000">
                    <a:srgbClr val="A8CF38"/>
                  </a:gs>
                </a:gsLst>
                <a:path path="circle">
                  <a:fillToRect t="100000" r="100000"/>
                </a:path>
                <a:tileRect l="-100000" b="-100000"/>
              </a:gradFill>
              <a:ln w="1016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srgbClr val="FFFFFF"/>
                  </a:solidFill>
                </a:endParaRPr>
              </a:p>
            </p:txBody>
          </p:sp>
          <p:sp>
            <p:nvSpPr>
              <p:cNvPr id="53" name="Freeform 6"/>
              <p:cNvSpPr>
                <a:spLocks noEditPoints="1"/>
              </p:cNvSpPr>
              <p:nvPr/>
            </p:nvSpPr>
            <p:spPr bwMode="auto">
              <a:xfrm>
                <a:off x="5766704" y="1910050"/>
                <a:ext cx="806037" cy="900908"/>
              </a:xfrm>
              <a:custGeom>
                <a:avLst/>
                <a:gdLst>
                  <a:gd name="T0" fmla="*/ 602 w 697"/>
                  <a:gd name="T1" fmla="*/ 267 h 782"/>
                  <a:gd name="T2" fmla="*/ 298 w 697"/>
                  <a:gd name="T3" fmla="*/ 0 h 782"/>
                  <a:gd name="T4" fmla="*/ 82 w 697"/>
                  <a:gd name="T5" fmla="*/ 533 h 782"/>
                  <a:gd name="T6" fmla="*/ 433 w 697"/>
                  <a:gd name="T7" fmla="*/ 674 h 782"/>
                  <a:gd name="T8" fmla="*/ 563 w 697"/>
                  <a:gd name="T9" fmla="*/ 673 h 782"/>
                  <a:gd name="T10" fmla="*/ 595 w 697"/>
                  <a:gd name="T11" fmla="*/ 577 h 782"/>
                  <a:gd name="T12" fmla="*/ 570 w 697"/>
                  <a:gd name="T13" fmla="*/ 554 h 782"/>
                  <a:gd name="T14" fmla="*/ 595 w 697"/>
                  <a:gd name="T15" fmla="*/ 527 h 782"/>
                  <a:gd name="T16" fmla="*/ 78 w 697"/>
                  <a:gd name="T17" fmla="*/ 265 h 782"/>
                  <a:gd name="T18" fmla="*/ 141 w 697"/>
                  <a:gd name="T19" fmla="*/ 329 h 782"/>
                  <a:gd name="T20" fmla="*/ 101 w 697"/>
                  <a:gd name="T21" fmla="*/ 426 h 782"/>
                  <a:gd name="T22" fmla="*/ 189 w 697"/>
                  <a:gd name="T23" fmla="*/ 514 h 782"/>
                  <a:gd name="T24" fmla="*/ 352 w 697"/>
                  <a:gd name="T25" fmla="*/ 95 h 782"/>
                  <a:gd name="T26" fmla="*/ 376 w 697"/>
                  <a:gd name="T27" fmla="*/ 315 h 782"/>
                  <a:gd name="T28" fmla="*/ 332 w 697"/>
                  <a:gd name="T29" fmla="*/ 331 h 782"/>
                  <a:gd name="T30" fmla="*/ 350 w 697"/>
                  <a:gd name="T31" fmla="*/ 291 h 782"/>
                  <a:gd name="T32" fmla="*/ 409 w 697"/>
                  <a:gd name="T33" fmla="*/ 156 h 782"/>
                  <a:gd name="T34" fmla="*/ 406 w 697"/>
                  <a:gd name="T35" fmla="*/ 208 h 782"/>
                  <a:gd name="T36" fmla="*/ 375 w 697"/>
                  <a:gd name="T37" fmla="*/ 240 h 782"/>
                  <a:gd name="T38" fmla="*/ 364 w 697"/>
                  <a:gd name="T39" fmla="*/ 263 h 782"/>
                  <a:gd name="T40" fmla="*/ 330 w 697"/>
                  <a:gd name="T41" fmla="*/ 276 h 782"/>
                  <a:gd name="T42" fmla="*/ 328 w 697"/>
                  <a:gd name="T43" fmla="*/ 247 h 782"/>
                  <a:gd name="T44" fmla="*/ 347 w 697"/>
                  <a:gd name="T45" fmla="*/ 219 h 782"/>
                  <a:gd name="T46" fmla="*/ 368 w 697"/>
                  <a:gd name="T47" fmla="*/ 195 h 782"/>
                  <a:gd name="T48" fmla="*/ 363 w 697"/>
                  <a:gd name="T49" fmla="*/ 171 h 782"/>
                  <a:gd name="T50" fmla="*/ 324 w 697"/>
                  <a:gd name="T51" fmla="*/ 170 h 782"/>
                  <a:gd name="T52" fmla="*/ 325 w 697"/>
                  <a:gd name="T53" fmla="*/ 131 h 782"/>
                  <a:gd name="T54" fmla="*/ 396 w 697"/>
                  <a:gd name="T55" fmla="*/ 140 h 782"/>
                  <a:gd name="T56" fmla="*/ 204 w 697"/>
                  <a:gd name="T57" fmla="*/ 479 h 782"/>
                  <a:gd name="T58" fmla="*/ 176 w 697"/>
                  <a:gd name="T59" fmla="*/ 490 h 782"/>
                  <a:gd name="T60" fmla="*/ 187 w 697"/>
                  <a:gd name="T61" fmla="*/ 465 h 782"/>
                  <a:gd name="T62" fmla="*/ 227 w 697"/>
                  <a:gd name="T63" fmla="*/ 395 h 782"/>
                  <a:gd name="T64" fmla="*/ 216 w 697"/>
                  <a:gd name="T65" fmla="*/ 421 h 782"/>
                  <a:gd name="T66" fmla="*/ 199 w 697"/>
                  <a:gd name="T67" fmla="*/ 437 h 782"/>
                  <a:gd name="T68" fmla="*/ 196 w 697"/>
                  <a:gd name="T69" fmla="*/ 452 h 782"/>
                  <a:gd name="T70" fmla="*/ 173 w 697"/>
                  <a:gd name="T71" fmla="*/ 450 h 782"/>
                  <a:gd name="T72" fmla="*/ 176 w 697"/>
                  <a:gd name="T73" fmla="*/ 431 h 782"/>
                  <a:gd name="T74" fmla="*/ 191 w 697"/>
                  <a:gd name="T75" fmla="*/ 415 h 782"/>
                  <a:gd name="T76" fmla="*/ 199 w 697"/>
                  <a:gd name="T77" fmla="*/ 399 h 782"/>
                  <a:gd name="T78" fmla="*/ 191 w 697"/>
                  <a:gd name="T79" fmla="*/ 387 h 782"/>
                  <a:gd name="T80" fmla="*/ 157 w 697"/>
                  <a:gd name="T81" fmla="*/ 398 h 782"/>
                  <a:gd name="T82" fmla="*/ 188 w 697"/>
                  <a:gd name="T83" fmla="*/ 363 h 782"/>
                  <a:gd name="T84" fmla="*/ 224 w 697"/>
                  <a:gd name="T85" fmla="*/ 381 h 782"/>
                  <a:gd name="T86" fmla="*/ 116 w 697"/>
                  <a:gd name="T87" fmla="*/ 243 h 782"/>
                  <a:gd name="T88" fmla="*/ 139 w 697"/>
                  <a:gd name="T89" fmla="*/ 218 h 782"/>
                  <a:gd name="T90" fmla="*/ 166 w 697"/>
                  <a:gd name="T91" fmla="*/ 231 h 782"/>
                  <a:gd name="T92" fmla="*/ 164 w 697"/>
                  <a:gd name="T93" fmla="*/ 255 h 782"/>
                  <a:gd name="T94" fmla="*/ 150 w 697"/>
                  <a:gd name="T95" fmla="*/ 269 h 782"/>
                  <a:gd name="T96" fmla="*/ 145 w 697"/>
                  <a:gd name="T97" fmla="*/ 280 h 782"/>
                  <a:gd name="T98" fmla="*/ 129 w 697"/>
                  <a:gd name="T99" fmla="*/ 286 h 782"/>
                  <a:gd name="T100" fmla="*/ 128 w 697"/>
                  <a:gd name="T101" fmla="*/ 273 h 782"/>
                  <a:gd name="T102" fmla="*/ 137 w 697"/>
                  <a:gd name="T103" fmla="*/ 260 h 782"/>
                  <a:gd name="T104" fmla="*/ 146 w 697"/>
                  <a:gd name="T105" fmla="*/ 249 h 782"/>
                  <a:gd name="T106" fmla="*/ 144 w 697"/>
                  <a:gd name="T107" fmla="*/ 237 h 782"/>
                  <a:gd name="T108" fmla="*/ 147 w 697"/>
                  <a:gd name="T109" fmla="*/ 312 h 782"/>
                  <a:gd name="T110" fmla="*/ 126 w 697"/>
                  <a:gd name="T111" fmla="*/ 304 h 782"/>
                  <a:gd name="T112" fmla="*/ 147 w 697"/>
                  <a:gd name="T113" fmla="*/ 296 h 7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97" h="782">
                    <a:moveTo>
                      <a:pt x="652" y="426"/>
                    </a:moveTo>
                    <a:cubicBezTo>
                      <a:pt x="636" y="408"/>
                      <a:pt x="611" y="388"/>
                      <a:pt x="601" y="366"/>
                    </a:cubicBezTo>
                    <a:cubicBezTo>
                      <a:pt x="587" y="333"/>
                      <a:pt x="603" y="301"/>
                      <a:pt x="602" y="267"/>
                    </a:cubicBezTo>
                    <a:cubicBezTo>
                      <a:pt x="602" y="240"/>
                      <a:pt x="594" y="207"/>
                      <a:pt x="585" y="182"/>
                    </a:cubicBezTo>
                    <a:cubicBezTo>
                      <a:pt x="570" y="141"/>
                      <a:pt x="543" y="107"/>
                      <a:pt x="509" y="80"/>
                    </a:cubicBezTo>
                    <a:cubicBezTo>
                      <a:pt x="455" y="31"/>
                      <a:pt x="380" y="0"/>
                      <a:pt x="298" y="0"/>
                    </a:cubicBezTo>
                    <a:cubicBezTo>
                      <a:pt x="133" y="0"/>
                      <a:pt x="0" y="122"/>
                      <a:pt x="0" y="273"/>
                    </a:cubicBezTo>
                    <a:cubicBezTo>
                      <a:pt x="0" y="283"/>
                      <a:pt x="0" y="293"/>
                      <a:pt x="1" y="302"/>
                    </a:cubicBezTo>
                    <a:cubicBezTo>
                      <a:pt x="3" y="368"/>
                      <a:pt x="23" y="446"/>
                      <a:pt x="82" y="533"/>
                    </a:cubicBezTo>
                    <a:cubicBezTo>
                      <a:pt x="82" y="533"/>
                      <a:pt x="164" y="697"/>
                      <a:pt x="0" y="781"/>
                    </a:cubicBezTo>
                    <a:cubicBezTo>
                      <a:pt x="361" y="782"/>
                      <a:pt x="361" y="782"/>
                      <a:pt x="361" y="782"/>
                    </a:cubicBezTo>
                    <a:cubicBezTo>
                      <a:pt x="361" y="782"/>
                      <a:pt x="389" y="674"/>
                      <a:pt x="433" y="674"/>
                    </a:cubicBezTo>
                    <a:cubicBezTo>
                      <a:pt x="470" y="674"/>
                      <a:pt x="508" y="677"/>
                      <a:pt x="545" y="675"/>
                    </a:cubicBezTo>
                    <a:cubicBezTo>
                      <a:pt x="552" y="676"/>
                      <a:pt x="558" y="675"/>
                      <a:pt x="563" y="673"/>
                    </a:cubicBezTo>
                    <a:cubicBezTo>
                      <a:pt x="563" y="673"/>
                      <a:pt x="563" y="673"/>
                      <a:pt x="563" y="673"/>
                    </a:cubicBezTo>
                    <a:cubicBezTo>
                      <a:pt x="563" y="673"/>
                      <a:pt x="563" y="673"/>
                      <a:pt x="563" y="673"/>
                    </a:cubicBezTo>
                    <a:cubicBezTo>
                      <a:pt x="589" y="660"/>
                      <a:pt x="571" y="601"/>
                      <a:pt x="571" y="601"/>
                    </a:cubicBezTo>
                    <a:cubicBezTo>
                      <a:pt x="586" y="595"/>
                      <a:pt x="595" y="585"/>
                      <a:pt x="595" y="577"/>
                    </a:cubicBezTo>
                    <a:cubicBezTo>
                      <a:pt x="595" y="575"/>
                      <a:pt x="595" y="575"/>
                      <a:pt x="595" y="575"/>
                    </a:cubicBezTo>
                    <a:cubicBezTo>
                      <a:pt x="595" y="565"/>
                      <a:pt x="581" y="557"/>
                      <a:pt x="560" y="554"/>
                    </a:cubicBezTo>
                    <a:cubicBezTo>
                      <a:pt x="570" y="554"/>
                      <a:pt x="570" y="554"/>
                      <a:pt x="570" y="554"/>
                    </a:cubicBezTo>
                    <a:cubicBezTo>
                      <a:pt x="585" y="554"/>
                      <a:pt x="598" y="546"/>
                      <a:pt x="598" y="536"/>
                    </a:cubicBezTo>
                    <a:cubicBezTo>
                      <a:pt x="598" y="535"/>
                      <a:pt x="598" y="535"/>
                      <a:pt x="598" y="535"/>
                    </a:cubicBezTo>
                    <a:cubicBezTo>
                      <a:pt x="598" y="532"/>
                      <a:pt x="597" y="529"/>
                      <a:pt x="595" y="527"/>
                    </a:cubicBezTo>
                    <a:cubicBezTo>
                      <a:pt x="598" y="514"/>
                      <a:pt x="608" y="461"/>
                      <a:pt x="611" y="461"/>
                    </a:cubicBezTo>
                    <a:cubicBezTo>
                      <a:pt x="697" y="457"/>
                      <a:pt x="652" y="426"/>
                      <a:pt x="652" y="426"/>
                    </a:cubicBezTo>
                    <a:close/>
                    <a:moveTo>
                      <a:pt x="78" y="265"/>
                    </a:moveTo>
                    <a:cubicBezTo>
                      <a:pt x="78" y="230"/>
                      <a:pt x="106" y="201"/>
                      <a:pt x="141" y="201"/>
                    </a:cubicBezTo>
                    <a:cubicBezTo>
                      <a:pt x="176" y="201"/>
                      <a:pt x="204" y="230"/>
                      <a:pt x="204" y="265"/>
                    </a:cubicBezTo>
                    <a:cubicBezTo>
                      <a:pt x="204" y="300"/>
                      <a:pt x="176" y="329"/>
                      <a:pt x="141" y="329"/>
                    </a:cubicBezTo>
                    <a:cubicBezTo>
                      <a:pt x="106" y="329"/>
                      <a:pt x="78" y="300"/>
                      <a:pt x="78" y="265"/>
                    </a:cubicBezTo>
                    <a:close/>
                    <a:moveTo>
                      <a:pt x="189" y="514"/>
                    </a:moveTo>
                    <a:cubicBezTo>
                      <a:pt x="140" y="514"/>
                      <a:pt x="101" y="474"/>
                      <a:pt x="101" y="426"/>
                    </a:cubicBezTo>
                    <a:cubicBezTo>
                      <a:pt x="101" y="377"/>
                      <a:pt x="140" y="337"/>
                      <a:pt x="189" y="337"/>
                    </a:cubicBezTo>
                    <a:cubicBezTo>
                      <a:pt x="237" y="337"/>
                      <a:pt x="276" y="377"/>
                      <a:pt x="276" y="426"/>
                    </a:cubicBezTo>
                    <a:cubicBezTo>
                      <a:pt x="276" y="474"/>
                      <a:pt x="237" y="514"/>
                      <a:pt x="189" y="514"/>
                    </a:cubicBezTo>
                    <a:close/>
                    <a:moveTo>
                      <a:pt x="352" y="371"/>
                    </a:moveTo>
                    <a:cubicBezTo>
                      <a:pt x="276" y="371"/>
                      <a:pt x="215" y="309"/>
                      <a:pt x="215" y="233"/>
                    </a:cubicBezTo>
                    <a:cubicBezTo>
                      <a:pt x="215" y="157"/>
                      <a:pt x="276" y="95"/>
                      <a:pt x="352" y="95"/>
                    </a:cubicBezTo>
                    <a:cubicBezTo>
                      <a:pt x="428" y="95"/>
                      <a:pt x="489" y="157"/>
                      <a:pt x="489" y="233"/>
                    </a:cubicBezTo>
                    <a:cubicBezTo>
                      <a:pt x="489" y="309"/>
                      <a:pt x="428" y="371"/>
                      <a:pt x="352" y="371"/>
                    </a:cubicBezTo>
                    <a:close/>
                    <a:moveTo>
                      <a:pt x="376" y="315"/>
                    </a:moveTo>
                    <a:cubicBezTo>
                      <a:pt x="376" y="321"/>
                      <a:pt x="374" y="327"/>
                      <a:pt x="369" y="331"/>
                    </a:cubicBezTo>
                    <a:cubicBezTo>
                      <a:pt x="364" y="336"/>
                      <a:pt x="358" y="338"/>
                      <a:pt x="350" y="338"/>
                    </a:cubicBezTo>
                    <a:cubicBezTo>
                      <a:pt x="343" y="338"/>
                      <a:pt x="337" y="336"/>
                      <a:pt x="332" y="331"/>
                    </a:cubicBezTo>
                    <a:cubicBezTo>
                      <a:pt x="327" y="327"/>
                      <a:pt x="324" y="321"/>
                      <a:pt x="324" y="315"/>
                    </a:cubicBezTo>
                    <a:cubicBezTo>
                      <a:pt x="324" y="308"/>
                      <a:pt x="327" y="302"/>
                      <a:pt x="332" y="298"/>
                    </a:cubicBezTo>
                    <a:cubicBezTo>
                      <a:pt x="337" y="294"/>
                      <a:pt x="343" y="291"/>
                      <a:pt x="350" y="291"/>
                    </a:cubicBezTo>
                    <a:cubicBezTo>
                      <a:pt x="358" y="291"/>
                      <a:pt x="364" y="294"/>
                      <a:pt x="369" y="298"/>
                    </a:cubicBezTo>
                    <a:cubicBezTo>
                      <a:pt x="374" y="302"/>
                      <a:pt x="376" y="308"/>
                      <a:pt x="376" y="315"/>
                    </a:cubicBezTo>
                    <a:close/>
                    <a:moveTo>
                      <a:pt x="409" y="156"/>
                    </a:moveTo>
                    <a:cubicBezTo>
                      <a:pt x="412" y="162"/>
                      <a:pt x="414" y="170"/>
                      <a:pt x="414" y="179"/>
                    </a:cubicBezTo>
                    <a:cubicBezTo>
                      <a:pt x="414" y="185"/>
                      <a:pt x="413" y="190"/>
                      <a:pt x="412" y="195"/>
                    </a:cubicBezTo>
                    <a:cubicBezTo>
                      <a:pt x="411" y="200"/>
                      <a:pt x="409" y="204"/>
                      <a:pt x="406" y="208"/>
                    </a:cubicBezTo>
                    <a:cubicBezTo>
                      <a:pt x="404" y="212"/>
                      <a:pt x="401" y="216"/>
                      <a:pt x="397" y="220"/>
                    </a:cubicBezTo>
                    <a:cubicBezTo>
                      <a:pt x="393" y="224"/>
                      <a:pt x="389" y="228"/>
                      <a:pt x="384" y="232"/>
                    </a:cubicBezTo>
                    <a:cubicBezTo>
                      <a:pt x="380" y="235"/>
                      <a:pt x="377" y="237"/>
                      <a:pt x="375" y="240"/>
                    </a:cubicBezTo>
                    <a:cubicBezTo>
                      <a:pt x="372" y="242"/>
                      <a:pt x="370" y="244"/>
                      <a:pt x="369" y="247"/>
                    </a:cubicBezTo>
                    <a:cubicBezTo>
                      <a:pt x="367" y="249"/>
                      <a:pt x="366" y="252"/>
                      <a:pt x="365" y="254"/>
                    </a:cubicBezTo>
                    <a:cubicBezTo>
                      <a:pt x="364" y="257"/>
                      <a:pt x="364" y="260"/>
                      <a:pt x="364" y="263"/>
                    </a:cubicBezTo>
                    <a:cubicBezTo>
                      <a:pt x="364" y="265"/>
                      <a:pt x="364" y="268"/>
                      <a:pt x="365" y="270"/>
                    </a:cubicBezTo>
                    <a:cubicBezTo>
                      <a:pt x="365" y="272"/>
                      <a:pt x="366" y="274"/>
                      <a:pt x="367" y="276"/>
                    </a:cubicBezTo>
                    <a:cubicBezTo>
                      <a:pt x="330" y="276"/>
                      <a:pt x="330" y="276"/>
                      <a:pt x="330" y="276"/>
                    </a:cubicBezTo>
                    <a:cubicBezTo>
                      <a:pt x="329" y="274"/>
                      <a:pt x="328" y="271"/>
                      <a:pt x="328" y="268"/>
                    </a:cubicBezTo>
                    <a:cubicBezTo>
                      <a:pt x="327" y="265"/>
                      <a:pt x="327" y="262"/>
                      <a:pt x="327" y="259"/>
                    </a:cubicBezTo>
                    <a:cubicBezTo>
                      <a:pt x="327" y="255"/>
                      <a:pt x="327" y="251"/>
                      <a:pt x="328" y="247"/>
                    </a:cubicBezTo>
                    <a:cubicBezTo>
                      <a:pt x="329" y="243"/>
                      <a:pt x="330" y="240"/>
                      <a:pt x="332" y="237"/>
                    </a:cubicBezTo>
                    <a:cubicBezTo>
                      <a:pt x="334" y="234"/>
                      <a:pt x="336" y="231"/>
                      <a:pt x="338" y="228"/>
                    </a:cubicBezTo>
                    <a:cubicBezTo>
                      <a:pt x="341" y="225"/>
                      <a:pt x="344" y="222"/>
                      <a:pt x="347" y="219"/>
                    </a:cubicBezTo>
                    <a:cubicBezTo>
                      <a:pt x="351" y="216"/>
                      <a:pt x="354" y="213"/>
                      <a:pt x="357" y="211"/>
                    </a:cubicBezTo>
                    <a:cubicBezTo>
                      <a:pt x="359" y="208"/>
                      <a:pt x="362" y="206"/>
                      <a:pt x="364" y="203"/>
                    </a:cubicBezTo>
                    <a:cubicBezTo>
                      <a:pt x="365" y="200"/>
                      <a:pt x="367" y="198"/>
                      <a:pt x="368" y="195"/>
                    </a:cubicBezTo>
                    <a:cubicBezTo>
                      <a:pt x="369" y="192"/>
                      <a:pt x="369" y="189"/>
                      <a:pt x="369" y="186"/>
                    </a:cubicBezTo>
                    <a:cubicBezTo>
                      <a:pt x="369" y="183"/>
                      <a:pt x="369" y="180"/>
                      <a:pt x="368" y="177"/>
                    </a:cubicBezTo>
                    <a:cubicBezTo>
                      <a:pt x="367" y="175"/>
                      <a:pt x="365" y="173"/>
                      <a:pt x="363" y="171"/>
                    </a:cubicBezTo>
                    <a:cubicBezTo>
                      <a:pt x="361" y="169"/>
                      <a:pt x="359" y="168"/>
                      <a:pt x="356" y="167"/>
                    </a:cubicBezTo>
                    <a:cubicBezTo>
                      <a:pt x="353" y="166"/>
                      <a:pt x="350" y="165"/>
                      <a:pt x="347" y="165"/>
                    </a:cubicBezTo>
                    <a:cubicBezTo>
                      <a:pt x="339" y="165"/>
                      <a:pt x="332" y="167"/>
                      <a:pt x="324" y="170"/>
                    </a:cubicBezTo>
                    <a:cubicBezTo>
                      <a:pt x="316" y="173"/>
                      <a:pt x="308" y="177"/>
                      <a:pt x="301" y="184"/>
                    </a:cubicBezTo>
                    <a:cubicBezTo>
                      <a:pt x="301" y="141"/>
                      <a:pt x="301" y="141"/>
                      <a:pt x="301" y="141"/>
                    </a:cubicBezTo>
                    <a:cubicBezTo>
                      <a:pt x="309" y="137"/>
                      <a:pt x="316" y="133"/>
                      <a:pt x="325" y="131"/>
                    </a:cubicBezTo>
                    <a:cubicBezTo>
                      <a:pt x="334" y="129"/>
                      <a:pt x="343" y="128"/>
                      <a:pt x="352" y="128"/>
                    </a:cubicBezTo>
                    <a:cubicBezTo>
                      <a:pt x="361" y="128"/>
                      <a:pt x="369" y="129"/>
                      <a:pt x="376" y="131"/>
                    </a:cubicBezTo>
                    <a:cubicBezTo>
                      <a:pt x="384" y="133"/>
                      <a:pt x="390" y="136"/>
                      <a:pt x="396" y="140"/>
                    </a:cubicBezTo>
                    <a:cubicBezTo>
                      <a:pt x="402" y="144"/>
                      <a:pt x="406" y="149"/>
                      <a:pt x="409" y="156"/>
                    </a:cubicBezTo>
                    <a:close/>
                    <a:moveTo>
                      <a:pt x="199" y="469"/>
                    </a:moveTo>
                    <a:cubicBezTo>
                      <a:pt x="202" y="472"/>
                      <a:pt x="204" y="475"/>
                      <a:pt x="204" y="479"/>
                    </a:cubicBezTo>
                    <a:cubicBezTo>
                      <a:pt x="204" y="483"/>
                      <a:pt x="202" y="487"/>
                      <a:pt x="199" y="490"/>
                    </a:cubicBezTo>
                    <a:cubicBezTo>
                      <a:pt x="196" y="492"/>
                      <a:pt x="192" y="494"/>
                      <a:pt x="187" y="494"/>
                    </a:cubicBezTo>
                    <a:cubicBezTo>
                      <a:pt x="183" y="494"/>
                      <a:pt x="179" y="492"/>
                      <a:pt x="176" y="490"/>
                    </a:cubicBezTo>
                    <a:cubicBezTo>
                      <a:pt x="173" y="487"/>
                      <a:pt x="171" y="483"/>
                      <a:pt x="171" y="479"/>
                    </a:cubicBezTo>
                    <a:cubicBezTo>
                      <a:pt x="171" y="475"/>
                      <a:pt x="173" y="472"/>
                      <a:pt x="176" y="469"/>
                    </a:cubicBezTo>
                    <a:cubicBezTo>
                      <a:pt x="179" y="466"/>
                      <a:pt x="183" y="465"/>
                      <a:pt x="187" y="465"/>
                    </a:cubicBezTo>
                    <a:cubicBezTo>
                      <a:pt x="192" y="465"/>
                      <a:pt x="196" y="466"/>
                      <a:pt x="199" y="469"/>
                    </a:cubicBezTo>
                    <a:close/>
                    <a:moveTo>
                      <a:pt x="224" y="381"/>
                    </a:moveTo>
                    <a:cubicBezTo>
                      <a:pt x="226" y="385"/>
                      <a:pt x="227" y="390"/>
                      <a:pt x="227" y="395"/>
                    </a:cubicBezTo>
                    <a:cubicBezTo>
                      <a:pt x="227" y="399"/>
                      <a:pt x="227" y="402"/>
                      <a:pt x="226" y="405"/>
                    </a:cubicBezTo>
                    <a:cubicBezTo>
                      <a:pt x="225" y="408"/>
                      <a:pt x="224" y="411"/>
                      <a:pt x="222" y="413"/>
                    </a:cubicBezTo>
                    <a:cubicBezTo>
                      <a:pt x="220" y="416"/>
                      <a:pt x="219" y="418"/>
                      <a:pt x="216" y="421"/>
                    </a:cubicBezTo>
                    <a:cubicBezTo>
                      <a:pt x="214" y="423"/>
                      <a:pt x="211" y="425"/>
                      <a:pt x="208" y="428"/>
                    </a:cubicBezTo>
                    <a:cubicBezTo>
                      <a:pt x="206" y="430"/>
                      <a:pt x="204" y="431"/>
                      <a:pt x="203" y="433"/>
                    </a:cubicBezTo>
                    <a:cubicBezTo>
                      <a:pt x="201" y="434"/>
                      <a:pt x="200" y="436"/>
                      <a:pt x="199" y="437"/>
                    </a:cubicBezTo>
                    <a:cubicBezTo>
                      <a:pt x="198" y="439"/>
                      <a:pt x="197" y="440"/>
                      <a:pt x="196" y="442"/>
                    </a:cubicBezTo>
                    <a:cubicBezTo>
                      <a:pt x="196" y="443"/>
                      <a:pt x="196" y="445"/>
                      <a:pt x="196" y="447"/>
                    </a:cubicBezTo>
                    <a:cubicBezTo>
                      <a:pt x="196" y="449"/>
                      <a:pt x="196" y="450"/>
                      <a:pt x="196" y="452"/>
                    </a:cubicBezTo>
                    <a:cubicBezTo>
                      <a:pt x="197" y="453"/>
                      <a:pt x="197" y="454"/>
                      <a:pt x="198" y="455"/>
                    </a:cubicBezTo>
                    <a:cubicBezTo>
                      <a:pt x="175" y="455"/>
                      <a:pt x="175" y="455"/>
                      <a:pt x="175" y="455"/>
                    </a:cubicBezTo>
                    <a:cubicBezTo>
                      <a:pt x="174" y="454"/>
                      <a:pt x="173" y="452"/>
                      <a:pt x="173" y="450"/>
                    </a:cubicBezTo>
                    <a:cubicBezTo>
                      <a:pt x="173" y="448"/>
                      <a:pt x="173" y="446"/>
                      <a:pt x="173" y="445"/>
                    </a:cubicBezTo>
                    <a:cubicBezTo>
                      <a:pt x="173" y="442"/>
                      <a:pt x="173" y="439"/>
                      <a:pt x="173" y="437"/>
                    </a:cubicBezTo>
                    <a:cubicBezTo>
                      <a:pt x="174" y="435"/>
                      <a:pt x="175" y="433"/>
                      <a:pt x="176" y="431"/>
                    </a:cubicBezTo>
                    <a:cubicBezTo>
                      <a:pt x="177" y="429"/>
                      <a:pt x="178" y="427"/>
                      <a:pt x="180" y="425"/>
                    </a:cubicBezTo>
                    <a:cubicBezTo>
                      <a:pt x="181" y="423"/>
                      <a:pt x="183" y="422"/>
                      <a:pt x="185" y="420"/>
                    </a:cubicBezTo>
                    <a:cubicBezTo>
                      <a:pt x="188" y="418"/>
                      <a:pt x="190" y="416"/>
                      <a:pt x="191" y="415"/>
                    </a:cubicBezTo>
                    <a:cubicBezTo>
                      <a:pt x="193" y="413"/>
                      <a:pt x="194" y="411"/>
                      <a:pt x="196" y="410"/>
                    </a:cubicBezTo>
                    <a:cubicBezTo>
                      <a:pt x="197" y="408"/>
                      <a:pt x="198" y="407"/>
                      <a:pt x="198" y="405"/>
                    </a:cubicBezTo>
                    <a:cubicBezTo>
                      <a:pt x="199" y="403"/>
                      <a:pt x="199" y="401"/>
                      <a:pt x="199" y="399"/>
                    </a:cubicBezTo>
                    <a:cubicBezTo>
                      <a:pt x="199" y="397"/>
                      <a:pt x="199" y="396"/>
                      <a:pt x="198" y="394"/>
                    </a:cubicBezTo>
                    <a:cubicBezTo>
                      <a:pt x="197" y="392"/>
                      <a:pt x="197" y="391"/>
                      <a:pt x="195" y="390"/>
                    </a:cubicBezTo>
                    <a:cubicBezTo>
                      <a:pt x="194" y="389"/>
                      <a:pt x="193" y="388"/>
                      <a:pt x="191" y="387"/>
                    </a:cubicBezTo>
                    <a:cubicBezTo>
                      <a:pt x="189" y="387"/>
                      <a:pt x="187" y="386"/>
                      <a:pt x="185" y="386"/>
                    </a:cubicBezTo>
                    <a:cubicBezTo>
                      <a:pt x="181" y="386"/>
                      <a:pt x="176" y="387"/>
                      <a:pt x="171" y="389"/>
                    </a:cubicBezTo>
                    <a:cubicBezTo>
                      <a:pt x="166" y="391"/>
                      <a:pt x="161" y="394"/>
                      <a:pt x="157" y="398"/>
                    </a:cubicBezTo>
                    <a:cubicBezTo>
                      <a:pt x="157" y="371"/>
                      <a:pt x="157" y="371"/>
                      <a:pt x="157" y="371"/>
                    </a:cubicBezTo>
                    <a:cubicBezTo>
                      <a:pt x="161" y="369"/>
                      <a:pt x="166" y="367"/>
                      <a:pt x="172" y="365"/>
                    </a:cubicBezTo>
                    <a:cubicBezTo>
                      <a:pt x="177" y="364"/>
                      <a:pt x="183" y="363"/>
                      <a:pt x="188" y="363"/>
                    </a:cubicBezTo>
                    <a:cubicBezTo>
                      <a:pt x="194" y="363"/>
                      <a:pt x="199" y="364"/>
                      <a:pt x="203" y="365"/>
                    </a:cubicBezTo>
                    <a:cubicBezTo>
                      <a:pt x="208" y="366"/>
                      <a:pt x="212" y="368"/>
                      <a:pt x="216" y="371"/>
                    </a:cubicBezTo>
                    <a:cubicBezTo>
                      <a:pt x="219" y="373"/>
                      <a:pt x="222" y="377"/>
                      <a:pt x="224" y="381"/>
                    </a:cubicBezTo>
                    <a:close/>
                    <a:moveTo>
                      <a:pt x="137" y="235"/>
                    </a:moveTo>
                    <a:cubicBezTo>
                      <a:pt x="133" y="235"/>
                      <a:pt x="130" y="235"/>
                      <a:pt x="126" y="237"/>
                    </a:cubicBezTo>
                    <a:cubicBezTo>
                      <a:pt x="122" y="238"/>
                      <a:pt x="119" y="241"/>
                      <a:pt x="116" y="243"/>
                    </a:cubicBezTo>
                    <a:cubicBezTo>
                      <a:pt x="116" y="224"/>
                      <a:pt x="116" y="224"/>
                      <a:pt x="116" y="224"/>
                    </a:cubicBezTo>
                    <a:cubicBezTo>
                      <a:pt x="119" y="222"/>
                      <a:pt x="123" y="220"/>
                      <a:pt x="127" y="219"/>
                    </a:cubicBezTo>
                    <a:cubicBezTo>
                      <a:pt x="131" y="218"/>
                      <a:pt x="135" y="218"/>
                      <a:pt x="139" y="218"/>
                    </a:cubicBezTo>
                    <a:cubicBezTo>
                      <a:pt x="143" y="218"/>
                      <a:pt x="147" y="218"/>
                      <a:pt x="150" y="219"/>
                    </a:cubicBezTo>
                    <a:cubicBezTo>
                      <a:pt x="154" y="220"/>
                      <a:pt x="157" y="221"/>
                      <a:pt x="160" y="223"/>
                    </a:cubicBezTo>
                    <a:cubicBezTo>
                      <a:pt x="162" y="225"/>
                      <a:pt x="164" y="228"/>
                      <a:pt x="166" y="231"/>
                    </a:cubicBezTo>
                    <a:cubicBezTo>
                      <a:pt x="167" y="234"/>
                      <a:pt x="168" y="237"/>
                      <a:pt x="168" y="241"/>
                    </a:cubicBezTo>
                    <a:cubicBezTo>
                      <a:pt x="168" y="244"/>
                      <a:pt x="168" y="246"/>
                      <a:pt x="167" y="249"/>
                    </a:cubicBezTo>
                    <a:cubicBezTo>
                      <a:pt x="166" y="251"/>
                      <a:pt x="166" y="253"/>
                      <a:pt x="164" y="255"/>
                    </a:cubicBezTo>
                    <a:cubicBezTo>
                      <a:pt x="163" y="257"/>
                      <a:pt x="162" y="259"/>
                      <a:pt x="160" y="260"/>
                    </a:cubicBezTo>
                    <a:cubicBezTo>
                      <a:pt x="158" y="262"/>
                      <a:pt x="156" y="264"/>
                      <a:pt x="154" y="266"/>
                    </a:cubicBezTo>
                    <a:cubicBezTo>
                      <a:pt x="152" y="267"/>
                      <a:pt x="151" y="268"/>
                      <a:pt x="150" y="269"/>
                    </a:cubicBezTo>
                    <a:cubicBezTo>
                      <a:pt x="149" y="271"/>
                      <a:pt x="148" y="272"/>
                      <a:pt x="147" y="273"/>
                    </a:cubicBezTo>
                    <a:cubicBezTo>
                      <a:pt x="146" y="274"/>
                      <a:pt x="146" y="275"/>
                      <a:pt x="145" y="276"/>
                    </a:cubicBezTo>
                    <a:cubicBezTo>
                      <a:pt x="145" y="277"/>
                      <a:pt x="145" y="279"/>
                      <a:pt x="145" y="280"/>
                    </a:cubicBezTo>
                    <a:cubicBezTo>
                      <a:pt x="145" y="281"/>
                      <a:pt x="145" y="282"/>
                      <a:pt x="145" y="283"/>
                    </a:cubicBezTo>
                    <a:cubicBezTo>
                      <a:pt x="145" y="285"/>
                      <a:pt x="146" y="285"/>
                      <a:pt x="146" y="286"/>
                    </a:cubicBezTo>
                    <a:cubicBezTo>
                      <a:pt x="129" y="286"/>
                      <a:pt x="129" y="286"/>
                      <a:pt x="129" y="286"/>
                    </a:cubicBezTo>
                    <a:cubicBezTo>
                      <a:pt x="128" y="285"/>
                      <a:pt x="128" y="284"/>
                      <a:pt x="128" y="282"/>
                    </a:cubicBezTo>
                    <a:cubicBezTo>
                      <a:pt x="128" y="281"/>
                      <a:pt x="127" y="280"/>
                      <a:pt x="127" y="278"/>
                    </a:cubicBezTo>
                    <a:cubicBezTo>
                      <a:pt x="127" y="276"/>
                      <a:pt x="128" y="274"/>
                      <a:pt x="128" y="273"/>
                    </a:cubicBezTo>
                    <a:cubicBezTo>
                      <a:pt x="128" y="271"/>
                      <a:pt x="129" y="270"/>
                      <a:pt x="130" y="268"/>
                    </a:cubicBezTo>
                    <a:cubicBezTo>
                      <a:pt x="131" y="267"/>
                      <a:pt x="132" y="265"/>
                      <a:pt x="133" y="264"/>
                    </a:cubicBezTo>
                    <a:cubicBezTo>
                      <a:pt x="134" y="263"/>
                      <a:pt x="135" y="261"/>
                      <a:pt x="137" y="260"/>
                    </a:cubicBezTo>
                    <a:cubicBezTo>
                      <a:pt x="139" y="258"/>
                      <a:pt x="140" y="257"/>
                      <a:pt x="141" y="256"/>
                    </a:cubicBezTo>
                    <a:cubicBezTo>
                      <a:pt x="143" y="255"/>
                      <a:pt x="144" y="254"/>
                      <a:pt x="144" y="252"/>
                    </a:cubicBezTo>
                    <a:cubicBezTo>
                      <a:pt x="145" y="251"/>
                      <a:pt x="146" y="250"/>
                      <a:pt x="146" y="249"/>
                    </a:cubicBezTo>
                    <a:cubicBezTo>
                      <a:pt x="147" y="247"/>
                      <a:pt x="147" y="246"/>
                      <a:pt x="147" y="244"/>
                    </a:cubicBezTo>
                    <a:cubicBezTo>
                      <a:pt x="147" y="243"/>
                      <a:pt x="147" y="242"/>
                      <a:pt x="146" y="240"/>
                    </a:cubicBezTo>
                    <a:cubicBezTo>
                      <a:pt x="146" y="239"/>
                      <a:pt x="145" y="238"/>
                      <a:pt x="144" y="237"/>
                    </a:cubicBezTo>
                    <a:cubicBezTo>
                      <a:pt x="143" y="237"/>
                      <a:pt x="142" y="236"/>
                      <a:pt x="141" y="236"/>
                    </a:cubicBezTo>
                    <a:cubicBezTo>
                      <a:pt x="140" y="235"/>
                      <a:pt x="138" y="235"/>
                      <a:pt x="137" y="235"/>
                    </a:cubicBezTo>
                    <a:close/>
                    <a:moveTo>
                      <a:pt x="147" y="312"/>
                    </a:moveTo>
                    <a:cubicBezTo>
                      <a:pt x="145" y="314"/>
                      <a:pt x="142" y="315"/>
                      <a:pt x="138" y="315"/>
                    </a:cubicBezTo>
                    <a:cubicBezTo>
                      <a:pt x="135" y="315"/>
                      <a:pt x="132" y="314"/>
                      <a:pt x="130" y="312"/>
                    </a:cubicBezTo>
                    <a:cubicBezTo>
                      <a:pt x="127" y="310"/>
                      <a:pt x="126" y="307"/>
                      <a:pt x="126" y="304"/>
                    </a:cubicBezTo>
                    <a:cubicBezTo>
                      <a:pt x="126" y="301"/>
                      <a:pt x="127" y="299"/>
                      <a:pt x="130" y="296"/>
                    </a:cubicBezTo>
                    <a:cubicBezTo>
                      <a:pt x="132" y="294"/>
                      <a:pt x="135" y="293"/>
                      <a:pt x="138" y="293"/>
                    </a:cubicBezTo>
                    <a:cubicBezTo>
                      <a:pt x="142" y="293"/>
                      <a:pt x="145" y="294"/>
                      <a:pt x="147" y="296"/>
                    </a:cubicBezTo>
                    <a:cubicBezTo>
                      <a:pt x="149" y="298"/>
                      <a:pt x="150" y="301"/>
                      <a:pt x="150" y="304"/>
                    </a:cubicBezTo>
                    <a:cubicBezTo>
                      <a:pt x="150" y="307"/>
                      <a:pt x="149" y="310"/>
                      <a:pt x="147" y="312"/>
                    </a:cubicBezTo>
                    <a:close/>
                  </a:path>
                </a:pathLst>
              </a:custGeom>
              <a:solidFill>
                <a:schemeClr val="bg1"/>
              </a:solidFill>
              <a:ln>
                <a:noFill/>
              </a:ln>
            </p:spPr>
            <p:txBody>
              <a:bodyPr lIns="86402" tIns="43201" rIns="86402" bIns="43201"/>
              <a:lstStyle/>
              <a:p>
                <a:pPr defTabSz="913130" eaLnBrk="0" hangingPunct="0">
                  <a:defRPr/>
                </a:pPr>
                <a:endParaRPr lang="zh-CN" altLang="en-US" sz="2645" b="1">
                  <a:solidFill>
                    <a:prstClr val="black"/>
                  </a:solidFill>
                </a:endParaRPr>
              </a:p>
            </p:txBody>
          </p:sp>
        </p:grpSp>
        <p:sp>
          <p:nvSpPr>
            <p:cNvPr id="51" name="TextBox 118"/>
            <p:cNvSpPr txBox="1"/>
            <p:nvPr/>
          </p:nvSpPr>
          <p:spPr>
            <a:xfrm>
              <a:off x="5509239" y="1915749"/>
              <a:ext cx="1348347" cy="449525"/>
            </a:xfrm>
            <a:prstGeom prst="rect">
              <a:avLst/>
            </a:prstGeom>
            <a:noFill/>
          </p:spPr>
          <p:txBody>
            <a:bodyPr wrap="none">
              <a:spAutoFit/>
            </a:bodyPr>
            <a:lstStyle/>
            <a:p>
              <a:pPr algn="ctr" defTabSz="913130" eaLnBrk="0" hangingPunct="0">
                <a:defRPr/>
              </a:pPr>
              <a:r>
                <a:rPr lang="zh-CN" altLang="en-US" sz="1890" b="1" dirty="0">
                  <a:solidFill>
                    <a:prstClr val="white"/>
                  </a:solidFill>
                  <a:latin typeface="微软雅黑" panose="020B0503020204020204" pitchFamily="34" charset="-122"/>
                  <a:ea typeface="微软雅黑" panose="020B0503020204020204" pitchFamily="34" charset="-122"/>
                </a:rPr>
                <a:t>课时小结</a:t>
              </a:r>
            </a:p>
          </p:txBody>
        </p:sp>
      </p:grpSp>
      <p:cxnSp>
        <p:nvCxnSpPr>
          <p:cNvPr id="54" name="直接连接符 53"/>
          <p:cNvCxnSpPr/>
          <p:nvPr/>
        </p:nvCxnSpPr>
        <p:spPr>
          <a:xfrm>
            <a:off x="2052638" y="2239963"/>
            <a:ext cx="1631950"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052638" y="2239963"/>
            <a:ext cx="0" cy="44926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2033588" y="3852863"/>
            <a:ext cx="0" cy="544512"/>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8010525" y="2224088"/>
            <a:ext cx="1633538" cy="0"/>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9644063" y="1874838"/>
            <a:ext cx="0" cy="32702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9644063" y="0"/>
            <a:ext cx="0" cy="1019175"/>
          </a:xfrm>
          <a:prstGeom prst="line">
            <a:avLst/>
          </a:prstGeom>
          <a:ln w="19050">
            <a:solidFill>
              <a:srgbClr val="00B050"/>
            </a:solidFill>
            <a:prstDash val="sysDot"/>
          </a:ln>
        </p:spPr>
        <p:style>
          <a:lnRef idx="1">
            <a:schemeClr val="accent1"/>
          </a:lnRef>
          <a:fillRef idx="0">
            <a:schemeClr val="accent1"/>
          </a:fillRef>
          <a:effectRef idx="0">
            <a:schemeClr val="accent1"/>
          </a:effectRef>
          <a:fontRef idx="minor">
            <a:schemeClr val="tx1"/>
          </a:fontRef>
        </p:style>
      </p:cxnSp>
      <p:sp>
        <p:nvSpPr>
          <p:cNvPr id="76" name="燕尾形 75"/>
          <p:cNvSpPr/>
          <p:nvPr/>
        </p:nvSpPr>
        <p:spPr>
          <a:xfrm rot="5400000">
            <a:off x="9440069" y="216694"/>
            <a:ext cx="401638" cy="400050"/>
          </a:xfrm>
          <a:prstGeom prst="chevron">
            <a:avLst/>
          </a:prstGeom>
          <a:solidFill>
            <a:srgbClr val="DBDB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2645" b="1">
              <a:solidFill>
                <a:prstClr val="black"/>
              </a:solidFill>
            </a:endParaRPr>
          </a:p>
        </p:txBody>
      </p:sp>
      <p:sp>
        <p:nvSpPr>
          <p:cNvPr id="28" name="矩形 27">
            <a:hlinkClick r:id="rId5" action="ppaction://hlinkfile"/>
          </p:cNvPr>
          <p:cNvSpPr/>
          <p:nvPr>
            <p:custDataLst>
              <p:tags r:id="rId1"/>
            </p:custDataLst>
          </p:nvPr>
        </p:nvSpPr>
        <p:spPr>
          <a:xfrm>
            <a:off x="3276761" y="4936687"/>
            <a:ext cx="7416824" cy="1104918"/>
          </a:xfrm>
          <a:prstGeom prst="rect">
            <a:avLst/>
          </a:prstGeom>
          <a:noFill/>
          <a:ln w="9525">
            <a:noFill/>
          </a:ln>
        </p:spPr>
        <p:txBody>
          <a:bodyPr wrap="square">
            <a:spAutoFit/>
          </a:bodyPr>
          <a:lstStyle/>
          <a:p>
            <a:pPr defTabSz="815975" eaLnBrk="0" hangingPunct="0">
              <a:defRPr/>
            </a:pP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课后素养评价</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r>
              <a:rPr lang="zh-CN" altLang="en-US"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一</a:t>
            </a:r>
            <a:r>
              <a:rPr lang="en-US" altLang="zh-CN" sz="3780"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a:t>
            </a:r>
          </a:p>
          <a:p>
            <a:pPr defTabSz="815975" eaLnBrk="0" hangingPunct="0">
              <a:defRPr/>
            </a:pPr>
            <a:r>
              <a:rPr lang="zh-CN" altLang="en-US"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rPr>
              <a:t>中华人民共和国成立前各种政治力量</a:t>
            </a:r>
            <a:endParaRPr lang="en-US" altLang="zh-CN" spc="331" dirty="0">
              <a:solidFill>
                <a:prstClr val="white"/>
              </a:solidFill>
              <a:effectLst>
                <a:outerShdw blurRad="63500" sx="102000" sy="102000" algn="ctr" rotWithShape="0">
                  <a:prstClr val="black">
                    <a:alpha val="40000"/>
                  </a:prstClr>
                </a:outerShdw>
              </a:effectLst>
              <a:ea typeface="微软雅黑" panose="020B0503020204020204" pitchFamily="34" charset="-122"/>
              <a:cs typeface="Times New Roman" panose="02020603050405020304" pitchFamily="18" charset="0"/>
            </a:endParaRPr>
          </a:p>
        </p:txBody>
      </p:sp>
      <p:sp>
        <p:nvSpPr>
          <p:cNvPr id="31" name="矩形 30">
            <a:hlinkClick r:id="rId6" action="ppaction://hlinkfile"/>
          </p:cNvPr>
          <p:cNvSpPr/>
          <p:nvPr/>
        </p:nvSpPr>
        <p:spPr>
          <a:xfrm>
            <a:off x="-107951" y="-180133"/>
            <a:ext cx="11737975" cy="6732588"/>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b="1">
              <a:solidFill>
                <a:prstClr val="white"/>
              </a:solidFill>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repeatCount="indefinite" fill="hold" grpId="0" nodeType="withEffect">
                                  <p:stCondLst>
                                    <p:cond delay="0"/>
                                  </p:stCondLst>
                                  <p:endCondLst>
                                    <p:cond evt="onNext" delay="0">
                                      <p:tgtEl>
                                        <p:sldTgt/>
                                      </p:tgtEl>
                                    </p:cond>
                                  </p:endCondLst>
                                  <p:childTnLst>
                                    <p:animEffect transition="out" filter="fade">
                                      <p:cBhvr>
                                        <p:cTn id="6" dur="2000" tmFilter="0, 0; .2, .5; .8, .5; 1, 0"/>
                                        <p:tgtEl>
                                          <p:spTgt spid="38"/>
                                        </p:tgtEl>
                                      </p:cBhvr>
                                    </p:animEffect>
                                    <p:animScale>
                                      <p:cBhvr>
                                        <p:cTn id="7" dur="1000" autoRev="1" fill="hold"/>
                                        <p:tgtEl>
                                          <p:spTgt spid="38"/>
                                        </p:tgtEl>
                                      </p:cBhvr>
                                      <p:by x="105000" y="105000"/>
                                    </p:animScale>
                                  </p:childTnLst>
                                </p:cTn>
                              </p:par>
                              <p:par>
                                <p:cTn id="8" presetID="6" presetClass="emph" presetSubtype="0" repeatCount="indefinite" fill="hold" grpId="1" nodeType="withEffect">
                                  <p:stCondLst>
                                    <p:cond delay="0"/>
                                  </p:stCondLst>
                                  <p:endCondLst>
                                    <p:cond evt="onNext" delay="0">
                                      <p:tgtEl>
                                        <p:sldTgt/>
                                      </p:tgtEl>
                                    </p:cond>
                                  </p:endCondLst>
                                  <p:childTnLst>
                                    <p:animScale>
                                      <p:cBhvr>
                                        <p:cTn id="9" dur="1000" fill="hold"/>
                                        <p:tgtEl>
                                          <p:spTgt spid="38"/>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8" y="0"/>
            <a:ext cx="11518900" cy="648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平行四边形 6"/>
          <p:cNvSpPr/>
          <p:nvPr/>
        </p:nvSpPr>
        <p:spPr>
          <a:xfrm>
            <a:off x="0" y="0"/>
            <a:ext cx="11522075" cy="3573463"/>
          </a:xfrm>
          <a:prstGeom prst="parallelogram">
            <a:avLst>
              <a:gd name="adj" fmla="val 0"/>
            </a:avLst>
          </a:prstGeom>
          <a:gradFill flip="none" rotWithShape="1">
            <a:gsLst>
              <a:gs pos="48000">
                <a:srgbClr val="FF0000"/>
              </a:gs>
              <a:gs pos="0">
                <a:srgbClr val="C00000"/>
              </a:gs>
              <a:gs pos="100000">
                <a:srgbClr val="FFC000"/>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130" eaLnBrk="0" hangingPunct="0">
              <a:defRPr/>
            </a:pPr>
            <a:endParaRPr lang="zh-CN" altLang="en-US" sz="15000" b="1" dirty="0">
              <a:solidFill>
                <a:schemeClr val="bg1"/>
              </a:solidFill>
              <a:latin typeface="HelveticaNeueLT Pro 67 MdCn" pitchFamily="34" charset="0"/>
              <a:ea typeface="微软雅黑" panose="020B0503020204020204" pitchFamily="34" charset="-122"/>
            </a:endParaRPr>
          </a:p>
        </p:txBody>
      </p:sp>
      <p:sp>
        <p:nvSpPr>
          <p:cNvPr id="8" name="Rectangle 8"/>
          <p:cNvSpPr>
            <a:spLocks noChangeArrowheads="1"/>
          </p:cNvSpPr>
          <p:nvPr/>
        </p:nvSpPr>
        <p:spPr bwMode="auto">
          <a:xfrm>
            <a:off x="-1588" y="3544888"/>
            <a:ext cx="11523663" cy="379412"/>
          </a:xfrm>
          <a:prstGeom prst="rect">
            <a:avLst/>
          </a:prstGeom>
          <a:solidFill>
            <a:schemeClr val="accent4">
              <a:lumMod val="60000"/>
              <a:lumOff val="40000"/>
            </a:schemeClr>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defTabSz="864235">
              <a:defRPr/>
            </a:pPr>
            <a:endParaRPr lang="en-US" altLang="zh-CN" sz="1700">
              <a:solidFill>
                <a:srgbClr val="FFFFFF"/>
              </a:solidFill>
              <a:latin typeface="微软雅黑" panose="020B0503020204020204" pitchFamily="34" charset="-122"/>
              <a:ea typeface="微软雅黑" panose="020B0503020204020204" pitchFamily="34" charset="-122"/>
            </a:endParaRPr>
          </a:p>
        </p:txBody>
      </p:sp>
      <p:sp>
        <p:nvSpPr>
          <p:cNvPr id="9" name="文本占位符 11"/>
          <p:cNvSpPr txBox="1"/>
          <p:nvPr/>
        </p:nvSpPr>
        <p:spPr>
          <a:xfrm>
            <a:off x="0" y="2271713"/>
            <a:ext cx="11522075" cy="1200150"/>
          </a:xfrm>
          <a:prstGeom prst="rect">
            <a:avLst/>
          </a:prstGeom>
        </p:spPr>
        <p:txBody>
          <a:bodyPr>
            <a:spAutoFit/>
          </a:bodyPr>
          <a:lstStyle>
            <a:defPPr>
              <a:defRPr lang="zh-CN"/>
            </a:defPPr>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7200" b="1" kern="1200" spc="600">
                <a:solidFill>
                  <a:srgbClr val="404040"/>
                </a:solidFill>
                <a:latin typeface="微软雅黑" panose="020B0503020204020204" pitchFamily="34" charset="-122"/>
                <a:ea typeface="微软雅黑" panose="020B0503020204020204" pitchFamily="34" charset="-122"/>
                <a:cs typeface="+mn-cs"/>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2pPr>
            <a:lvl3pPr marL="9144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3pPr>
            <a:lvl4pPr marL="13716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4pPr>
            <a:lvl5pPr marL="1828800" indent="-228600" algn="l" defTabSz="914400" rtl="0" eaLnBrk="1" latinLnBrk="0" hangingPunct="1">
              <a:lnSpc>
                <a:spcPct val="90000"/>
              </a:lnSpc>
              <a:buFont typeface="Arial" panose="020B0604020202020204" pitchFamily="34" charset="0"/>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dirty="0">
                <a:solidFill>
                  <a:schemeClr val="bg1"/>
                </a:solidFill>
              </a:rPr>
              <a:t>谢 谢！</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nvGraphicFramePr>
        <p:xfrm>
          <a:off x="576263" y="1511300"/>
          <a:ext cx="10369549" cy="2919350"/>
        </p:xfrm>
        <a:graphic>
          <a:graphicData uri="http://schemas.openxmlformats.org/drawingml/2006/table">
            <a:tbl>
              <a:tblPr/>
              <a:tblGrid>
                <a:gridCol w="1325228">
                  <a:extLst>
                    <a:ext uri="{9D8B030D-6E8A-4147-A177-3AD203B41FA5}">
                      <a16:colId xmlns:a16="http://schemas.microsoft.com/office/drawing/2014/main" val="20000"/>
                    </a:ext>
                  </a:extLst>
                </a:gridCol>
                <a:gridCol w="1194572">
                  <a:extLst>
                    <a:ext uri="{9D8B030D-6E8A-4147-A177-3AD203B41FA5}">
                      <a16:colId xmlns:a16="http://schemas.microsoft.com/office/drawing/2014/main" val="20001"/>
                    </a:ext>
                  </a:extLst>
                </a:gridCol>
                <a:gridCol w="7849749">
                  <a:extLst>
                    <a:ext uri="{9D8B030D-6E8A-4147-A177-3AD203B41FA5}">
                      <a16:colId xmlns:a16="http://schemas.microsoft.com/office/drawing/2014/main" val="20002"/>
                    </a:ext>
                  </a:extLst>
                </a:gridCol>
              </a:tblGrid>
              <a:tr h="0">
                <a:tc rowSpan="3">
                  <a:txBody>
                    <a:bodyPr/>
                    <a:lstStyle/>
                    <a:p>
                      <a:pPr algn="ctr">
                        <a:lnSpc>
                          <a:spcPct val="150000"/>
                        </a:lnSpc>
                        <a:spcAft>
                          <a:spcPts val="0"/>
                        </a:spcAft>
                      </a:pPr>
                      <a:r>
                        <a:rPr lang="zh-CN" sz="2800" b="1" kern="100" dirty="0">
                          <a:effectLst/>
                          <a:latin typeface="Times New Roman"/>
                          <a:cs typeface="Times New Roman"/>
                        </a:rPr>
                        <a:t>第二种</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a:effectLst/>
                          <a:latin typeface="Times New Roman"/>
                          <a:cs typeface="Times New Roman"/>
                        </a:rPr>
                        <a:t>代表</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a:effectLst/>
                          <a:latin typeface="Times New Roman"/>
                          <a:cs typeface="Times New Roman"/>
                        </a:rPr>
                        <a:t>以某些</a:t>
                      </a:r>
                      <a:r>
                        <a:rPr lang="en-US" sz="2800" b="1" kern="100">
                          <a:solidFill>
                            <a:srgbClr val="000000"/>
                          </a:solidFill>
                          <a:effectLst/>
                          <a:latin typeface="Times New Roman"/>
                          <a:ea typeface="华文楷体"/>
                          <a:cs typeface="Courier New"/>
                        </a:rPr>
                        <a:t>________________</a:t>
                      </a:r>
                      <a:r>
                        <a:rPr lang="zh-CN" sz="2800" b="1" kern="100">
                          <a:effectLst/>
                          <a:latin typeface="Times New Roman"/>
                          <a:cs typeface="Times New Roman"/>
                        </a:rPr>
                        <a:t>为代表</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a:effectLst/>
                          <a:latin typeface="Times New Roman"/>
                          <a:cs typeface="Times New Roman"/>
                        </a:rPr>
                        <a:t>主张</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a:effectLst/>
                          <a:latin typeface="Times New Roman"/>
                          <a:cs typeface="Times New Roman"/>
                        </a:rPr>
                        <a:t>幻想建立</a:t>
                      </a:r>
                      <a:r>
                        <a:rPr lang="en-US" sz="2800" b="1" kern="100">
                          <a:solidFill>
                            <a:srgbClr val="000000"/>
                          </a:solidFill>
                          <a:effectLst/>
                          <a:latin typeface="Times New Roman"/>
                          <a:ea typeface="华文楷体"/>
                          <a:cs typeface="Courier New"/>
                        </a:rPr>
                        <a:t>______________</a:t>
                      </a:r>
                      <a:r>
                        <a:rPr lang="zh-CN" sz="2800" b="1" kern="100">
                          <a:effectLst/>
                          <a:latin typeface="Times New Roman"/>
                          <a:cs typeface="Times New Roman"/>
                        </a:rPr>
                        <a:t>，走独立发展资本主义的道路</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a:effectLst/>
                          <a:latin typeface="Times New Roman"/>
                          <a:cs typeface="Times New Roman"/>
                        </a:rPr>
                        <a:t>结果</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b="1" kern="100" dirty="0">
                          <a:effectLst/>
                          <a:latin typeface="Times New Roman"/>
                          <a:cs typeface="Times New Roman"/>
                        </a:rPr>
                        <a:t>没有得到</a:t>
                      </a:r>
                      <a:r>
                        <a:rPr lang="en-US" sz="2800" b="1" kern="100" dirty="0">
                          <a:solidFill>
                            <a:srgbClr val="000000"/>
                          </a:solidFill>
                          <a:effectLst/>
                          <a:latin typeface="Times New Roman"/>
                          <a:ea typeface="华文楷体"/>
                          <a:cs typeface="Courier New"/>
                        </a:rPr>
                        <a:t>________</a:t>
                      </a:r>
                      <a:r>
                        <a:rPr lang="zh-CN" sz="2800" b="1" kern="100" dirty="0">
                          <a:effectLst/>
                          <a:latin typeface="Times New Roman"/>
                          <a:cs typeface="Times New Roman"/>
                        </a:rPr>
                        <a:t>认可，它的多数代表者后来也承认这个方案在中国无法实现</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4" name="矩形 3"/>
          <p:cNvSpPr/>
          <p:nvPr/>
        </p:nvSpPr>
        <p:spPr>
          <a:xfrm>
            <a:off x="5437001" y="1583903"/>
            <a:ext cx="3057247" cy="523220"/>
          </a:xfrm>
          <a:prstGeom prst="rect">
            <a:avLst/>
          </a:prstGeom>
        </p:spPr>
        <p:txBody>
          <a:bodyPr wrap="none">
            <a:spAutoFit/>
          </a:bodyPr>
          <a:lstStyle/>
          <a:p>
            <a:r>
              <a:rPr lang="zh-CN" altLang="zh-CN" b="1" dirty="0">
                <a:latin typeface="Times New Roman"/>
                <a:ea typeface="华文楷体"/>
                <a:cs typeface="Times New Roman"/>
              </a:rPr>
              <a:t>中间派或中间人士</a:t>
            </a:r>
            <a:endParaRPr lang="zh-CN" altLang="en-US" dirty="0"/>
          </a:p>
        </p:txBody>
      </p:sp>
      <p:sp>
        <p:nvSpPr>
          <p:cNvPr id="2" name="矩形 1"/>
          <p:cNvSpPr/>
          <p:nvPr/>
        </p:nvSpPr>
        <p:spPr>
          <a:xfrm>
            <a:off x="4608909" y="2195971"/>
            <a:ext cx="2698175" cy="523220"/>
          </a:xfrm>
          <a:prstGeom prst="rect">
            <a:avLst/>
          </a:prstGeom>
        </p:spPr>
        <p:txBody>
          <a:bodyPr wrap="none">
            <a:spAutoFit/>
          </a:bodyPr>
          <a:lstStyle/>
          <a:p>
            <a:r>
              <a:rPr lang="zh-CN" altLang="zh-CN" b="1" dirty="0">
                <a:latin typeface="Times New Roman"/>
                <a:ea typeface="华文楷体"/>
                <a:cs typeface="Times New Roman"/>
              </a:rPr>
              <a:t>资产阶级共和国</a:t>
            </a:r>
            <a:endParaRPr lang="zh-CN" altLang="en-US" dirty="0"/>
          </a:p>
        </p:txBody>
      </p:sp>
      <p:sp>
        <p:nvSpPr>
          <p:cNvPr id="5" name="矩形 4"/>
          <p:cNvSpPr/>
          <p:nvPr/>
        </p:nvSpPr>
        <p:spPr>
          <a:xfrm>
            <a:off x="4536901" y="3313310"/>
            <a:ext cx="1620957" cy="523220"/>
          </a:xfrm>
          <a:prstGeom prst="rect">
            <a:avLst/>
          </a:prstGeom>
        </p:spPr>
        <p:txBody>
          <a:bodyPr wrap="none">
            <a:spAutoFit/>
          </a:bodyPr>
          <a:lstStyle/>
          <a:p>
            <a:r>
              <a:rPr lang="zh-CN" altLang="zh-CN" b="1" dirty="0">
                <a:latin typeface="Times New Roman"/>
                <a:ea typeface="华文楷体"/>
                <a:cs typeface="Times New Roman"/>
              </a:rPr>
              <a:t>人民群众</a:t>
            </a:r>
            <a:endParaRPr lang="zh-CN" altLang="en-US" dirty="0"/>
          </a:p>
        </p:txBody>
      </p:sp>
    </p:spTree>
    <p:extLst>
      <p:ext uri="{BB962C8B-B14F-4D97-AF65-F5344CB8AC3E}">
        <p14:creationId xmlns:p14="http://schemas.microsoft.com/office/powerpoint/2010/main" val="850260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248450709"/>
              </p:ext>
            </p:extLst>
          </p:nvPr>
        </p:nvGraphicFramePr>
        <p:xfrm>
          <a:off x="576263" y="1439887"/>
          <a:ext cx="10369549" cy="2919350"/>
        </p:xfrm>
        <a:graphic>
          <a:graphicData uri="http://schemas.openxmlformats.org/drawingml/2006/table">
            <a:tbl>
              <a:tblPr/>
              <a:tblGrid>
                <a:gridCol w="792286">
                  <a:extLst>
                    <a:ext uri="{9D8B030D-6E8A-4147-A177-3AD203B41FA5}">
                      <a16:colId xmlns:a16="http://schemas.microsoft.com/office/drawing/2014/main" val="20000"/>
                    </a:ext>
                  </a:extLst>
                </a:gridCol>
                <a:gridCol w="1116124">
                  <a:extLst>
                    <a:ext uri="{9D8B030D-6E8A-4147-A177-3AD203B41FA5}">
                      <a16:colId xmlns:a16="http://schemas.microsoft.com/office/drawing/2014/main" val="20001"/>
                    </a:ext>
                  </a:extLst>
                </a:gridCol>
                <a:gridCol w="8461139">
                  <a:extLst>
                    <a:ext uri="{9D8B030D-6E8A-4147-A177-3AD203B41FA5}">
                      <a16:colId xmlns:a16="http://schemas.microsoft.com/office/drawing/2014/main" val="20002"/>
                    </a:ext>
                  </a:extLst>
                </a:gridCol>
              </a:tblGrid>
              <a:tr h="0">
                <a:tc rowSpan="3">
                  <a:txBody>
                    <a:bodyPr/>
                    <a:lstStyle/>
                    <a:p>
                      <a:pPr algn="ctr">
                        <a:lnSpc>
                          <a:spcPct val="150000"/>
                        </a:lnSpc>
                        <a:spcAft>
                          <a:spcPts val="0"/>
                        </a:spcAft>
                      </a:pPr>
                      <a:r>
                        <a:rPr lang="zh-CN" sz="2800" b="1" kern="100" dirty="0">
                          <a:effectLst/>
                          <a:latin typeface="Times New Roman"/>
                          <a:cs typeface="Times New Roman"/>
                        </a:rPr>
                        <a:t>第三种</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a:effectLst/>
                          <a:latin typeface="Times New Roman"/>
                          <a:cs typeface="Times New Roman"/>
                        </a:rPr>
                        <a:t>代表</a:t>
                      </a:r>
                      <a:endParaRPr lang="zh-CN" sz="1050" kern="10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dirty="0">
                          <a:effectLst/>
                          <a:latin typeface="Times New Roman"/>
                          <a:cs typeface="Times New Roman"/>
                        </a:rPr>
                        <a:t>以</a:t>
                      </a:r>
                      <a:r>
                        <a:rPr lang="en-US" sz="2800" b="1" kern="100" dirty="0">
                          <a:solidFill>
                            <a:srgbClr val="000000"/>
                          </a:solidFill>
                          <a:effectLst/>
                          <a:latin typeface="Times New Roman"/>
                          <a:ea typeface="华文楷体"/>
                          <a:cs typeface="Courier New"/>
                        </a:rPr>
                        <a:t>__________</a:t>
                      </a:r>
                      <a:r>
                        <a:rPr lang="zh-CN" sz="2800" b="1" kern="100" dirty="0">
                          <a:effectLst/>
                          <a:latin typeface="Times New Roman"/>
                          <a:cs typeface="Times New Roman"/>
                        </a:rPr>
                        <a:t>为代表</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0">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dirty="0">
                          <a:effectLst/>
                          <a:latin typeface="Times New Roman"/>
                          <a:cs typeface="Times New Roman"/>
                        </a:rPr>
                        <a:t>主张</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b="1" kern="100" dirty="0">
                          <a:effectLst/>
                          <a:latin typeface="Times New Roman"/>
                          <a:cs typeface="Times New Roman"/>
                        </a:rPr>
                        <a:t>建立</a:t>
                      </a:r>
                      <a:r>
                        <a:rPr lang="en-US" sz="2800" b="1" kern="100" dirty="0">
                          <a:solidFill>
                            <a:srgbClr val="000000"/>
                          </a:solidFill>
                          <a:effectLst/>
                          <a:latin typeface="Times New Roman"/>
                          <a:ea typeface="华文楷体"/>
                          <a:cs typeface="Courier New"/>
                        </a:rPr>
                        <a:t>____________</a:t>
                      </a:r>
                      <a:r>
                        <a:rPr lang="zh-CN" sz="2800" b="1" kern="100" dirty="0">
                          <a:effectLst/>
                          <a:latin typeface="Times New Roman"/>
                          <a:cs typeface="Times New Roman"/>
                        </a:rPr>
                        <a:t>的、以工农联盟为基础的人民共和国，经过新民主主义走向社会主义</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0">
                <a:tc vMerge="1">
                  <a:txBody>
                    <a:bodyPr/>
                    <a:lstStyle/>
                    <a:p>
                      <a:endParaRPr lang="zh-CN"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0"/>
                        </a:spcAft>
                      </a:pPr>
                      <a:r>
                        <a:rPr lang="zh-CN" sz="2800" b="1" kern="100" dirty="0">
                          <a:effectLst/>
                          <a:latin typeface="Times New Roman"/>
                          <a:cs typeface="Times New Roman"/>
                        </a:rPr>
                        <a:t>结果</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ct val="150000"/>
                        </a:lnSpc>
                        <a:spcAft>
                          <a:spcPts val="0"/>
                        </a:spcAft>
                      </a:pPr>
                      <a:r>
                        <a:rPr lang="zh-CN" sz="2800" b="1" kern="100" dirty="0">
                          <a:effectLst/>
                          <a:latin typeface="Times New Roman"/>
                          <a:cs typeface="Times New Roman"/>
                        </a:rPr>
                        <a:t>最终赢得包括民族资产阶级在内的</a:t>
                      </a:r>
                      <a:r>
                        <a:rPr lang="en-US" sz="2800" b="1" kern="100" dirty="0">
                          <a:solidFill>
                            <a:srgbClr val="000000"/>
                          </a:solidFill>
                          <a:effectLst/>
                          <a:latin typeface="Times New Roman"/>
                          <a:ea typeface="华文楷体"/>
                          <a:cs typeface="Courier New"/>
                        </a:rPr>
                        <a:t>______________</a:t>
                      </a:r>
                      <a:r>
                        <a:rPr lang="zh-CN" sz="2800" b="1" kern="100" dirty="0">
                          <a:effectLst/>
                          <a:latin typeface="Times New Roman"/>
                          <a:cs typeface="Times New Roman"/>
                        </a:rPr>
                        <a:t>的拥护</a:t>
                      </a:r>
                      <a:endParaRPr lang="zh-CN" sz="1050" kern="100" dirty="0">
                        <a:effectLst/>
                        <a:latin typeface="宋体"/>
                        <a:cs typeface="Courier New"/>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
        <p:nvSpPr>
          <p:cNvPr id="2" name="矩形 1"/>
          <p:cNvSpPr/>
          <p:nvPr/>
        </p:nvSpPr>
        <p:spPr>
          <a:xfrm>
            <a:off x="5328989" y="1511895"/>
            <a:ext cx="1980029" cy="523220"/>
          </a:xfrm>
          <a:prstGeom prst="rect">
            <a:avLst/>
          </a:prstGeom>
        </p:spPr>
        <p:txBody>
          <a:bodyPr wrap="none">
            <a:spAutoFit/>
          </a:bodyPr>
          <a:lstStyle/>
          <a:p>
            <a:r>
              <a:rPr lang="zh-CN" altLang="zh-CN" b="1" dirty="0">
                <a:latin typeface="Times New Roman"/>
                <a:ea typeface="华文楷体"/>
                <a:cs typeface="Times New Roman"/>
              </a:rPr>
              <a:t>中国共产党</a:t>
            </a:r>
            <a:endParaRPr lang="zh-CN" altLang="en-US" dirty="0"/>
          </a:p>
        </p:txBody>
      </p:sp>
      <p:sp>
        <p:nvSpPr>
          <p:cNvPr id="4" name="矩形 3"/>
          <p:cNvSpPr/>
          <p:nvPr/>
        </p:nvSpPr>
        <p:spPr>
          <a:xfrm>
            <a:off x="3132745" y="2035356"/>
            <a:ext cx="2339102" cy="523220"/>
          </a:xfrm>
          <a:prstGeom prst="rect">
            <a:avLst/>
          </a:prstGeom>
        </p:spPr>
        <p:txBody>
          <a:bodyPr wrap="none">
            <a:spAutoFit/>
          </a:bodyPr>
          <a:lstStyle/>
          <a:p>
            <a:r>
              <a:rPr lang="zh-CN" altLang="zh-CN" b="1" dirty="0">
                <a:latin typeface="Times New Roman"/>
                <a:ea typeface="华文楷体"/>
                <a:cs typeface="Times New Roman"/>
              </a:rPr>
              <a:t>工人阶级领导</a:t>
            </a:r>
            <a:endParaRPr lang="zh-CN" altLang="en-US" dirty="0"/>
          </a:p>
        </p:txBody>
      </p:sp>
      <p:sp>
        <p:nvSpPr>
          <p:cNvPr id="5" name="矩形 4"/>
          <p:cNvSpPr/>
          <p:nvPr/>
        </p:nvSpPr>
        <p:spPr>
          <a:xfrm>
            <a:off x="7813265" y="3255143"/>
            <a:ext cx="2698175" cy="523220"/>
          </a:xfrm>
          <a:prstGeom prst="rect">
            <a:avLst/>
          </a:prstGeom>
        </p:spPr>
        <p:txBody>
          <a:bodyPr wrap="none">
            <a:spAutoFit/>
          </a:bodyPr>
          <a:lstStyle/>
          <a:p>
            <a:r>
              <a:rPr lang="zh-CN" altLang="zh-CN" b="1" dirty="0">
                <a:latin typeface="Times New Roman"/>
                <a:ea typeface="华文楷体"/>
                <a:cs typeface="Times New Roman"/>
              </a:rPr>
              <a:t>最广大人民群众</a:t>
            </a:r>
            <a:endParaRPr lang="zh-CN" altLang="en-US" dirty="0"/>
          </a:p>
        </p:txBody>
      </p:sp>
    </p:spTree>
    <p:extLst>
      <p:ext uri="{BB962C8B-B14F-4D97-AF65-F5344CB8AC3E}">
        <p14:creationId xmlns:p14="http://schemas.microsoft.com/office/powerpoint/2010/main" val="26169587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4616648"/>
          </a:xfrm>
        </p:spPr>
        <p:txBody>
          <a:bodyPr/>
          <a:lstStyle/>
          <a:p>
            <a:pPr algn="just">
              <a:lnSpc>
                <a:spcPct val="150000"/>
              </a:lnSpc>
              <a:spcAft>
                <a:spcPts val="0"/>
              </a:spcAft>
            </a:pPr>
            <a:r>
              <a:rPr lang="en-US" altLang="zh-CN" kern="100" dirty="0">
                <a:latin typeface="Times New Roman"/>
                <a:cs typeface="Courier New"/>
              </a:rPr>
              <a:t>2.</a:t>
            </a:r>
            <a:r>
              <a:rPr lang="zh-CN" altLang="zh-CN" kern="100" dirty="0">
                <a:latin typeface="Times New Roman"/>
                <a:cs typeface="Times New Roman"/>
              </a:rPr>
              <a:t>中国共产党诞生</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(1)</a:t>
            </a:r>
            <a:r>
              <a:rPr lang="zh-CN" altLang="zh-CN" kern="100" dirty="0">
                <a:latin typeface="Times New Roman"/>
                <a:cs typeface="Times New Roman"/>
              </a:rPr>
              <a:t>诞生条件</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①1917</a:t>
            </a:r>
            <a:r>
              <a:rPr lang="zh-CN" altLang="zh-CN" kern="100" dirty="0">
                <a:latin typeface="Times New Roman"/>
                <a:cs typeface="Times New Roman"/>
              </a:rPr>
              <a:t>年俄国十月革命一声炮响，给中国送来了</a:t>
            </a:r>
            <a:r>
              <a:rPr lang="en-US" altLang="zh-CN" kern="100" dirty="0">
                <a:solidFill>
                  <a:srgbClr val="000000"/>
                </a:solidFill>
                <a:latin typeface="Times New Roman"/>
                <a:ea typeface="华文楷体"/>
                <a:cs typeface="Courier New"/>
              </a:rPr>
              <a:t>______________</a:t>
            </a:r>
            <a:r>
              <a:rPr lang="zh-CN" altLang="zh-CN" kern="100" dirty="0">
                <a:latin typeface="Times New Roman"/>
                <a:cs typeface="Times New Roman"/>
              </a:rPr>
              <a:t>。</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②1919</a:t>
            </a:r>
            <a:r>
              <a:rPr lang="zh-CN" altLang="zh-CN" kern="100" dirty="0">
                <a:latin typeface="Times New Roman"/>
                <a:cs typeface="Times New Roman"/>
              </a:rPr>
              <a:t>年五四运动后，</a:t>
            </a:r>
            <a:r>
              <a:rPr lang="en-US" altLang="zh-CN" kern="100" dirty="0">
                <a:solidFill>
                  <a:srgbClr val="000000"/>
                </a:solidFill>
                <a:latin typeface="Times New Roman"/>
                <a:ea typeface="华文楷体"/>
                <a:cs typeface="Courier New"/>
              </a:rPr>
              <a:t>________</a:t>
            </a:r>
            <a:r>
              <a:rPr lang="zh-CN" altLang="zh-CN" kern="100" dirty="0">
                <a:latin typeface="Times New Roman"/>
                <a:cs typeface="Times New Roman"/>
              </a:rPr>
              <a:t>成为反帝反封建的新民主主义革命的领导力量。</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③</a:t>
            </a:r>
            <a:r>
              <a:rPr lang="zh-CN" altLang="zh-CN" kern="100" dirty="0">
                <a:latin typeface="Times New Roman"/>
                <a:cs typeface="Times New Roman"/>
              </a:rPr>
              <a:t>在中国人民和中华民族的伟大觉醒中，在马克思列宁主义同中国工人运动的紧密结合中，中国共产党应运而生。</a:t>
            </a:r>
            <a:endParaRPr lang="zh-CN" altLang="zh-CN" sz="1050" kern="100" dirty="0">
              <a:effectLst/>
              <a:latin typeface="宋体"/>
              <a:cs typeface="Courier New"/>
            </a:endParaRPr>
          </a:p>
        </p:txBody>
      </p:sp>
      <p:sp>
        <p:nvSpPr>
          <p:cNvPr id="3" name="矩形 2"/>
          <p:cNvSpPr/>
          <p:nvPr/>
        </p:nvSpPr>
        <p:spPr>
          <a:xfrm>
            <a:off x="7921277" y="2123963"/>
            <a:ext cx="2698175" cy="523220"/>
          </a:xfrm>
          <a:prstGeom prst="rect">
            <a:avLst/>
          </a:prstGeom>
        </p:spPr>
        <p:txBody>
          <a:bodyPr wrap="none">
            <a:spAutoFit/>
          </a:bodyPr>
          <a:lstStyle/>
          <a:p>
            <a:r>
              <a:rPr lang="zh-CN" altLang="zh-CN" b="1" dirty="0">
                <a:latin typeface="Times New Roman"/>
                <a:ea typeface="华文楷体"/>
                <a:cs typeface="Times New Roman"/>
              </a:rPr>
              <a:t>马克思列宁主义</a:t>
            </a:r>
            <a:endParaRPr lang="zh-CN" altLang="en-US" dirty="0"/>
          </a:p>
        </p:txBody>
      </p:sp>
      <p:sp>
        <p:nvSpPr>
          <p:cNvPr id="4" name="矩形 3"/>
          <p:cNvSpPr/>
          <p:nvPr/>
        </p:nvSpPr>
        <p:spPr>
          <a:xfrm>
            <a:off x="3996841" y="2733071"/>
            <a:ext cx="1620957" cy="523220"/>
          </a:xfrm>
          <a:prstGeom prst="rect">
            <a:avLst/>
          </a:prstGeom>
        </p:spPr>
        <p:txBody>
          <a:bodyPr wrap="none">
            <a:spAutoFit/>
          </a:bodyPr>
          <a:lstStyle/>
          <a:p>
            <a:r>
              <a:rPr lang="zh-CN" altLang="zh-CN" b="1" dirty="0">
                <a:latin typeface="Times New Roman"/>
                <a:ea typeface="华文楷体"/>
                <a:cs typeface="Times New Roman"/>
              </a:rPr>
              <a:t>工人阶级</a:t>
            </a:r>
            <a:endParaRPr lang="zh-CN" altLang="en-US" dirty="0"/>
          </a:p>
        </p:txBody>
      </p:sp>
    </p:spTree>
    <p:extLst>
      <p:ext uri="{BB962C8B-B14F-4D97-AF65-F5344CB8AC3E}">
        <p14:creationId xmlns:p14="http://schemas.microsoft.com/office/powerpoint/2010/main" val="51736400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415037" y="755811"/>
            <a:ext cx="10692000" cy="5262979"/>
          </a:xfrm>
        </p:spPr>
        <p:txBody>
          <a:bodyPr/>
          <a:lstStyle/>
          <a:p>
            <a:pPr algn="just">
              <a:lnSpc>
                <a:spcPct val="150000"/>
              </a:lnSpc>
              <a:spcAft>
                <a:spcPts val="0"/>
              </a:spcAft>
            </a:pPr>
            <a:r>
              <a:rPr lang="en-US" altLang="zh-CN" kern="100" dirty="0">
                <a:latin typeface="Times New Roman"/>
                <a:cs typeface="Courier New"/>
              </a:rPr>
              <a:t>(2)</a:t>
            </a:r>
            <a:r>
              <a:rPr lang="zh-CN" altLang="zh-CN" kern="100" dirty="0">
                <a:latin typeface="Times New Roman"/>
                <a:cs typeface="Times New Roman"/>
              </a:rPr>
              <a:t>初心使命：中国共产党一经诞生，就把</a:t>
            </a:r>
            <a:r>
              <a:rPr lang="en-US" altLang="zh-CN" kern="100" dirty="0">
                <a:solidFill>
                  <a:srgbClr val="000000"/>
                </a:solidFill>
                <a:latin typeface="Times New Roman"/>
                <a:ea typeface="华文楷体"/>
                <a:cs typeface="Courier New"/>
              </a:rPr>
              <a:t>________________</a:t>
            </a:r>
            <a:r>
              <a:rPr lang="zh-CN" altLang="zh-CN" kern="100" dirty="0">
                <a:latin typeface="Times New Roman"/>
                <a:cs typeface="Times New Roman"/>
              </a:rPr>
              <a:t>、为中华民族谋复兴确立为自己的初心使命。</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cs typeface="Courier New"/>
              </a:rPr>
              <a:t>(3)</a:t>
            </a:r>
            <a:r>
              <a:rPr lang="zh-CN" altLang="zh-CN" kern="100" dirty="0">
                <a:latin typeface="Times New Roman"/>
                <a:cs typeface="Times New Roman"/>
              </a:rPr>
              <a:t>伟大意义：从此，中国人民在斗争中就有了</a:t>
            </a:r>
            <a:r>
              <a:rPr lang="en-US" altLang="zh-CN" kern="100" dirty="0">
                <a:solidFill>
                  <a:srgbClr val="000000"/>
                </a:solidFill>
                <a:latin typeface="Times New Roman"/>
                <a:ea typeface="华文楷体"/>
                <a:cs typeface="Courier New"/>
              </a:rPr>
              <a:t>______</a:t>
            </a:r>
            <a:r>
              <a:rPr lang="zh-CN" altLang="zh-CN" kern="100" dirty="0">
                <a:latin typeface="Times New Roman"/>
                <a:cs typeface="Times New Roman"/>
              </a:rPr>
              <a:t>，看到了解决中国问题的出路和希望。</a:t>
            </a:r>
            <a:endParaRPr lang="zh-CN" altLang="zh-CN" sz="1050" kern="100" dirty="0">
              <a:latin typeface="宋体"/>
              <a:cs typeface="Courier New"/>
            </a:endParaRPr>
          </a:p>
          <a:p>
            <a:pPr algn="just">
              <a:lnSpc>
                <a:spcPct val="150000"/>
              </a:lnSpc>
              <a:spcAft>
                <a:spcPts val="0"/>
              </a:spcAft>
            </a:pPr>
            <a:r>
              <a:rPr lang="en-US" altLang="zh-CN" kern="100" dirty="0">
                <a:latin typeface="Times New Roman"/>
                <a:ea typeface="黑体"/>
                <a:cs typeface="Courier New"/>
              </a:rPr>
              <a:t>[</a:t>
            </a:r>
            <a:r>
              <a:rPr lang="zh-CN" altLang="zh-CN" kern="100" dirty="0">
                <a:latin typeface="Times New Roman"/>
                <a:ea typeface="黑体"/>
                <a:cs typeface="Times New Roman"/>
              </a:rPr>
              <a:t>知识拓展</a:t>
            </a:r>
            <a:r>
              <a:rPr lang="en-US" altLang="zh-CN" kern="100" dirty="0">
                <a:latin typeface="Times New Roman"/>
                <a:ea typeface="黑体"/>
                <a:cs typeface="Courier New"/>
              </a:rPr>
              <a:t>]</a:t>
            </a:r>
            <a:r>
              <a:rPr lang="en-US" altLang="zh-CN" kern="100" dirty="0">
                <a:latin typeface="Times New Roman"/>
                <a:ea typeface="华文楷体"/>
                <a:cs typeface="Courier New"/>
              </a:rPr>
              <a:t>20</a:t>
            </a:r>
            <a:r>
              <a:rPr lang="zh-CN" altLang="zh-CN" kern="100" dirty="0">
                <a:latin typeface="Times New Roman"/>
                <a:ea typeface="华文楷体"/>
                <a:cs typeface="Times New Roman"/>
              </a:rPr>
              <a:t>世纪上半叶，在中国的出路、前途和命运问题上，各种政治力量分别提出自己的方案，进行了异常激烈的较量。中国共产党的方案在历史和人民的检验中脱颖而出，最终成为唯一正确的选择。</a:t>
            </a:r>
            <a:endParaRPr lang="zh-CN" altLang="zh-CN" sz="1050" kern="100" dirty="0">
              <a:effectLst/>
              <a:latin typeface="宋体"/>
              <a:cs typeface="Courier New"/>
            </a:endParaRPr>
          </a:p>
        </p:txBody>
      </p:sp>
      <p:sp>
        <p:nvSpPr>
          <p:cNvPr id="3" name="矩形 2"/>
          <p:cNvSpPr/>
          <p:nvPr/>
        </p:nvSpPr>
        <p:spPr>
          <a:xfrm>
            <a:off x="6949169" y="791815"/>
            <a:ext cx="3057247" cy="523220"/>
          </a:xfrm>
          <a:prstGeom prst="rect">
            <a:avLst/>
          </a:prstGeom>
        </p:spPr>
        <p:txBody>
          <a:bodyPr wrap="none">
            <a:spAutoFit/>
          </a:bodyPr>
          <a:lstStyle/>
          <a:p>
            <a:r>
              <a:rPr lang="zh-CN" altLang="zh-CN" b="1" dirty="0">
                <a:latin typeface="Times New Roman"/>
                <a:ea typeface="华文楷体"/>
                <a:cs typeface="Times New Roman"/>
              </a:rPr>
              <a:t>为中国人民谋幸福</a:t>
            </a:r>
            <a:endParaRPr lang="zh-CN" altLang="en-US" dirty="0"/>
          </a:p>
        </p:txBody>
      </p:sp>
      <p:sp>
        <p:nvSpPr>
          <p:cNvPr id="4" name="矩形 3"/>
          <p:cNvSpPr/>
          <p:nvPr/>
        </p:nvSpPr>
        <p:spPr>
          <a:xfrm>
            <a:off x="7633245" y="2123963"/>
            <a:ext cx="1261884" cy="523220"/>
          </a:xfrm>
          <a:prstGeom prst="rect">
            <a:avLst/>
          </a:prstGeom>
        </p:spPr>
        <p:txBody>
          <a:bodyPr wrap="none">
            <a:spAutoFit/>
          </a:bodyPr>
          <a:lstStyle/>
          <a:p>
            <a:r>
              <a:rPr lang="zh-CN" altLang="zh-CN" b="1" dirty="0">
                <a:latin typeface="Times New Roman"/>
                <a:ea typeface="华文楷体"/>
                <a:cs typeface="Times New Roman"/>
              </a:rPr>
              <a:t>主心骨</a:t>
            </a:r>
            <a:endParaRPr lang="zh-CN" altLang="en-US" dirty="0"/>
          </a:p>
        </p:txBody>
      </p:sp>
    </p:spTree>
    <p:extLst>
      <p:ext uri="{BB962C8B-B14F-4D97-AF65-F5344CB8AC3E}">
        <p14:creationId xmlns:p14="http://schemas.microsoft.com/office/powerpoint/2010/main" val="366609381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AS_UNIQUEID" val="96"/>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AS_UNIQUEID" val="98"/>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TotalTime>
  <Words>4399</Words>
  <Application>Microsoft Office PowerPoint</Application>
  <PresentationFormat>自定义</PresentationFormat>
  <Paragraphs>325</Paragraphs>
  <Slides>53</Slides>
  <Notes>16</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53</vt:i4>
      </vt:variant>
    </vt:vector>
  </HeadingPairs>
  <TitlesOfParts>
    <vt:vector size="67" baseType="lpstr">
      <vt:lpstr>HelveticaNeueLT Pro 67 MdCn</vt:lpstr>
      <vt:lpstr>等线</vt:lpstr>
      <vt:lpstr>等线 Light</vt:lpstr>
      <vt:lpstr>黑体</vt:lpstr>
      <vt:lpstr>华文细黑</vt:lpstr>
      <vt:lpstr>宋体</vt:lpstr>
      <vt:lpstr>微软雅黑</vt:lpstr>
      <vt:lpstr>Arial</vt:lpstr>
      <vt:lpstr>Calibri</vt:lpstr>
      <vt:lpstr>Calibri Light</vt:lpstr>
      <vt:lpstr>Times New Roman</vt:lpstr>
      <vt:lpstr>Office 主题</vt:lpstr>
      <vt:lpstr>1_Office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XSLQQ752179280</dc:creator>
  <cp:lastModifiedBy>li</cp:lastModifiedBy>
  <cp:revision>1342</cp:revision>
  <dcterms:created xsi:type="dcterms:W3CDTF">2016-06-29T09:22:00Z</dcterms:created>
  <dcterms:modified xsi:type="dcterms:W3CDTF">2026-02-05T06:43:01Z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BEFA92FF478347DCB3611873C4047654_12</vt:lpwstr>
  </property>
  <property fmtid="{D5CDD505-2E9C-101B-9397-08002B2CF9AE}" pid="3" name="KSOProductBuildVer">
    <vt:lpwstr>2052-12.1.0.22529</vt:lpwstr>
  </property>
</Properties>
</file>