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36"/>
  </p:notesMasterIdLst>
  <p:handoutMasterIdLst>
    <p:handoutMasterId r:id="rId37"/>
  </p:handoutMasterIdLst>
  <p:sldIdLst>
    <p:sldId id="2476" r:id="rId4"/>
    <p:sldId id="3800" r:id="rId5"/>
    <p:sldId id="2478" r:id="rId6"/>
    <p:sldId id="2343" r:id="rId7"/>
    <p:sldId id="3858" r:id="rId8"/>
    <p:sldId id="3903" r:id="rId9"/>
    <p:sldId id="3904" r:id="rId10"/>
    <p:sldId id="3905" r:id="rId11"/>
    <p:sldId id="3873" r:id="rId12"/>
    <p:sldId id="3664" r:id="rId13"/>
    <p:sldId id="3671" r:id="rId14"/>
    <p:sldId id="3907" r:id="rId15"/>
    <p:sldId id="3908" r:id="rId16"/>
    <p:sldId id="3909" r:id="rId17"/>
    <p:sldId id="3910" r:id="rId18"/>
    <p:sldId id="3888" r:id="rId19"/>
    <p:sldId id="3785" r:id="rId20"/>
    <p:sldId id="3786" r:id="rId21"/>
    <p:sldId id="3919" r:id="rId22"/>
    <p:sldId id="3920" r:id="rId23"/>
    <p:sldId id="3921" r:id="rId24"/>
    <p:sldId id="3922" r:id="rId25"/>
    <p:sldId id="3923" r:id="rId26"/>
    <p:sldId id="3886" r:id="rId27"/>
    <p:sldId id="3863" r:id="rId28"/>
    <p:sldId id="3881" r:id="rId29"/>
    <p:sldId id="3882" r:id="rId30"/>
    <p:sldId id="3912" r:id="rId31"/>
    <p:sldId id="3913" r:id="rId32"/>
    <p:sldId id="3914" r:id="rId33"/>
    <p:sldId id="3780" r:id="rId34"/>
    <p:sldId id="2276" r:id="rId35"/>
  </p:sldIdLst>
  <p:sldSz cx="11522075" cy="6480175"/>
  <p:notesSz cx="6858000" cy="9144000"/>
  <p:custDataLst>
    <p:tags r:id="rId38"/>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472" autoAdjust="0"/>
    <p:restoredTop sz="94268" autoAdjust="0"/>
  </p:normalViewPr>
  <p:slideViewPr>
    <p:cSldViewPr>
      <p:cViewPr varScale="1">
        <p:scale>
          <a:sx n="110" d="100"/>
          <a:sy n="110" d="100"/>
        </p:scale>
        <p:origin x="138" y="18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26</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31</a:t>
            </a:fld>
            <a:endParaRPr lang="en-US" altLang="zh-CN" sz="1200">
              <a:solidFill>
                <a:srgbClr val="000000"/>
              </a:solidFill>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32</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10</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11</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17</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18</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1.xml"/><Relationship Id="rId4" Type="http://schemas.openxmlformats.org/officeDocument/2006/relationships/slide" Target="../slides/slide26.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1.xml"/><Relationship Id="rId4" Type="http://schemas.openxmlformats.org/officeDocument/2006/relationships/slide" Target="../slides/slide26.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6.xml"/><Relationship Id="rId2" Type="http://schemas.openxmlformats.org/officeDocument/2006/relationships/slide" Target="../slides/slide31.xml"/><Relationship Id="rId1" Type="http://schemas.openxmlformats.org/officeDocument/2006/relationships/slideMaster" Target="../slideMasters/slideMaster1.xml"/><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26.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2.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2.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2.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3</a:t>
            </a:r>
            <a:r>
              <a:rPr lang="zh-CN" altLang="en-US" sz="1600" dirty="0">
                <a:solidFill>
                  <a:srgbClr val="F2F2F2"/>
                </a:solidFill>
                <a:latin typeface="微软雅黑" pitchFamily="34" charset="-122"/>
                <a:ea typeface="微软雅黑" pitchFamily="34" charset="-122"/>
              </a:rPr>
              <a:t>课时　法治社会</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3</a:t>
            </a:r>
            <a:r>
              <a:rPr lang="zh-CN" altLang="en-US" sz="1400" b="1" dirty="0">
                <a:solidFill>
                  <a:srgbClr val="C0472D"/>
                </a:solidFill>
                <a:latin typeface="微软雅黑" pitchFamily="34" charset="-122"/>
                <a:ea typeface="微软雅黑" pitchFamily="34" charset="-122"/>
              </a:rPr>
              <a:t>课时　法治社会</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3</a:t>
            </a:r>
            <a:r>
              <a:rPr lang="zh-CN" altLang="en-US" sz="1400" b="1" dirty="0">
                <a:solidFill>
                  <a:srgbClr val="C0472D"/>
                </a:solidFill>
                <a:latin typeface="微软雅黑" pitchFamily="34" charset="-122"/>
                <a:ea typeface="微软雅黑" pitchFamily="34" charset="-122"/>
              </a:rPr>
              <a:t>课时　法治社会</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18%20%20&#35838;&#21518;&#32032;&#20859;&#35780;&#20215;(&#21313;&#20843;)&#12288;&#27861;&#27835;&#31038;&#20250;.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10.png"/></Relationships>
</file>

<file path=ppt/slides/_rels/slide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781134"/>
            <a:ext cx="7920880" cy="1523494"/>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第三单元　全面依法治国</a:t>
            </a:r>
          </a:p>
          <a:p>
            <a:pPr algn="ctr">
              <a:lnSpc>
                <a:spcPct val="150000"/>
              </a:lnSpc>
              <a:defRPr/>
            </a:pPr>
            <a:r>
              <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第八课　法治中国建设</a:t>
            </a: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3</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法治社会</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法治社会的内涵</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3652603"/>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法治社会是构筑法治国家的基础，法治社会建设是实现国家治理体系和治理能力现代化的重要组成部分。</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结合材料，说明我国法治社会的内涵。</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zh-CN" altLang="zh-CN" kern="100" dirty="0">
                <a:latin typeface="Times New Roman"/>
                <a:ea typeface="华文楷体"/>
                <a:cs typeface="Times New Roman"/>
              </a:rPr>
              <a:t>法治社会是指法律得到公认和普遍遵从、社会治理依法开展、公共生活和谐有序的社会。</a:t>
            </a:r>
            <a:endParaRPr lang="zh-CN" altLang="zh-CN" sz="1050" kern="100" dirty="0">
              <a:latin typeface="宋体"/>
              <a:cs typeface="Courier New"/>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75791"/>
            <a:ext cx="10692000" cy="5742406"/>
          </a:xfrm>
        </p:spPr>
        <p:txBody>
          <a:bodyPr/>
          <a:lstStyle/>
          <a:p>
            <a:pPr algn="just">
              <a:lnSpc>
                <a:spcPct val="12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公共法律服务体系建设是法治社会建设的基础性和保障性工作。全国各地不断提高公共法律服务精准化和规范化水平，普遍推行村</a:t>
            </a:r>
            <a:r>
              <a:rPr lang="en-US" altLang="zh-CN" kern="100" dirty="0">
                <a:latin typeface="Times New Roman"/>
                <a:ea typeface="华文楷体"/>
                <a:cs typeface="Courier New"/>
              </a:rPr>
              <a:t>(</a:t>
            </a:r>
            <a:r>
              <a:rPr lang="zh-CN" altLang="zh-CN" kern="100" dirty="0">
                <a:latin typeface="Times New Roman"/>
                <a:ea typeface="华文楷体"/>
                <a:cs typeface="Times New Roman"/>
              </a:rPr>
              <a:t>居</a:t>
            </a:r>
            <a:r>
              <a:rPr lang="en-US" altLang="zh-CN" kern="100" dirty="0">
                <a:latin typeface="Times New Roman"/>
                <a:ea typeface="华文楷体"/>
                <a:cs typeface="Courier New"/>
              </a:rPr>
              <a:t>)</a:t>
            </a:r>
            <a:r>
              <a:rPr lang="zh-CN" altLang="zh-CN" kern="100" dirty="0">
                <a:latin typeface="Times New Roman"/>
                <a:ea typeface="华文楷体"/>
                <a:cs typeface="Times New Roman"/>
              </a:rPr>
              <a:t>法律顾问制度，强化法律援助保障，着力提高法律援助的质量和水平。</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cs typeface="Times New Roman"/>
              </a:rPr>
              <a:t>加强公共法律服务体系建设是如何体现法治社会建设的？</a:t>
            </a:r>
            <a:endParaRPr lang="zh-CN" altLang="zh-CN" sz="1050" kern="100" dirty="0">
              <a:latin typeface="宋体"/>
              <a:cs typeface="Courier New"/>
            </a:endParaRPr>
          </a:p>
          <a:p>
            <a:pPr algn="just">
              <a:lnSpc>
                <a:spcPct val="120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不断提高公共法律服务精准化和规范化水平，体现了全社会对法治普遍信仰，实施法治成为全社会的一致追求。</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普遍推行村</a:t>
            </a:r>
            <a:r>
              <a:rPr lang="en-US" altLang="zh-CN" kern="100" dirty="0">
                <a:latin typeface="Times New Roman"/>
                <a:ea typeface="华文楷体"/>
                <a:cs typeface="Courier New"/>
              </a:rPr>
              <a:t>(</a:t>
            </a:r>
            <a:r>
              <a:rPr lang="zh-CN" altLang="zh-CN" kern="100" dirty="0">
                <a:latin typeface="Times New Roman"/>
                <a:ea typeface="华文楷体"/>
                <a:cs typeface="Times New Roman"/>
              </a:rPr>
              <a:t>居</a:t>
            </a:r>
            <a:r>
              <a:rPr lang="en-US" altLang="zh-CN" kern="100" dirty="0">
                <a:latin typeface="Times New Roman"/>
                <a:ea typeface="华文楷体"/>
                <a:cs typeface="Courier New"/>
              </a:rPr>
              <a:t>)</a:t>
            </a:r>
            <a:r>
              <a:rPr lang="zh-CN" altLang="zh-CN" kern="100" dirty="0">
                <a:latin typeface="Times New Roman"/>
                <a:ea typeface="华文楷体"/>
                <a:cs typeface="Times New Roman"/>
              </a:rPr>
              <a:t>法律顾问制度，体现了宪法和法律得到有效实施和普遍遵守，社会各个领域依法运行。</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强化法律援助保障，着力提高法律援助的质量和水平，体现了社会纠纷依法得到解决，公平正义得到切实维护和实现。</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59132"/>
          </a:xfrm>
        </p:spPr>
        <p:txBody>
          <a:bodyPr/>
          <a:lstStyle/>
          <a:p>
            <a:pPr algn="just">
              <a:spcAft>
                <a:spcPts val="0"/>
              </a:spcAft>
            </a:pPr>
            <a:r>
              <a:rPr lang="en-US" altLang="zh-CN" sz="2700" kern="100" dirty="0">
                <a:latin typeface="Times New Roman"/>
                <a:ea typeface="黑体"/>
                <a:cs typeface="Courier New"/>
              </a:rPr>
              <a:t>[</a:t>
            </a:r>
            <a:r>
              <a:rPr lang="zh-CN" altLang="zh-CN" sz="2700" kern="100" dirty="0">
                <a:latin typeface="Times New Roman"/>
                <a:ea typeface="黑体"/>
                <a:cs typeface="Times New Roman"/>
              </a:rPr>
              <a:t>评价活动</a:t>
            </a:r>
            <a:r>
              <a:rPr lang="en-US" altLang="zh-CN" sz="2700" kern="100" dirty="0">
                <a:latin typeface="Times New Roman"/>
                <a:ea typeface="黑体"/>
                <a:cs typeface="Courier New"/>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1</a:t>
            </a:r>
            <a:r>
              <a:rPr lang="zh-CN" altLang="zh-CN" sz="2700" kern="100" dirty="0">
                <a:latin typeface="Times New Roman"/>
                <a:cs typeface="Times New Roman"/>
              </a:rPr>
              <a:t>．俗话说，没有规矩不成方圆。我们要想生活得好，就必须遵纪守法。社会想要发展得好，就必须运用法律规范公民和社会各方面。这样我们才能生活得幸福安全，社会才能实现长治久安。这是因为</a:t>
            </a:r>
            <a:r>
              <a:rPr lang="en-US" altLang="zh-CN" sz="2700" kern="100" dirty="0">
                <a:latin typeface="Times New Roman"/>
                <a:cs typeface="Courier New"/>
              </a:rPr>
              <a:t>(</a:t>
            </a:r>
            <a:r>
              <a:rPr lang="zh-CN" altLang="zh-CN" sz="2700" kern="100" dirty="0">
                <a:latin typeface="Times New Roman"/>
                <a:cs typeface="Times New Roman"/>
              </a:rPr>
              <a:t>　　</a:t>
            </a:r>
            <a:r>
              <a:rPr lang="en-US" altLang="zh-CN" sz="2700" kern="100" dirty="0">
                <a:latin typeface="Times New Roman"/>
                <a:cs typeface="Courier New"/>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①</a:t>
            </a:r>
            <a:r>
              <a:rPr lang="zh-CN" altLang="zh-CN" sz="2700" kern="100" dirty="0">
                <a:latin typeface="Times New Roman"/>
                <a:cs typeface="Times New Roman"/>
              </a:rPr>
              <a:t>法律是社会生活中所有人都应遵守的唯一规范</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②</a:t>
            </a:r>
            <a:r>
              <a:rPr lang="zh-CN" altLang="zh-CN" sz="2700" kern="100" dirty="0">
                <a:latin typeface="Times New Roman"/>
                <a:cs typeface="Times New Roman"/>
              </a:rPr>
              <a:t>法律规定并保障人们的权利和履行应尽的义务</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③</a:t>
            </a:r>
            <a:r>
              <a:rPr lang="zh-CN" altLang="zh-CN" sz="2700" kern="100" dirty="0">
                <a:latin typeface="Times New Roman"/>
                <a:cs typeface="Times New Roman"/>
              </a:rPr>
              <a:t>每个人都能够尊法学法守法用法，认可和接受法律</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④</a:t>
            </a:r>
            <a:r>
              <a:rPr lang="zh-CN" altLang="zh-CN" sz="2700" kern="100" dirty="0">
                <a:latin typeface="Times New Roman"/>
                <a:cs typeface="Times New Roman"/>
              </a:rPr>
              <a:t>法律能够更好地协调各方利益关系，有效化解社会矛盾</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A</a:t>
            </a:r>
            <a:r>
              <a:rPr lang="zh-CN" altLang="zh-CN" sz="2700" kern="100" dirty="0">
                <a:latin typeface="Times New Roman"/>
                <a:cs typeface="Times New Roman"/>
              </a:rPr>
              <a:t>．</a:t>
            </a:r>
            <a:r>
              <a:rPr lang="en-US" altLang="zh-CN" sz="2700" kern="100" dirty="0">
                <a:latin typeface="Times New Roman"/>
                <a:cs typeface="Courier New"/>
              </a:rPr>
              <a:t>①②    B</a:t>
            </a:r>
            <a:r>
              <a:rPr lang="zh-CN" altLang="zh-CN" sz="2700" kern="100" dirty="0">
                <a:latin typeface="Times New Roman"/>
                <a:cs typeface="Times New Roman"/>
              </a:rPr>
              <a:t>．</a:t>
            </a:r>
            <a:r>
              <a:rPr lang="en-US" altLang="zh-CN" sz="2700" kern="100" dirty="0">
                <a:latin typeface="Times New Roman"/>
                <a:cs typeface="Courier New"/>
              </a:rPr>
              <a:t>①③    C</a:t>
            </a:r>
            <a:r>
              <a:rPr lang="zh-CN" altLang="zh-CN" sz="2700" kern="100" dirty="0">
                <a:latin typeface="Times New Roman"/>
                <a:cs typeface="Times New Roman"/>
              </a:rPr>
              <a:t>．</a:t>
            </a:r>
            <a:r>
              <a:rPr lang="en-US" altLang="zh-CN" sz="2700" kern="100" dirty="0">
                <a:latin typeface="Times New Roman"/>
                <a:cs typeface="Courier New"/>
              </a:rPr>
              <a:t>②④    D</a:t>
            </a:r>
            <a:r>
              <a:rPr lang="zh-CN" altLang="zh-CN" sz="2700" kern="100" dirty="0">
                <a:latin typeface="Times New Roman"/>
                <a:cs typeface="Times New Roman"/>
              </a:rPr>
              <a:t>．</a:t>
            </a:r>
            <a:r>
              <a:rPr lang="en-US" altLang="zh-CN" sz="2700" kern="100" dirty="0">
                <a:latin typeface="Times New Roman"/>
                <a:cs typeface="Courier New"/>
              </a:rPr>
              <a:t>③④</a:t>
            </a:r>
            <a:endParaRPr lang="zh-CN" altLang="zh-CN" sz="2700" kern="100" dirty="0">
              <a:effectLst/>
              <a:latin typeface="宋体"/>
              <a:cs typeface="Courier New"/>
            </a:endParaRPr>
          </a:p>
        </p:txBody>
      </p:sp>
      <p:sp>
        <p:nvSpPr>
          <p:cNvPr id="3" name="矩形 2"/>
          <p:cNvSpPr/>
          <p:nvPr/>
        </p:nvSpPr>
        <p:spPr>
          <a:xfrm>
            <a:off x="3530530" y="536432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400432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普遍认可法律是社会生活中所有人都应遵守的基本规范，不是唯一规范，①错误。法律规定并保障人们的权利和履行应尽的义务，所以要遵纪守法，才能生活得好，②正确。法治社会需要人人尊法学法守法用法，认可和接受法律，但不是每个人都能够做到，③说法太绝对。运用法律规范公民和社会各方面，是因为法律能够更好地协调各方利益关系，有效化解社会矛盾，④正确。</a:t>
            </a:r>
            <a:endParaRPr lang="zh-CN" altLang="zh-CN" sz="1050" kern="100" dirty="0">
              <a:effectLst/>
              <a:latin typeface="宋体"/>
              <a:cs typeface="Courier New"/>
            </a:endParaRPr>
          </a:p>
        </p:txBody>
      </p:sp>
    </p:spTree>
    <p:extLst>
      <p:ext uri="{BB962C8B-B14F-4D97-AF65-F5344CB8AC3E}">
        <p14:creationId xmlns:p14="http://schemas.microsoft.com/office/powerpoint/2010/main" val="11549508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77434"/>
          </a:xfrm>
        </p:spPr>
        <p:txBody>
          <a:bodyPr/>
          <a:lstStyle/>
          <a:p>
            <a:pPr algn="just">
              <a:spcAft>
                <a:spcPts val="0"/>
              </a:spcAft>
            </a:pPr>
            <a:r>
              <a:rPr lang="en-US" altLang="zh-CN" sz="2700" kern="100" dirty="0">
                <a:latin typeface="Times New Roman"/>
                <a:cs typeface="Courier New"/>
              </a:rPr>
              <a:t>2</a:t>
            </a:r>
            <a:r>
              <a:rPr lang="zh-CN" altLang="zh-CN" sz="2700" kern="100" dirty="0">
                <a:latin typeface="Times New Roman"/>
                <a:cs typeface="Times New Roman"/>
              </a:rPr>
              <a:t>．习近平总书记深刻指出，法治国家、法治政府、法治社会三者各有侧重、相辅相成。法治社会是构筑法治国家的基础。这是因为</a:t>
            </a:r>
            <a:r>
              <a:rPr lang="en-US" altLang="zh-CN" sz="2700" kern="100" dirty="0">
                <a:latin typeface="Times New Roman"/>
                <a:cs typeface="Courier New"/>
              </a:rPr>
              <a:t> (</a:t>
            </a:r>
            <a:r>
              <a:rPr lang="zh-CN" altLang="zh-CN" sz="2700" kern="100" dirty="0">
                <a:latin typeface="Times New Roman"/>
                <a:cs typeface="Times New Roman"/>
              </a:rPr>
              <a:t>　　</a:t>
            </a:r>
            <a:r>
              <a:rPr lang="en-US" altLang="zh-CN" sz="2700" kern="100" dirty="0">
                <a:latin typeface="Times New Roman"/>
                <a:cs typeface="Courier New"/>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①</a:t>
            </a:r>
            <a:r>
              <a:rPr lang="zh-CN" altLang="zh-CN" sz="2700" kern="100" dirty="0">
                <a:latin typeface="Times New Roman"/>
                <a:cs typeface="Times New Roman"/>
              </a:rPr>
              <a:t>只有实现全社会对法治的普遍信仰，才能为全面推进依法治国提供坚实的物质基础　②只有不断打造整个社会尊法学法守法用法的法治环境，才能为全面推进依法治国提供广泛的政治基础　③只有公平正义得到切实维护，广大群众才会发自内心地崇尚和拥护法治　④只有公民权益得到有效保障，才能为全面推进依法治国打牢群众基础</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A</a:t>
            </a:r>
            <a:r>
              <a:rPr lang="zh-CN" altLang="zh-CN" sz="2700" kern="100" dirty="0">
                <a:latin typeface="Times New Roman"/>
                <a:cs typeface="Times New Roman"/>
              </a:rPr>
              <a:t>．</a:t>
            </a:r>
            <a:r>
              <a:rPr lang="en-US" altLang="zh-CN" sz="2700" kern="100" dirty="0">
                <a:latin typeface="Times New Roman"/>
                <a:cs typeface="Courier New"/>
              </a:rPr>
              <a:t>①②    B</a:t>
            </a:r>
            <a:r>
              <a:rPr lang="zh-CN" altLang="zh-CN" sz="2700" kern="100" dirty="0">
                <a:latin typeface="Times New Roman"/>
                <a:cs typeface="Times New Roman"/>
              </a:rPr>
              <a:t>．</a:t>
            </a:r>
            <a:r>
              <a:rPr lang="en-US" altLang="zh-CN" sz="2700" kern="100" dirty="0">
                <a:latin typeface="Times New Roman"/>
                <a:cs typeface="Courier New"/>
              </a:rPr>
              <a:t>①③    C</a:t>
            </a:r>
            <a:r>
              <a:rPr lang="zh-CN" altLang="zh-CN" sz="2700" kern="100" dirty="0">
                <a:latin typeface="Times New Roman"/>
                <a:cs typeface="Times New Roman"/>
              </a:rPr>
              <a:t>．</a:t>
            </a:r>
            <a:r>
              <a:rPr lang="en-US" altLang="zh-CN" sz="2700" kern="100" dirty="0">
                <a:latin typeface="Times New Roman"/>
                <a:cs typeface="Courier New"/>
              </a:rPr>
              <a:t>②④    D</a:t>
            </a:r>
            <a:r>
              <a:rPr lang="zh-CN" altLang="zh-CN" sz="2700" kern="100" dirty="0">
                <a:latin typeface="Times New Roman"/>
                <a:cs typeface="Times New Roman"/>
              </a:rPr>
              <a:t>．</a:t>
            </a:r>
            <a:r>
              <a:rPr lang="en-US" altLang="zh-CN" sz="2700" kern="100" dirty="0">
                <a:latin typeface="Times New Roman"/>
                <a:cs typeface="Courier New"/>
              </a:rPr>
              <a:t>③④</a:t>
            </a:r>
            <a:endParaRPr lang="zh-CN" altLang="zh-CN" sz="2700" kern="100" dirty="0">
              <a:effectLst/>
              <a:latin typeface="宋体"/>
              <a:cs typeface="Courier New"/>
            </a:endParaRPr>
          </a:p>
        </p:txBody>
      </p:sp>
      <p:sp>
        <p:nvSpPr>
          <p:cNvPr id="3" name="矩形 2"/>
          <p:cNvSpPr/>
          <p:nvPr/>
        </p:nvSpPr>
        <p:spPr>
          <a:xfrm>
            <a:off x="5220977" y="482426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0126617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法治社会是构筑法治国家的基础，是因为只有公平正义得到切实维护，公民权益得到有效保障，广大群众才会发自内心地崇尚和拥护法治，才能为全面推进依法治国打牢群众基础，③④正确。只有实现全社会对法治的普遍信仰，才能为全面推进依法治国提供坚实的思想基础，①错误。只有不断打造整个社会尊法学法守法用法的法治环境，才能为全面推进依法治国提供广泛的社会基础，②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59962401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088812"/>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spcAft>
                <a:spcPts val="0"/>
              </a:spcAft>
            </a:pPr>
            <a:r>
              <a:rPr lang="zh-CN" altLang="zh-CN" kern="100" dirty="0">
                <a:latin typeface="Times New Roman"/>
                <a:ea typeface="华文仿宋"/>
                <a:cs typeface="Times New Roman"/>
              </a:rPr>
              <a:t>法治国家、法治政府、法治社会三者之间的关系</a:t>
            </a:r>
            <a:endParaRPr lang="en-US" altLang="zh-CN"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en-US" altLang="zh-CN" sz="1050" kern="100" dirty="0">
              <a:effectLst/>
              <a:latin typeface="Times New Roman"/>
              <a:ea typeface="华文仿宋"/>
              <a:cs typeface="Times New Roman"/>
            </a:endParaRPr>
          </a:p>
          <a:p>
            <a:pPr algn="ctr">
              <a:spcAft>
                <a:spcPts val="0"/>
              </a:spcAft>
            </a:pPr>
            <a:endParaRPr lang="en-US" altLang="zh-CN" sz="1050" kern="100" dirty="0">
              <a:latin typeface="Times New Roman"/>
              <a:ea typeface="华文仿宋"/>
              <a:cs typeface="Times New Roman"/>
            </a:endParaRPr>
          </a:p>
          <a:p>
            <a:pPr algn="ctr">
              <a:spcAft>
                <a:spcPts val="0"/>
              </a:spcAft>
            </a:pP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ZZ116-3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33414" y="1871935"/>
            <a:ext cx="6061075" cy="332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437192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建设法治社会</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248368"/>
            <a:ext cx="10692000" cy="4859087"/>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党的二十大报告高度重视法治社会建设，在第七部分对法治社会建设作出专门部署。</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简要谈谈我们应如何建设法治社会。</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建设法治社会是一个艰巨的任务，需要进行全方位、长期性的努力。</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要坚定不移走中国特色社会主义法治道路，深入开展法治宣传教育，推动全社会树立法治意识；提高社会治理法治化水平；建设完备的法律服务体系；健全社会矛盾纠纷预防化解机制。</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018327"/>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我国正坚定不移走中国特色社会主义法治道路，持续推进法治社会建设，全面推进各方面工作法治化，更好发挥法治固根本、稳预期、利长远的保障作用。</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请说明坚定不移走中国特色社会主义法治道路，建设社会主义法治社会有什么重大意义。</a:t>
            </a:r>
            <a:endParaRPr lang="zh-CN" altLang="zh-CN" sz="1050" kern="100" dirty="0">
              <a:effectLst/>
              <a:latin typeface="宋体"/>
              <a:cs typeface="Courier New"/>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59087"/>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坚定不移走中国特色社会主义法治道路，建设社会主义法治社会，能够使全社会更好地形成尊法学法守法用法的氛围，增进社会共识，维护社会秩序。②坚定不移走中国特色社会主义法治道路，建设社会主义法治社会，能够更好地协调各方利益关系，有效化解社会矛盾，实现社会和谐。③坚定不移走中国特色社会主义法治道路，建设社会主义法治社会，是增强人民群众获得感、幸福感、安全感的重要举措，为全面建设社会主义现代化国家、实现中华民族伟大复兴的中国梦筑牢坚实法治基础。</a:t>
            </a:r>
            <a:endParaRPr lang="zh-CN" altLang="zh-CN" sz="1050" kern="100" dirty="0">
              <a:effectLst/>
              <a:latin typeface="宋体"/>
              <a:cs typeface="Courier New"/>
            </a:endParaRPr>
          </a:p>
        </p:txBody>
      </p:sp>
    </p:spTree>
    <p:extLst>
      <p:ext uri="{BB962C8B-B14F-4D97-AF65-F5344CB8AC3E}">
        <p14:creationId xmlns:p14="http://schemas.microsoft.com/office/powerpoint/2010/main" val="1001812846"/>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3575587950"/>
              </p:ext>
            </p:extLst>
          </p:nvPr>
        </p:nvGraphicFramePr>
        <p:xfrm>
          <a:off x="576263" y="2339987"/>
          <a:ext cx="10369550" cy="2319274"/>
        </p:xfrm>
        <a:graphic>
          <a:graphicData uri="http://schemas.openxmlformats.org/drawingml/2006/table">
            <a:tbl>
              <a:tblPr/>
              <a:tblGrid>
                <a:gridCol w="10369550">
                  <a:extLst>
                    <a:ext uri="{9D8B030D-6E8A-4147-A177-3AD203B41FA5}">
                      <a16:colId xmlns:a16="http://schemas.microsoft.com/office/drawing/2014/main" val="20000"/>
                    </a:ext>
                  </a:extLst>
                </a:gridCol>
              </a:tblGrid>
              <a:tr h="0">
                <a:tc>
                  <a:txBody>
                    <a:bodyPr/>
                    <a:lstStyle/>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1.</a:t>
                      </a:r>
                      <a:r>
                        <a:rPr lang="zh-CN" altLang="en-US" sz="2800" b="1" kern="100" dirty="0">
                          <a:effectLst/>
                          <a:latin typeface="Times New Roman" pitchFamily="18" charset="0"/>
                          <a:ea typeface="Times New Roman" pitchFamily="18" charset="0"/>
                          <a:cs typeface="Times New Roman" pitchFamily="18" charset="0"/>
                        </a:rPr>
                        <a:t>通过认识法治社会建设的实践，懂得法治社会的具体表现，理解建设法治社会的具体措施。</a:t>
                      </a:r>
                    </a:p>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2</a:t>
                      </a:r>
                      <a:r>
                        <a:rPr lang="zh-CN" altLang="en-US" sz="2800" b="1" kern="100" dirty="0">
                          <a:effectLst/>
                          <a:latin typeface="Times New Roman" pitchFamily="18" charset="0"/>
                          <a:ea typeface="Times New Roman" pitchFamily="18" charset="0"/>
                          <a:cs typeface="Times New Roman" pitchFamily="18" charset="0"/>
                        </a:rPr>
                        <a:t>．根据我国法治社会建设的实践，理解法治社会的含义和要求，认同拥护、积极参与法治社会建设。</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．中共中央办公厅、国务院办公厅印发的《关于加快推进公共法律服务体系建设的意见》指出，要加快推进公共法律服务体系建设，全面提升公共法律服务能力和水平。这对建设法治社会的意义在于</a:t>
            </a:r>
            <a:endParaRPr lang="en-US" altLang="zh-CN" kern="100" dirty="0">
              <a:latin typeface="Times New Roman"/>
              <a:cs typeface="Times New Roman"/>
            </a:endParaRPr>
          </a:p>
          <a:p>
            <a:pPr algn="r">
              <a:spcAft>
                <a:spcPts val="0"/>
              </a:spcAft>
            </a:pP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．有利于发挥社会规范在社会治理中的积极作用</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．有利于人民群众获得及时有效的法律帮助</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．有利于完善有机衔接、相互协调的多元化纠纷解决机制</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．有利于深入开展法治宣传教育，增强全社会法治观念</a:t>
            </a:r>
            <a:endParaRPr lang="zh-CN" altLang="zh-CN" sz="1050" kern="100" dirty="0">
              <a:effectLst/>
              <a:latin typeface="宋体"/>
              <a:cs typeface="Courier New"/>
            </a:endParaRPr>
          </a:p>
        </p:txBody>
      </p:sp>
      <p:sp>
        <p:nvSpPr>
          <p:cNvPr id="3" name="矩形 2"/>
          <p:cNvSpPr/>
          <p:nvPr/>
        </p:nvSpPr>
        <p:spPr>
          <a:xfrm>
            <a:off x="324431" y="439221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2350377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加快推进公共法律服务体系建设，不是发挥社会规范的作用，</a:t>
            </a:r>
            <a:r>
              <a:rPr lang="en-US" altLang="zh-CN" kern="100" dirty="0">
                <a:latin typeface="Times New Roman"/>
                <a:ea typeface="华文楷体"/>
                <a:cs typeface="Courier New"/>
              </a:rPr>
              <a:t>A</a:t>
            </a:r>
            <a:r>
              <a:rPr lang="zh-CN" altLang="zh-CN" kern="100" dirty="0">
                <a:latin typeface="Times New Roman"/>
                <a:ea typeface="华文楷体"/>
                <a:cs typeface="Times New Roman"/>
              </a:rPr>
              <a:t>不符合题意。加快推进公共法律服务体系建设，全面提升公共法律服务能力和水平，有利于人民群众在遇到法律问题或者权益受到侵害时获得及时有效的法律帮助，</a:t>
            </a:r>
            <a:r>
              <a:rPr lang="en-US" altLang="zh-CN" kern="100" dirty="0">
                <a:latin typeface="Times New Roman"/>
                <a:ea typeface="华文楷体"/>
                <a:cs typeface="Courier New"/>
              </a:rPr>
              <a:t>B</a:t>
            </a:r>
            <a:r>
              <a:rPr lang="zh-CN" altLang="zh-CN" kern="100" dirty="0">
                <a:latin typeface="Times New Roman"/>
                <a:ea typeface="华文楷体"/>
                <a:cs typeface="Times New Roman"/>
              </a:rPr>
              <a:t>正确。全面提升公共法律服务能力和水平，不是完善有机衔接、相互协调的多元化纠纷解决机制，</a:t>
            </a:r>
            <a:r>
              <a:rPr lang="en-US" altLang="zh-CN" kern="100" dirty="0">
                <a:latin typeface="Times New Roman"/>
                <a:ea typeface="华文楷体"/>
                <a:cs typeface="Courier New"/>
              </a:rPr>
              <a:t>C</a:t>
            </a:r>
            <a:r>
              <a:rPr lang="zh-CN" altLang="zh-CN" kern="100" dirty="0">
                <a:latin typeface="Times New Roman"/>
                <a:ea typeface="华文楷体"/>
                <a:cs typeface="Times New Roman"/>
              </a:rPr>
              <a:t>不符合题意。加快推进公共法律服务体系建设，不属于开展法治宣传教育，</a:t>
            </a:r>
            <a:r>
              <a:rPr lang="en-US" altLang="zh-CN" kern="100" dirty="0">
                <a:latin typeface="Times New Roman"/>
                <a:ea typeface="华文楷体"/>
                <a:cs typeface="Courier New"/>
              </a:rPr>
              <a:t>D</a:t>
            </a:r>
            <a:r>
              <a:rPr lang="zh-CN" altLang="zh-CN" kern="100" dirty="0">
                <a:latin typeface="Times New Roman"/>
                <a:ea typeface="华文楷体"/>
                <a:cs typeface="Times New Roman"/>
              </a:rPr>
              <a:t>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3516288854"/>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633593"/>
          </a:xfrm>
        </p:spPr>
        <p:txBody>
          <a:bodyPr/>
          <a:lstStyle/>
          <a:p>
            <a:pPr algn="just">
              <a:lnSpc>
                <a:spcPct val="130000"/>
              </a:lnSpc>
              <a:spcAft>
                <a:spcPts val="0"/>
              </a:spcAft>
            </a:pPr>
            <a:r>
              <a:rPr lang="en-US" altLang="zh-CN" kern="100" dirty="0">
                <a:latin typeface="Times New Roman"/>
                <a:cs typeface="Courier New"/>
              </a:rPr>
              <a:t>2</a:t>
            </a:r>
            <a:r>
              <a:rPr lang="zh-CN" altLang="zh-CN" kern="100" dirty="0">
                <a:latin typeface="Times New Roman"/>
                <a:ea typeface="华文楷体"/>
                <a:cs typeface="Times New Roman"/>
              </a:rPr>
              <a:t>．</a:t>
            </a:r>
            <a:r>
              <a:rPr lang="zh-CN" altLang="zh-CN" kern="100" dirty="0">
                <a:latin typeface="Times New Roman"/>
                <a:cs typeface="Times New Roman"/>
              </a:rPr>
              <a:t>近年来，某县积极创新工作模式，大力推进法治乡村建设。以法治文化为引导，培育和践行社会主义核心价值观，实现法治文化阵地全覆盖；</a:t>
            </a:r>
            <a:r>
              <a:rPr lang="en-US" altLang="zh-CN" kern="100" dirty="0">
                <a:latin typeface="Times New Roman"/>
                <a:cs typeface="Courier New"/>
              </a:rPr>
              <a:t>110</a:t>
            </a:r>
            <a:r>
              <a:rPr lang="zh-CN" altLang="zh-CN" kern="100" dirty="0">
                <a:latin typeface="Times New Roman"/>
                <a:cs typeface="Times New Roman"/>
              </a:rPr>
              <a:t>个村</a:t>
            </a:r>
            <a:r>
              <a:rPr lang="en-US" altLang="zh-CN" kern="100" dirty="0">
                <a:latin typeface="Times New Roman"/>
                <a:cs typeface="Courier New"/>
              </a:rPr>
              <a:t>(</a:t>
            </a:r>
            <a:r>
              <a:rPr lang="zh-CN" altLang="zh-CN" kern="100" dirty="0">
                <a:latin typeface="Times New Roman"/>
                <a:cs typeface="Times New Roman"/>
              </a:rPr>
              <a:t>社区</a:t>
            </a:r>
            <a:r>
              <a:rPr lang="en-US" altLang="zh-CN" kern="100" dirty="0">
                <a:latin typeface="Times New Roman"/>
                <a:cs typeface="Courier New"/>
              </a:rPr>
              <a:t>)</a:t>
            </a:r>
            <a:r>
              <a:rPr lang="zh-CN" altLang="zh-CN" kern="100" dirty="0">
                <a:latin typeface="Times New Roman"/>
                <a:cs typeface="Times New Roman"/>
              </a:rPr>
              <a:t>全部选聘法律顾问，建立法律服务群，为群众提供订单式法律服务；发挥村级调解委员会的作用，成功调解常见纠纷</a:t>
            </a:r>
            <a:r>
              <a:rPr lang="en-US" altLang="zh-CN" kern="100" dirty="0">
                <a:latin typeface="Times New Roman"/>
                <a:cs typeface="Courier New"/>
              </a:rPr>
              <a:t>959</a:t>
            </a:r>
            <a:r>
              <a:rPr lang="zh-CN" altLang="zh-CN" kern="100" dirty="0">
                <a:latin typeface="Times New Roman"/>
                <a:cs typeface="Times New Roman"/>
              </a:rPr>
              <a:t>件。该县建设法治社会的有益经验是</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①</a:t>
            </a:r>
            <a:r>
              <a:rPr lang="zh-CN" altLang="zh-CN" kern="100" dirty="0">
                <a:latin typeface="Times New Roman"/>
                <a:cs typeface="Times New Roman"/>
              </a:rPr>
              <a:t>弘扬法治精神，建设法治文化，推动全社会树立法治意识　</a:t>
            </a:r>
            <a:r>
              <a:rPr lang="en-US" altLang="zh-CN" kern="100" dirty="0">
                <a:latin typeface="Times New Roman"/>
                <a:cs typeface="Courier New"/>
              </a:rPr>
              <a:t>②</a:t>
            </a:r>
            <a:r>
              <a:rPr lang="zh-CN" altLang="zh-CN" kern="100" dirty="0">
                <a:latin typeface="Times New Roman"/>
                <a:cs typeface="Times New Roman"/>
              </a:rPr>
              <a:t>创新基层群众自治组织形式，提高社会治理的法治化水平　</a:t>
            </a:r>
            <a:r>
              <a:rPr lang="en-US" altLang="zh-CN" kern="100" dirty="0">
                <a:latin typeface="Times New Roman"/>
                <a:cs typeface="Courier New"/>
              </a:rPr>
              <a:t>③</a:t>
            </a:r>
            <a:r>
              <a:rPr lang="zh-CN" altLang="zh-CN" kern="100" dirty="0">
                <a:latin typeface="Times New Roman"/>
                <a:cs typeface="Times New Roman"/>
              </a:rPr>
              <a:t>建设完备的法律服务体系，使法律服务更好惠及人民群众　</a:t>
            </a:r>
            <a:r>
              <a:rPr lang="en-US" altLang="zh-CN" kern="100" dirty="0">
                <a:latin typeface="Times New Roman"/>
                <a:cs typeface="Courier New"/>
              </a:rPr>
              <a:t>④</a:t>
            </a:r>
            <a:r>
              <a:rPr lang="zh-CN" altLang="zh-CN" kern="100" dirty="0">
                <a:latin typeface="Times New Roman"/>
                <a:cs typeface="Times New Roman"/>
              </a:rPr>
              <a:t>健全社会矛盾纠纷预防化解机制，充分发挥党建引领作用</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324432" y="5798112"/>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6515891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55845"/>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以法治文化为引导，实现法治文化阵地全覆盖，体现了该地弘扬法治精神，建设法治文化，推动全社会树立法治意识，</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符合题意。材料没有涉及基层群众自治组织形式的创新，②不符合题意。选聘法律顾问，建立法律服务群，为群众提供订单式法律服务，体现了该地建设完备的法律服务体系，使法律服务更好惠及人民群众，③符合题意。材料强调发挥村级调解委员会的作用，但没有体现党建引领作用，④排除。</a:t>
            </a:r>
            <a:endParaRPr lang="zh-CN" altLang="zh-CN" sz="1050" kern="100" dirty="0">
              <a:effectLst/>
              <a:latin typeface="宋体"/>
              <a:cs typeface="Courier New"/>
            </a:endParaRPr>
          </a:p>
        </p:txBody>
      </p:sp>
    </p:spTree>
    <p:extLst>
      <p:ext uri="{BB962C8B-B14F-4D97-AF65-F5344CB8AC3E}">
        <p14:creationId xmlns:p14="http://schemas.microsoft.com/office/powerpoint/2010/main" val="543859809"/>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5085303"/>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30000"/>
              </a:lnSpc>
              <a:spcAft>
                <a:spcPts val="0"/>
              </a:spcAft>
            </a:pPr>
            <a:r>
              <a:rPr lang="zh-CN" altLang="zh-CN" kern="100" dirty="0">
                <a:latin typeface="Times New Roman"/>
                <a:ea typeface="华文仿宋"/>
                <a:cs typeface="Times New Roman"/>
              </a:rPr>
              <a:t>加快建设法治社会</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法治社会是构筑法治国家的基础。弘扬社会主义法治精神，传承中华优秀传统法律文化，引导全体人民做社会主义法治的忠实崇尚者、自觉遵守者、坚定捍卫者。</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建设覆盖城乡的公共法律服务体系，深入开展法治宣传教育，增强全民法治观念。</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推进多层次多领域依法治理，提升社会治理法治化水平。</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ea typeface="华文仿宋"/>
                <a:cs typeface="Courier New"/>
              </a:rPr>
              <a:t>(4)</a:t>
            </a:r>
            <a:r>
              <a:rPr lang="zh-CN" altLang="zh-CN" kern="100" dirty="0">
                <a:latin typeface="Times New Roman"/>
                <a:ea typeface="华文仿宋"/>
                <a:cs typeface="Times New Roman"/>
              </a:rPr>
              <a:t>发挥领导干部示范带头作用，努力使尊法学法守法用法在全社会蔚然成风。</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8734938"/>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S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20677" y="2339987"/>
            <a:ext cx="6029325"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3711785"/>
          </a:xfrm>
        </p:spPr>
        <p:txBody>
          <a:bodyPr/>
          <a:lstStyle/>
          <a:p>
            <a:pPr algn="just">
              <a:spcAft>
                <a:spcPts val="0"/>
              </a:spcAft>
            </a:pPr>
            <a:r>
              <a:rPr lang="en-US" altLang="zh-CN" kern="100" dirty="0">
                <a:latin typeface="Times New Roman"/>
                <a:ea typeface="黑体"/>
                <a:cs typeface="Courier New"/>
              </a:rPr>
              <a:t>1</a:t>
            </a:r>
            <a:r>
              <a:rPr lang="zh-CN" altLang="zh-CN" kern="100" dirty="0">
                <a:latin typeface="Times New Roman"/>
                <a:cs typeface="Times New Roman"/>
              </a:rPr>
              <a:t>．随着某市加大对电动自行车的规范管理，与此有关的交通事故明显下降，公共生活更加和谐有序。这主要得益于</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．法治国家建设，实现依宪执政、良法之治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．法治社会建设，引导普遍遵守、社会和谐</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．法治政府建设，确保廉洁高效、执法严明</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．法治中国建设，坚持依法治国、依法执政</a:t>
            </a:r>
            <a:endParaRPr lang="zh-CN" altLang="zh-CN" sz="1050" kern="100" dirty="0">
              <a:latin typeface="宋体"/>
              <a:cs typeface="Courier New"/>
            </a:endParaRPr>
          </a:p>
        </p:txBody>
      </p:sp>
      <p:sp>
        <p:nvSpPr>
          <p:cNvPr id="4" name="矩形 3"/>
          <p:cNvSpPr/>
          <p:nvPr/>
        </p:nvSpPr>
        <p:spPr>
          <a:xfrm>
            <a:off x="339104" y="342010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93812"/>
          </a:xfrm>
        </p:spPr>
        <p:txBody>
          <a:bodyPr/>
          <a:lstStyle/>
          <a:p>
            <a:pPr algn="just">
              <a:lnSpc>
                <a:spcPct val="130000"/>
              </a:lnSpc>
              <a:spcAft>
                <a:spcPts val="0"/>
              </a:spcAft>
            </a:pPr>
            <a:r>
              <a:rPr lang="en-US" altLang="zh-CN" sz="2700" kern="100" dirty="0">
                <a:latin typeface="Times New Roman"/>
                <a:cs typeface="Courier New"/>
              </a:rPr>
              <a:t>2</a:t>
            </a:r>
            <a:r>
              <a:rPr lang="zh-CN" altLang="zh-CN" sz="2700" kern="100" dirty="0">
                <a:latin typeface="Times New Roman"/>
                <a:cs typeface="Times New Roman"/>
              </a:rPr>
              <a:t>．</a:t>
            </a:r>
            <a:r>
              <a:rPr lang="en-US" altLang="zh-CN" sz="2700" kern="100" dirty="0">
                <a:latin typeface="宋体"/>
                <a:cs typeface="Times New Roman"/>
              </a:rPr>
              <a:t>“</a:t>
            </a:r>
            <a:r>
              <a:rPr lang="zh-CN" altLang="zh-CN" sz="2700" kern="100" dirty="0">
                <a:latin typeface="Times New Roman"/>
                <a:cs typeface="Times New Roman"/>
              </a:rPr>
              <a:t>三位一体</a:t>
            </a:r>
            <a:r>
              <a:rPr lang="en-US" altLang="zh-CN" sz="2700" kern="100" dirty="0">
                <a:latin typeface="宋体"/>
                <a:cs typeface="Times New Roman"/>
              </a:rPr>
              <a:t>”</a:t>
            </a:r>
            <a:r>
              <a:rPr lang="zh-CN" altLang="zh-CN" sz="2700" kern="100" dirty="0">
                <a:latin typeface="Times New Roman"/>
                <a:cs typeface="Times New Roman"/>
              </a:rPr>
              <a:t>建设这一重大命题是直面法治建设</a:t>
            </a:r>
            <a:r>
              <a:rPr lang="en-US" altLang="zh-CN" sz="2700" kern="100" dirty="0">
                <a:latin typeface="宋体"/>
                <a:cs typeface="Times New Roman"/>
              </a:rPr>
              <a:t>“</a:t>
            </a:r>
            <a:r>
              <a:rPr lang="zh-CN" altLang="zh-CN" sz="2700" kern="100" dirty="0">
                <a:latin typeface="Times New Roman"/>
                <a:cs typeface="Times New Roman"/>
              </a:rPr>
              <a:t>强国家、重政府、轻社会</a:t>
            </a:r>
            <a:r>
              <a:rPr lang="en-US" altLang="zh-CN" sz="2700" kern="100" dirty="0">
                <a:latin typeface="宋体"/>
                <a:cs typeface="Times New Roman"/>
              </a:rPr>
              <a:t>”</a:t>
            </a:r>
            <a:r>
              <a:rPr lang="zh-CN" altLang="zh-CN" sz="2700" kern="100" dirty="0">
                <a:latin typeface="Times New Roman"/>
                <a:cs typeface="Times New Roman"/>
              </a:rPr>
              <a:t>的偏差。唯有补齐</a:t>
            </a:r>
            <a:r>
              <a:rPr lang="en-US" altLang="zh-CN" sz="2700" kern="100" dirty="0">
                <a:latin typeface="宋体"/>
                <a:cs typeface="Times New Roman"/>
              </a:rPr>
              <a:t>“</a:t>
            </a:r>
            <a:r>
              <a:rPr lang="zh-CN" altLang="zh-CN" sz="2700" kern="100" dirty="0">
                <a:latin typeface="Times New Roman"/>
                <a:cs typeface="Times New Roman"/>
              </a:rPr>
              <a:t>法治社会</a:t>
            </a:r>
            <a:r>
              <a:rPr lang="en-US" altLang="zh-CN" sz="2700" kern="100" dirty="0">
                <a:latin typeface="宋体"/>
                <a:cs typeface="Times New Roman"/>
              </a:rPr>
              <a:t>”</a:t>
            </a:r>
            <a:r>
              <a:rPr lang="zh-CN" altLang="zh-CN" sz="2700" kern="100" dirty="0">
                <a:latin typeface="Times New Roman"/>
                <a:cs typeface="Times New Roman"/>
              </a:rPr>
              <a:t>建设的短板，才能从更高层次上推进</a:t>
            </a:r>
            <a:r>
              <a:rPr lang="en-US" altLang="zh-CN" sz="2700" kern="100" dirty="0">
                <a:latin typeface="宋体"/>
                <a:cs typeface="Times New Roman"/>
              </a:rPr>
              <a:t>“</a:t>
            </a:r>
            <a:r>
              <a:rPr lang="zh-CN" altLang="zh-CN" sz="2700" kern="100" dirty="0">
                <a:latin typeface="Times New Roman"/>
                <a:cs typeface="Times New Roman"/>
              </a:rPr>
              <a:t>法治中国</a:t>
            </a:r>
            <a:r>
              <a:rPr lang="en-US" altLang="zh-CN" sz="2700" kern="100" dirty="0">
                <a:latin typeface="宋体"/>
                <a:cs typeface="Times New Roman"/>
              </a:rPr>
              <a:t>”</a:t>
            </a:r>
            <a:r>
              <a:rPr lang="zh-CN" altLang="zh-CN" sz="2700" kern="100" dirty="0">
                <a:latin typeface="Times New Roman"/>
                <a:cs typeface="Times New Roman"/>
              </a:rPr>
              <a:t>建设。下列关于法治社会说法正确的是</a:t>
            </a:r>
            <a:r>
              <a:rPr lang="en-US" altLang="zh-CN" sz="2700" kern="100" dirty="0">
                <a:latin typeface="Times New Roman"/>
                <a:cs typeface="Courier New"/>
              </a:rPr>
              <a:t> (</a:t>
            </a:r>
            <a:r>
              <a:rPr lang="zh-CN" altLang="zh-CN" sz="2700" kern="100" dirty="0">
                <a:latin typeface="Times New Roman"/>
                <a:cs typeface="Times New Roman"/>
              </a:rPr>
              <a:t>　</a:t>
            </a:r>
            <a:r>
              <a:rPr lang="zh-CN" altLang="zh-CN" sz="2700" kern="100" dirty="0">
                <a:solidFill>
                  <a:srgbClr val="FF0000"/>
                </a:solidFill>
                <a:latin typeface="Times New Roman"/>
                <a:cs typeface="Times New Roman"/>
              </a:rPr>
              <a:t>　</a:t>
            </a:r>
            <a:r>
              <a:rPr lang="en-US" altLang="zh-CN" sz="2700" kern="100" dirty="0">
                <a:latin typeface="Times New Roman"/>
                <a:cs typeface="Courier New"/>
              </a:rPr>
              <a:t>)</a:t>
            </a:r>
            <a:endParaRPr lang="zh-CN" altLang="zh-CN" sz="2700" kern="100" dirty="0">
              <a:latin typeface="宋体"/>
              <a:cs typeface="Courier New"/>
            </a:endParaRPr>
          </a:p>
          <a:p>
            <a:pPr algn="just">
              <a:lnSpc>
                <a:spcPct val="130000"/>
              </a:lnSpc>
              <a:spcAft>
                <a:spcPts val="0"/>
              </a:spcAft>
            </a:pPr>
            <a:r>
              <a:rPr lang="en-US" altLang="zh-CN" sz="2700" kern="100" dirty="0">
                <a:latin typeface="Times New Roman"/>
                <a:cs typeface="Courier New"/>
              </a:rPr>
              <a:t>A</a:t>
            </a:r>
            <a:r>
              <a:rPr lang="zh-CN" altLang="zh-CN" sz="2700" kern="100" dirty="0">
                <a:latin typeface="Times New Roman"/>
                <a:cs typeface="Times New Roman"/>
              </a:rPr>
              <a:t>．实现全社会对法治的普遍信仰，为法治建设提供广泛的社会基础</a:t>
            </a:r>
            <a:endParaRPr lang="zh-CN" altLang="zh-CN" sz="2700" kern="100" dirty="0">
              <a:latin typeface="宋体"/>
              <a:cs typeface="Courier New"/>
            </a:endParaRPr>
          </a:p>
          <a:p>
            <a:pPr marL="622300" indent="-622300" algn="just">
              <a:lnSpc>
                <a:spcPct val="130000"/>
              </a:lnSpc>
              <a:spcAft>
                <a:spcPts val="0"/>
              </a:spcAft>
            </a:pPr>
            <a:r>
              <a:rPr lang="en-US" altLang="zh-CN" sz="2700" kern="100" dirty="0">
                <a:latin typeface="Times New Roman"/>
                <a:cs typeface="Courier New"/>
              </a:rPr>
              <a:t>B</a:t>
            </a:r>
            <a:r>
              <a:rPr lang="zh-CN" altLang="zh-CN" sz="2700" kern="100" dirty="0">
                <a:latin typeface="Times New Roman"/>
                <a:cs typeface="Times New Roman"/>
              </a:rPr>
              <a:t>．打造全社会尊法学法守法用法的法治氛围，为法治建设提供坚实的思想基础</a:t>
            </a:r>
            <a:endParaRPr lang="zh-CN" altLang="zh-CN" sz="2700" kern="100" dirty="0">
              <a:latin typeface="宋体"/>
              <a:cs typeface="Courier New"/>
            </a:endParaRPr>
          </a:p>
          <a:p>
            <a:pPr marL="622300" indent="-622300" algn="just">
              <a:lnSpc>
                <a:spcPct val="130000"/>
              </a:lnSpc>
              <a:spcAft>
                <a:spcPts val="0"/>
              </a:spcAft>
            </a:pPr>
            <a:r>
              <a:rPr lang="en-US" altLang="zh-CN" sz="2700" kern="100" dirty="0">
                <a:latin typeface="Times New Roman"/>
                <a:cs typeface="Courier New"/>
              </a:rPr>
              <a:t>C</a:t>
            </a:r>
            <a:r>
              <a:rPr lang="zh-CN" altLang="zh-CN" sz="2700" kern="100" dirty="0">
                <a:latin typeface="Times New Roman"/>
                <a:cs typeface="Times New Roman"/>
              </a:rPr>
              <a:t>．公平正义和公民权利得到有效维护和保障，广大群众崇尚和拥护法治，为法治建设打牢群众基础</a:t>
            </a:r>
            <a:endParaRPr lang="zh-CN" altLang="zh-CN" sz="2700" kern="100" dirty="0">
              <a:latin typeface="宋体"/>
              <a:cs typeface="Courier New"/>
            </a:endParaRPr>
          </a:p>
          <a:p>
            <a:pPr marL="622300" indent="-622300" algn="just">
              <a:lnSpc>
                <a:spcPct val="130000"/>
              </a:lnSpc>
              <a:spcAft>
                <a:spcPts val="0"/>
              </a:spcAft>
            </a:pPr>
            <a:r>
              <a:rPr lang="en-US" altLang="zh-CN" sz="2700" kern="100" dirty="0">
                <a:latin typeface="Times New Roman"/>
                <a:cs typeface="Courier New"/>
              </a:rPr>
              <a:t>D</a:t>
            </a:r>
            <a:r>
              <a:rPr lang="zh-CN" altLang="zh-CN" sz="2700" kern="100" dirty="0">
                <a:latin typeface="Times New Roman"/>
                <a:cs typeface="Times New Roman"/>
              </a:rPr>
              <a:t>．法治社会意味着宪法和法律得到有效实施和普遍遵守，公共生活领域依法运行</a:t>
            </a:r>
            <a:endParaRPr lang="zh-CN" altLang="zh-CN" sz="2700" kern="100" dirty="0">
              <a:effectLst/>
              <a:latin typeface="宋体"/>
              <a:cs typeface="Courier New"/>
            </a:endParaRPr>
          </a:p>
        </p:txBody>
      </p:sp>
      <p:sp>
        <p:nvSpPr>
          <p:cNvPr id="3" name="矩形 2"/>
          <p:cNvSpPr/>
          <p:nvPr/>
        </p:nvSpPr>
        <p:spPr>
          <a:xfrm>
            <a:off x="360437" y="396016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．一篇网络文章针对网络上一些民众对关注度较高的案件进行围观施压的做法提出委婉的批评，强调法治的程序性，提醒公众不能用偏激的观点去施压，甚至</a:t>
            </a:r>
            <a:r>
              <a:rPr lang="en-US" altLang="zh-CN" kern="100" dirty="0">
                <a:latin typeface="宋体"/>
                <a:cs typeface="Times New Roman"/>
              </a:rPr>
              <a:t>“</a:t>
            </a:r>
            <a:r>
              <a:rPr lang="zh-CN" altLang="zh-CN" kern="100" dirty="0">
                <a:latin typeface="Times New Roman"/>
                <a:cs typeface="Times New Roman"/>
              </a:rPr>
              <a:t>绑架</a:t>
            </a:r>
            <a:r>
              <a:rPr lang="en-US" altLang="zh-CN" kern="100" dirty="0">
                <a:latin typeface="宋体"/>
                <a:cs typeface="Times New Roman"/>
              </a:rPr>
              <a:t>”</a:t>
            </a:r>
            <a:r>
              <a:rPr lang="zh-CN" altLang="zh-CN" kern="100" dirty="0">
                <a:latin typeface="Times New Roman"/>
                <a:cs typeface="Times New Roman"/>
              </a:rPr>
              <a:t>法律的正当程序。该文章的主旨强调</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．公民权利不能凌驾于法律正当程序之上</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．公民应珍惜和正确对待最基本政治权利</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．要充分发挥新闻监督这一有效手段作用</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．应适当削弱公民对司法机关监督的权利</a:t>
            </a:r>
            <a:endParaRPr lang="zh-CN" altLang="zh-CN" sz="1050" kern="100" dirty="0">
              <a:effectLst/>
              <a:latin typeface="宋体"/>
              <a:cs typeface="Courier New"/>
            </a:endParaRPr>
          </a:p>
        </p:txBody>
      </p:sp>
      <p:sp>
        <p:nvSpPr>
          <p:cNvPr id="3" name="矩形 2"/>
          <p:cNvSpPr/>
          <p:nvPr/>
        </p:nvSpPr>
        <p:spPr>
          <a:xfrm>
            <a:off x="324246" y="320408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．近年来，江苏省创新探索</a:t>
            </a:r>
            <a:r>
              <a:rPr lang="en-US" altLang="zh-CN" kern="100" dirty="0">
                <a:latin typeface="宋体"/>
                <a:cs typeface="Times New Roman"/>
              </a:rPr>
              <a:t>“</a:t>
            </a:r>
            <a:r>
              <a:rPr lang="zh-CN" altLang="zh-CN" kern="100" dirty="0">
                <a:latin typeface="Times New Roman"/>
                <a:cs typeface="Times New Roman"/>
              </a:rPr>
              <a:t>援法议事</a:t>
            </a:r>
            <a:r>
              <a:rPr lang="en-US" altLang="zh-CN" kern="100" dirty="0">
                <a:latin typeface="宋体"/>
                <a:cs typeface="Times New Roman"/>
              </a:rPr>
              <a:t>”</a:t>
            </a:r>
            <a:r>
              <a:rPr lang="zh-CN" altLang="zh-CN" kern="100" dirty="0">
                <a:latin typeface="Times New Roman"/>
                <a:cs typeface="Times New Roman"/>
              </a:rPr>
              <a:t>活动在基层的实践。基层党组织、村居社区运用法治思维处理群众事务的意识得到明显增强，有效解决了一批群众的烦心事、揪心事、操心事和难心事，基层干部群众办事依法、遇事找法、解决问题用法、化解矛盾靠法的氛围逐渐形成。这启示我们</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．增强全社会法治观念，夯实基层群众自治法治基础</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．必须坚持人民司法为人民，依靠人民推进公正司法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．创新基层群众自治组织形式，提升治理法治化水平</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．运用法治思维和法治方式履行职责，建设法治政府</a:t>
            </a:r>
            <a:endParaRPr lang="zh-CN" altLang="zh-CN" sz="1050" kern="100" dirty="0">
              <a:effectLst/>
              <a:latin typeface="宋体"/>
              <a:cs typeface="Courier New"/>
            </a:endParaRPr>
          </a:p>
        </p:txBody>
      </p:sp>
      <p:sp>
        <p:nvSpPr>
          <p:cNvPr id="3" name="矩形 2"/>
          <p:cNvSpPr/>
          <p:nvPr/>
        </p:nvSpPr>
        <p:spPr>
          <a:xfrm>
            <a:off x="324432" y="381615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0579753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3037498"/>
          </a:xfrm>
        </p:spPr>
        <p:txBody>
          <a:bodyPr/>
          <a:lstStyle/>
          <a:p>
            <a:pPr algn="just">
              <a:spcAft>
                <a:spcPts val="0"/>
              </a:spcAft>
            </a:pPr>
            <a:r>
              <a:rPr lang="zh-CN" altLang="zh-CN" kern="100" dirty="0">
                <a:latin typeface="Times New Roman"/>
                <a:ea typeface="黑体"/>
                <a:cs typeface="Times New Roman"/>
              </a:rPr>
              <a:t>一、法治社会的内涵</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．什么是法治社会？</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法治社会是指法律得到公认和普遍遵从、社会治理依法开展、公共生活和谐有序的社会。</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．重要性：法治社会是构筑法治国家的</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a:t>
            </a:r>
            <a:endParaRPr lang="zh-CN" altLang="zh-CN" sz="1050" kern="100" dirty="0">
              <a:latin typeface="宋体"/>
              <a:cs typeface="Courier New"/>
            </a:endParaRPr>
          </a:p>
        </p:txBody>
      </p:sp>
      <p:sp>
        <p:nvSpPr>
          <p:cNvPr id="2" name="矩形 1"/>
          <p:cNvSpPr/>
          <p:nvPr/>
        </p:nvSpPr>
        <p:spPr>
          <a:xfrm>
            <a:off x="6658426" y="4121023"/>
            <a:ext cx="902811" cy="523220"/>
          </a:xfrm>
          <a:prstGeom prst="rect">
            <a:avLst/>
          </a:prstGeom>
        </p:spPr>
        <p:txBody>
          <a:bodyPr wrap="none">
            <a:spAutoFit/>
          </a:bodyPr>
          <a:lstStyle/>
          <a:p>
            <a:r>
              <a:rPr lang="zh-CN" altLang="zh-CN" b="1" dirty="0">
                <a:latin typeface="Times New Roman"/>
                <a:ea typeface="华文楷体"/>
                <a:cs typeface="Times New Roman"/>
              </a:rPr>
              <a:t>基础</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47799"/>
            <a:ext cx="10692000" cy="5521512"/>
          </a:xfrm>
        </p:spPr>
        <p:txBody>
          <a:bodyPr/>
          <a:lstStyle/>
          <a:p>
            <a:pPr algn="just">
              <a:spcAft>
                <a:spcPts val="0"/>
              </a:spcAft>
            </a:pPr>
            <a:r>
              <a:rPr lang="en-US" altLang="zh-CN" kern="100" dirty="0">
                <a:latin typeface="Times New Roman"/>
                <a:cs typeface="Courier New"/>
              </a:rPr>
              <a:t>5</a:t>
            </a:r>
            <a:r>
              <a:rPr lang="zh-CN" altLang="zh-CN" kern="100" dirty="0">
                <a:latin typeface="Times New Roman"/>
                <a:cs typeface="Times New Roman"/>
              </a:rPr>
              <a:t>．党的二十大报告高度重视法治社会建设，系统提出了法治社会建设的任务书和路线图，确立了新时代新征程建设法治社会的行动纲领，建设法治国家能够更好地形成全社会学法信法用法的氛围。下列措施属于建设法治社会的是</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深入开展法治宣传教育，推动全社会树立法治意识</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社会纠纷依法得到解决，人们普遍通过诉讼来主张自己的权利</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发挥法律的教化作用，强化法律对道德建设的促进作用</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④完善法律援助制度，健全司法救助体系</a:t>
            </a:r>
            <a:endParaRPr lang="zh-CN" altLang="zh-CN" sz="1050" kern="100" dirty="0">
              <a:latin typeface="宋体"/>
              <a:cs typeface="Courier New"/>
            </a:endParaRPr>
          </a:p>
          <a:p>
            <a:pPr>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a:t>
            </a:r>
            <a:r>
              <a:rPr lang="zh-CN" altLang="zh-CN" kern="100" dirty="0">
                <a:latin typeface="Times New Roman"/>
                <a:cs typeface="Times New Roman"/>
              </a:rPr>
              <a:t>　　</a:t>
            </a:r>
            <a:r>
              <a:rPr lang="en-US" altLang="zh-CN" kern="100" dirty="0">
                <a:latin typeface="Times New Roman"/>
                <a:cs typeface="Courier New"/>
              </a:rPr>
              <a:t>B</a:t>
            </a:r>
            <a:r>
              <a:rPr lang="zh-CN" altLang="zh-CN" kern="100" dirty="0">
                <a:latin typeface="Times New Roman"/>
                <a:cs typeface="Times New Roman"/>
              </a:rPr>
              <a:t>．</a:t>
            </a:r>
            <a:r>
              <a:rPr lang="en-US" altLang="zh-CN" kern="100" dirty="0">
                <a:latin typeface="Times New Roman"/>
                <a:cs typeface="Courier New"/>
              </a:rPr>
              <a:t>①④</a:t>
            </a:r>
            <a:r>
              <a:rPr lang="zh-CN" altLang="zh-CN" kern="100" dirty="0">
                <a:latin typeface="Times New Roman"/>
                <a:cs typeface="Times New Roman"/>
              </a:rPr>
              <a:t>　　</a:t>
            </a:r>
            <a:r>
              <a:rPr lang="en-US" altLang="zh-CN" kern="100" dirty="0">
                <a:latin typeface="Times New Roman"/>
                <a:cs typeface="Courier New"/>
              </a:rPr>
              <a:t>C</a:t>
            </a:r>
            <a:r>
              <a:rPr lang="zh-CN" altLang="zh-CN" kern="100" dirty="0">
                <a:latin typeface="Times New Roman"/>
                <a:cs typeface="Times New Roman"/>
              </a:rPr>
              <a:t>．</a:t>
            </a:r>
            <a:r>
              <a:rPr lang="en-US" altLang="zh-CN" kern="100" dirty="0">
                <a:latin typeface="Times New Roman"/>
                <a:cs typeface="Courier New"/>
              </a:rPr>
              <a:t>②③</a:t>
            </a:r>
            <a:r>
              <a:rPr lang="zh-CN" altLang="zh-CN" kern="100" dirty="0">
                <a:latin typeface="Times New Roman"/>
                <a:cs typeface="Times New Roman"/>
              </a:rPr>
              <a:t>　　</a:t>
            </a:r>
            <a:r>
              <a:rPr lang="en-US" altLang="zh-CN" kern="100" dirty="0">
                <a:latin typeface="Times New Roman"/>
                <a:cs typeface="Courier New"/>
              </a:rPr>
              <a:t>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2340657" y="547233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0524340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5586413" cy="1104918"/>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十八</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法治社会</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1" y="-144129"/>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4859087"/>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．具体内涵</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全社会对</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普遍信仰，实施</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成为全社会的一致追求。普遍认可法律是社会生活中所有人都应遵守的基本规范。</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得到有效实施和普遍遵守，社会各个领域依法运行。</a:t>
            </a:r>
            <a:endParaRPr lang="zh-CN" altLang="zh-CN" sz="1050" kern="100" dirty="0">
              <a:latin typeface="宋体"/>
              <a:cs typeface="Courier New"/>
            </a:endParaRPr>
          </a:p>
          <a:p>
            <a:pPr algn="just">
              <a:spcAft>
                <a:spcPts val="0"/>
              </a:spcAft>
            </a:pPr>
            <a:r>
              <a:rPr lang="en-US" altLang="zh-CN" kern="100" dirty="0">
                <a:latin typeface="Times New Roman"/>
                <a:cs typeface="Courier New"/>
              </a:rPr>
              <a:t>(3)</a:t>
            </a:r>
            <a:r>
              <a:rPr lang="zh-CN" altLang="zh-CN" kern="100" dirty="0">
                <a:latin typeface="Times New Roman"/>
                <a:cs typeface="Times New Roman"/>
              </a:rPr>
              <a:t>社会纠纷依法得到解决，</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得到切实维护和实现。</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易错清零</a:t>
            </a:r>
            <a:r>
              <a:rPr lang="en-US" altLang="zh-CN" kern="100" dirty="0">
                <a:latin typeface="Times New Roman"/>
                <a:ea typeface="黑体"/>
                <a:cs typeface="Courier New"/>
              </a:rPr>
              <a:t>]</a:t>
            </a:r>
            <a:r>
              <a:rPr lang="zh-CN" altLang="zh-CN" kern="100" dirty="0">
                <a:latin typeface="Times New Roman"/>
                <a:ea typeface="华文楷体"/>
                <a:cs typeface="Times New Roman"/>
              </a:rPr>
              <a:t>法治社会建设不仅仅是国家的事情，需要全社会共同参与。法治社会建设需要人民参与，成效</a:t>
            </a:r>
            <a:r>
              <a:rPr lang="zh-CN" altLang="en-US" kern="100" dirty="0">
                <a:latin typeface="Times New Roman"/>
                <a:ea typeface="华文楷体"/>
                <a:cs typeface="Times New Roman"/>
              </a:rPr>
              <a:t>由</a:t>
            </a:r>
            <a:r>
              <a:rPr lang="zh-CN" altLang="zh-CN" kern="100" dirty="0">
                <a:latin typeface="Times New Roman"/>
                <a:ea typeface="华文楷体"/>
                <a:cs typeface="Times New Roman"/>
              </a:rPr>
              <a:t>人民评价，成果</a:t>
            </a:r>
            <a:r>
              <a:rPr lang="zh-CN" altLang="en-US" kern="100" dirty="0">
                <a:latin typeface="Times New Roman"/>
                <a:ea typeface="华文楷体"/>
                <a:cs typeface="Times New Roman"/>
              </a:rPr>
              <a:t>由</a:t>
            </a:r>
            <a:r>
              <a:rPr lang="zh-CN" altLang="zh-CN" kern="100" dirty="0">
                <a:latin typeface="Times New Roman"/>
                <a:ea typeface="华文楷体"/>
                <a:cs typeface="Times New Roman"/>
              </a:rPr>
              <a:t>人民共享，增强人民群众的获得感、幸福感、安全感。</a:t>
            </a:r>
            <a:endParaRPr lang="zh-CN" altLang="zh-CN" sz="1050" kern="100" dirty="0">
              <a:effectLst/>
              <a:latin typeface="宋体"/>
              <a:cs typeface="Courier New"/>
            </a:endParaRPr>
          </a:p>
        </p:txBody>
      </p:sp>
      <p:sp>
        <p:nvSpPr>
          <p:cNvPr id="2" name="矩形 1"/>
          <p:cNvSpPr/>
          <p:nvPr/>
        </p:nvSpPr>
        <p:spPr>
          <a:xfrm>
            <a:off x="2265938" y="1420723"/>
            <a:ext cx="902811" cy="523220"/>
          </a:xfrm>
          <a:prstGeom prst="rect">
            <a:avLst/>
          </a:prstGeom>
        </p:spPr>
        <p:txBody>
          <a:bodyPr wrap="none">
            <a:spAutoFit/>
          </a:bodyPr>
          <a:lstStyle/>
          <a:p>
            <a:r>
              <a:rPr lang="zh-CN" altLang="zh-CN" b="1" dirty="0">
                <a:latin typeface="Times New Roman"/>
                <a:ea typeface="华文楷体"/>
                <a:cs typeface="Times New Roman"/>
              </a:rPr>
              <a:t>法治</a:t>
            </a:r>
            <a:endParaRPr lang="zh-CN" altLang="en-US" dirty="0"/>
          </a:p>
        </p:txBody>
      </p:sp>
      <p:sp>
        <p:nvSpPr>
          <p:cNvPr id="4" name="矩形 3"/>
          <p:cNvSpPr/>
          <p:nvPr/>
        </p:nvSpPr>
        <p:spPr>
          <a:xfrm>
            <a:off x="5509009" y="1420723"/>
            <a:ext cx="902811" cy="523220"/>
          </a:xfrm>
          <a:prstGeom prst="rect">
            <a:avLst/>
          </a:prstGeom>
        </p:spPr>
        <p:txBody>
          <a:bodyPr wrap="none">
            <a:spAutoFit/>
          </a:bodyPr>
          <a:lstStyle/>
          <a:p>
            <a:r>
              <a:rPr lang="zh-CN" altLang="zh-CN" b="1" dirty="0">
                <a:latin typeface="Times New Roman"/>
                <a:ea typeface="华文楷体"/>
                <a:cs typeface="Times New Roman"/>
              </a:rPr>
              <a:t>法治</a:t>
            </a:r>
            <a:endParaRPr lang="zh-CN" altLang="en-US" dirty="0"/>
          </a:p>
        </p:txBody>
      </p:sp>
      <p:sp>
        <p:nvSpPr>
          <p:cNvPr id="5" name="矩形 4"/>
          <p:cNvSpPr/>
          <p:nvPr/>
        </p:nvSpPr>
        <p:spPr>
          <a:xfrm>
            <a:off x="792485" y="2628019"/>
            <a:ext cx="1980029" cy="523220"/>
          </a:xfrm>
          <a:prstGeom prst="rect">
            <a:avLst/>
          </a:prstGeom>
        </p:spPr>
        <p:txBody>
          <a:bodyPr wrap="none">
            <a:spAutoFit/>
          </a:bodyPr>
          <a:lstStyle/>
          <a:p>
            <a:r>
              <a:rPr lang="zh-CN" altLang="zh-CN" b="1" dirty="0">
                <a:latin typeface="Times New Roman"/>
                <a:ea typeface="华文楷体"/>
                <a:cs typeface="Times New Roman"/>
              </a:rPr>
              <a:t>宪法和法律</a:t>
            </a:r>
            <a:endParaRPr lang="zh-CN" altLang="en-US" dirty="0"/>
          </a:p>
        </p:txBody>
      </p:sp>
      <p:sp>
        <p:nvSpPr>
          <p:cNvPr id="6" name="矩形 5"/>
          <p:cNvSpPr/>
          <p:nvPr/>
        </p:nvSpPr>
        <p:spPr>
          <a:xfrm>
            <a:off x="4716921" y="3237241"/>
            <a:ext cx="1620957" cy="523220"/>
          </a:xfrm>
          <a:prstGeom prst="rect">
            <a:avLst/>
          </a:prstGeom>
        </p:spPr>
        <p:txBody>
          <a:bodyPr wrap="none">
            <a:spAutoFit/>
          </a:bodyPr>
          <a:lstStyle/>
          <a:p>
            <a:r>
              <a:rPr lang="zh-CN" altLang="zh-CN" b="1" dirty="0">
                <a:latin typeface="Times New Roman"/>
                <a:ea typeface="华文楷体"/>
                <a:cs typeface="Times New Roman"/>
              </a:rPr>
              <a:t>公平正义</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415037" y="395771"/>
            <a:ext cx="10692000" cy="1227772"/>
          </a:xfrm>
        </p:spPr>
        <p:txBody>
          <a:bodyPr/>
          <a:lstStyle/>
          <a:p>
            <a:pPr algn="just">
              <a:spcAft>
                <a:spcPts val="0"/>
              </a:spcAft>
            </a:pPr>
            <a:r>
              <a:rPr lang="zh-CN" altLang="zh-CN" kern="100" dirty="0">
                <a:latin typeface="Times New Roman"/>
                <a:ea typeface="黑体"/>
                <a:cs typeface="Times New Roman"/>
              </a:rPr>
              <a:t>二、建设法治社会</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．举措及要求</a:t>
            </a:r>
            <a:endParaRPr lang="zh-CN" altLang="zh-CN" sz="1050" kern="100" dirty="0">
              <a:effectLst/>
              <a:latin typeface="宋体"/>
              <a:cs typeface="Courier New"/>
            </a:endParaRPr>
          </a:p>
        </p:txBody>
      </p:sp>
      <p:graphicFrame>
        <p:nvGraphicFramePr>
          <p:cNvPr id="2" name="表格 1"/>
          <p:cNvGraphicFramePr>
            <a:graphicFrameLocks noGrp="1"/>
          </p:cNvGraphicFramePr>
          <p:nvPr>
            <p:extLst>
              <p:ext uri="{D42A27DB-BD31-4B8C-83A1-F6EECF244321}">
                <p14:modId xmlns:p14="http://schemas.microsoft.com/office/powerpoint/2010/main" val="346292045"/>
              </p:ext>
            </p:extLst>
          </p:nvPr>
        </p:nvGraphicFramePr>
        <p:xfrm>
          <a:off x="576461" y="1655911"/>
          <a:ext cx="10369550" cy="4560888"/>
        </p:xfrm>
        <a:graphic>
          <a:graphicData uri="http://schemas.openxmlformats.org/drawingml/2006/table">
            <a:tbl>
              <a:tblPr/>
              <a:tblGrid>
                <a:gridCol w="2484276">
                  <a:extLst>
                    <a:ext uri="{9D8B030D-6E8A-4147-A177-3AD203B41FA5}">
                      <a16:colId xmlns:a16="http://schemas.microsoft.com/office/drawing/2014/main" val="20000"/>
                    </a:ext>
                  </a:extLst>
                </a:gridCol>
                <a:gridCol w="7885274">
                  <a:extLst>
                    <a:ext uri="{9D8B030D-6E8A-4147-A177-3AD203B41FA5}">
                      <a16:colId xmlns:a16="http://schemas.microsoft.com/office/drawing/2014/main" val="20001"/>
                    </a:ext>
                  </a:extLst>
                </a:gridCol>
              </a:tblGrid>
              <a:tr h="0">
                <a:tc>
                  <a:txBody>
                    <a:bodyPr/>
                    <a:lstStyle/>
                    <a:p>
                      <a:pPr algn="ctr">
                        <a:lnSpc>
                          <a:spcPct val="110000"/>
                        </a:lnSpc>
                        <a:spcAft>
                          <a:spcPts val="0"/>
                        </a:spcAft>
                      </a:pPr>
                      <a:r>
                        <a:rPr lang="zh-CN" sz="2800" b="1" kern="100">
                          <a:solidFill>
                            <a:srgbClr val="C00000"/>
                          </a:solidFill>
                          <a:effectLst/>
                          <a:latin typeface="宋体"/>
                          <a:ea typeface="微软雅黑"/>
                          <a:cs typeface="Times New Roman"/>
                        </a:rPr>
                        <a:t>举措</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0000"/>
                        </a:lnSpc>
                        <a:spcAft>
                          <a:spcPts val="0"/>
                        </a:spcAft>
                      </a:pPr>
                      <a:r>
                        <a:rPr lang="zh-CN" sz="2800" b="1" kern="100">
                          <a:solidFill>
                            <a:srgbClr val="C00000"/>
                          </a:solidFill>
                          <a:effectLst/>
                          <a:latin typeface="宋体"/>
                          <a:ea typeface="微软雅黑"/>
                          <a:cs typeface="Times New Roman"/>
                        </a:rPr>
                        <a:t>要求</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a:txBody>
                    <a:bodyPr/>
                    <a:lstStyle/>
                    <a:p>
                      <a:pPr algn="l">
                        <a:lnSpc>
                          <a:spcPct val="110000"/>
                        </a:lnSpc>
                        <a:spcAft>
                          <a:spcPts val="0"/>
                        </a:spcAft>
                      </a:pPr>
                      <a:r>
                        <a:rPr lang="zh-CN" sz="2800" b="1" kern="100" dirty="0">
                          <a:effectLst/>
                          <a:latin typeface="Times New Roman"/>
                          <a:cs typeface="Times New Roman"/>
                        </a:rPr>
                        <a:t>深入开展法治宣传教育，推动全社会树立法治意识</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zh-CN" sz="2800" b="1" kern="100" dirty="0">
                          <a:effectLst/>
                          <a:latin typeface="Times New Roman"/>
                          <a:cs typeface="Times New Roman"/>
                        </a:rPr>
                        <a:t>法治社会建设需要全社会共同参与，必须在全社会弘扬</a:t>
                      </a:r>
                      <a:r>
                        <a:rPr lang="en-US" sz="2800" b="1" kern="100" dirty="0">
                          <a:solidFill>
                            <a:srgbClr val="000000"/>
                          </a:solidFill>
                          <a:effectLst/>
                          <a:latin typeface="Times New Roman"/>
                          <a:ea typeface="华文楷体"/>
                          <a:cs typeface="Courier New"/>
                        </a:rPr>
                        <a:t>________________</a:t>
                      </a:r>
                      <a:r>
                        <a:rPr lang="zh-CN" sz="2800" b="1" kern="100" dirty="0">
                          <a:effectLst/>
                          <a:latin typeface="Times New Roman"/>
                          <a:cs typeface="Times New Roman"/>
                        </a:rPr>
                        <a:t>，传承中华优秀传统法律文化，建设社会主义法治文化，深入开展法治宣传教育，增强全社会法治观念，推动全社会树立</a:t>
                      </a:r>
                      <a:r>
                        <a:rPr lang="en-US" sz="2800" b="1" kern="100" dirty="0">
                          <a:solidFill>
                            <a:srgbClr val="000000"/>
                          </a:solidFill>
                          <a:effectLst/>
                          <a:latin typeface="Times New Roman"/>
                          <a:ea typeface="华文楷体"/>
                          <a:cs typeface="Courier New"/>
                        </a:rPr>
                        <a:t>________</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l">
                        <a:lnSpc>
                          <a:spcPct val="110000"/>
                        </a:lnSpc>
                        <a:spcAft>
                          <a:spcPts val="0"/>
                        </a:spcAft>
                      </a:pPr>
                      <a:r>
                        <a:rPr lang="zh-CN" sz="2800" b="1" kern="100">
                          <a:effectLst/>
                          <a:latin typeface="Times New Roman"/>
                          <a:cs typeface="Times New Roman"/>
                        </a:rPr>
                        <a:t>提高社会治理法治化水平</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zh-CN" sz="2800" b="1" kern="100" dirty="0">
                          <a:effectLst/>
                          <a:latin typeface="Times New Roman"/>
                          <a:cs typeface="Times New Roman"/>
                        </a:rPr>
                        <a:t>深化基层组织和部门、行业</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，支持各类社会主体自我约束、自我管理。发挥市民公约、乡规民约、行业规章、团体章程等社会规范在社会治理中的积极作用</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矩形 2"/>
          <p:cNvSpPr/>
          <p:nvPr/>
        </p:nvSpPr>
        <p:spPr>
          <a:xfrm>
            <a:off x="4176861" y="2520007"/>
            <a:ext cx="3057247" cy="523220"/>
          </a:xfrm>
          <a:prstGeom prst="rect">
            <a:avLst/>
          </a:prstGeom>
        </p:spPr>
        <p:txBody>
          <a:bodyPr wrap="none">
            <a:spAutoFit/>
          </a:bodyPr>
          <a:lstStyle/>
          <a:p>
            <a:r>
              <a:rPr lang="zh-CN" altLang="zh-CN" b="1" dirty="0">
                <a:latin typeface="Times New Roman"/>
                <a:ea typeface="华文楷体"/>
                <a:cs typeface="Times New Roman"/>
              </a:rPr>
              <a:t>社会主义法治精神</a:t>
            </a:r>
            <a:endParaRPr lang="zh-CN" altLang="en-US" dirty="0"/>
          </a:p>
        </p:txBody>
      </p:sp>
      <p:sp>
        <p:nvSpPr>
          <p:cNvPr id="4" name="矩形 3"/>
          <p:cNvSpPr/>
          <p:nvPr/>
        </p:nvSpPr>
        <p:spPr>
          <a:xfrm>
            <a:off x="3420777" y="3960167"/>
            <a:ext cx="1620957" cy="523220"/>
          </a:xfrm>
          <a:prstGeom prst="rect">
            <a:avLst/>
          </a:prstGeom>
        </p:spPr>
        <p:txBody>
          <a:bodyPr wrap="none">
            <a:spAutoFit/>
          </a:bodyPr>
          <a:lstStyle/>
          <a:p>
            <a:r>
              <a:rPr lang="zh-CN" altLang="zh-CN" b="1" dirty="0">
                <a:latin typeface="Times New Roman"/>
                <a:ea typeface="华文楷体"/>
                <a:cs typeface="Times New Roman"/>
              </a:rPr>
              <a:t>法治意识</a:t>
            </a:r>
            <a:endParaRPr lang="zh-CN" altLang="en-US" dirty="0"/>
          </a:p>
        </p:txBody>
      </p:sp>
      <p:sp>
        <p:nvSpPr>
          <p:cNvPr id="5" name="矩形 4"/>
          <p:cNvSpPr/>
          <p:nvPr/>
        </p:nvSpPr>
        <p:spPr>
          <a:xfrm>
            <a:off x="7308432" y="4428219"/>
            <a:ext cx="1620957" cy="523220"/>
          </a:xfrm>
          <a:prstGeom prst="rect">
            <a:avLst/>
          </a:prstGeom>
        </p:spPr>
        <p:txBody>
          <a:bodyPr wrap="none">
            <a:spAutoFit/>
          </a:bodyPr>
          <a:lstStyle/>
          <a:p>
            <a:r>
              <a:rPr lang="zh-CN" altLang="zh-CN" b="1" dirty="0">
                <a:latin typeface="Times New Roman"/>
                <a:ea typeface="华文楷体"/>
                <a:cs typeface="Times New Roman"/>
              </a:rPr>
              <a:t>依法治理</a:t>
            </a:r>
            <a:endParaRPr lang="zh-CN" altLang="en-US" dirty="0"/>
          </a:p>
        </p:txBody>
      </p:sp>
    </p:spTree>
    <p:extLst>
      <p:ext uri="{BB962C8B-B14F-4D97-AF65-F5344CB8AC3E}">
        <p14:creationId xmlns:p14="http://schemas.microsoft.com/office/powerpoint/2010/main" val="26098921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615552348"/>
              </p:ext>
            </p:extLst>
          </p:nvPr>
        </p:nvGraphicFramePr>
        <p:xfrm>
          <a:off x="576263" y="719807"/>
          <a:ext cx="10369550" cy="5147628"/>
        </p:xfrm>
        <a:graphic>
          <a:graphicData uri="http://schemas.openxmlformats.org/drawingml/2006/table">
            <a:tbl>
              <a:tblPr/>
              <a:tblGrid>
                <a:gridCol w="2519801">
                  <a:extLst>
                    <a:ext uri="{9D8B030D-6E8A-4147-A177-3AD203B41FA5}">
                      <a16:colId xmlns:a16="http://schemas.microsoft.com/office/drawing/2014/main" val="20000"/>
                    </a:ext>
                  </a:extLst>
                </a:gridCol>
                <a:gridCol w="7849749">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举措</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要求</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0">
                <a:tc>
                  <a:txBody>
                    <a:bodyPr/>
                    <a:lstStyle/>
                    <a:p>
                      <a:pPr algn="l">
                        <a:lnSpc>
                          <a:spcPct val="140000"/>
                        </a:lnSpc>
                        <a:spcAft>
                          <a:spcPts val="0"/>
                        </a:spcAft>
                      </a:pPr>
                      <a:r>
                        <a:rPr lang="zh-CN" sz="2800" b="1" kern="100" dirty="0">
                          <a:effectLst/>
                          <a:latin typeface="Times New Roman"/>
                          <a:cs typeface="Times New Roman"/>
                        </a:rPr>
                        <a:t>建设完备的法律服务体系</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a:effectLst/>
                          <a:latin typeface="Times New Roman"/>
                          <a:cs typeface="Times New Roman"/>
                        </a:rPr>
                        <a:t>推进覆盖城乡居民的</a:t>
                      </a:r>
                      <a:r>
                        <a:rPr lang="en-US" sz="2800" b="1" kern="100">
                          <a:solidFill>
                            <a:srgbClr val="000000"/>
                          </a:solidFill>
                          <a:effectLst/>
                          <a:latin typeface="Times New Roman"/>
                          <a:ea typeface="华文楷体"/>
                          <a:cs typeface="Courier New"/>
                        </a:rPr>
                        <a:t>________________</a:t>
                      </a:r>
                      <a:r>
                        <a:rPr lang="zh-CN" sz="2800" b="1" kern="100">
                          <a:effectLst/>
                          <a:latin typeface="Times New Roman"/>
                          <a:cs typeface="Times New Roman"/>
                        </a:rPr>
                        <a:t>建设，完善法律援助制度，扩大援助范围，健全司法救助体系，保证人民群众在遇到法律问题或者权利受到侵害时获得及时有效的法律帮助</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l">
                        <a:lnSpc>
                          <a:spcPct val="140000"/>
                        </a:lnSpc>
                        <a:spcAft>
                          <a:spcPts val="0"/>
                        </a:spcAft>
                      </a:pPr>
                      <a:r>
                        <a:rPr lang="zh-CN" sz="2800" b="1" kern="100">
                          <a:effectLst/>
                          <a:latin typeface="Times New Roman"/>
                          <a:cs typeface="Times New Roman"/>
                        </a:rPr>
                        <a:t>健全社会矛盾纠纷预防化解机制</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强化法律在维护群众权益、化解社会矛盾中的权威地位，引导和支持人们理性表达诉求、依法维护权益。完善调解、仲裁、行政裁决、行政复议、诉讼等有机衔接、相互协调的</a:t>
                      </a:r>
                      <a:r>
                        <a:rPr lang="en-US" sz="2800" b="1" kern="100" dirty="0">
                          <a:solidFill>
                            <a:srgbClr val="000000"/>
                          </a:solidFill>
                          <a:effectLst/>
                          <a:latin typeface="Times New Roman"/>
                          <a:ea typeface="华文楷体"/>
                          <a:cs typeface="Courier New"/>
                        </a:rPr>
                        <a:t>________________</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矩形 1"/>
          <p:cNvSpPr/>
          <p:nvPr/>
        </p:nvSpPr>
        <p:spPr>
          <a:xfrm>
            <a:off x="6304190" y="1331875"/>
            <a:ext cx="3057247" cy="523220"/>
          </a:xfrm>
          <a:prstGeom prst="rect">
            <a:avLst/>
          </a:prstGeom>
        </p:spPr>
        <p:txBody>
          <a:bodyPr wrap="none">
            <a:spAutoFit/>
          </a:bodyPr>
          <a:lstStyle/>
          <a:p>
            <a:r>
              <a:rPr lang="zh-CN" altLang="zh-CN" b="1" dirty="0">
                <a:latin typeface="Times New Roman"/>
                <a:ea typeface="华文楷体"/>
                <a:cs typeface="Times New Roman"/>
              </a:rPr>
              <a:t>公共法律服务体系</a:t>
            </a:r>
            <a:endParaRPr lang="zh-CN" altLang="en-US" dirty="0"/>
          </a:p>
        </p:txBody>
      </p:sp>
      <p:sp>
        <p:nvSpPr>
          <p:cNvPr id="4" name="矩形 3"/>
          <p:cNvSpPr/>
          <p:nvPr/>
        </p:nvSpPr>
        <p:spPr>
          <a:xfrm>
            <a:off x="7741257" y="5508339"/>
            <a:ext cx="3057247" cy="523220"/>
          </a:xfrm>
          <a:prstGeom prst="rect">
            <a:avLst/>
          </a:prstGeom>
        </p:spPr>
        <p:txBody>
          <a:bodyPr wrap="none">
            <a:spAutoFit/>
          </a:bodyPr>
          <a:lstStyle/>
          <a:p>
            <a:r>
              <a:rPr lang="zh-CN" altLang="zh-CN" b="1" dirty="0">
                <a:latin typeface="Times New Roman"/>
                <a:ea typeface="华文楷体"/>
                <a:cs typeface="Times New Roman"/>
              </a:rPr>
              <a:t>多元纠纷解决机制</a:t>
            </a:r>
            <a:endParaRPr lang="zh-CN" altLang="en-US" dirty="0"/>
          </a:p>
        </p:txBody>
      </p:sp>
    </p:spTree>
    <p:extLst>
      <p:ext uri="{BB962C8B-B14F-4D97-AF65-F5344CB8AC3E}">
        <p14:creationId xmlns:p14="http://schemas.microsoft.com/office/powerpoint/2010/main" val="850260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05301"/>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画里话外</a:t>
            </a:r>
            <a:r>
              <a:rPr lang="en-US" altLang="zh-CN" kern="100" dirty="0">
                <a:latin typeface="Times New Roman"/>
                <a:ea typeface="黑体"/>
                <a:cs typeface="Courier New"/>
              </a:rPr>
              <a:t>]</a:t>
            </a:r>
            <a:r>
              <a:rPr lang="zh-CN" altLang="zh-CN" kern="100" dirty="0">
                <a:latin typeface="Times New Roman"/>
                <a:ea typeface="华文楷体"/>
                <a:cs typeface="Times New Roman"/>
              </a:rPr>
              <a:t>加快建设法治社会，必须在全社会弘扬社会主义法治精神，传承中华优秀传统法律文化，使社会更好地形成尊法学法守法用法的氛围，引导全体人民做社会主义法治的忠实崇尚者、自觉遵守者、坚定捍卫者。</a:t>
            </a:r>
            <a:endParaRPr lang="zh-CN" altLang="zh-CN" sz="1050" kern="100" dirty="0">
              <a:effectLst/>
              <a:latin typeface="宋体"/>
              <a:cs typeface="Courier New"/>
            </a:endParaRPr>
          </a:p>
        </p:txBody>
      </p:sp>
      <p:pic>
        <p:nvPicPr>
          <p:cNvPr id="3" name="图片 2" descr="ZZ116-3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16821" y="3240087"/>
            <a:ext cx="3078480" cy="2150745"/>
          </a:xfrm>
          <a:prstGeom prst="rect">
            <a:avLst/>
          </a:prstGeom>
          <a:noFill/>
          <a:ln>
            <a:noFill/>
          </a:ln>
        </p:spPr>
      </p:pic>
    </p:spTree>
    <p:extLst>
      <p:ext uri="{BB962C8B-B14F-4D97-AF65-F5344CB8AC3E}">
        <p14:creationId xmlns:p14="http://schemas.microsoft.com/office/powerpoint/2010/main" val="261695872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446119"/>
          </a:xfrm>
        </p:spPr>
        <p:txBody>
          <a:bodyPr/>
          <a:lstStyle/>
          <a:p>
            <a:pPr algn="just">
              <a:spcAft>
                <a:spcPts val="0"/>
              </a:spcAft>
            </a:pPr>
            <a:r>
              <a:rPr lang="en-US" altLang="zh-CN" kern="100" dirty="0">
                <a:latin typeface="Times New Roman"/>
                <a:cs typeface="Courier New"/>
              </a:rPr>
              <a:t>2</a:t>
            </a:r>
            <a:r>
              <a:rPr lang="zh-CN" altLang="zh-CN" kern="100" dirty="0">
                <a:latin typeface="Times New Roman"/>
                <a:ea typeface="华文楷体"/>
                <a:cs typeface="Times New Roman"/>
              </a:rPr>
              <a:t>．</a:t>
            </a:r>
            <a:r>
              <a:rPr lang="zh-CN" altLang="zh-CN" kern="100" dirty="0">
                <a:latin typeface="Times New Roman"/>
                <a:cs typeface="Times New Roman"/>
              </a:rPr>
              <a:t>建设法治社会有什么重大意义？</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通过建设法治社会，能够使全社会更好地形成尊法学法守法用法的氛围，增进社会共识，维护社会秩序；能够更好地协调各方利益关系，有效化解社会矛盾，实现社会和谐。</a:t>
            </a:r>
            <a:endParaRPr lang="zh-CN" altLang="zh-CN" sz="1050" kern="100" dirty="0">
              <a:effectLst/>
              <a:latin typeface="宋体"/>
              <a:cs typeface="Courier New"/>
            </a:endParaRPr>
          </a:p>
        </p:txBody>
      </p:sp>
      <p:sp>
        <p:nvSpPr>
          <p:cNvPr id="3" name="副标题 1"/>
          <p:cNvSpPr txBox="1">
            <a:spLocks/>
          </p:cNvSpPr>
          <p:nvPr/>
        </p:nvSpPr>
        <p:spPr>
          <a:xfrm>
            <a:off x="432445" y="3276091"/>
            <a:ext cx="10692000" cy="2446119"/>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知识拓展</a:t>
            </a:r>
            <a:r>
              <a:rPr lang="en-US" altLang="zh-CN" kern="100" dirty="0">
                <a:latin typeface="Times New Roman"/>
                <a:ea typeface="黑体"/>
                <a:cs typeface="Courier New"/>
              </a:rPr>
              <a:t>]</a:t>
            </a:r>
            <a:r>
              <a:rPr lang="zh-CN" altLang="zh-CN" kern="100" dirty="0">
                <a:latin typeface="Times New Roman"/>
                <a:ea typeface="华文楷体"/>
                <a:cs typeface="Times New Roman"/>
              </a:rPr>
              <a:t>法治社会建设要把培育全社会法治意识、法治精神、法治理念、法治信仰作为基础性工程来抓，以充分调动人民群众参与法治的积极性、主动性、创造性，树立起对法治内心拥护、真诚信仰和忠诚践行的主体自觉。</a:t>
            </a:r>
            <a:endParaRPr lang="zh-CN" altLang="zh-CN" sz="1050" kern="100" dirty="0">
              <a:effectLst/>
              <a:latin typeface="宋体"/>
              <a:cs typeface="Courier New"/>
            </a:endParaRPr>
          </a:p>
        </p:txBody>
      </p:sp>
    </p:spTree>
    <p:extLst>
      <p:ext uri="{BB962C8B-B14F-4D97-AF65-F5344CB8AC3E}">
        <p14:creationId xmlns:p14="http://schemas.microsoft.com/office/powerpoint/2010/main" val="5173640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3037498"/>
          </a:xfrm>
        </p:spPr>
        <p:txBody>
          <a:bodyPr/>
          <a:lstStyle/>
          <a:p>
            <a:pPr>
              <a:spcAft>
                <a:spcPts val="0"/>
              </a:spcAft>
            </a:pPr>
            <a:r>
              <a:rPr lang="en-US" altLang="zh-CN" kern="100" dirty="0">
                <a:latin typeface="Times New Roman"/>
                <a:cs typeface="Courier New"/>
              </a:rPr>
              <a:t>1</a:t>
            </a:r>
            <a:r>
              <a:rPr lang="zh-CN" altLang="zh-CN" kern="100" dirty="0">
                <a:latin typeface="Times New Roman"/>
                <a:cs typeface="Times New Roman"/>
              </a:rPr>
              <a:t>．法治社会就是全社会信仰法律。</a:t>
            </a:r>
            <a:r>
              <a:rPr lang="en-US" altLang="zh-CN" kern="100" dirty="0">
                <a:latin typeface="Times New Roman"/>
                <a:cs typeface="Times New Roman"/>
              </a:rPr>
              <a:t>					</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2</a:t>
            </a:r>
            <a:r>
              <a:rPr lang="zh-CN" altLang="zh-CN" kern="100" dirty="0">
                <a:latin typeface="Times New Roman"/>
                <a:cs typeface="Times New Roman"/>
              </a:rPr>
              <a:t>．建设法治社会只需要加强普法活动。</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3</a:t>
            </a:r>
            <a:r>
              <a:rPr lang="zh-CN" altLang="zh-CN" kern="100" dirty="0">
                <a:latin typeface="Times New Roman"/>
                <a:cs typeface="Times New Roman"/>
              </a:rPr>
              <a:t>．法治社会意味着全社会对道德普遍信仰，实施德治成为全社会的一致追求。</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4</a:t>
            </a:r>
            <a:r>
              <a:rPr lang="zh-CN" altLang="zh-CN" kern="100" dirty="0">
                <a:latin typeface="Times New Roman"/>
                <a:cs typeface="Times New Roman"/>
              </a:rPr>
              <a:t>．在纠纷发生后，人们普遍依据道德主张自己的权利。</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261537" y="1331875"/>
            <a:ext cx="545342" cy="523220"/>
          </a:xfrm>
          <a:prstGeom prst="rect">
            <a:avLst/>
          </a:prstGeom>
        </p:spPr>
        <p:txBody>
          <a:bodyPr wrap="none">
            <a:spAutoFit/>
          </a:bodyPr>
          <a:lstStyle/>
          <a:p>
            <a:r>
              <a:rPr lang="en-US" altLang="zh-CN" b="1" dirty="0"/>
              <a:t>×</a:t>
            </a:r>
            <a:endParaRPr lang="zh-CN" altLang="en-US" dirty="0"/>
          </a:p>
        </p:txBody>
      </p:sp>
      <p:sp>
        <p:nvSpPr>
          <p:cNvPr id="6" name="矩形 5"/>
          <p:cNvSpPr/>
          <p:nvPr/>
        </p:nvSpPr>
        <p:spPr>
          <a:xfrm>
            <a:off x="10242487" y="1912900"/>
            <a:ext cx="545342" cy="523220"/>
          </a:xfrm>
          <a:prstGeom prst="rect">
            <a:avLst/>
          </a:prstGeom>
        </p:spPr>
        <p:txBody>
          <a:bodyPr wrap="none">
            <a:spAutoFit/>
          </a:bodyPr>
          <a:lstStyle/>
          <a:p>
            <a:r>
              <a:rPr lang="en-US" altLang="zh-CN" b="1" dirty="0"/>
              <a:t>×</a:t>
            </a:r>
            <a:endParaRPr lang="zh-CN" altLang="en-US" dirty="0"/>
          </a:p>
        </p:txBody>
      </p:sp>
      <p:sp>
        <p:nvSpPr>
          <p:cNvPr id="7" name="矩形 6"/>
          <p:cNvSpPr/>
          <p:nvPr/>
        </p:nvSpPr>
        <p:spPr>
          <a:xfrm>
            <a:off x="10223437" y="3122575"/>
            <a:ext cx="545342" cy="523220"/>
          </a:xfrm>
          <a:prstGeom prst="rect">
            <a:avLst/>
          </a:prstGeom>
        </p:spPr>
        <p:txBody>
          <a:bodyPr wrap="none">
            <a:spAutoFit/>
          </a:bodyPr>
          <a:lstStyle/>
          <a:p>
            <a:r>
              <a:rPr lang="en-US" altLang="zh-CN" b="1" dirty="0"/>
              <a:t>×</a:t>
            </a:r>
            <a:endParaRPr lang="zh-CN" altLang="en-US" dirty="0"/>
          </a:p>
        </p:txBody>
      </p:sp>
      <p:sp>
        <p:nvSpPr>
          <p:cNvPr id="8" name="矩形 7"/>
          <p:cNvSpPr/>
          <p:nvPr/>
        </p:nvSpPr>
        <p:spPr>
          <a:xfrm>
            <a:off x="10242487" y="3808375"/>
            <a:ext cx="545342" cy="523220"/>
          </a:xfrm>
          <a:prstGeom prst="rect">
            <a:avLst/>
          </a:prstGeom>
        </p:spPr>
        <p:txBody>
          <a:bodyPr wrap="none">
            <a:spAutoFit/>
          </a:bodyPr>
          <a:lstStyle/>
          <a:p>
            <a:r>
              <a:rPr lang="en-US" altLang="zh-CN" b="1" dirty="0"/>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TotalTime>
  <Words>3006</Words>
  <Application>Microsoft Office PowerPoint</Application>
  <PresentationFormat>自定义</PresentationFormat>
  <Paragraphs>177</Paragraphs>
  <Slides>32</Slides>
  <Notes>12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32</vt:i4>
      </vt:variant>
    </vt:vector>
  </HeadingPairs>
  <TitlesOfParts>
    <vt:vector size="46" baseType="lpstr">
      <vt:lpstr>HelveticaNeueLT Pro 67 MdCn</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1358</cp:revision>
  <dcterms:created xsi:type="dcterms:W3CDTF">2016-06-29T09:22:00Z</dcterms:created>
  <dcterms:modified xsi:type="dcterms:W3CDTF">2026-02-05T09:01:49Z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