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25"/>
  </p:notesMasterIdLst>
  <p:handoutMasterIdLst>
    <p:handoutMasterId r:id="rId26"/>
  </p:handoutMasterIdLst>
  <p:sldIdLst>
    <p:sldId id="2476" r:id="rId3"/>
    <p:sldId id="3839" r:id="rId4"/>
    <p:sldId id="3855" r:id="rId5"/>
    <p:sldId id="3856" r:id="rId6"/>
    <p:sldId id="3785" r:id="rId7"/>
    <p:sldId id="3863" r:id="rId8"/>
    <p:sldId id="3873" r:id="rId9"/>
    <p:sldId id="3874" r:id="rId10"/>
    <p:sldId id="3791" r:id="rId11"/>
    <p:sldId id="3858" r:id="rId12"/>
    <p:sldId id="3861" r:id="rId13"/>
    <p:sldId id="3866" r:id="rId14"/>
    <p:sldId id="3868" r:id="rId15"/>
    <p:sldId id="3867" r:id="rId16"/>
    <p:sldId id="3862" r:id="rId17"/>
    <p:sldId id="3845" r:id="rId18"/>
    <p:sldId id="3869" r:id="rId19"/>
    <p:sldId id="3870" r:id="rId20"/>
    <p:sldId id="3817" r:id="rId21"/>
    <p:sldId id="3853" r:id="rId22"/>
    <p:sldId id="3875" r:id="rId23"/>
    <p:sldId id="2276" r:id="rId24"/>
  </p:sldIdLst>
  <p:sldSz cx="11522075" cy="6480175"/>
  <p:notesSz cx="6858000" cy="9144000"/>
  <p:custDataLst>
    <p:tags r:id="rId27"/>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 initials="tao" lastIdx="1" clrIdx="0">
    <p:extLst>
      <p:ext uri="{19B8F6BF-5375-455C-9EA6-DF929625EA0E}">
        <p15:presenceInfo xmlns:p15="http://schemas.microsoft.com/office/powerpoint/2012/main" userId="l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9064" autoAdjust="0"/>
  </p:normalViewPr>
  <p:slideViewPr>
    <p:cSldViewPr>
      <p:cViewPr varScale="1">
        <p:scale>
          <a:sx n="117" d="100"/>
          <a:sy n="117" d="100"/>
        </p:scale>
        <p:origin x="102" y="21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7" d="100"/>
          <a:sy n="87" d="100"/>
        </p:scale>
        <p:origin x="2988"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gs" Target="tags/tag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796919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extLst>
      <p:ext uri="{BB962C8B-B14F-4D97-AF65-F5344CB8AC3E}">
        <p14:creationId xmlns:p14="http://schemas.microsoft.com/office/powerpoint/2010/main" val="3857434013"/>
      </p:ext>
    </p:extLst>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19</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20</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21</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22</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slide" Target="../slides/slide19.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第一单元　中国共产党的领导</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第一单元　中国共产党的领导</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3.&#37197;&#22871;&#32451;&#20064;&#39064;/&#21333;&#20803;&#32032;&#20859;&#35780;&#20215;/01%20%20&#31532;&#19968;&#21333;&#20803;%20%20&#21333;&#20803;&#32032;&#20859;&#35780;&#2021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hyperlink" Target="../3.&#37197;&#22871;&#32451;&#20064;&#39064;/&#21333;&#20803;&#36136;&#37327;&#26816;&#27979;/01%20%20&#21333;&#20803;&#36136;&#37327;&#26816;&#27979;(&#19968;)A&#21367;%20%20&#20013;&#22269;&#20849;&#20135;&#20826;&#30340;&#39046;&#2354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3.xml"/><Relationship Id="rId6" Type="http://schemas.openxmlformats.org/officeDocument/2006/relationships/hyperlink" Target="../3.&#37197;&#22871;&#32451;&#20064;&#39064;/&#21333;&#20803;&#36136;&#37327;&#26816;&#27979;/02%20%20&#21333;&#20803;&#36136;&#37327;&#26816;&#27979;(&#19968;)B&#21367;%20%20&#20013;&#22269;&#20849;&#20135;&#20826;&#30340;&#39046;&#2354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3170885"/>
            <a:ext cx="7920880"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p>
        </p:txBody>
      </p:sp>
      <p:sp>
        <p:nvSpPr>
          <p:cNvPr id="17" name="文本框 10"/>
          <p:cNvSpPr txBox="1"/>
          <p:nvPr>
            <p:custDataLst>
              <p:tags r:id="rId9"/>
            </p:custDataLst>
          </p:nvPr>
        </p:nvSpPr>
        <p:spPr>
          <a:xfrm>
            <a:off x="10161" y="4566070"/>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单元活动构建</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647799"/>
            <a:ext cx="10692000" cy="5742406"/>
          </a:xfrm>
        </p:spPr>
        <p:txBody>
          <a:bodyPr/>
          <a:lstStyle/>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中国共产党坚持马克思主义的指导地位，坚定对共产主义的信念，不忘初心、牢记使命。</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解放思想，实事求是，坚持运用辩证唯物主义和历史唯物主义，守正创新，不断推进党的自我革命，把马克思主义基本原理同中国具体实际相结合，以接续推进的马克思主义中国化时代化创新理论作为行动指南，始终走在时代前列。③党践行全心全意为人民服务的根本宗旨，坚持人民立场和人民主体地位，把党的群众路线贯彻到治国理政的全部活动之中，相信群众，发动群众，依靠群众，始终坚持以人民为中心，依靠人民创造历史伟业。④坚持自我革命，加强党的建设，保持共产党员的先进性和纯洁性，发挥共产党员的先锋模范作用。⑤注重接班人的培养，确保党的事业薪火相传。</a:t>
            </a:r>
            <a:endParaRPr lang="zh-CN" altLang="zh-CN" sz="1050" kern="100" dirty="0">
              <a:effectLst/>
              <a:latin typeface="宋体"/>
              <a:cs typeface="Courier New"/>
            </a:endParaRPr>
          </a:p>
        </p:txBody>
      </p:sp>
    </p:spTree>
    <p:extLst>
      <p:ext uri="{BB962C8B-B14F-4D97-AF65-F5344CB8AC3E}">
        <p14:creationId xmlns:p14="http://schemas.microsoft.com/office/powerpoint/2010/main" val="153407017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188" y="467779"/>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　新时代如何坚持和加强党的全面领导？</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76360"/>
            <a:ext cx="10692000" cy="371178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从保证党的团结统一，加强和维护党中央集中统一领导，到严肃党内政治生活，严明党的政治纪律和政治规矩；从健全党的领导制度体系，确保党在各种组织中发挥领导作用，到坚持民主集中制，完善推动党中央重大决策落实机制</a:t>
            </a:r>
            <a:r>
              <a:rPr lang="en-US" altLang="zh-CN" kern="100" dirty="0">
                <a:latin typeface="宋体"/>
                <a:cs typeface="Times New Roman"/>
              </a:rPr>
              <a:t>……</a:t>
            </a:r>
            <a:r>
              <a:rPr lang="zh-CN" altLang="zh-CN" kern="100" dirty="0">
                <a:latin typeface="Times New Roman"/>
                <a:ea typeface="华文楷体"/>
                <a:cs typeface="Times New Roman"/>
              </a:rPr>
              <a:t>坚持和加强党的全面领导，是党的十八大以来取得的最重要成就之一，也是党和国家事业取得历史性成就、发生历史性变革的最根本保证。</a:t>
            </a:r>
            <a:endParaRPr lang="zh-CN" altLang="zh-CN" sz="1050" kern="100" dirty="0">
              <a:effectLst/>
              <a:latin typeface="宋体"/>
              <a:cs typeface="Courier New"/>
            </a:endParaRPr>
          </a:p>
        </p:txBody>
      </p:sp>
    </p:spTree>
    <p:extLst>
      <p:ext uri="{BB962C8B-B14F-4D97-AF65-F5344CB8AC3E}">
        <p14:creationId xmlns:p14="http://schemas.microsoft.com/office/powerpoint/2010/main" val="106362511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611795"/>
            <a:ext cx="10692000" cy="5753178"/>
          </a:xfrm>
        </p:spPr>
        <p:txBody>
          <a:bodyPr/>
          <a:lstStyle/>
          <a:p>
            <a:pPr algn="just">
              <a:lnSpc>
                <a:spcPct val="110000"/>
              </a:lnSpc>
              <a:spcAft>
                <a:spcPts val="0"/>
              </a:spcAft>
            </a:pPr>
            <a:r>
              <a:rPr lang="zh-CN" altLang="zh-CN" kern="100" dirty="0">
                <a:latin typeface="Times New Roman"/>
                <a:cs typeface="Times New Roman"/>
              </a:rPr>
              <a:t>结合材料，运用《政治与法治》的知识，说明中国共产党坚持和加强党的全面领导采取的一系列措施的正确性。</a:t>
            </a:r>
            <a:endParaRPr lang="zh-CN" altLang="zh-CN" sz="1050" kern="100" dirty="0">
              <a:latin typeface="宋体"/>
              <a:cs typeface="Courier New"/>
            </a:endParaRPr>
          </a:p>
          <a:p>
            <a:pPr algn="just">
              <a:lnSpc>
                <a:spcPct val="11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保证党的团结统一，加强和维护党中央集中统一领导，不断增强党的创造力、凝聚力、战斗力，巩固党的</a:t>
            </a:r>
            <a:r>
              <a:rPr lang="zh-CN" altLang="en-US" kern="100" dirty="0">
                <a:latin typeface="Times New Roman"/>
                <a:ea typeface="华文楷体"/>
                <a:cs typeface="Times New Roman"/>
              </a:rPr>
              <a:t>长期</a:t>
            </a:r>
            <a:r>
              <a:rPr lang="zh-CN" altLang="zh-CN" kern="100" dirty="0">
                <a:latin typeface="Times New Roman"/>
                <a:ea typeface="华文楷体"/>
                <a:cs typeface="Times New Roman"/>
              </a:rPr>
              <a:t>执政地位。</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严肃党内政治生活，严明党的政治纪律和政治规矩，有利于保持党的先进性和纯洁性，提高党的执政能力和水平。</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健全党的领导制度体系，确保党在各种组织中发挥领导作用，有利于维护党中央权威和集中统一领导，发挥党总揽全局、协调各方的领导核心作用。</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坚持民主集中制，完善推动党中央重大决策落实机制，有利于贯彻落实党的宗旨和坚持以人民为中心的发展思想，有利于改进工作作风，提高党长期执政的能力和水平，发挥共产党员的先锋模范作用，更好地实现人民利益，推进国家治理体系和治理能力现代化。</a:t>
            </a:r>
            <a:endParaRPr lang="zh-CN" altLang="zh-CN" sz="1050" kern="100" dirty="0">
              <a:effectLst/>
              <a:latin typeface="宋体"/>
              <a:cs typeface="Courier New"/>
            </a:endParaRPr>
          </a:p>
        </p:txBody>
      </p:sp>
    </p:spTree>
    <p:extLst>
      <p:ext uri="{BB962C8B-B14F-4D97-AF65-F5344CB8AC3E}">
        <p14:creationId xmlns:p14="http://schemas.microsoft.com/office/powerpoint/2010/main" val="3558155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驻村第一书记的主要任务是建强基层组织，推动乡村振兴，为民办事服务，提升治理水平。驻村第一书记，一方面发挥了国家规划、引导、帮扶的作用，把来自党中央和地方政府的各种政策、资源、项目、理念大幅度输送至村庄，深度参与村庄规划、产业布局、招商引资等乡村振兴事宜；另一方面发挥了村民的主体作用和积极性，改善了原有的村民自治秩序，激活了村庄的</a:t>
            </a:r>
            <a:r>
              <a:rPr lang="zh-CN" altLang="zh-CN" kern="100" dirty="0">
                <a:latin typeface="宋体"/>
                <a:cs typeface="Times New Roman"/>
              </a:rPr>
              <a:t>“</a:t>
            </a:r>
            <a:r>
              <a:rPr lang="zh-CN" altLang="zh-CN" kern="100" dirty="0">
                <a:latin typeface="Times New Roman"/>
                <a:ea typeface="华文楷体"/>
                <a:cs typeface="Times New Roman"/>
              </a:rPr>
              <a:t>造血</a:t>
            </a:r>
            <a:r>
              <a:rPr lang="zh-CN" altLang="zh-CN" kern="100" dirty="0">
                <a:latin typeface="宋体"/>
                <a:cs typeface="Times New Roman"/>
              </a:rPr>
              <a:t>”</a:t>
            </a:r>
            <a:r>
              <a:rPr lang="zh-CN" altLang="zh-CN" kern="100" dirty="0">
                <a:latin typeface="Times New Roman"/>
                <a:ea typeface="华文楷体"/>
                <a:cs typeface="Times New Roman"/>
              </a:rPr>
              <a:t>功能。</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结合材料，运用《政治与法治》的知识，说明驻村第一书记在乡村振兴中是如何发挥作用的。</a:t>
            </a:r>
            <a:endParaRPr lang="zh-CN" altLang="zh-CN" sz="1050" kern="100" dirty="0">
              <a:effectLst/>
              <a:latin typeface="宋体"/>
              <a:cs typeface="Courier New"/>
            </a:endParaRPr>
          </a:p>
        </p:txBody>
      </p:sp>
    </p:spTree>
    <p:extLst>
      <p:ext uri="{BB962C8B-B14F-4D97-AF65-F5344CB8AC3E}">
        <p14:creationId xmlns:p14="http://schemas.microsoft.com/office/powerpoint/2010/main" val="308894156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225341"/>
          </a:xfrm>
        </p:spPr>
        <p:txBody>
          <a:bodyPr/>
          <a:lstStyle/>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中国共产党领导是中国特色社会主义最本质的特征。党发挥其总揽全局、协调各方的领导核心作用，动员全党全社会力量推动乡村振兴。</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选派干部担任驻村第一书记，加强党的基层组织建设，在乡村振兴中发挥党员干部先锋模范作用。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驻村第一书记能够把党和国家的政策、资源、项目、理念大幅度输送至村庄，深度参与村庄规划、产业布局、招商引资等乡村振兴事宜，在实践锻炼中快速成长，巩固了党在农村的执政基础。④践行全心全意为人民服务的</a:t>
            </a:r>
            <a:r>
              <a:rPr lang="zh-CN" altLang="en-US" kern="100" dirty="0">
                <a:latin typeface="Times New Roman"/>
                <a:ea typeface="华文楷体"/>
                <a:cs typeface="Times New Roman"/>
              </a:rPr>
              <a:t>根本</a:t>
            </a:r>
            <a:r>
              <a:rPr lang="zh-CN" altLang="zh-CN" kern="100" dirty="0">
                <a:latin typeface="Times New Roman"/>
                <a:ea typeface="华文楷体"/>
                <a:cs typeface="Times New Roman"/>
              </a:rPr>
              <a:t>宗旨，坚持以人民为中心的发展思想，在乡村振兴工作中，及时总结群众的有益经验，发挥人民主体作用，改善了原有的村民自治秩序，激活了村庄的</a:t>
            </a:r>
            <a:r>
              <a:rPr lang="zh-CN" altLang="zh-CN" kern="100" dirty="0">
                <a:latin typeface="宋体"/>
                <a:cs typeface="Times New Roman"/>
              </a:rPr>
              <a:t>“</a:t>
            </a:r>
            <a:r>
              <a:rPr lang="zh-CN" altLang="zh-CN" kern="100" dirty="0">
                <a:latin typeface="Times New Roman"/>
                <a:ea typeface="华文楷体"/>
                <a:cs typeface="Times New Roman"/>
              </a:rPr>
              <a:t>造血</a:t>
            </a:r>
            <a:r>
              <a:rPr lang="zh-CN" altLang="zh-CN" kern="100" dirty="0">
                <a:latin typeface="宋体"/>
                <a:cs typeface="Times New Roman"/>
              </a:rPr>
              <a:t>”</a:t>
            </a:r>
            <a:r>
              <a:rPr lang="zh-CN" altLang="zh-CN" kern="100" dirty="0">
                <a:latin typeface="Times New Roman"/>
                <a:ea typeface="华文楷体"/>
                <a:cs typeface="Times New Roman"/>
              </a:rPr>
              <a:t>功能。</a:t>
            </a:r>
            <a:endParaRPr lang="zh-CN" altLang="zh-CN" sz="1050" kern="100" dirty="0">
              <a:effectLst/>
              <a:latin typeface="宋体"/>
              <a:cs typeface="Courier New"/>
            </a:endParaRPr>
          </a:p>
        </p:txBody>
      </p:sp>
    </p:spTree>
    <p:extLst>
      <p:ext uri="{BB962C8B-B14F-4D97-AF65-F5344CB8AC3E}">
        <p14:creationId xmlns:p14="http://schemas.microsoft.com/office/powerpoint/2010/main" val="45027998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885" y="539787"/>
            <a:ext cx="2355962" cy="61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140356"/>
            <a:ext cx="10692000" cy="5054269"/>
          </a:xfrm>
        </p:spPr>
        <p:txBody>
          <a:bodyPr/>
          <a:lstStyle/>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9920" algn="just">
              <a:lnSpc>
                <a:spcPct val="130000"/>
              </a:lnSpc>
              <a:spcAft>
                <a:spcPts val="0"/>
              </a:spcAft>
            </a:pPr>
            <a:r>
              <a:rPr lang="zh-CN" altLang="zh-CN" kern="100" dirty="0">
                <a:latin typeface="Times New Roman"/>
                <a:ea typeface="华文楷体"/>
                <a:cs typeface="Times New Roman"/>
              </a:rPr>
              <a:t>习近平总书记指出：</a:t>
            </a:r>
            <a:r>
              <a:rPr lang="en-US" altLang="zh-CN" kern="100" dirty="0">
                <a:latin typeface="宋体"/>
                <a:cs typeface="Times New Roman"/>
              </a:rPr>
              <a:t>“</a:t>
            </a:r>
            <a:r>
              <a:rPr lang="zh-CN" altLang="zh-CN" kern="100" dirty="0">
                <a:latin typeface="Times New Roman"/>
                <a:ea typeface="华文楷体"/>
                <a:cs typeface="Times New Roman"/>
              </a:rPr>
              <a:t>实现中华民族伟大复兴，必须有领导中国人民前进的坚强力量，这个坚强力量就是中国共产党。</a:t>
            </a:r>
            <a:r>
              <a:rPr lang="zh-CN" altLang="zh-CN" kern="100" dirty="0">
                <a:latin typeface="宋体"/>
                <a:cs typeface="Times New Roman"/>
              </a:rPr>
              <a:t>”</a:t>
            </a:r>
            <a:r>
              <a:rPr lang="zh-CN" altLang="zh-CN" kern="100" dirty="0">
                <a:latin typeface="Times New Roman"/>
                <a:ea typeface="华文楷体"/>
                <a:cs typeface="Times New Roman"/>
              </a:rPr>
              <a:t>一百多年来，中国共产党团结带领中国人民进行的一切奋斗、一切牺牲、一切创造，归结起来就是一个主题：实现中华民族伟大复兴。党的百年历史就是一部践行初心使命，与人民心连心、同呼吸、共命运的历史，就是一部为中华民族谋复兴的不懈奋斗史。</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运用</a:t>
            </a:r>
            <a:r>
              <a:rPr lang="en-US" altLang="zh-CN" kern="100" dirty="0">
                <a:latin typeface="宋体"/>
                <a:cs typeface="Times New Roman"/>
              </a:rPr>
              <a:t>“</a:t>
            </a:r>
            <a:r>
              <a:rPr lang="zh-CN" altLang="zh-CN" kern="100" dirty="0">
                <a:latin typeface="Times New Roman"/>
                <a:cs typeface="Times New Roman"/>
              </a:rPr>
              <a:t>历史和人民的选择</a:t>
            </a:r>
            <a:r>
              <a:rPr lang="en-US" altLang="zh-CN" kern="100" dirty="0">
                <a:latin typeface="宋体"/>
                <a:cs typeface="Times New Roman"/>
              </a:rPr>
              <a:t>”</a:t>
            </a:r>
            <a:r>
              <a:rPr lang="zh-CN" altLang="zh-CN" kern="100" dirty="0">
                <a:latin typeface="Times New Roman"/>
                <a:cs typeface="Times New Roman"/>
              </a:rPr>
              <a:t>的有关知识，说明中国共产党在百年奋斗征程中带领中国人民为实现中华民族伟大复兴做了哪些重要准备。</a:t>
            </a:r>
            <a:endParaRPr lang="zh-CN" altLang="zh-CN" sz="1050" kern="100" dirty="0">
              <a:effectLst/>
              <a:latin typeface="宋体"/>
              <a:cs typeface="Courier New"/>
            </a:endParaRPr>
          </a:p>
        </p:txBody>
      </p:sp>
    </p:spTree>
    <p:extLst>
      <p:ext uri="{BB962C8B-B14F-4D97-AF65-F5344CB8AC3E}">
        <p14:creationId xmlns:p14="http://schemas.microsoft.com/office/powerpoint/2010/main" val="84272183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09980"/>
          </a:xfrm>
        </p:spPr>
        <p:txBody>
          <a:bodyPr/>
          <a:lstStyle/>
          <a:p>
            <a:pPr algn="just">
              <a:lnSpc>
                <a:spcPct val="120000"/>
              </a:lnSpc>
              <a:spcAft>
                <a:spcPts val="0"/>
              </a:spcAft>
            </a:pPr>
            <a:r>
              <a:rPr lang="zh-CN" altLang="zh-CN" sz="2600" kern="100" dirty="0">
                <a:solidFill>
                  <a:srgbClr val="FF0000"/>
                </a:solidFill>
                <a:latin typeface="Times New Roman"/>
                <a:ea typeface="黑体"/>
                <a:cs typeface="Times New Roman"/>
              </a:rPr>
              <a:t>答案：</a:t>
            </a:r>
            <a:r>
              <a:rPr lang="en-US" altLang="zh-CN" sz="2600" kern="100" dirty="0">
                <a:latin typeface="Times New Roman"/>
                <a:cs typeface="Courier New"/>
              </a:rPr>
              <a:t>①</a:t>
            </a:r>
            <a:r>
              <a:rPr lang="zh-CN" altLang="zh-CN" sz="2600" kern="100" dirty="0">
                <a:latin typeface="Times New Roman"/>
                <a:cs typeface="Times New Roman"/>
              </a:rPr>
              <a:t>中国共产党诞生后，中国革命有了主心骨，党团结带领中国人民取得了新民主主义革命的胜利，建立了中华人民共和国，为实现中华民族伟大复兴创造了根本社会条件。②中华人民共和国成立后，中国共产党团结带领中国人民实现从新民主主义到社会主义的转变，创造了社会主义革命和建设的伟大成就，为实现中华民族伟大复兴奠定了根本政治前提和制度基础。③经过</a:t>
            </a:r>
            <a:r>
              <a:rPr lang="en-US" altLang="zh-CN" sz="2600" kern="100" dirty="0">
                <a:latin typeface="Times New Roman"/>
                <a:cs typeface="Courier New"/>
              </a:rPr>
              <a:t>40</a:t>
            </a:r>
            <a:r>
              <a:rPr lang="zh-CN" altLang="zh-CN" sz="2600" kern="100" dirty="0">
                <a:latin typeface="Times New Roman"/>
                <a:cs typeface="Times New Roman"/>
              </a:rPr>
              <a:t>多年的改革开放，中国共产党团结带领中国人民创造了改革开放和社会主义现代化建设的伟大成就，为实现中华民族伟大复兴提供了充满新的活力的体制保证和快速发展的物质条件。</a:t>
            </a:r>
            <a:r>
              <a:rPr lang="en-US" altLang="zh-CN" sz="2600" kern="100" dirty="0">
                <a:latin typeface="Times New Roman"/>
                <a:cs typeface="Courier New"/>
              </a:rPr>
              <a:t>④</a:t>
            </a:r>
            <a:r>
              <a:rPr lang="zh-CN" altLang="zh-CN" sz="2600" kern="100" dirty="0">
                <a:latin typeface="Times New Roman"/>
                <a:cs typeface="Times New Roman"/>
              </a:rPr>
              <a:t>进入新时代，中国共产党团结带领中国人民全面建成了小康社会，创造了新时代中国特色社会主义的伟大成就，为实现中华民族伟大复兴提供了更为完善的制度保证、更为坚实的物质基础、更为主动的精神力量。</a:t>
            </a:r>
            <a:endParaRPr lang="zh-CN" altLang="zh-CN" sz="2600" kern="100" dirty="0">
              <a:effectLst/>
              <a:latin typeface="宋体"/>
              <a:cs typeface="Courier New"/>
            </a:endParaRPr>
          </a:p>
        </p:txBody>
      </p:sp>
    </p:spTree>
    <p:extLst>
      <p:ext uri="{BB962C8B-B14F-4D97-AF65-F5344CB8AC3E}">
        <p14:creationId xmlns:p14="http://schemas.microsoft.com/office/powerpoint/2010/main" val="409279520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9920" algn="just">
              <a:spcAft>
                <a:spcPts val="0"/>
              </a:spcAft>
            </a:pPr>
            <a:r>
              <a:rPr lang="zh-CN" altLang="zh-CN" kern="100" dirty="0">
                <a:latin typeface="Times New Roman"/>
                <a:ea typeface="华文楷体"/>
                <a:cs typeface="Times New Roman"/>
              </a:rPr>
              <a:t>从中华人民共和国成立后提出建设</a:t>
            </a:r>
            <a:r>
              <a:rPr lang="en-US" altLang="zh-CN" kern="100" dirty="0">
                <a:latin typeface="宋体"/>
                <a:cs typeface="Times New Roman"/>
              </a:rPr>
              <a:t>“</a:t>
            </a:r>
            <a:r>
              <a:rPr lang="zh-CN" altLang="zh-CN" kern="100" dirty="0">
                <a:latin typeface="Times New Roman"/>
                <a:ea typeface="华文楷体"/>
                <a:cs typeface="Times New Roman"/>
              </a:rPr>
              <a:t>四个现代化</a:t>
            </a:r>
            <a:r>
              <a:rPr lang="en-US" altLang="zh-CN" kern="100" dirty="0">
                <a:latin typeface="宋体"/>
                <a:cs typeface="Times New Roman"/>
              </a:rPr>
              <a:t>”</a:t>
            </a:r>
            <a:r>
              <a:rPr lang="zh-CN" altLang="zh-CN" kern="100" dirty="0">
                <a:latin typeface="Times New Roman"/>
                <a:ea typeface="华文楷体"/>
                <a:cs typeface="Times New Roman"/>
              </a:rPr>
              <a:t>，到改革开放后提出现代化建设</a:t>
            </a:r>
            <a:r>
              <a:rPr lang="en-US" altLang="zh-CN" kern="100" dirty="0">
                <a:latin typeface="宋体"/>
                <a:cs typeface="Times New Roman"/>
              </a:rPr>
              <a:t>“</a:t>
            </a:r>
            <a:r>
              <a:rPr lang="zh-CN" altLang="zh-CN" kern="100" dirty="0">
                <a:latin typeface="Times New Roman"/>
                <a:ea typeface="华文楷体"/>
                <a:cs typeface="Times New Roman"/>
              </a:rPr>
              <a:t>三步走</a:t>
            </a:r>
            <a:r>
              <a:rPr lang="en-US" altLang="zh-CN" kern="100" dirty="0">
                <a:latin typeface="宋体"/>
                <a:cs typeface="Times New Roman"/>
              </a:rPr>
              <a:t>”</a:t>
            </a:r>
            <a:r>
              <a:rPr lang="zh-CN" altLang="zh-CN" kern="100" dirty="0">
                <a:latin typeface="Times New Roman"/>
                <a:ea typeface="华文楷体"/>
                <a:cs typeface="Times New Roman"/>
              </a:rPr>
              <a:t>战略，再到全面建成小康社会，一代又一代中国共产党人带领中国人民与时俱进、砥砺前行，独立自主开辟道路，向着实现现代化的目标奋勇拼搏。站在时代潮头，习近平总书记亲自推动、部署，擘画了以中国式现代化推进中华民族伟大复兴的大棋局。从</a:t>
            </a:r>
            <a:r>
              <a:rPr lang="en-US" altLang="zh-CN" kern="100" dirty="0">
                <a:latin typeface="宋体"/>
                <a:cs typeface="Times New Roman"/>
              </a:rPr>
              <a:t>“</a:t>
            </a:r>
            <a:r>
              <a:rPr lang="zh-CN" altLang="zh-CN" kern="100" dirty="0">
                <a:latin typeface="Times New Roman"/>
                <a:ea typeface="华文楷体"/>
                <a:cs typeface="Times New Roman"/>
              </a:rPr>
              <a:t>四位一体</a:t>
            </a:r>
            <a:r>
              <a:rPr lang="en-US" altLang="zh-CN" kern="100" dirty="0">
                <a:latin typeface="宋体"/>
                <a:cs typeface="Times New Roman"/>
              </a:rPr>
              <a:t>”</a:t>
            </a:r>
            <a:r>
              <a:rPr lang="zh-CN" altLang="zh-CN" kern="100" dirty="0">
                <a:latin typeface="Times New Roman"/>
                <a:ea typeface="华文楷体"/>
                <a:cs typeface="Times New Roman"/>
              </a:rPr>
              <a:t>到</a:t>
            </a:r>
            <a:r>
              <a:rPr lang="en-US" altLang="zh-CN" kern="100" dirty="0">
                <a:latin typeface="宋体"/>
                <a:cs typeface="Times New Roman"/>
              </a:rPr>
              <a:t>“</a:t>
            </a:r>
            <a:r>
              <a:rPr lang="zh-CN" altLang="zh-CN" kern="100" dirty="0">
                <a:latin typeface="Times New Roman"/>
                <a:ea typeface="华文楷体"/>
                <a:cs typeface="Times New Roman"/>
              </a:rPr>
              <a:t>五位一体</a:t>
            </a:r>
            <a:r>
              <a:rPr lang="en-US" altLang="zh-CN" kern="100" dirty="0">
                <a:latin typeface="宋体"/>
                <a:cs typeface="Times New Roman"/>
              </a:rPr>
              <a:t>”</a:t>
            </a:r>
            <a:r>
              <a:rPr lang="zh-CN" altLang="zh-CN" kern="100" dirty="0">
                <a:latin typeface="Times New Roman"/>
                <a:ea typeface="华文楷体"/>
                <a:cs typeface="Times New Roman"/>
              </a:rPr>
              <a:t>，一子落而满盘活，中国特色社会主义事业总体布局带动中国式现代化全面发展、全面进步。</a:t>
            </a:r>
            <a:endParaRPr lang="zh-CN" altLang="zh-CN" sz="1050" kern="100" dirty="0">
              <a:effectLst/>
              <a:latin typeface="宋体"/>
              <a:cs typeface="Courier New"/>
            </a:endParaRPr>
          </a:p>
        </p:txBody>
      </p:sp>
    </p:spTree>
    <p:extLst>
      <p:ext uri="{BB962C8B-B14F-4D97-AF65-F5344CB8AC3E}">
        <p14:creationId xmlns:p14="http://schemas.microsoft.com/office/powerpoint/2010/main" val="16530652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39787"/>
            <a:ext cx="10692000" cy="5571012"/>
          </a:xfrm>
        </p:spPr>
        <p:txBody>
          <a:bodyPr/>
          <a:lstStyle/>
          <a:p>
            <a:pPr algn="just">
              <a:lnSpc>
                <a:spcPct val="120000"/>
              </a:lnSpc>
              <a:spcAft>
                <a:spcPts val="0"/>
              </a:spcAft>
            </a:pPr>
            <a:r>
              <a:rPr lang="zh-CN" altLang="zh-CN" sz="2500" kern="100" dirty="0">
                <a:latin typeface="Times New Roman"/>
                <a:cs typeface="Times New Roman"/>
              </a:rPr>
              <a:t>结合材料，运用《政治与法治》的知识，分析中国共产党如何推进中国式现代化全面发展、全面进步。</a:t>
            </a:r>
            <a:endParaRPr lang="zh-CN" altLang="zh-CN" sz="2500" kern="100" dirty="0">
              <a:latin typeface="宋体"/>
              <a:cs typeface="Courier New"/>
            </a:endParaRPr>
          </a:p>
          <a:p>
            <a:pPr algn="just">
              <a:lnSpc>
                <a:spcPct val="120000"/>
              </a:lnSpc>
              <a:spcAft>
                <a:spcPts val="0"/>
              </a:spcAft>
            </a:pPr>
            <a:r>
              <a:rPr lang="zh-CN" altLang="zh-CN" sz="2500" kern="100" dirty="0">
                <a:solidFill>
                  <a:srgbClr val="FF0000"/>
                </a:solidFill>
                <a:latin typeface="Times New Roman"/>
                <a:ea typeface="黑体"/>
                <a:cs typeface="Times New Roman"/>
              </a:rPr>
              <a:t>答案：</a:t>
            </a:r>
            <a:r>
              <a:rPr lang="en-US" altLang="zh-CN" sz="2500" kern="100" dirty="0">
                <a:latin typeface="Times New Roman"/>
                <a:cs typeface="Courier New"/>
              </a:rPr>
              <a:t>①</a:t>
            </a:r>
            <a:r>
              <a:rPr lang="zh-CN" altLang="zh-CN" sz="2500" kern="100" dirty="0">
                <a:latin typeface="Times New Roman"/>
                <a:cs typeface="Times New Roman"/>
              </a:rPr>
              <a:t>中国共产党始终坚持马克思列宁主义、毛泽东思想、邓小平理论、</a:t>
            </a:r>
            <a:r>
              <a:rPr lang="en-US" altLang="zh-CN" sz="2500" kern="100" dirty="0">
                <a:latin typeface="宋体"/>
                <a:cs typeface="Times New Roman"/>
              </a:rPr>
              <a:t>“</a:t>
            </a:r>
            <a:r>
              <a:rPr lang="zh-CN" altLang="zh-CN" sz="2500" kern="100" dirty="0">
                <a:latin typeface="Times New Roman"/>
                <a:cs typeface="Times New Roman"/>
              </a:rPr>
              <a:t>三个代表</a:t>
            </a:r>
            <a:r>
              <a:rPr lang="en-US" altLang="zh-CN" sz="2500" kern="100" dirty="0">
                <a:latin typeface="宋体"/>
                <a:cs typeface="Times New Roman"/>
              </a:rPr>
              <a:t>”</a:t>
            </a:r>
            <a:r>
              <a:rPr lang="zh-CN" altLang="zh-CN" sz="2500" kern="100" dirty="0">
                <a:latin typeface="Times New Roman"/>
                <a:cs typeface="Times New Roman"/>
              </a:rPr>
              <a:t>重要思想、科学发展观、习近平新时代中国特色社会主义思想的科学指导思想，以接续推进的马克思主义中国化时代化创新理论作为行动指南。</a:t>
            </a:r>
            <a:r>
              <a:rPr lang="en-US" altLang="zh-CN" sz="2500" kern="100" dirty="0">
                <a:latin typeface="Times New Roman"/>
                <a:cs typeface="Courier New"/>
              </a:rPr>
              <a:t>②</a:t>
            </a:r>
            <a:r>
              <a:rPr lang="zh-CN" altLang="zh-CN" sz="2500" kern="100" dirty="0">
                <a:latin typeface="Times New Roman"/>
                <a:cs typeface="Times New Roman"/>
              </a:rPr>
              <a:t>中国共产党始终坚持以人民为中心，坚持全心全意为人民服务，坚持立党为公、执政为民，紧紧依靠人民，一切为了人民。</a:t>
            </a:r>
            <a:r>
              <a:rPr lang="en-US" altLang="zh-CN" sz="2500" kern="100" dirty="0">
                <a:latin typeface="Times New Roman"/>
                <a:cs typeface="Courier New"/>
              </a:rPr>
              <a:t>③</a:t>
            </a:r>
            <a:r>
              <a:rPr lang="zh-CN" altLang="zh-CN" sz="2500" kern="100" dirty="0">
                <a:latin typeface="Times New Roman"/>
                <a:cs typeface="Times New Roman"/>
              </a:rPr>
              <a:t>中国共产党始终坚持解放思想、实事求是，把握社会发展规律，坚持社会主义道路，充分发挥社会主义制度优势。④中国共产党始终坚持与时俱进，求真务实，审时度势，科学决策，不断推进革命和建设的新征程。⑤中国共产党发挥总揽全局、协调各方的领导核心作用，始终发扬斗争精神，敢战能胜，善于在危机中育先机、于变局中开新局。</a:t>
            </a:r>
            <a:endParaRPr lang="zh-CN" altLang="zh-CN" sz="2500" kern="100" dirty="0">
              <a:effectLst/>
              <a:latin typeface="宋体"/>
              <a:cs typeface="Courier New"/>
            </a:endParaRPr>
          </a:p>
        </p:txBody>
      </p:sp>
    </p:spTree>
    <p:extLst>
      <p:ext uri="{BB962C8B-B14F-4D97-AF65-F5344CB8AC3E}">
        <p14:creationId xmlns:p14="http://schemas.microsoft.com/office/powerpoint/2010/main" val="9199946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227"/>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1329" y="5230352"/>
            <a:ext cx="7926312" cy="674031"/>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单元素养评价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7161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398" y="647799"/>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知识体系构建</a:t>
            </a:r>
          </a:p>
        </p:txBody>
      </p:sp>
      <p:pic>
        <p:nvPicPr>
          <p:cNvPr id="3" name="图片 2">
            <a:extLst>
              <a:ext uri="{FF2B5EF4-FFF2-40B4-BE49-F238E27FC236}">
                <a16:creationId xmlns:a16="http://schemas.microsoft.com/office/drawing/2014/main" id="{61768DB0-C027-FDE5-B65F-6D9749204E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0617" y="1536871"/>
            <a:ext cx="6984776" cy="4845460"/>
          </a:xfrm>
          <a:prstGeom prst="rect">
            <a:avLst/>
          </a:prstGeom>
        </p:spPr>
      </p:pic>
    </p:spTree>
    <p:extLst>
      <p:ext uri="{BB962C8B-B14F-4D97-AF65-F5344CB8AC3E}">
        <p14:creationId xmlns:p14="http://schemas.microsoft.com/office/powerpoint/2010/main" val="2307734161"/>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968279"/>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中国共产党的领导</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44290"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5354866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4968279"/>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)B</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中国共产党的领导</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44290"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14326944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24934" y="-468325"/>
            <a:ext cx="11522075" cy="1728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200" b="1" dirty="0">
                <a:solidFill>
                  <a:schemeClr val="bg1"/>
                </a:solidFill>
                <a:latin typeface="微软雅黑" pitchFamily="34" charset="-122"/>
                <a:ea typeface="微软雅黑" pitchFamily="34" charset="-122"/>
              </a:rPr>
              <a:t>单元活动　如何认识国家制度和政党制度</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8829" y="1691915"/>
            <a:ext cx="2154548" cy="55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4069980520"/>
              </p:ext>
            </p:extLst>
          </p:nvPr>
        </p:nvGraphicFramePr>
        <p:xfrm>
          <a:off x="324433" y="2434631"/>
          <a:ext cx="10369550" cy="2737741"/>
        </p:xfrm>
        <a:graphic>
          <a:graphicData uri="http://schemas.openxmlformats.org/drawingml/2006/table">
            <a:tbl>
              <a:tblPr/>
              <a:tblGrid>
                <a:gridCol w="3085978">
                  <a:extLst>
                    <a:ext uri="{9D8B030D-6E8A-4147-A177-3AD203B41FA5}">
                      <a16:colId xmlns:a16="http://schemas.microsoft.com/office/drawing/2014/main" val="20000"/>
                    </a:ext>
                  </a:extLst>
                </a:gridCol>
                <a:gridCol w="7283572">
                  <a:extLst>
                    <a:ext uri="{9D8B030D-6E8A-4147-A177-3AD203B41FA5}">
                      <a16:colId xmlns:a16="http://schemas.microsoft.com/office/drawing/2014/main" val="20001"/>
                    </a:ext>
                  </a:extLst>
                </a:gridCol>
              </a:tblGrid>
              <a:tr h="0">
                <a:tc gridSpan="2">
                  <a:txBody>
                    <a:bodyPr/>
                    <a:lstStyle/>
                    <a:p>
                      <a:pPr algn="ctr">
                        <a:lnSpc>
                          <a:spcPct val="140000"/>
                        </a:lnSpc>
                        <a:spcAft>
                          <a:spcPts val="0"/>
                        </a:spcAft>
                        <a:tabLst>
                          <a:tab pos="1260475" algn="l"/>
                          <a:tab pos="1980565" algn="l"/>
                        </a:tabLst>
                      </a:pPr>
                      <a:r>
                        <a:rPr lang="zh-CN" sz="2800" b="1" kern="100" dirty="0">
                          <a:solidFill>
                            <a:srgbClr val="C00000"/>
                          </a:solidFill>
                          <a:effectLst/>
                          <a:latin typeface="微软雅黑" pitchFamily="34" charset="-122"/>
                          <a:ea typeface="微软雅黑" pitchFamily="34" charset="-122"/>
                          <a:cs typeface="Times New Roman"/>
                        </a:rPr>
                        <a:t>任务内容</a:t>
                      </a:r>
                      <a:endParaRPr lang="zh-CN" sz="1050" kern="100" dirty="0">
                        <a:effectLst/>
                        <a:latin typeface="微软雅黑" pitchFamily="34" charset="-122"/>
                        <a:ea typeface="微软雅黑" pitchFamily="34"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ltLang="en-US"/>
                    </a:p>
                  </a:txBody>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任务一</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中国共产党领导为什么是历史的选择、人民的选择、正确的选择？</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任务二</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中国共产党为什么能走在时代前列？</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effectLst/>
                          <a:latin typeface="Times New Roman"/>
                          <a:cs typeface="Times New Roman"/>
                        </a:rPr>
                        <a:t>任务三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dirty="0">
                          <a:effectLst/>
                          <a:latin typeface="Times New Roman"/>
                          <a:cs typeface="Times New Roman"/>
                        </a:rPr>
                        <a:t>新时代如何坚持和加强党的全面领导？</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40686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7805" y="536371"/>
            <a:ext cx="2618473" cy="65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079847"/>
            <a:ext cx="10692000" cy="5324150"/>
          </a:xfrm>
        </p:spPr>
        <p:txBody>
          <a:bodyPr/>
          <a:lstStyle/>
          <a:p>
            <a:pPr indent="628015" algn="just">
              <a:lnSpc>
                <a:spcPct val="110000"/>
              </a:lnSpc>
              <a:spcAft>
                <a:spcPts val="0"/>
              </a:spcAft>
            </a:pPr>
            <a:r>
              <a:rPr lang="zh-CN" altLang="zh-CN" sz="2400" kern="100" dirty="0">
                <a:latin typeface="Times New Roman"/>
                <a:cs typeface="Times New Roman"/>
              </a:rPr>
              <a:t>坚持和加强党的全面领导，是党的十八大以来取得的最重要成就之一，也是党和国家事业取得历史性成就、发生历史性变革的最根本保证。从保证党的团结统一，加强和维护党中央集中统一领导，到严肃党内政治生活，严明党的政治纪律和政治规矩；从健全党的领导制度体系，确保党在各种组织中发挥领导作用，到坚持民主集中制，完善推动党中央重大决策落实机制</a:t>
            </a:r>
            <a:r>
              <a:rPr lang="zh-CN" altLang="zh-CN" sz="2400" kern="100" dirty="0">
                <a:latin typeface="宋体"/>
                <a:cs typeface="Times New Roman"/>
              </a:rPr>
              <a:t>……</a:t>
            </a:r>
            <a:r>
              <a:rPr lang="zh-CN" altLang="zh-CN" sz="2400" kern="100" dirty="0">
                <a:latin typeface="Times New Roman"/>
                <a:cs typeface="Times New Roman"/>
              </a:rPr>
              <a:t>党的十八大以来，以习近平同志为核心的党中央围绕坚持党的全面领导作出一系列重大决策部署，党中央权威和集中统一领导得到有力保证，党的领导制度体系不断完善，党的领导方式更加科学，全党思想上更加统一、政治上更加团结、行动上更加一致，党的政治领导力、思想引领力、群众组织力、社会号召力显著增强。</a:t>
            </a:r>
            <a:endParaRPr lang="zh-CN" altLang="zh-CN" sz="2400" kern="100" dirty="0">
              <a:latin typeface="宋体"/>
              <a:cs typeface="Courier New"/>
            </a:endParaRPr>
          </a:p>
          <a:p>
            <a:pPr indent="628015" algn="just">
              <a:lnSpc>
                <a:spcPct val="110000"/>
              </a:lnSpc>
              <a:spcAft>
                <a:spcPts val="0"/>
              </a:spcAft>
            </a:pPr>
            <a:r>
              <a:rPr lang="zh-CN" altLang="zh-CN" sz="2400" kern="100" dirty="0">
                <a:latin typeface="Times New Roman"/>
                <a:cs typeface="Times New Roman"/>
              </a:rPr>
              <a:t>在新的伟大征程上，更加紧密地团结在以习近平同志为核心的党中央周围，坚持和加强党的全面领导，把党建设得更加坚强有力，我们一定能攻坚克难、勇毅前行，不断创造新的历史伟业。</a:t>
            </a:r>
            <a:endParaRPr lang="zh-CN" altLang="zh-CN" sz="2400" kern="100" dirty="0">
              <a:effectLst/>
              <a:latin typeface="宋体"/>
              <a:cs typeface="Courier New"/>
            </a:endParaRPr>
          </a:p>
        </p:txBody>
      </p:sp>
    </p:spTree>
    <p:extLst>
      <p:ext uri="{BB962C8B-B14F-4D97-AF65-F5344CB8AC3E}">
        <p14:creationId xmlns:p14="http://schemas.microsoft.com/office/powerpoint/2010/main" val="12917105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256644"/>
            <a:ext cx="10702925" cy="1284006"/>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a:t>
            </a:r>
            <a:endParaRPr lang="en-US" altLang="zh-CN" b="1" kern="100" dirty="0">
              <a:solidFill>
                <a:schemeClr val="tx1"/>
              </a:solidFill>
              <a:ea typeface="黑体" panose="02010609060101010101" pitchFamily="49" charset="-122"/>
              <a:cs typeface="Times New Roman" panose="02020603050405020304" pitchFamily="18" charset="0"/>
            </a:endParaRPr>
          </a:p>
          <a:p>
            <a:pP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中国共产党领导为什么是历史的选择、人民的选择、正确的选择？</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726" y="568365"/>
            <a:ext cx="2368726" cy="65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22275" y="2544512"/>
            <a:ext cx="10692000" cy="30183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百年磨砺，苦难辉煌。中国共产党诞生于国家衰败之际、民族危难之时。一百多年前，中国共产党只有五十几个党员，国家贫穷落后，人民生活困苦。</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运用所学知识回答近代中国的两大历史任务，并谈谈中国共产党诞生的意义。</a:t>
            </a:r>
            <a:endParaRPr lang="zh-CN" altLang="zh-CN" sz="1050" kern="100" dirty="0">
              <a:effectLst/>
              <a:latin typeface="宋体"/>
              <a:cs typeface="Courier New"/>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两大历史任务：争取民族独立、人民解放，实现国家富强、人民幸福。</a:t>
            </a:r>
            <a:endParaRPr lang="zh-CN" altLang="zh-CN" sz="1050" kern="100" dirty="0">
              <a:latin typeface="宋体"/>
              <a:cs typeface="Courier New"/>
            </a:endParaRPr>
          </a:p>
          <a:p>
            <a:pPr algn="just">
              <a:spcAft>
                <a:spcPts val="0"/>
              </a:spcAft>
            </a:pPr>
            <a:r>
              <a:rPr lang="zh-CN" altLang="zh-CN" kern="100" dirty="0">
                <a:latin typeface="Times New Roman"/>
                <a:ea typeface="华文楷体"/>
                <a:cs typeface="Times New Roman"/>
              </a:rPr>
              <a:t>意义：中国共产党的成立是开天辟地的大事变。自从有了中国共产党，中国革命的面貌焕然一新。中国共产党成立后，中国人民在斗争中就有了主心骨，有了领导力量，中国共产党充分发动广大人民群众，推翻三座大山，完成历史任务，改变了中华民族发展的方向和进程，深刻改变了中国人民的前途和命运。</a:t>
            </a:r>
            <a:endParaRPr lang="zh-CN" altLang="zh-CN" sz="1050" kern="100" dirty="0">
              <a:effectLst/>
              <a:latin typeface="宋体"/>
              <a:cs typeface="Courier New"/>
            </a:endParaRPr>
          </a:p>
        </p:txBody>
      </p:sp>
    </p:spTree>
    <p:extLst>
      <p:ext uri="{BB962C8B-B14F-4D97-AF65-F5344CB8AC3E}">
        <p14:creationId xmlns:p14="http://schemas.microsoft.com/office/powerpoint/2010/main" val="4089204806"/>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经过革命、建设、改革和推动中国特色社会主义进入新时代的艰难奋斗历程，今天的中国共产党已经成为拥有</a:t>
            </a:r>
            <a:r>
              <a:rPr lang="en-US" altLang="zh-CN" kern="100" dirty="0">
                <a:latin typeface="Times New Roman"/>
                <a:ea typeface="华文楷体"/>
                <a:cs typeface="Courier New"/>
              </a:rPr>
              <a:t>1</a:t>
            </a:r>
            <a:r>
              <a:rPr lang="zh-CN" altLang="zh-CN" kern="100" dirty="0">
                <a:latin typeface="Times New Roman"/>
                <a:ea typeface="华文楷体"/>
                <a:cs typeface="Times New Roman"/>
              </a:rPr>
              <a:t>亿多名党员、具有重大全球影响力的世界第一大马克思主义执政党，领导创造了新民主主义革命的伟大成就、社会主义革命和建设的伟大成就、改革开放和社会主义现代化建设的伟大成就、新时代中国特色社会主义的伟大成就，书写了中华民族几千年历史上最恢宏的史诗。</a:t>
            </a:r>
            <a:r>
              <a:rPr lang="zh-CN" altLang="zh-CN" kern="100" dirty="0">
                <a:latin typeface="宋体"/>
                <a:ea typeface="Times New Roman"/>
                <a:cs typeface="Courier New"/>
              </a:rPr>
              <a:t> </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根据材料，以</a:t>
            </a:r>
            <a:r>
              <a:rPr lang="en-US" altLang="zh-CN" kern="100" dirty="0">
                <a:latin typeface="宋体"/>
                <a:cs typeface="Times New Roman"/>
              </a:rPr>
              <a:t>“</a:t>
            </a:r>
            <a:r>
              <a:rPr lang="zh-CN" altLang="zh-CN" kern="100" dirty="0">
                <a:latin typeface="Times New Roman"/>
                <a:cs typeface="Times New Roman"/>
              </a:rPr>
              <a:t>中国共产党领导中国人民取得举世瞩目成就</a:t>
            </a:r>
            <a:r>
              <a:rPr lang="en-US" altLang="zh-CN" kern="100" dirty="0">
                <a:latin typeface="宋体"/>
                <a:cs typeface="Times New Roman"/>
              </a:rPr>
              <a:t>”</a:t>
            </a:r>
            <a:r>
              <a:rPr lang="zh-CN" altLang="zh-CN" kern="100" dirty="0">
                <a:latin typeface="Times New Roman"/>
                <a:cs typeface="Times New Roman"/>
              </a:rPr>
              <a:t>为主题，谈谈你的认识。</a:t>
            </a:r>
            <a:endParaRPr lang="zh-CN" altLang="zh-CN" sz="1050" kern="100" dirty="0">
              <a:effectLst/>
              <a:latin typeface="宋体"/>
              <a:cs typeface="Courier New"/>
            </a:endParaRPr>
          </a:p>
        </p:txBody>
      </p:sp>
    </p:spTree>
    <p:extLst>
      <p:ext uri="{BB962C8B-B14F-4D97-AF65-F5344CB8AC3E}">
        <p14:creationId xmlns:p14="http://schemas.microsoft.com/office/powerpoint/2010/main" val="239552867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中国共产党始终牢记初心使命，领导中国人民取得举世瞩目成就。</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党和国家始终坚持马克思列宁主义、毛泽东思想、邓小平理论、</a:t>
            </a:r>
            <a:r>
              <a:rPr lang="zh-CN" altLang="zh-CN" kern="100" dirty="0">
                <a:latin typeface="宋体"/>
                <a:cs typeface="Times New Roman"/>
              </a:rPr>
              <a:t>“</a:t>
            </a:r>
            <a:r>
              <a:rPr lang="zh-CN" altLang="zh-CN" kern="100" dirty="0">
                <a:latin typeface="Times New Roman"/>
                <a:ea typeface="华文楷体"/>
                <a:cs typeface="Times New Roman"/>
              </a:rPr>
              <a:t>三个代表</a:t>
            </a:r>
            <a:r>
              <a:rPr lang="zh-CN" altLang="zh-CN" kern="100" dirty="0">
                <a:latin typeface="宋体"/>
                <a:cs typeface="Times New Roman"/>
              </a:rPr>
              <a:t>”</a:t>
            </a:r>
            <a:r>
              <a:rPr lang="zh-CN" altLang="zh-CN" kern="100" dirty="0">
                <a:latin typeface="Times New Roman"/>
                <a:ea typeface="华文楷体"/>
                <a:cs typeface="Times New Roman"/>
              </a:rPr>
              <a:t>重要思想、科学发展观、习近平新时代中国特色社会主义思想。③党团结带领全党全军全国各族人民有效应对严峻复杂的国际形势和接踵而至的巨大风险挑战，审时度势、果敢抉择，锐意进取、攻坚克难，义无反顾</a:t>
            </a:r>
            <a:r>
              <a:rPr lang="zh-CN" altLang="en-US" kern="100" dirty="0">
                <a:latin typeface="Times New Roman"/>
                <a:ea typeface="华文楷体"/>
                <a:cs typeface="Times New Roman"/>
              </a:rPr>
              <a:t>地</a:t>
            </a:r>
            <a:r>
              <a:rPr lang="zh-CN" altLang="zh-CN" kern="100" dirty="0">
                <a:latin typeface="Times New Roman"/>
                <a:ea typeface="华文楷体"/>
                <a:cs typeface="Times New Roman"/>
              </a:rPr>
              <a:t>进行伟大斗争，以奋发有为的精神把新时代中国特色社会主义不断推向前进。④新时代以来，党和国家事业取得历史性成就、发生历史性变革，推动我国迈上全面建设社会主义现代化国家新征程。</a:t>
            </a:r>
            <a:endParaRPr lang="zh-CN" altLang="zh-CN" sz="1050" kern="100" dirty="0">
              <a:effectLst/>
              <a:latin typeface="宋体"/>
              <a:cs typeface="Courier New"/>
            </a:endParaRPr>
          </a:p>
        </p:txBody>
      </p:sp>
    </p:spTree>
    <p:extLst>
      <p:ext uri="{BB962C8B-B14F-4D97-AF65-F5344CB8AC3E}">
        <p14:creationId xmlns:p14="http://schemas.microsoft.com/office/powerpoint/2010/main" val="334577408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469662"/>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　中国共产党为什么能走在时代前列？</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176360"/>
            <a:ext cx="10692000" cy="3711785"/>
          </a:xfrm>
        </p:spPr>
        <p:txBody>
          <a:bodyPr/>
          <a:lstStyle/>
          <a:p>
            <a:pPr algn="just">
              <a:spcAft>
                <a:spcPts val="0"/>
              </a:spcAft>
            </a:pPr>
            <a:r>
              <a:rPr lang="zh-CN" altLang="zh-CN" kern="100" dirty="0">
                <a:latin typeface="Times New Roman"/>
                <a:ea typeface="黑体"/>
                <a:cs typeface="Times New Roman"/>
              </a:rPr>
              <a:t>活动</a:t>
            </a:r>
            <a:r>
              <a:rPr lang="zh-CN" altLang="zh-CN" kern="100" dirty="0">
                <a:latin typeface="Times New Roman"/>
                <a:cs typeface="Times New Roman"/>
              </a:rPr>
              <a:t>　</a:t>
            </a:r>
            <a:r>
              <a:rPr lang="zh-CN" altLang="zh-CN" kern="100" dirty="0">
                <a:latin typeface="Times New Roman"/>
                <a:ea typeface="华文楷体"/>
                <a:cs typeface="Times New Roman"/>
              </a:rPr>
              <a:t>中国共产党人深刻认识到，只有把马克思主义基本原理同中国具体实际相结合、同中华优秀传统文化相结合，坚持运用辩证唯物主义和历史唯物主义，才能正确回答时代和实践提出的重大问题，才能始终保持马克思主义的蓬勃生机和旺盛活力。</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结合材料，运用所学知识，分析党能始终保持马克思主义的蓬勃生机和旺盛活力的原因。</a:t>
            </a:r>
            <a:endParaRPr lang="zh-CN" altLang="zh-CN" sz="1050" kern="100" dirty="0">
              <a:effectLst/>
              <a:latin typeface="宋体"/>
              <a:cs typeface="Courier New"/>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86</TotalTime>
  <Words>2354</Words>
  <Application>Microsoft Office PowerPoint</Application>
  <PresentationFormat>自定义</PresentationFormat>
  <Paragraphs>88</Paragraphs>
  <Slides>22</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22</vt:i4>
      </vt:variant>
    </vt:vector>
  </HeadingPairs>
  <TitlesOfParts>
    <vt:vector size="34" baseType="lpstr">
      <vt:lpstr>HelveticaNeueLT Pro 67 MdCn</vt:lpstr>
      <vt:lpstr>等线</vt:lpstr>
      <vt:lpstr>等线 Light</vt:lpstr>
      <vt:lpstr>黑体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1310</cp:revision>
  <dcterms:created xsi:type="dcterms:W3CDTF">2016-06-29T09:22:00Z</dcterms:created>
  <dcterms:modified xsi:type="dcterms:W3CDTF">2026-02-05T07:12:11Z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