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32"/>
  </p:notesMasterIdLst>
  <p:handoutMasterIdLst>
    <p:handoutMasterId r:id="rId33"/>
  </p:handoutMasterIdLst>
  <p:sldIdLst>
    <p:sldId id="2476" r:id="rId3"/>
    <p:sldId id="3839" r:id="rId4"/>
    <p:sldId id="3855" r:id="rId5"/>
    <p:sldId id="3856" r:id="rId6"/>
    <p:sldId id="3785" r:id="rId7"/>
    <p:sldId id="3863" r:id="rId8"/>
    <p:sldId id="3873" r:id="rId9"/>
    <p:sldId id="3874" r:id="rId10"/>
    <p:sldId id="3791" r:id="rId11"/>
    <p:sldId id="3858" r:id="rId12"/>
    <p:sldId id="3859" r:id="rId13"/>
    <p:sldId id="3860" r:id="rId14"/>
    <p:sldId id="3861" r:id="rId15"/>
    <p:sldId id="3866" r:id="rId16"/>
    <p:sldId id="3868" r:id="rId17"/>
    <p:sldId id="3867" r:id="rId18"/>
    <p:sldId id="3875" r:id="rId19"/>
    <p:sldId id="3862" r:id="rId20"/>
    <p:sldId id="3845" r:id="rId21"/>
    <p:sldId id="3869" r:id="rId22"/>
    <p:sldId id="3870" r:id="rId23"/>
    <p:sldId id="3871" r:id="rId24"/>
    <p:sldId id="3872" r:id="rId25"/>
    <p:sldId id="3876" r:id="rId26"/>
    <p:sldId id="3817" r:id="rId27"/>
    <p:sldId id="3853" r:id="rId28"/>
    <p:sldId id="3877" r:id="rId29"/>
    <p:sldId id="3878" r:id="rId30"/>
    <p:sldId id="2276" r:id="rId31"/>
  </p:sldIdLst>
  <p:sldSz cx="11522075" cy="6480175"/>
  <p:notesSz cx="6858000" cy="9144000"/>
  <p:custDataLst>
    <p:tags r:id="rId34"/>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p:cViewPr varScale="1">
        <p:scale>
          <a:sx n="114" d="100"/>
          <a:sy n="114" d="100"/>
        </p:scale>
        <p:origin x="94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2026/2/6</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796919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extLst>
      <p:ext uri="{BB962C8B-B14F-4D97-AF65-F5344CB8AC3E}">
        <p14:creationId xmlns:p14="http://schemas.microsoft.com/office/powerpoint/2010/main" val="3857434013"/>
      </p:ext>
    </p:extLst>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25</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26</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27</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28</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29</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slide" Target="../slides/slide2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9.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第三单元　全面依法治国</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第三单元　全面依法治国</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3.&#37197;&#22871;&#32451;&#20064;&#39064;/&#21333;&#20803;&#32032;&#20859;&#35780;&#20215;/03%20%20&#31532;&#19977;&#21333;&#20803;%20%20&#21333;&#20803;&#32032;&#20859;&#35780;&#2021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hyperlink" Target="../3.&#37197;&#22871;&#32451;&#20064;&#39064;/&#21333;&#20803;&#36136;&#37327;&#26816;&#27979;/05%20%20&#21333;&#20803;&#36136;&#37327;&#26816;&#27979;(&#19977;)A&#21367;%20%20&#20840;&#38754;&#20381;&#27861;&#27835;&#22269;.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2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3.xml"/><Relationship Id="rId6" Type="http://schemas.openxmlformats.org/officeDocument/2006/relationships/hyperlink" Target="../3.&#37197;&#22871;&#32451;&#20064;&#39064;/&#21333;&#20803;&#36136;&#37327;&#26816;&#27979;/06%20%20&#21333;&#20803;&#36136;&#37327;&#26816;&#27979;(&#19977;)B&#21367;%20%20&#20840;&#38754;&#20381;&#27861;&#27835;&#22269;.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4.xml"/><Relationship Id="rId6" Type="http://schemas.openxmlformats.org/officeDocument/2006/relationships/hyperlink" Target="../3.&#37197;&#22871;&#32451;&#20064;&#39064;/&#21333;&#20803;&#36136;&#37327;&#26816;&#27979;/07%20%20&#27169;&#22359;&#32508;&#21512;&#26816;&#27979;.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3127380"/>
            <a:ext cx="7920880" cy="830997"/>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p:txBody>
      </p:sp>
      <p:sp>
        <p:nvSpPr>
          <p:cNvPr id="17" name="文本框 10"/>
          <p:cNvSpPr txBox="1"/>
          <p:nvPr>
            <p:custDataLst>
              <p:tags r:id="rId9"/>
            </p:custDataLst>
          </p:nvPr>
        </p:nvSpPr>
        <p:spPr>
          <a:xfrm>
            <a:off x="10161" y="4566070"/>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单元活动构建</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859087"/>
          </a:xfrm>
        </p:spPr>
        <p:txBody>
          <a:bodyPr/>
          <a:lstStyle/>
          <a:p>
            <a:pPr algn="just">
              <a:spcAft>
                <a:spcPts val="0"/>
              </a:spcAft>
            </a:pPr>
            <a:r>
              <a:rPr lang="zh-CN" altLang="zh-CN" kern="100" dirty="0">
                <a:latin typeface="Times New Roman"/>
                <a:cs typeface="Times New Roman"/>
              </a:rPr>
              <a:t>结合材料，运用《政治与法治》的相关知识，说明新时代应该怎样推进法治政府建设。</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依法全面履行政府职能，坚持以人民为中心的发展理念。</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坚持依法行政，做到权责法定。</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执法严明，做到有法必依、执法必严、违法必究；坚持规范公正文明执法。</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全面推进政务公开，有效保障人民群众的知情权、参与权、表达权和监督权；强化对行政权力的制约和监督，让权力在阳光下运行。</a:t>
            </a:r>
            <a:r>
              <a:rPr lang="en-US" altLang="zh-CN" kern="100" dirty="0">
                <a:latin typeface="Times New Roman"/>
                <a:ea typeface="华文楷体"/>
                <a:cs typeface="Courier New"/>
              </a:rPr>
              <a:t>⑤</a:t>
            </a:r>
            <a:r>
              <a:rPr lang="zh-CN" altLang="zh-CN" kern="100" dirty="0">
                <a:latin typeface="Times New Roman"/>
                <a:ea typeface="华文楷体"/>
                <a:cs typeface="Times New Roman"/>
              </a:rPr>
              <a:t>严格依法办事，诚实守信，建立健全守信践诺机制。</a:t>
            </a:r>
            <a:endParaRPr lang="zh-CN" altLang="zh-CN" sz="1050" kern="100" dirty="0">
              <a:effectLst/>
              <a:latin typeface="宋体"/>
              <a:cs typeface="Courier New"/>
            </a:endParaRPr>
          </a:p>
        </p:txBody>
      </p:sp>
    </p:spTree>
    <p:extLst>
      <p:ext uri="{BB962C8B-B14F-4D97-AF65-F5344CB8AC3E}">
        <p14:creationId xmlns:p14="http://schemas.microsoft.com/office/powerpoint/2010/main" val="15340701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6215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习近平总书记强调，要完善党组织领导的自治、法治、德治相结合的乡村治理体系，让农村既充满活力又稳定有序。要加强农村精神文明建设，加强法治教育，推进移风易俗，引导农民办事依法、遇事找法、解决问题用法、化解矛盾靠法，自觉遵守村规民约。</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结合材料，请你运用法治中国建设的相关知识，就如何加强农村法治建设提出你的建议。</a:t>
            </a:r>
            <a:endParaRPr lang="zh-CN" altLang="zh-CN" sz="1050" kern="100" dirty="0">
              <a:effectLst/>
              <a:latin typeface="宋体"/>
              <a:cs typeface="Courier New"/>
            </a:endParaRPr>
          </a:p>
        </p:txBody>
      </p:sp>
    </p:spTree>
    <p:extLst>
      <p:ext uri="{BB962C8B-B14F-4D97-AF65-F5344CB8AC3E}">
        <p14:creationId xmlns:p14="http://schemas.microsoft.com/office/powerpoint/2010/main" val="302918712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坚持党的领导，建立完备的法律体系。在党的领导下，加快</a:t>
            </a:r>
            <a:r>
              <a:rPr lang="en-US" altLang="zh-CN" kern="100" dirty="0">
                <a:latin typeface="宋体"/>
                <a:cs typeface="Times New Roman"/>
              </a:rPr>
              <a:t>“</a:t>
            </a:r>
            <a:r>
              <a:rPr lang="zh-CN" altLang="zh-CN" kern="100" dirty="0">
                <a:latin typeface="Times New Roman"/>
                <a:ea typeface="华文楷体"/>
                <a:cs typeface="Times New Roman"/>
              </a:rPr>
              <a:t>三农</a:t>
            </a:r>
            <a:r>
              <a:rPr lang="en-US" altLang="zh-CN" kern="100" dirty="0">
                <a:latin typeface="宋体"/>
                <a:cs typeface="Times New Roman"/>
              </a:rPr>
              <a:t>”</a:t>
            </a:r>
            <a:r>
              <a:rPr lang="zh-CN" altLang="zh-CN" kern="100" dirty="0">
                <a:latin typeface="Times New Roman"/>
                <a:ea typeface="华文楷体"/>
                <a:cs typeface="Times New Roman"/>
              </a:rPr>
              <a:t>领域法律体系建设，规范涉农各主体的行为，做到有法可依，保证法律的实施。</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基层政府及其工作人员要依法全面履行政府职能，提高依法行政的能力和水平，严格规范公正文明执法，维护法律尊严和人民群众的切身利益。</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加强农村精神文明建设，加大法律的宣传普及力度，加强法治教育，增强农民法律意识、法治观念，提高农民尊法、学法、用法、守法的能力和自觉性。</a:t>
            </a:r>
            <a:endParaRPr lang="zh-CN" altLang="zh-CN" sz="1050" kern="100" dirty="0">
              <a:effectLst/>
              <a:latin typeface="宋体"/>
              <a:cs typeface="Courier New"/>
            </a:endParaRPr>
          </a:p>
        </p:txBody>
      </p:sp>
    </p:spTree>
    <p:extLst>
      <p:ext uri="{BB962C8B-B14F-4D97-AF65-F5344CB8AC3E}">
        <p14:creationId xmlns:p14="http://schemas.microsoft.com/office/powerpoint/2010/main" val="16964033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188" y="467779"/>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　我国怎样推动全面依法治国建设？</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76360"/>
            <a:ext cx="10692000" cy="4688848"/>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1</a:t>
            </a:r>
            <a:r>
              <a:rPr lang="zh-CN" altLang="zh-CN" sz="2700" kern="100" dirty="0">
                <a:latin typeface="Times New Roman"/>
                <a:cs typeface="Times New Roman"/>
              </a:rPr>
              <a:t>　</a:t>
            </a:r>
            <a:r>
              <a:rPr lang="zh-CN" altLang="zh-CN" sz="2700" kern="100" dirty="0">
                <a:latin typeface="Times New Roman"/>
                <a:ea typeface="华文楷体"/>
                <a:cs typeface="Times New Roman"/>
              </a:rPr>
              <a:t>法律是治国之重器，良法是善治之前提。党的十八大以来，我国法治建设从法律体系向囊括立法、执法、司法、守法各环节的法治体系全面提升。公平正义，国之基址。法治政府建设换挡提速，依法行政成为各级政府鲜明印记。坚持公正司法，依法公正对待人民群众的诉求，努力让人民群众在每一个司法案件中都能感受到公平正义。全面实行</a:t>
            </a:r>
            <a:r>
              <a:rPr lang="zh-CN" altLang="zh-CN" sz="2700" kern="100" dirty="0">
                <a:latin typeface="宋体"/>
                <a:cs typeface="Times New Roman"/>
              </a:rPr>
              <a:t>“</a:t>
            </a:r>
            <a:r>
              <a:rPr lang="zh-CN" altLang="zh-CN" sz="2700" kern="100" dirty="0">
                <a:latin typeface="Times New Roman"/>
                <a:ea typeface="华文楷体"/>
                <a:cs typeface="Times New Roman"/>
              </a:rPr>
              <a:t>谁执法谁普法</a:t>
            </a:r>
            <a:r>
              <a:rPr lang="zh-CN" altLang="zh-CN" sz="2700" kern="100" dirty="0">
                <a:latin typeface="宋体"/>
                <a:cs typeface="Times New Roman"/>
              </a:rPr>
              <a:t>”</a:t>
            </a:r>
            <a:r>
              <a:rPr lang="zh-CN" altLang="zh-CN" sz="2700" kern="100" dirty="0">
                <a:latin typeface="Times New Roman"/>
                <a:ea typeface="华文楷体"/>
                <a:cs typeface="Times New Roman"/>
              </a:rPr>
              <a:t>的普法责任制，建立健全国家工作人员学法用法制度，制定青少年法治教育大纲，实施农村</a:t>
            </a:r>
            <a:r>
              <a:rPr lang="zh-CN" altLang="zh-CN" sz="2700" kern="100" dirty="0">
                <a:latin typeface="宋体"/>
                <a:cs typeface="Times New Roman"/>
              </a:rPr>
              <a:t>“</a:t>
            </a:r>
            <a:r>
              <a:rPr lang="zh-CN" altLang="zh-CN" sz="2700" kern="100" dirty="0">
                <a:latin typeface="Times New Roman"/>
                <a:ea typeface="华文楷体"/>
                <a:cs typeface="Times New Roman"/>
              </a:rPr>
              <a:t>法律明白人</a:t>
            </a:r>
            <a:r>
              <a:rPr lang="zh-CN" altLang="zh-CN" sz="2700" kern="100" dirty="0">
                <a:latin typeface="宋体"/>
                <a:cs typeface="Times New Roman"/>
              </a:rPr>
              <a:t>”</a:t>
            </a:r>
            <a:r>
              <a:rPr lang="zh-CN" altLang="zh-CN" sz="2700" kern="100" dirty="0">
                <a:latin typeface="Times New Roman"/>
                <a:ea typeface="华文楷体"/>
                <a:cs typeface="Times New Roman"/>
              </a:rPr>
              <a:t>培养工程，</a:t>
            </a:r>
            <a:r>
              <a:rPr lang="zh-CN" altLang="zh-CN" sz="2700" kern="100" dirty="0">
                <a:latin typeface="宋体"/>
                <a:cs typeface="Times New Roman"/>
              </a:rPr>
              <a:t>“</a:t>
            </a:r>
            <a:r>
              <a:rPr lang="zh-CN" altLang="zh-CN" sz="2700" kern="100" dirty="0">
                <a:latin typeface="Times New Roman"/>
                <a:ea typeface="华文楷体"/>
                <a:cs typeface="Times New Roman"/>
              </a:rPr>
              <a:t>七五</a:t>
            </a:r>
            <a:r>
              <a:rPr lang="zh-CN" altLang="zh-CN" sz="2700" kern="100" dirty="0">
                <a:latin typeface="宋体"/>
                <a:cs typeface="Times New Roman"/>
              </a:rPr>
              <a:t>”</a:t>
            </a:r>
            <a:r>
              <a:rPr lang="zh-CN" altLang="zh-CN" sz="2700" kern="100" dirty="0">
                <a:latin typeface="Times New Roman"/>
                <a:ea typeface="华文楷体"/>
                <a:cs typeface="Times New Roman"/>
              </a:rPr>
              <a:t>普法顺利完成，公民法治素养明显提升。</a:t>
            </a:r>
            <a:endParaRPr lang="zh-CN" altLang="zh-CN" sz="2700" kern="100" dirty="0">
              <a:effectLst/>
              <a:latin typeface="宋体"/>
              <a:cs typeface="Courier New"/>
            </a:endParaRPr>
          </a:p>
        </p:txBody>
      </p:sp>
    </p:spTree>
    <p:extLst>
      <p:ext uri="{BB962C8B-B14F-4D97-AF65-F5344CB8AC3E}">
        <p14:creationId xmlns:p14="http://schemas.microsoft.com/office/powerpoint/2010/main" val="106362511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469511"/>
          </a:xfrm>
        </p:spPr>
        <p:txBody>
          <a:bodyPr/>
          <a:lstStyle/>
          <a:p>
            <a:pPr algn="just">
              <a:spcAft>
                <a:spcPts val="0"/>
              </a:spcAft>
            </a:pPr>
            <a:r>
              <a:rPr lang="zh-CN" altLang="zh-CN" kern="100" dirty="0">
                <a:latin typeface="Times New Roman"/>
                <a:cs typeface="Times New Roman"/>
              </a:rPr>
              <a:t>结合材料，运用全面推进依法治国的基本要求的知识，谈谈对我国法治建设从法律体系向法治体系全面提升的认识。</a:t>
            </a:r>
            <a:endParaRPr lang="zh-CN" altLang="zh-CN" sz="1050" kern="100" dirty="0">
              <a:latin typeface="宋体"/>
              <a:cs typeface="Courier New"/>
            </a:endParaRPr>
          </a:p>
          <a:p>
            <a:r>
              <a:rPr lang="zh-CN" altLang="zh-CN" dirty="0">
                <a:solidFill>
                  <a:srgbClr val="7030A0"/>
                </a:solidFill>
                <a:latin typeface="Times New Roman"/>
                <a:ea typeface="黑体"/>
                <a:cs typeface="Times New Roman"/>
              </a:rPr>
              <a:t>提示：</a:t>
            </a:r>
            <a:r>
              <a:rPr lang="en-US" altLang="zh-CN" dirty="0">
                <a:latin typeface="Times New Roman"/>
                <a:ea typeface="华文楷体"/>
              </a:rPr>
              <a:t>①</a:t>
            </a:r>
            <a:r>
              <a:rPr lang="zh-CN" altLang="zh-CN" dirty="0">
                <a:latin typeface="Times New Roman"/>
                <a:ea typeface="华文楷体"/>
                <a:cs typeface="Times New Roman"/>
              </a:rPr>
              <a:t>法治意味着依法治国，它是我国治国理政的基本方式，为全面建设社会主义现代化国家、实现中华民族伟大复兴的中国梦提供有力法治保障，有利于推进国家治理体系和治理能力的现代化。②全面推进依法治国，要求科学立法，中国特色社会主义法律体系日臻完善，为经济社会发展提供法律制度依据。</a:t>
            </a:r>
            <a:r>
              <a:rPr lang="en-US" altLang="zh-CN" dirty="0">
                <a:latin typeface="Times New Roman"/>
                <a:ea typeface="华文楷体"/>
              </a:rPr>
              <a:t> ③</a:t>
            </a:r>
            <a:r>
              <a:rPr lang="zh-CN" altLang="zh-CN" dirty="0">
                <a:latin typeface="Times New Roman"/>
                <a:ea typeface="华文楷体"/>
                <a:cs typeface="Times New Roman"/>
              </a:rPr>
              <a:t>全面依法治国，要求严格执法，行政机关是执法的最重要主体，要带头尊法学法守法用法，保证法律严格实施。</a:t>
            </a:r>
            <a:r>
              <a:rPr lang="zh-CN" altLang="zh-CN" dirty="0">
                <a:ea typeface="Times New Roman"/>
              </a:rPr>
              <a:t> </a:t>
            </a:r>
            <a:endParaRPr lang="zh-CN" altLang="en-US" dirty="0"/>
          </a:p>
        </p:txBody>
      </p:sp>
    </p:spTree>
    <p:extLst>
      <p:ext uri="{BB962C8B-B14F-4D97-AF65-F5344CB8AC3E}">
        <p14:creationId xmlns:p14="http://schemas.microsoft.com/office/powerpoint/2010/main" val="3558155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049361"/>
          </a:xfrm>
        </p:spPr>
        <p:txBody>
          <a:bodyPr/>
          <a:lstStyle/>
          <a:p>
            <a:pPr algn="just">
              <a:spcAft>
                <a:spcPts val="0"/>
              </a:spcAft>
            </a:pPr>
            <a:r>
              <a:rPr lang="en-US" altLang="zh-CN" kern="100" dirty="0">
                <a:latin typeface="Times New Roman"/>
                <a:ea typeface="华文楷体"/>
                <a:cs typeface="Courier New"/>
              </a:rPr>
              <a:t>④</a:t>
            </a:r>
            <a:r>
              <a:rPr lang="zh-CN" altLang="zh-CN" kern="100" dirty="0">
                <a:latin typeface="Times New Roman"/>
                <a:ea typeface="华文楷体"/>
                <a:cs typeface="Times New Roman"/>
              </a:rPr>
              <a:t>全面依法治国，要求公正司法，持续提升司法质量效率和公信力，努力让人民群众在每一个司法案件中都能感受到公平正义。</a:t>
            </a:r>
            <a:r>
              <a:rPr lang="en-US" altLang="zh-CN" kern="100" dirty="0">
                <a:latin typeface="Times New Roman"/>
                <a:ea typeface="华文楷体"/>
                <a:cs typeface="Courier New"/>
              </a:rPr>
              <a:t> ⑤</a:t>
            </a:r>
            <a:r>
              <a:rPr lang="zh-CN" altLang="zh-CN" kern="100" dirty="0">
                <a:latin typeface="Times New Roman"/>
                <a:ea typeface="华文楷体"/>
                <a:cs typeface="Times New Roman"/>
              </a:rPr>
              <a:t>全面依法治国，要求全民守法，进一步加强普法，把法律交给人民，让法治信仰根植于人民心中，养成遇事找法、办事依法、解决问题靠法的行为习惯，形成全民守法的氛围，共建法治国家。</a:t>
            </a:r>
            <a:endParaRPr lang="zh-CN" altLang="zh-CN" sz="1050" kern="100" dirty="0">
              <a:effectLst/>
              <a:latin typeface="宋体"/>
              <a:cs typeface="Courier New"/>
            </a:endParaRPr>
          </a:p>
        </p:txBody>
      </p:sp>
    </p:spTree>
    <p:extLst>
      <p:ext uri="{BB962C8B-B14F-4D97-AF65-F5344CB8AC3E}">
        <p14:creationId xmlns:p14="http://schemas.microsoft.com/office/powerpoint/2010/main" val="308894156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85908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作为一种经济便捷的交通工具，电动自行车是许多家庭近距离出行的不错选择。但在方便之余，其带来的安全隐患也与日俱增，使人民群众的生命财产安全受到严重威胁。目前电动自行车的配套法律法规不健全，导致地方性法规的制定缺乏指导和支持；行政执法、司法裁判缺乏依据；电动自行车的管理各地标准、政策松紧不一；违规改装改造或骑行者安全意识淡薄引发的交通事故频频上演；停放、充电不规范或电池质量问题引起的火灾事故屡屡发生。只有破解上述难题，才能让电动自行车真正造福于民。</a:t>
            </a:r>
            <a:endParaRPr lang="zh-CN" altLang="zh-CN" sz="1050" kern="100" dirty="0">
              <a:effectLst/>
              <a:latin typeface="宋体"/>
              <a:cs typeface="Courier New"/>
            </a:endParaRPr>
          </a:p>
        </p:txBody>
      </p:sp>
    </p:spTree>
    <p:extLst>
      <p:ext uri="{BB962C8B-B14F-4D97-AF65-F5344CB8AC3E}">
        <p14:creationId xmlns:p14="http://schemas.microsoft.com/office/powerpoint/2010/main" val="45027998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462329"/>
          </a:xfrm>
        </p:spPr>
        <p:txBody>
          <a:bodyPr/>
          <a:lstStyle/>
          <a:p>
            <a:pPr algn="just">
              <a:spcAft>
                <a:spcPts val="0"/>
              </a:spcAft>
            </a:pPr>
            <a:r>
              <a:rPr lang="zh-CN" altLang="zh-CN" kern="100" dirty="0">
                <a:latin typeface="Times New Roman"/>
                <a:cs typeface="Times New Roman"/>
              </a:rPr>
              <a:t>请你结合材料，运用全面依法治国的知识，就破解电动自行车的难题提出你的建议。</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立法机关要科学立法，为电动自行车生产、销售、监管等环节提供法律依据。</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行政机关要严格执法，依法加强监管，规范电动自行车的生产、销售和使用。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司法机关要公正司法，依法打击电动自行车相关主体的违法犯罪行为，维护公民合法权益。</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电动自行车的生产经营者和骑行者相关主体要增强法治观念，自觉守法，依法行使权利和履行义务。</a:t>
            </a:r>
            <a:r>
              <a:rPr lang="en-US" altLang="zh-CN" kern="100" dirty="0">
                <a:latin typeface="Times New Roman"/>
                <a:ea typeface="华文楷体"/>
                <a:cs typeface="Courier New"/>
              </a:rPr>
              <a:t>⑤</a:t>
            </a:r>
            <a:r>
              <a:rPr lang="zh-CN" altLang="zh-CN" kern="100" dirty="0">
                <a:latin typeface="Times New Roman"/>
                <a:ea typeface="华文楷体"/>
                <a:cs typeface="Times New Roman"/>
              </a:rPr>
              <a:t>坚持依法治国和以德治国相结合，发挥法治与德治的合力作用，共同破解电动自行车难题。</a:t>
            </a:r>
            <a:endParaRPr lang="zh-CN" altLang="zh-CN" sz="1050" kern="100" dirty="0">
              <a:effectLst/>
              <a:latin typeface="宋体"/>
              <a:cs typeface="Courier New"/>
            </a:endParaRPr>
          </a:p>
        </p:txBody>
      </p:sp>
    </p:spTree>
    <p:extLst>
      <p:ext uri="{BB962C8B-B14F-4D97-AF65-F5344CB8AC3E}">
        <p14:creationId xmlns:p14="http://schemas.microsoft.com/office/powerpoint/2010/main" val="26359914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885" y="539787"/>
            <a:ext cx="2355962" cy="61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140356"/>
            <a:ext cx="10692000" cy="5279202"/>
          </a:xfrm>
        </p:spPr>
        <p:txBody>
          <a:bodyPr/>
          <a:lstStyle/>
          <a:p>
            <a:pPr algn="just">
              <a:lnSpc>
                <a:spcPct val="110000"/>
              </a:lnSpc>
              <a:spcAft>
                <a:spcPts val="0"/>
              </a:spcAft>
            </a:pPr>
            <a:r>
              <a:rPr lang="en-US" altLang="zh-CN" kern="100" dirty="0">
                <a:latin typeface="Times New Roman"/>
                <a:cs typeface="Courier New"/>
              </a:rPr>
              <a:t>1</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8015" algn="just">
              <a:lnSpc>
                <a:spcPct val="110000"/>
              </a:lnSpc>
              <a:spcAft>
                <a:spcPts val="0"/>
              </a:spcAft>
            </a:pPr>
            <a:r>
              <a:rPr lang="en-US" altLang="zh-CN" kern="100" dirty="0">
                <a:latin typeface="宋体"/>
                <a:cs typeface="Times New Roman"/>
              </a:rPr>
              <a:t>“</a:t>
            </a:r>
            <a:r>
              <a:rPr lang="zh-CN" altLang="zh-CN" kern="100" dirty="0">
                <a:latin typeface="Times New Roman"/>
                <a:ea typeface="华文楷体"/>
                <a:cs typeface="Times New Roman"/>
              </a:rPr>
              <a:t>立善法于天下，则天下治。</a:t>
            </a:r>
            <a:r>
              <a:rPr lang="en-US" altLang="zh-CN" kern="100" dirty="0">
                <a:latin typeface="宋体"/>
                <a:cs typeface="Times New Roman"/>
              </a:rPr>
              <a:t>”</a:t>
            </a:r>
            <a:r>
              <a:rPr lang="zh-CN" altLang="zh-CN" kern="100" dirty="0">
                <a:latin typeface="Times New Roman"/>
                <a:ea typeface="华文楷体"/>
                <a:cs typeface="Times New Roman"/>
              </a:rPr>
              <a:t>《中华人民共和国民法典》是中华人民共和国成立以来第一部以</a:t>
            </a:r>
            <a:r>
              <a:rPr lang="en-US" altLang="zh-CN" kern="100" dirty="0">
                <a:latin typeface="宋体"/>
                <a:cs typeface="Times New Roman"/>
              </a:rPr>
              <a:t>“</a:t>
            </a:r>
            <a:r>
              <a:rPr lang="zh-CN" altLang="zh-CN" kern="100" dirty="0">
                <a:latin typeface="Times New Roman"/>
                <a:ea typeface="华文楷体"/>
                <a:cs typeface="Times New Roman"/>
              </a:rPr>
              <a:t>法典</a:t>
            </a:r>
            <a:r>
              <a:rPr lang="en-US" altLang="zh-CN" kern="100" dirty="0">
                <a:latin typeface="宋体"/>
                <a:cs typeface="Times New Roman"/>
              </a:rPr>
              <a:t>”</a:t>
            </a:r>
            <a:r>
              <a:rPr lang="zh-CN" altLang="zh-CN" kern="100" dirty="0">
                <a:latin typeface="Times New Roman"/>
                <a:ea typeface="华文楷体"/>
                <a:cs typeface="Times New Roman"/>
              </a:rPr>
              <a:t>命名的法律，不仅充分彰显了中国特色社会主义法律制度成果和制度自信，也为人类法治文明的进步贡献了中国智慧和中国方案。</a:t>
            </a:r>
            <a:endParaRPr lang="zh-CN" altLang="zh-CN" sz="1050" kern="100" dirty="0">
              <a:latin typeface="宋体"/>
              <a:cs typeface="Courier New"/>
            </a:endParaRPr>
          </a:p>
          <a:p>
            <a:pPr indent="626745" algn="just">
              <a:lnSpc>
                <a:spcPct val="110000"/>
              </a:lnSpc>
              <a:spcAft>
                <a:spcPts val="0"/>
              </a:spcAft>
            </a:pPr>
            <a:r>
              <a:rPr lang="zh-CN" altLang="zh-CN" kern="100" dirty="0">
                <a:latin typeface="Times New Roman"/>
                <a:ea typeface="华文楷体"/>
                <a:cs typeface="Times New Roman"/>
              </a:rPr>
              <a:t>党的十八届四中全会提出了编纂民法典的任务要求。民法典编纂过程中，全国人大常委会多次审议，多次向社会公开征求意见，</a:t>
            </a:r>
            <a:r>
              <a:rPr lang="en-US" altLang="zh-CN" kern="100" dirty="0">
                <a:latin typeface="Times New Roman"/>
                <a:ea typeface="华文楷体"/>
                <a:cs typeface="Courier New"/>
              </a:rPr>
              <a:t>3</a:t>
            </a:r>
            <a:r>
              <a:rPr lang="zh-CN" altLang="zh-CN" kern="100" dirty="0">
                <a:latin typeface="Times New Roman"/>
                <a:ea typeface="华文楷体"/>
                <a:cs typeface="Times New Roman"/>
              </a:rPr>
              <a:t>次组织全国人大代表研读讨论，针对意见反映集中、争议较大的问题专门召开座谈会</a:t>
            </a:r>
            <a:r>
              <a:rPr lang="zh-CN" altLang="zh-CN" kern="100" dirty="0">
                <a:latin typeface="宋体"/>
                <a:cs typeface="Times New Roman"/>
              </a:rPr>
              <a:t>……</a:t>
            </a:r>
            <a:r>
              <a:rPr lang="zh-CN" altLang="zh-CN" kern="100" dirty="0">
                <a:latin typeface="Times New Roman"/>
                <a:ea typeface="华文楷体"/>
                <a:cs typeface="Times New Roman"/>
              </a:rPr>
              <a:t>对社会经济生活中出现的新情况、新问题作出有针对性的新规定，成就了一部具有中国特色、体现时代特点、反映人民意愿的民法典。</a:t>
            </a:r>
            <a:endParaRPr lang="zh-CN" altLang="zh-CN" sz="1050" kern="100" dirty="0">
              <a:effectLst/>
              <a:latin typeface="宋体"/>
              <a:cs typeface="Courier New"/>
            </a:endParaRPr>
          </a:p>
        </p:txBody>
      </p:sp>
    </p:spTree>
    <p:extLst>
      <p:ext uri="{BB962C8B-B14F-4D97-AF65-F5344CB8AC3E}">
        <p14:creationId xmlns:p14="http://schemas.microsoft.com/office/powerpoint/2010/main" val="84272183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indent="626745" algn="just">
              <a:spcAft>
                <a:spcPts val="0"/>
              </a:spcAft>
            </a:pPr>
            <a:r>
              <a:rPr lang="zh-CN" altLang="zh-CN" kern="100" dirty="0">
                <a:latin typeface="Times New Roman"/>
                <a:ea typeface="华文楷体"/>
                <a:cs typeface="Times New Roman"/>
              </a:rPr>
              <a:t>民法典是社会主义核心价值观的立法表达。民法典贯彻平等、公平、诚实信用的基本原则，以社会主义核心价值观引导人们向上向善。民法典关于生命无价、人身自由、人格尊严、性别平等、尊重隐私等内容，丰富了社会主义文化的内涵，有利于推动社会道德观念的进步。民法典用一个个法条映照出中华民族的价值追求，在</a:t>
            </a:r>
            <a:r>
              <a:rPr lang="zh-CN" altLang="zh-CN" kern="100" dirty="0">
                <a:latin typeface="宋体"/>
                <a:cs typeface="Times New Roman"/>
              </a:rPr>
              <a:t>“</a:t>
            </a:r>
            <a:r>
              <a:rPr lang="zh-CN" altLang="zh-CN" kern="100" dirty="0">
                <a:latin typeface="Times New Roman"/>
                <a:ea typeface="华文楷体"/>
                <a:cs typeface="Times New Roman"/>
              </a:rPr>
              <a:t>民</a:t>
            </a:r>
            <a:r>
              <a:rPr lang="zh-CN" altLang="zh-CN" kern="100" dirty="0">
                <a:latin typeface="宋体"/>
                <a:cs typeface="Times New Roman"/>
              </a:rPr>
              <a:t>”</a:t>
            </a:r>
            <a:r>
              <a:rPr lang="zh-CN" altLang="zh-CN" kern="100" dirty="0">
                <a:latin typeface="Times New Roman"/>
                <a:ea typeface="华文楷体"/>
                <a:cs typeface="Times New Roman"/>
              </a:rPr>
              <a:t>与</a:t>
            </a:r>
            <a:r>
              <a:rPr lang="zh-CN" altLang="zh-CN" kern="100" dirty="0">
                <a:latin typeface="宋体"/>
                <a:cs typeface="Times New Roman"/>
              </a:rPr>
              <a:t>“</a:t>
            </a:r>
            <a:r>
              <a:rPr lang="zh-CN" altLang="zh-CN" kern="100" dirty="0">
                <a:latin typeface="Times New Roman"/>
                <a:ea typeface="华文楷体"/>
                <a:cs typeface="Times New Roman"/>
              </a:rPr>
              <a:t>法</a:t>
            </a:r>
            <a:r>
              <a:rPr lang="zh-CN" altLang="zh-CN" kern="100" dirty="0">
                <a:latin typeface="宋体"/>
                <a:cs typeface="Times New Roman"/>
              </a:rPr>
              <a:t>”</a:t>
            </a:r>
            <a:r>
              <a:rPr lang="zh-CN" altLang="zh-CN" kern="100" dirty="0">
                <a:latin typeface="Times New Roman"/>
                <a:ea typeface="华文楷体"/>
                <a:cs typeface="Times New Roman"/>
              </a:rPr>
              <a:t>之间彰显为民情怀。</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结合材料，运用《政治与法治》的知识，谈谈在新时代，我国如何</a:t>
            </a:r>
            <a:r>
              <a:rPr lang="en-US" altLang="zh-CN" kern="100" dirty="0">
                <a:latin typeface="宋体"/>
                <a:cs typeface="Times New Roman"/>
              </a:rPr>
              <a:t>“</a:t>
            </a:r>
            <a:r>
              <a:rPr lang="zh-CN" altLang="zh-CN" kern="100" dirty="0">
                <a:latin typeface="Times New Roman"/>
                <a:cs typeface="Times New Roman"/>
              </a:rPr>
              <a:t>立善法</a:t>
            </a:r>
            <a:r>
              <a:rPr lang="en-US" altLang="zh-CN" kern="100" dirty="0">
                <a:latin typeface="宋体"/>
                <a:cs typeface="Times New Roman"/>
              </a:rPr>
              <a:t>”</a:t>
            </a:r>
            <a:r>
              <a:rPr lang="zh-CN" altLang="zh-CN" kern="100" dirty="0">
                <a:latin typeface="Times New Roman"/>
                <a:cs typeface="Times New Roman"/>
              </a:rPr>
              <a:t>以实现</a:t>
            </a:r>
            <a:r>
              <a:rPr lang="en-US" altLang="zh-CN" kern="100" dirty="0">
                <a:latin typeface="宋体"/>
                <a:cs typeface="Times New Roman"/>
              </a:rPr>
              <a:t>“</a:t>
            </a:r>
            <a:r>
              <a:rPr lang="zh-CN" altLang="zh-CN" kern="100" dirty="0">
                <a:latin typeface="Times New Roman"/>
                <a:cs typeface="Times New Roman"/>
              </a:rPr>
              <a:t>天下治</a:t>
            </a:r>
            <a:r>
              <a:rPr lang="en-US" altLang="zh-CN" kern="100" dirty="0">
                <a:latin typeface="宋体"/>
                <a:cs typeface="Times New Roman"/>
              </a:rPr>
              <a:t>”</a:t>
            </a:r>
            <a:r>
              <a:rPr lang="zh-CN" altLang="zh-CN" kern="100" dirty="0">
                <a:latin typeface="Times New Roman"/>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409279520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398" y="647799"/>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知识体系构建</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0024" y="1570391"/>
            <a:ext cx="9391870" cy="4885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0245" y="1710934"/>
            <a:ext cx="862905" cy="224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6538" y="1878267"/>
            <a:ext cx="908395" cy="26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11827" y="2207636"/>
            <a:ext cx="955930" cy="290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24400" y="2222620"/>
            <a:ext cx="824685" cy="228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05177" y="2619310"/>
            <a:ext cx="841002" cy="24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78422" y="2980574"/>
            <a:ext cx="853312" cy="271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74589" y="3649522"/>
            <a:ext cx="862616" cy="275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813800" y="4173811"/>
            <a:ext cx="784196" cy="190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8721" y="3310271"/>
            <a:ext cx="951495" cy="254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29749" y="3622543"/>
            <a:ext cx="803876" cy="263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83494" y="3949668"/>
            <a:ext cx="894875" cy="304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25371" y="4325040"/>
            <a:ext cx="822915" cy="2265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93138" y="4815490"/>
            <a:ext cx="349418" cy="2087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15151" y="5175452"/>
            <a:ext cx="350266" cy="251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65464" y="5589891"/>
            <a:ext cx="385874" cy="232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11504" y="5020922"/>
            <a:ext cx="457284" cy="2286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 name="Picture 20"/>
          <p:cNvPicPr>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22328" y="5355105"/>
            <a:ext cx="410234" cy="230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06785" y="5688161"/>
            <a:ext cx="415921" cy="236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6" name="Picture 22"/>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90175" y="6012211"/>
            <a:ext cx="442231" cy="213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77341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randombar(horizontal)">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9"/>
                                        </p:tgtEl>
                                        <p:attrNameLst>
                                          <p:attrName>style.visibility</p:attrName>
                                        </p:attrNameLst>
                                      </p:cBhvr>
                                      <p:to>
                                        <p:strVal val="visible"/>
                                      </p:to>
                                    </p:set>
                                    <p:animEffect transition="in" filter="randombar(horizontal)">
                                      <p:cBhvr>
                                        <p:cTn id="12" dur="500"/>
                                        <p:tgtEl>
                                          <p:spTgt spid="102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30"/>
                                        </p:tgtEl>
                                        <p:attrNameLst>
                                          <p:attrName>style.visibility</p:attrName>
                                        </p:attrNameLst>
                                      </p:cBhvr>
                                      <p:to>
                                        <p:strVal val="visible"/>
                                      </p:to>
                                    </p:set>
                                    <p:animEffect transition="in" filter="randombar(horizontal)">
                                      <p:cBhvr>
                                        <p:cTn id="17" dur="500"/>
                                        <p:tgtEl>
                                          <p:spTgt spid="1030"/>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31"/>
                                        </p:tgtEl>
                                        <p:attrNameLst>
                                          <p:attrName>style.visibility</p:attrName>
                                        </p:attrNameLst>
                                      </p:cBhvr>
                                      <p:to>
                                        <p:strVal val="visible"/>
                                      </p:to>
                                    </p:set>
                                    <p:animEffect transition="in" filter="randombar(horizontal)">
                                      <p:cBhvr>
                                        <p:cTn id="22" dur="500"/>
                                        <p:tgtEl>
                                          <p:spTgt spid="1031"/>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32"/>
                                        </p:tgtEl>
                                        <p:attrNameLst>
                                          <p:attrName>style.visibility</p:attrName>
                                        </p:attrNameLst>
                                      </p:cBhvr>
                                      <p:to>
                                        <p:strVal val="visible"/>
                                      </p:to>
                                    </p:set>
                                    <p:animEffect transition="in" filter="randombar(horizontal)">
                                      <p:cBhvr>
                                        <p:cTn id="27" dur="500"/>
                                        <p:tgtEl>
                                          <p:spTgt spid="1032"/>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033"/>
                                        </p:tgtEl>
                                        <p:attrNameLst>
                                          <p:attrName>style.visibility</p:attrName>
                                        </p:attrNameLst>
                                      </p:cBhvr>
                                      <p:to>
                                        <p:strVal val="visible"/>
                                      </p:to>
                                    </p:set>
                                    <p:animEffect transition="in" filter="randombar(horizontal)">
                                      <p:cBhvr>
                                        <p:cTn id="32" dur="500"/>
                                        <p:tgtEl>
                                          <p:spTgt spid="1033"/>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034"/>
                                        </p:tgtEl>
                                        <p:attrNameLst>
                                          <p:attrName>style.visibility</p:attrName>
                                        </p:attrNameLst>
                                      </p:cBhvr>
                                      <p:to>
                                        <p:strVal val="visible"/>
                                      </p:to>
                                    </p:set>
                                    <p:animEffect transition="in" filter="randombar(horizontal)">
                                      <p:cBhvr>
                                        <p:cTn id="37" dur="500"/>
                                        <p:tgtEl>
                                          <p:spTgt spid="1034"/>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035"/>
                                        </p:tgtEl>
                                        <p:attrNameLst>
                                          <p:attrName>style.visibility</p:attrName>
                                        </p:attrNameLst>
                                      </p:cBhvr>
                                      <p:to>
                                        <p:strVal val="visible"/>
                                      </p:to>
                                    </p:set>
                                    <p:animEffect transition="in" filter="randombar(horizontal)">
                                      <p:cBhvr>
                                        <p:cTn id="42" dur="500"/>
                                        <p:tgtEl>
                                          <p:spTgt spid="1035"/>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036"/>
                                        </p:tgtEl>
                                        <p:attrNameLst>
                                          <p:attrName>style.visibility</p:attrName>
                                        </p:attrNameLst>
                                      </p:cBhvr>
                                      <p:to>
                                        <p:strVal val="visible"/>
                                      </p:to>
                                    </p:set>
                                    <p:animEffect transition="in" filter="randombar(horizontal)">
                                      <p:cBhvr>
                                        <p:cTn id="47" dur="500"/>
                                        <p:tgtEl>
                                          <p:spTgt spid="1036"/>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037"/>
                                        </p:tgtEl>
                                        <p:attrNameLst>
                                          <p:attrName>style.visibility</p:attrName>
                                        </p:attrNameLst>
                                      </p:cBhvr>
                                      <p:to>
                                        <p:strVal val="visible"/>
                                      </p:to>
                                    </p:set>
                                    <p:animEffect transition="in" filter="randombar(horizontal)">
                                      <p:cBhvr>
                                        <p:cTn id="52" dur="500"/>
                                        <p:tgtEl>
                                          <p:spTgt spid="1037"/>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1038"/>
                                        </p:tgtEl>
                                        <p:attrNameLst>
                                          <p:attrName>style.visibility</p:attrName>
                                        </p:attrNameLst>
                                      </p:cBhvr>
                                      <p:to>
                                        <p:strVal val="visible"/>
                                      </p:to>
                                    </p:set>
                                    <p:animEffect transition="in" filter="randombar(horizontal)">
                                      <p:cBhvr>
                                        <p:cTn id="57" dur="500"/>
                                        <p:tgtEl>
                                          <p:spTgt spid="1038"/>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039"/>
                                        </p:tgtEl>
                                        <p:attrNameLst>
                                          <p:attrName>style.visibility</p:attrName>
                                        </p:attrNameLst>
                                      </p:cBhvr>
                                      <p:to>
                                        <p:strVal val="visible"/>
                                      </p:to>
                                    </p:set>
                                    <p:animEffect transition="in" filter="randombar(horizontal)">
                                      <p:cBhvr>
                                        <p:cTn id="62" dur="500"/>
                                        <p:tgtEl>
                                          <p:spTgt spid="1039"/>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1040"/>
                                        </p:tgtEl>
                                        <p:attrNameLst>
                                          <p:attrName>style.visibility</p:attrName>
                                        </p:attrNameLst>
                                      </p:cBhvr>
                                      <p:to>
                                        <p:strVal val="visible"/>
                                      </p:to>
                                    </p:set>
                                    <p:animEffect transition="in" filter="randombar(horizontal)">
                                      <p:cBhvr>
                                        <p:cTn id="67" dur="500"/>
                                        <p:tgtEl>
                                          <p:spTgt spid="1040"/>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1041"/>
                                        </p:tgtEl>
                                        <p:attrNameLst>
                                          <p:attrName>style.visibility</p:attrName>
                                        </p:attrNameLst>
                                      </p:cBhvr>
                                      <p:to>
                                        <p:strVal val="visible"/>
                                      </p:to>
                                    </p:set>
                                    <p:animEffect transition="in" filter="randombar(horizontal)">
                                      <p:cBhvr>
                                        <p:cTn id="72" dur="500"/>
                                        <p:tgtEl>
                                          <p:spTgt spid="1041"/>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1042"/>
                                        </p:tgtEl>
                                        <p:attrNameLst>
                                          <p:attrName>style.visibility</p:attrName>
                                        </p:attrNameLst>
                                      </p:cBhvr>
                                      <p:to>
                                        <p:strVal val="visible"/>
                                      </p:to>
                                    </p:set>
                                    <p:animEffect transition="in" filter="randombar(horizontal)">
                                      <p:cBhvr>
                                        <p:cTn id="77" dur="500"/>
                                        <p:tgtEl>
                                          <p:spTgt spid="1042"/>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1043"/>
                                        </p:tgtEl>
                                        <p:attrNameLst>
                                          <p:attrName>style.visibility</p:attrName>
                                        </p:attrNameLst>
                                      </p:cBhvr>
                                      <p:to>
                                        <p:strVal val="visible"/>
                                      </p:to>
                                    </p:set>
                                    <p:animEffect transition="in" filter="randombar(horizontal)">
                                      <p:cBhvr>
                                        <p:cTn id="82" dur="500"/>
                                        <p:tgtEl>
                                          <p:spTgt spid="1043"/>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1044"/>
                                        </p:tgtEl>
                                        <p:attrNameLst>
                                          <p:attrName>style.visibility</p:attrName>
                                        </p:attrNameLst>
                                      </p:cBhvr>
                                      <p:to>
                                        <p:strVal val="visible"/>
                                      </p:to>
                                    </p:set>
                                    <p:animEffect transition="in" filter="randombar(horizontal)">
                                      <p:cBhvr>
                                        <p:cTn id="87" dur="500"/>
                                        <p:tgtEl>
                                          <p:spTgt spid="1044"/>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nodeType="clickEffect">
                                  <p:stCondLst>
                                    <p:cond delay="0"/>
                                  </p:stCondLst>
                                  <p:childTnLst>
                                    <p:set>
                                      <p:cBhvr>
                                        <p:cTn id="91" dur="1" fill="hold">
                                          <p:stCondLst>
                                            <p:cond delay="0"/>
                                          </p:stCondLst>
                                        </p:cTn>
                                        <p:tgtEl>
                                          <p:spTgt spid="1045"/>
                                        </p:tgtEl>
                                        <p:attrNameLst>
                                          <p:attrName>style.visibility</p:attrName>
                                        </p:attrNameLst>
                                      </p:cBhvr>
                                      <p:to>
                                        <p:strVal val="visible"/>
                                      </p:to>
                                    </p:set>
                                    <p:animEffect transition="in" filter="randombar(horizontal)">
                                      <p:cBhvr>
                                        <p:cTn id="92" dur="500"/>
                                        <p:tgtEl>
                                          <p:spTgt spid="1045"/>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nodeType="clickEffect">
                                  <p:stCondLst>
                                    <p:cond delay="0"/>
                                  </p:stCondLst>
                                  <p:childTnLst>
                                    <p:set>
                                      <p:cBhvr>
                                        <p:cTn id="96" dur="1" fill="hold">
                                          <p:stCondLst>
                                            <p:cond delay="0"/>
                                          </p:stCondLst>
                                        </p:cTn>
                                        <p:tgtEl>
                                          <p:spTgt spid="1046"/>
                                        </p:tgtEl>
                                        <p:attrNameLst>
                                          <p:attrName>style.visibility</p:attrName>
                                        </p:attrNameLst>
                                      </p:cBhvr>
                                      <p:to>
                                        <p:strVal val="visible"/>
                                      </p:to>
                                    </p:set>
                                    <p:animEffect transition="in" filter="randombar(horizontal)">
                                      <p:cBhvr>
                                        <p:cTn id="97" dur="500"/>
                                        <p:tgtEl>
                                          <p:spTgt spid="10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坚持中国共产党的领导，党的领导是社会主义法治最根本的保证。民法典是根据党中央决策部署，在党的领导下编纂的。</a:t>
            </a:r>
            <a:r>
              <a:rPr lang="en-US" altLang="zh-CN" kern="100" dirty="0">
                <a:latin typeface="Times New Roman"/>
                <a:cs typeface="Courier New"/>
              </a:rPr>
              <a:t>②</a:t>
            </a:r>
            <a:r>
              <a:rPr lang="zh-CN" altLang="zh-CN" kern="100" dirty="0">
                <a:latin typeface="Times New Roman"/>
                <a:cs typeface="Times New Roman"/>
              </a:rPr>
              <a:t>坚持人民主体地位，人民是依法治国的主体和力量源泉。在民法典编纂过程中全国人大常委会广泛听取民意，回应人民群众的利益关切，坚持立法为民靠民。</a:t>
            </a:r>
            <a:r>
              <a:rPr lang="en-US" altLang="zh-CN" kern="100" dirty="0">
                <a:latin typeface="Times New Roman"/>
                <a:cs typeface="Courier New"/>
              </a:rPr>
              <a:t>③</a:t>
            </a:r>
            <a:r>
              <a:rPr lang="zh-CN" altLang="zh-CN" kern="100" dirty="0">
                <a:latin typeface="Times New Roman"/>
                <a:cs typeface="Times New Roman"/>
              </a:rPr>
              <a:t>将社会主义核心价值观和中华传统美德融入立法，坚持了依法治国与以德治国相结合。</a:t>
            </a:r>
            <a:r>
              <a:rPr lang="en-US" altLang="zh-CN" kern="100" dirty="0">
                <a:latin typeface="Times New Roman"/>
                <a:cs typeface="Courier New"/>
              </a:rPr>
              <a:t>④</a:t>
            </a:r>
            <a:r>
              <a:rPr lang="zh-CN" altLang="zh-CN" kern="100" dirty="0">
                <a:latin typeface="Times New Roman"/>
                <a:cs typeface="Times New Roman"/>
              </a:rPr>
              <a:t>民法典体现出鲜明的时代特征和中国特色，符合中国国情，坚持了从中国实际出发。</a:t>
            </a:r>
            <a:endParaRPr lang="zh-CN" altLang="zh-CN" sz="1050" kern="100" dirty="0">
              <a:effectLst/>
              <a:latin typeface="宋体"/>
              <a:cs typeface="Courier New"/>
            </a:endParaRPr>
          </a:p>
        </p:txBody>
      </p:sp>
    </p:spTree>
    <p:extLst>
      <p:ext uri="{BB962C8B-B14F-4D97-AF65-F5344CB8AC3E}">
        <p14:creationId xmlns:p14="http://schemas.microsoft.com/office/powerpoint/2010/main" val="1653065288"/>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32445" y="467779"/>
            <a:ext cx="10692000" cy="5955861"/>
          </a:xfrm>
        </p:spPr>
        <p:txBody>
          <a:bodyPr/>
          <a:lstStyle/>
          <a:p>
            <a:pPr algn="just">
              <a:lnSpc>
                <a:spcPct val="114000"/>
              </a:lnSpc>
              <a:spcAft>
                <a:spcPts val="0"/>
              </a:spcAft>
            </a:pPr>
            <a:r>
              <a:rPr lang="en-US" altLang="zh-CN" kern="100" dirty="0">
                <a:latin typeface="Times New Roman"/>
                <a:cs typeface="Courier New"/>
              </a:rPr>
              <a:t>2</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9920" algn="just">
              <a:lnSpc>
                <a:spcPct val="114000"/>
              </a:lnSpc>
              <a:spcAft>
                <a:spcPts val="0"/>
              </a:spcAft>
            </a:pPr>
            <a:r>
              <a:rPr lang="zh-CN" altLang="zh-CN" kern="100" dirty="0">
                <a:latin typeface="Times New Roman"/>
                <a:ea typeface="华文楷体"/>
                <a:cs typeface="Times New Roman"/>
              </a:rPr>
              <a:t>湖南省长沙市以率先建成人民满意的法治政府为目标，致力于将政府工作全面纳入法治化轨道，大力推进</a:t>
            </a:r>
            <a:r>
              <a:rPr lang="en-US" altLang="zh-CN" kern="100" dirty="0">
                <a:latin typeface="宋体"/>
                <a:cs typeface="Times New Roman"/>
              </a:rPr>
              <a:t>“</a:t>
            </a:r>
            <a:r>
              <a:rPr lang="zh-CN" altLang="zh-CN" kern="100" dirty="0">
                <a:latin typeface="Times New Roman"/>
                <a:ea typeface="华文楷体"/>
                <a:cs typeface="Times New Roman"/>
              </a:rPr>
              <a:t>放管服</a:t>
            </a:r>
            <a:r>
              <a:rPr lang="en-US" altLang="zh-CN" kern="100" dirty="0">
                <a:latin typeface="宋体"/>
                <a:cs typeface="Times New Roman"/>
              </a:rPr>
              <a:t>”</a:t>
            </a:r>
            <a:r>
              <a:rPr lang="zh-CN" altLang="zh-CN" kern="100" dirty="0">
                <a:latin typeface="Times New Roman"/>
                <a:ea typeface="华文楷体"/>
                <a:cs typeface="Times New Roman"/>
              </a:rPr>
              <a:t>改革，全面深化</a:t>
            </a:r>
            <a:r>
              <a:rPr lang="en-US" altLang="zh-CN" kern="100" dirty="0">
                <a:latin typeface="宋体"/>
                <a:cs typeface="Times New Roman"/>
              </a:rPr>
              <a:t>“</a:t>
            </a:r>
            <a:r>
              <a:rPr lang="zh-CN" altLang="zh-CN" kern="100" dirty="0">
                <a:latin typeface="Times New Roman"/>
                <a:ea typeface="华文楷体"/>
                <a:cs typeface="Times New Roman"/>
              </a:rPr>
              <a:t>一件事一次办</a:t>
            </a:r>
            <a:r>
              <a:rPr lang="en-US" altLang="zh-CN" kern="100" dirty="0">
                <a:latin typeface="宋体"/>
                <a:cs typeface="Times New Roman"/>
              </a:rPr>
              <a:t>”</a:t>
            </a:r>
            <a:r>
              <a:rPr lang="zh-CN" altLang="zh-CN" kern="100" dirty="0">
                <a:latin typeface="Times New Roman"/>
                <a:ea typeface="华文楷体"/>
                <a:cs typeface="Times New Roman"/>
              </a:rPr>
              <a:t>，高标准建设</a:t>
            </a:r>
            <a:r>
              <a:rPr lang="en-US" altLang="zh-CN" kern="100" dirty="0">
                <a:latin typeface="宋体"/>
                <a:cs typeface="Times New Roman"/>
              </a:rPr>
              <a:t>“</a:t>
            </a:r>
            <a:r>
              <a:rPr lang="zh-CN" altLang="zh-CN" kern="100" dirty="0">
                <a:latin typeface="Times New Roman"/>
                <a:ea typeface="华文楷体"/>
                <a:cs typeface="Times New Roman"/>
              </a:rPr>
              <a:t>无证明城市</a:t>
            </a:r>
            <a:r>
              <a:rPr lang="en-US" altLang="zh-CN" kern="100" dirty="0">
                <a:latin typeface="宋体"/>
                <a:cs typeface="Times New Roman"/>
              </a:rPr>
              <a:t>”</a:t>
            </a:r>
            <a:r>
              <a:rPr lang="zh-CN" altLang="zh-CN" kern="100" dirty="0">
                <a:latin typeface="Times New Roman"/>
                <a:ea typeface="华文楷体"/>
                <a:cs typeface="Times New Roman"/>
              </a:rPr>
              <a:t>，出台《长沙市文明行为促进条例》等</a:t>
            </a:r>
            <a:r>
              <a:rPr lang="en-US" altLang="zh-CN" kern="100" dirty="0">
                <a:latin typeface="Times New Roman"/>
                <a:ea typeface="华文楷体"/>
                <a:cs typeface="Courier New"/>
              </a:rPr>
              <a:t>70</a:t>
            </a:r>
            <a:r>
              <a:rPr lang="zh-CN" altLang="zh-CN" kern="100" dirty="0">
                <a:latin typeface="Times New Roman"/>
                <a:ea typeface="华文楷体"/>
                <a:cs typeface="Times New Roman"/>
              </a:rPr>
              <a:t>多项在全国具有示范意义的法规制度，创新</a:t>
            </a:r>
            <a:r>
              <a:rPr lang="en-US" altLang="zh-CN" kern="100" dirty="0">
                <a:latin typeface="宋体"/>
                <a:cs typeface="Times New Roman"/>
              </a:rPr>
              <a:t>“</a:t>
            </a:r>
            <a:r>
              <a:rPr lang="zh-CN" altLang="zh-CN" kern="100" dirty="0">
                <a:latin typeface="Times New Roman"/>
                <a:ea typeface="华文楷体"/>
                <a:cs typeface="Times New Roman"/>
              </a:rPr>
              <a:t>互联网＋行政复议申请</a:t>
            </a:r>
            <a:r>
              <a:rPr lang="en-US" altLang="zh-CN" kern="100" dirty="0">
                <a:latin typeface="宋体"/>
                <a:cs typeface="Times New Roman"/>
              </a:rPr>
              <a:t>”</a:t>
            </a:r>
            <a:r>
              <a:rPr lang="zh-CN" altLang="zh-CN" kern="100" dirty="0">
                <a:latin typeface="Times New Roman"/>
                <a:ea typeface="华文楷体"/>
                <a:cs typeface="Times New Roman"/>
              </a:rPr>
              <a:t>和</a:t>
            </a:r>
            <a:r>
              <a:rPr lang="en-US" altLang="zh-CN" kern="100" dirty="0">
                <a:latin typeface="宋体"/>
                <a:cs typeface="Times New Roman"/>
              </a:rPr>
              <a:t>“</a:t>
            </a:r>
            <a:r>
              <a:rPr lang="zh-CN" altLang="zh-CN" kern="100" dirty="0">
                <a:latin typeface="Times New Roman"/>
                <a:ea typeface="华文楷体"/>
                <a:cs typeface="Times New Roman"/>
              </a:rPr>
              <a:t>互联网＋规范性文件管理</a:t>
            </a:r>
            <a:r>
              <a:rPr lang="en-US" altLang="zh-CN" kern="100" dirty="0">
                <a:latin typeface="宋体"/>
                <a:cs typeface="Times New Roman"/>
              </a:rPr>
              <a:t>”</a:t>
            </a:r>
            <a:r>
              <a:rPr lang="zh-CN" altLang="zh-CN" kern="100" dirty="0">
                <a:latin typeface="Times New Roman"/>
                <a:ea typeface="华文楷体"/>
                <a:cs typeface="Times New Roman"/>
              </a:rPr>
              <a:t>监督管理机制，建立全市行政执法综合管理信息系统，率先开展政府合同审查，在全国率先建立功能完备、体系健全、机制完善的市级应急指挥中心，推进应急管理体系和能力现代化。湖南省长沙市持续推进法治城市、法治政府、法治社会一体建设，成功创建全国民主法治示范村</a:t>
            </a:r>
            <a:r>
              <a:rPr lang="en-US" altLang="zh-CN" kern="100" dirty="0">
                <a:latin typeface="Times New Roman"/>
                <a:ea typeface="华文楷体"/>
                <a:cs typeface="Courier New"/>
              </a:rPr>
              <a:t>(</a:t>
            </a:r>
            <a:r>
              <a:rPr lang="zh-CN" altLang="zh-CN" kern="100" dirty="0">
                <a:latin typeface="Times New Roman"/>
                <a:ea typeface="华文楷体"/>
                <a:cs typeface="Times New Roman"/>
              </a:rPr>
              <a:t>社区</a:t>
            </a:r>
            <a:r>
              <a:rPr lang="en-US" altLang="zh-CN" kern="100" dirty="0">
                <a:latin typeface="Times New Roman"/>
                <a:ea typeface="华文楷体"/>
                <a:cs typeface="Courier New"/>
              </a:rPr>
              <a:t>)19</a:t>
            </a:r>
            <a:r>
              <a:rPr lang="zh-CN" altLang="zh-CN" kern="100" dirty="0">
                <a:latin typeface="Times New Roman"/>
                <a:ea typeface="华文楷体"/>
                <a:cs typeface="Times New Roman"/>
              </a:rPr>
              <a:t>个，全省民主法治示范村</a:t>
            </a:r>
            <a:r>
              <a:rPr lang="en-US" altLang="zh-CN" kern="100" dirty="0">
                <a:latin typeface="Times New Roman"/>
                <a:ea typeface="华文楷体"/>
                <a:cs typeface="Courier New"/>
              </a:rPr>
              <a:t>(</a:t>
            </a:r>
            <a:r>
              <a:rPr lang="zh-CN" altLang="zh-CN" kern="100" dirty="0">
                <a:latin typeface="Times New Roman"/>
                <a:ea typeface="华文楷体"/>
                <a:cs typeface="Times New Roman"/>
              </a:rPr>
              <a:t>社区</a:t>
            </a:r>
            <a:r>
              <a:rPr lang="en-US" altLang="zh-CN" kern="100" dirty="0">
                <a:latin typeface="Times New Roman"/>
                <a:ea typeface="华文楷体"/>
                <a:cs typeface="Courier New"/>
              </a:rPr>
              <a:t>)110</a:t>
            </a:r>
            <a:r>
              <a:rPr lang="zh-CN" altLang="zh-CN" kern="100" dirty="0">
                <a:latin typeface="Times New Roman"/>
                <a:ea typeface="华文楷体"/>
                <a:cs typeface="Times New Roman"/>
              </a:rPr>
              <a:t>个，</a:t>
            </a:r>
            <a:r>
              <a:rPr lang="en-US" altLang="zh-CN" kern="100" dirty="0">
                <a:latin typeface="Times New Roman"/>
                <a:ea typeface="华文楷体"/>
                <a:cs typeface="Courier New"/>
              </a:rPr>
              <a:t>6</a:t>
            </a:r>
            <a:r>
              <a:rPr lang="zh-CN" altLang="zh-CN" kern="100" dirty="0">
                <a:latin typeface="Times New Roman"/>
                <a:ea typeface="华文楷体"/>
                <a:cs typeface="Times New Roman"/>
              </a:rPr>
              <a:t>个</a:t>
            </a:r>
            <a:r>
              <a:rPr lang="zh-CN" altLang="en-US" kern="100" dirty="0">
                <a:latin typeface="Times New Roman"/>
                <a:ea typeface="华文楷体"/>
                <a:cs typeface="Times New Roman"/>
              </a:rPr>
              <a:t>县（市、区）</a:t>
            </a:r>
            <a:r>
              <a:rPr lang="zh-CN" altLang="zh-CN" kern="100" dirty="0">
                <a:latin typeface="Times New Roman"/>
                <a:ea typeface="华文楷体"/>
                <a:cs typeface="Times New Roman"/>
              </a:rPr>
              <a:t>荣获全国法治县</a:t>
            </a:r>
            <a:r>
              <a:rPr lang="en-US" altLang="zh-CN" kern="100" dirty="0">
                <a:latin typeface="Times New Roman"/>
                <a:ea typeface="华文楷体"/>
                <a:cs typeface="Courier New"/>
              </a:rPr>
              <a:t>(</a:t>
            </a:r>
            <a:r>
              <a:rPr lang="zh-CN" altLang="zh-CN" kern="100" dirty="0">
                <a:latin typeface="Times New Roman"/>
                <a:ea typeface="华文楷体"/>
                <a:cs typeface="Times New Roman"/>
              </a:rPr>
              <a:t>市、区</a:t>
            </a:r>
            <a:r>
              <a:rPr lang="en-US" altLang="zh-CN" kern="100" dirty="0">
                <a:latin typeface="Times New Roman"/>
                <a:ea typeface="华文楷体"/>
                <a:cs typeface="Courier New"/>
              </a:rPr>
              <a:t>)</a:t>
            </a:r>
            <a:r>
              <a:rPr lang="zh-CN" altLang="zh-CN" kern="100" dirty="0">
                <a:latin typeface="Times New Roman"/>
                <a:ea typeface="华文楷体"/>
                <a:cs typeface="Times New Roman"/>
              </a:rPr>
              <a:t>先进单位，法治建设成效凸显。</a:t>
            </a:r>
            <a:endParaRPr lang="zh-CN" altLang="zh-CN" sz="1050" kern="100" dirty="0">
              <a:effectLst/>
              <a:latin typeface="宋体"/>
              <a:cs typeface="Courier New"/>
            </a:endParaRPr>
          </a:p>
        </p:txBody>
      </p:sp>
    </p:spTree>
    <p:extLst>
      <p:ext uri="{BB962C8B-B14F-4D97-AF65-F5344CB8AC3E}">
        <p14:creationId xmlns:p14="http://schemas.microsoft.com/office/powerpoint/2010/main" val="91999460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cs typeface="Times New Roman"/>
              </a:rPr>
              <a:t>结合材料，运用法治中国建设的知识，谈谈长沙市在创建法治政府过程中取得的成就。</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黑体"/>
                <a:cs typeface="Times New Roman"/>
              </a:rPr>
              <a:t>答案：</a:t>
            </a:r>
            <a:r>
              <a:rPr lang="zh-CN" altLang="zh-CN" kern="100" dirty="0">
                <a:latin typeface="Times New Roman"/>
                <a:cs typeface="Times New Roman"/>
              </a:rPr>
              <a:t>致力于将政府工作全面纳入法治轨道，能够用法治思维和法治方式履行职责，做到了行政权在法治框架内运行；政府高效运行，通过优化流程、运用现代科技手段，行政效率和水平、行政服务质量不断提高；全面推进政务公开，做到了权力在阳光下运行，有效保障了人民群众的知情权、参与权、表达权和监督权；积极推动法治建设，法规制度不断完善，社会治理法治化水平不断提高。</a:t>
            </a:r>
            <a:endParaRPr lang="zh-CN" altLang="zh-CN" sz="1050" kern="100" dirty="0">
              <a:effectLst/>
              <a:latin typeface="宋体"/>
              <a:cs typeface="Courier New"/>
            </a:endParaRPr>
          </a:p>
        </p:txBody>
      </p:sp>
    </p:spTree>
    <p:extLst>
      <p:ext uri="{BB962C8B-B14F-4D97-AF65-F5344CB8AC3E}">
        <p14:creationId xmlns:p14="http://schemas.microsoft.com/office/powerpoint/2010/main" val="347234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46232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8015" algn="just">
              <a:spcAft>
                <a:spcPts val="0"/>
              </a:spcAft>
            </a:pPr>
            <a:r>
              <a:rPr lang="en-US" altLang="zh-CN" kern="100" dirty="0">
                <a:latin typeface="宋体"/>
                <a:cs typeface="Times New Roman"/>
              </a:rPr>
              <a:t>“</a:t>
            </a:r>
            <a:r>
              <a:rPr lang="zh-CN" altLang="zh-CN" kern="100" dirty="0">
                <a:latin typeface="Times New Roman"/>
                <a:ea typeface="华文楷体"/>
                <a:cs typeface="Times New Roman"/>
              </a:rPr>
              <a:t>法治兴则国兴，法治强则国强。</a:t>
            </a:r>
            <a:r>
              <a:rPr lang="en-US" altLang="zh-CN" kern="100" dirty="0">
                <a:latin typeface="宋体"/>
                <a:cs typeface="Times New Roman"/>
              </a:rPr>
              <a:t>”</a:t>
            </a:r>
            <a:r>
              <a:rPr lang="zh-CN" altLang="zh-CN" kern="100" dirty="0">
                <a:latin typeface="Times New Roman"/>
                <a:ea typeface="华文楷体"/>
                <a:cs typeface="Times New Roman"/>
              </a:rPr>
              <a:t>翻开《法治中国建设规划</a:t>
            </a:r>
            <a:r>
              <a:rPr lang="en-US" altLang="zh-CN" kern="100" dirty="0">
                <a:latin typeface="Times New Roman"/>
                <a:ea typeface="华文楷体"/>
                <a:cs typeface="Courier New"/>
              </a:rPr>
              <a:t>(2020—2025</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a:t>
            </a:r>
            <a:r>
              <a:rPr lang="zh-CN" altLang="zh-CN" kern="100" dirty="0">
                <a:latin typeface="Times New Roman"/>
                <a:ea typeface="华文楷体"/>
                <a:cs typeface="Times New Roman"/>
              </a:rPr>
              <a:t>》，迈向社会主义法治国家的</a:t>
            </a:r>
            <a:r>
              <a:rPr lang="en-US" altLang="zh-CN" kern="100" dirty="0">
                <a:latin typeface="宋体"/>
                <a:cs typeface="Times New Roman"/>
              </a:rPr>
              <a:t>“</a:t>
            </a:r>
            <a:r>
              <a:rPr lang="zh-CN" altLang="zh-CN" kern="100" dirty="0">
                <a:latin typeface="Times New Roman"/>
                <a:ea typeface="华文楷体"/>
                <a:cs typeface="Times New Roman"/>
              </a:rPr>
              <a:t>路线图</a:t>
            </a:r>
            <a:r>
              <a:rPr lang="en-US" altLang="zh-CN" kern="100" dirty="0">
                <a:latin typeface="宋体"/>
                <a:cs typeface="Times New Roman"/>
              </a:rPr>
              <a:t>”</a:t>
            </a:r>
            <a:r>
              <a:rPr lang="zh-CN" altLang="zh-CN" kern="100" dirty="0">
                <a:latin typeface="Times New Roman"/>
                <a:ea typeface="华文楷体"/>
                <a:cs typeface="Times New Roman"/>
              </a:rPr>
              <a:t>清晰可见：到</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年，党领导全面依法治国体制机制更加健全，以宪法为核心的中国特色社会主义法律体系更加完备，职责明确、依法行政的政府治理体系日益健全，相互配合、相互制约的司法权运行机制更加科学有效，法治社会建设取得重大进展，党内法规体系更加完善，中国特色社会主义法治体系初步形成。在习近平法治思想引领下，法治中国宏伟蓝图更加清晰，全面依法治国的脚步更加坚实有力。</a:t>
            </a:r>
            <a:endParaRPr lang="zh-CN" altLang="zh-CN" sz="1050" kern="100" dirty="0">
              <a:effectLst/>
              <a:latin typeface="宋体"/>
              <a:cs typeface="Courier New"/>
            </a:endParaRPr>
          </a:p>
        </p:txBody>
      </p:sp>
    </p:spTree>
    <p:extLst>
      <p:ext uri="{BB962C8B-B14F-4D97-AF65-F5344CB8AC3E}">
        <p14:creationId xmlns:p14="http://schemas.microsoft.com/office/powerpoint/2010/main" val="347783885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28053"/>
          </a:xfrm>
        </p:spPr>
        <p:txBody>
          <a:bodyPr/>
          <a:lstStyle/>
          <a:p>
            <a:pPr algn="just">
              <a:spcAft>
                <a:spcPts val="0"/>
              </a:spcAft>
            </a:pPr>
            <a:r>
              <a:rPr lang="zh-CN" altLang="zh-CN" kern="100" dirty="0">
                <a:latin typeface="Times New Roman"/>
                <a:cs typeface="Times New Roman"/>
              </a:rPr>
              <a:t>结合材料，运用全面依法治国的相关知识，说明我国应如何让全面依法治国的脚步更加坚实有力。</a:t>
            </a:r>
            <a:endParaRPr lang="zh-CN" altLang="zh-CN" sz="1050" kern="100" dirty="0">
              <a:latin typeface="宋体"/>
              <a:cs typeface="Courier New"/>
            </a:endParaRPr>
          </a:p>
          <a:p>
            <a:pPr>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坚持中国共产党的领导，为全面依法治国提供根本保证。</a:t>
            </a:r>
            <a:r>
              <a:rPr lang="en-US" altLang="zh-CN" kern="100" dirty="0">
                <a:latin typeface="Times New Roman"/>
                <a:cs typeface="Courier New"/>
              </a:rPr>
              <a:t>②</a:t>
            </a:r>
            <a:r>
              <a:rPr lang="zh-CN" altLang="zh-CN" kern="100" dirty="0">
                <a:latin typeface="Times New Roman"/>
                <a:cs typeface="Times New Roman"/>
              </a:rPr>
              <a:t>法律是治国之重器，科学立法是全面依法治国的前提，要坚持立良善之法，完善中国特色社会主义法律体系。</a:t>
            </a:r>
            <a:r>
              <a:rPr lang="en-US" altLang="zh-CN" kern="100" dirty="0">
                <a:latin typeface="Times New Roman"/>
                <a:cs typeface="Courier New"/>
              </a:rPr>
              <a:t>③</a:t>
            </a:r>
            <a:r>
              <a:rPr lang="zh-CN" altLang="zh-CN" kern="100" dirty="0">
                <a:latin typeface="Times New Roman"/>
                <a:cs typeface="Times New Roman"/>
              </a:rPr>
              <a:t>严格执法，完善职责明确、依法行政的政府治理体系。④完善相互配合、相互制约的司法权运行机制，促使司法机关公正司法，维护公平正义。⑤在全社会加强法治宣传教育，推进全民守法。</a:t>
            </a:r>
            <a:endParaRPr lang="zh-CN" altLang="zh-CN" sz="1050" kern="100" dirty="0">
              <a:effectLst/>
              <a:latin typeface="宋体"/>
              <a:cs typeface="Courier New"/>
            </a:endParaRPr>
          </a:p>
        </p:txBody>
      </p:sp>
    </p:spTree>
    <p:extLst>
      <p:ext uri="{BB962C8B-B14F-4D97-AF65-F5344CB8AC3E}">
        <p14:creationId xmlns:p14="http://schemas.microsoft.com/office/powerpoint/2010/main" val="41546688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227"/>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1329" y="5230352"/>
            <a:ext cx="7926312" cy="674031"/>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单元素养评价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7161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968279"/>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  </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全面依法治国</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80294" y="-7212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5354866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968279"/>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)B</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  </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全面依法治国</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80294"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42383331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266356"/>
            <a:ext cx="7926312" cy="674031"/>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模块综合检测</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07951" y="-72121"/>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224915533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24934" y="-468325"/>
            <a:ext cx="11522075"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200" b="1" dirty="0">
                <a:solidFill>
                  <a:schemeClr val="bg1"/>
                </a:solidFill>
                <a:latin typeface="微软雅黑" pitchFamily="34" charset="-122"/>
                <a:ea typeface="微软雅黑" pitchFamily="34" charset="-122"/>
              </a:rPr>
              <a:t>单元活动　如何认识国家制度和政党制度</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8829" y="1691915"/>
            <a:ext cx="2154548" cy="55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636976043"/>
              </p:ext>
            </p:extLst>
          </p:nvPr>
        </p:nvGraphicFramePr>
        <p:xfrm>
          <a:off x="324433" y="2434631"/>
          <a:ext cx="10369550" cy="2389632"/>
        </p:xfrm>
        <a:graphic>
          <a:graphicData uri="http://schemas.openxmlformats.org/drawingml/2006/table">
            <a:tbl>
              <a:tblPr/>
              <a:tblGrid>
                <a:gridCol w="3085978">
                  <a:extLst>
                    <a:ext uri="{9D8B030D-6E8A-4147-A177-3AD203B41FA5}">
                      <a16:colId xmlns:a16="http://schemas.microsoft.com/office/drawing/2014/main" val="20000"/>
                    </a:ext>
                  </a:extLst>
                </a:gridCol>
                <a:gridCol w="7283572">
                  <a:extLst>
                    <a:ext uri="{9D8B030D-6E8A-4147-A177-3AD203B41FA5}">
                      <a16:colId xmlns:a16="http://schemas.microsoft.com/office/drawing/2014/main" val="20001"/>
                    </a:ext>
                  </a:extLst>
                </a:gridCol>
              </a:tblGrid>
              <a:tr h="0">
                <a:tc gridSpan="2">
                  <a:txBody>
                    <a:bodyPr/>
                    <a:lstStyle/>
                    <a:p>
                      <a:pPr algn="ctr">
                        <a:lnSpc>
                          <a:spcPct val="140000"/>
                        </a:lnSpc>
                        <a:spcAft>
                          <a:spcPts val="0"/>
                        </a:spcAft>
                        <a:tabLst>
                          <a:tab pos="1260475" algn="l"/>
                          <a:tab pos="1980565" algn="l"/>
                        </a:tabLst>
                      </a:pPr>
                      <a:r>
                        <a:rPr lang="zh-CN" sz="2800" b="1" kern="100" dirty="0">
                          <a:solidFill>
                            <a:srgbClr val="C00000"/>
                          </a:solidFill>
                          <a:effectLst/>
                          <a:latin typeface="微软雅黑" pitchFamily="34" charset="-122"/>
                          <a:ea typeface="微软雅黑" pitchFamily="34" charset="-122"/>
                          <a:cs typeface="Times New Roman"/>
                        </a:rPr>
                        <a:t>任务内容</a:t>
                      </a:r>
                      <a:endParaRPr lang="zh-CN" sz="1050" kern="100" dirty="0">
                        <a:effectLst/>
                        <a:latin typeface="微软雅黑" pitchFamily="34" charset="-122"/>
                        <a:ea typeface="微软雅黑" pitchFamily="34"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ltLang="en-US"/>
                    </a:p>
                  </a:txBody>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任务一</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我国全面推进依法治国取得了哪些巨大成就？</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任务二</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我国怎样推动法治中国建设？</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effectLst/>
                          <a:latin typeface="Times New Roman"/>
                          <a:cs typeface="Times New Roman"/>
                        </a:rPr>
                        <a:t>任务三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en-US" sz="2800" b="1" kern="100" dirty="0">
                          <a:effectLst/>
                          <a:latin typeface="Times New Roman"/>
                          <a:cs typeface="Courier New"/>
                        </a:rPr>
                        <a:t> </a:t>
                      </a:r>
                      <a:r>
                        <a:rPr lang="zh-CN" sz="2800" b="1" kern="100" dirty="0">
                          <a:effectLst/>
                          <a:latin typeface="Times New Roman"/>
                          <a:cs typeface="Times New Roman"/>
                        </a:rPr>
                        <a:t>我国怎样推动全面依法治国建设？</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40686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7805" y="431775"/>
            <a:ext cx="2618473" cy="65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143772"/>
            <a:ext cx="10692000" cy="5248168"/>
          </a:xfrm>
        </p:spPr>
        <p:txBody>
          <a:bodyPr/>
          <a:lstStyle/>
          <a:p>
            <a:pPr indent="628015" algn="just">
              <a:lnSpc>
                <a:spcPct val="110000"/>
              </a:lnSpc>
              <a:spcAft>
                <a:spcPts val="0"/>
              </a:spcAft>
            </a:pPr>
            <a:r>
              <a:rPr lang="zh-CN" altLang="zh-CN" kern="100" dirty="0">
                <a:latin typeface="Times New Roman"/>
                <a:cs typeface="Times New Roman"/>
              </a:rPr>
              <a:t>党的二十大报告明确提出要在法治轨道上全面建设社会主义现代化国家。在法治的轨道上全面建设社会主义现代化国家首先必须要搞好法治建设。法治建设是一项复杂系统的工程，涉及国家政治、经济、科学、文化、外交等，涵盖法治国家、法治政府、法治社会建设的方方面面，贯穿于立法、执法、司法、守法各领域各环节，事关国家改革发展稳定的大局。要破解法治改革领域的难题，必须加强立法。立法必须科学，科学立法是解决一切难题的前提，严格执法是基础，公正司法是防线，全民守法是关键，四个方面紧密联系、互为支撑。不断加强体制机制建设，要立足于制度完善，着眼于体制改革，致力于机制创新，要全面深化司法领域的改革，为推进党的领导制度化、法治化建设营造优质的法治环境。</a:t>
            </a:r>
            <a:endParaRPr lang="zh-CN" altLang="zh-CN" sz="1050" kern="100" dirty="0">
              <a:effectLst/>
              <a:latin typeface="宋体"/>
              <a:cs typeface="Courier New"/>
            </a:endParaRPr>
          </a:p>
        </p:txBody>
      </p:sp>
    </p:spTree>
    <p:extLst>
      <p:ext uri="{BB962C8B-B14F-4D97-AF65-F5344CB8AC3E}">
        <p14:creationId xmlns:p14="http://schemas.microsoft.com/office/powerpoint/2010/main" val="12917105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097267"/>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我国全面推进依法治国取得了哪些巨大成就？ </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726" y="568365"/>
            <a:ext cx="2368726" cy="65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824432"/>
            <a:ext cx="10692000" cy="4168770"/>
          </a:xfrm>
        </p:spPr>
        <p:txBody>
          <a:bodyPr/>
          <a:lstStyle/>
          <a:p>
            <a:pPr algn="just">
              <a:lnSpc>
                <a:spcPct val="114000"/>
              </a:lnSpc>
              <a:spcAft>
                <a:spcPts val="0"/>
              </a:spcAft>
            </a:pPr>
            <a:r>
              <a:rPr lang="zh-CN" altLang="zh-CN" sz="2600" kern="100" dirty="0">
                <a:latin typeface="Times New Roman"/>
                <a:ea typeface="黑体"/>
                <a:cs typeface="Times New Roman"/>
              </a:rPr>
              <a:t>活动</a:t>
            </a:r>
            <a:r>
              <a:rPr lang="en-US" altLang="zh-CN" sz="2600" kern="100" dirty="0">
                <a:latin typeface="Times New Roman"/>
                <a:ea typeface="黑体"/>
                <a:cs typeface="Courier New"/>
              </a:rPr>
              <a:t>1</a:t>
            </a:r>
            <a:r>
              <a:rPr lang="zh-CN" altLang="zh-CN" sz="2600" kern="100" dirty="0">
                <a:latin typeface="Times New Roman"/>
                <a:cs typeface="Times New Roman"/>
              </a:rPr>
              <a:t>　</a:t>
            </a:r>
            <a:r>
              <a:rPr lang="zh-CN" altLang="zh-CN" sz="2600" kern="100" dirty="0">
                <a:latin typeface="Times New Roman"/>
                <a:ea typeface="华文楷体"/>
                <a:cs typeface="Times New Roman"/>
              </a:rPr>
              <a:t>从建立宪法宣誓制度，设立国家宪法日，到出台国歌法、国旗法、国徽法构成落实宪法规定的国家象征与标志的重要制度；从通过中华人民共和国历史上首部民法典，到审议通过监察法、国家安全法、外商投资法等重要基础性法律</a:t>
            </a:r>
            <a:r>
              <a:rPr lang="zh-CN" altLang="zh-CN" sz="2600" kern="100" dirty="0">
                <a:latin typeface="宋体"/>
                <a:cs typeface="Times New Roman"/>
              </a:rPr>
              <a:t>……</a:t>
            </a:r>
            <a:r>
              <a:rPr lang="en-US" altLang="zh-CN" sz="2600" kern="100" dirty="0">
                <a:latin typeface="Times New Roman"/>
                <a:ea typeface="华文楷体"/>
                <a:cs typeface="Courier New"/>
              </a:rPr>
              <a:t>2024</a:t>
            </a:r>
            <a:r>
              <a:rPr lang="zh-CN" altLang="zh-CN" sz="2600" kern="100" dirty="0">
                <a:latin typeface="Times New Roman"/>
                <a:ea typeface="华文楷体"/>
                <a:cs typeface="Times New Roman"/>
              </a:rPr>
              <a:t>年</a:t>
            </a:r>
            <a:r>
              <a:rPr lang="en-US" altLang="zh-CN" sz="2600" kern="100" dirty="0">
                <a:latin typeface="Times New Roman"/>
                <a:ea typeface="华文楷体"/>
                <a:cs typeface="Courier New"/>
              </a:rPr>
              <a:t>3</a:t>
            </a:r>
            <a:r>
              <a:rPr lang="zh-CN" altLang="zh-CN" sz="2600" kern="100" dirty="0">
                <a:latin typeface="Times New Roman"/>
                <a:ea typeface="华文楷体"/>
                <a:cs typeface="Times New Roman"/>
              </a:rPr>
              <a:t>月</a:t>
            </a:r>
            <a:r>
              <a:rPr lang="en-US" altLang="zh-CN" sz="2600" kern="100" dirty="0">
                <a:latin typeface="Times New Roman"/>
                <a:ea typeface="华文楷体"/>
                <a:cs typeface="Courier New"/>
              </a:rPr>
              <a:t>8</a:t>
            </a:r>
            <a:r>
              <a:rPr lang="zh-CN" altLang="zh-CN" sz="2600" kern="100" dirty="0">
                <a:latin typeface="Times New Roman"/>
                <a:ea typeface="华文楷体"/>
                <a:cs typeface="Times New Roman"/>
              </a:rPr>
              <a:t>日，《全国人民代表大会常务委员会工作报告》指出，一年来，全国人大常委会共审议法律案</a:t>
            </a:r>
            <a:r>
              <a:rPr lang="en-US" altLang="zh-CN" sz="2600" kern="100" dirty="0">
                <a:latin typeface="Times New Roman"/>
                <a:ea typeface="华文楷体"/>
                <a:cs typeface="Courier New"/>
              </a:rPr>
              <a:t>34</a:t>
            </a:r>
            <a:r>
              <a:rPr lang="zh-CN" altLang="zh-CN" sz="2600" kern="100" dirty="0">
                <a:latin typeface="Times New Roman"/>
                <a:ea typeface="华文楷体"/>
                <a:cs typeface="Times New Roman"/>
              </a:rPr>
              <a:t>件，通过其中</a:t>
            </a:r>
            <a:r>
              <a:rPr lang="en-US" altLang="zh-CN" sz="2600" kern="100" dirty="0">
                <a:latin typeface="Times New Roman"/>
                <a:ea typeface="华文楷体"/>
                <a:cs typeface="Courier New"/>
              </a:rPr>
              <a:t>21</a:t>
            </a:r>
            <a:r>
              <a:rPr lang="zh-CN" altLang="zh-CN" sz="2600" kern="100" dirty="0">
                <a:latin typeface="Times New Roman"/>
                <a:ea typeface="华文楷体"/>
                <a:cs typeface="Times New Roman"/>
              </a:rPr>
              <a:t>件，包括制定法律</a:t>
            </a:r>
            <a:r>
              <a:rPr lang="en-US" altLang="zh-CN" sz="2600" kern="100" dirty="0">
                <a:latin typeface="Times New Roman"/>
                <a:ea typeface="华文楷体"/>
                <a:cs typeface="Courier New"/>
              </a:rPr>
              <a:t>6</a:t>
            </a:r>
            <a:r>
              <a:rPr lang="zh-CN" altLang="zh-CN" sz="2600" kern="100" dirty="0">
                <a:latin typeface="Times New Roman"/>
                <a:ea typeface="华文楷体"/>
                <a:cs typeface="Times New Roman"/>
              </a:rPr>
              <a:t>件、修改法律</a:t>
            </a:r>
            <a:r>
              <a:rPr lang="en-US" altLang="zh-CN" sz="2600" kern="100" dirty="0">
                <a:latin typeface="Times New Roman"/>
                <a:ea typeface="华文楷体"/>
                <a:cs typeface="Courier New"/>
              </a:rPr>
              <a:t>8</a:t>
            </a:r>
            <a:r>
              <a:rPr lang="zh-CN" altLang="zh-CN" sz="2600" kern="100" dirty="0">
                <a:latin typeface="Times New Roman"/>
                <a:ea typeface="华文楷体"/>
                <a:cs typeface="Times New Roman"/>
              </a:rPr>
              <a:t>件、作出有关法律问题和重大问题的决定</a:t>
            </a:r>
            <a:r>
              <a:rPr lang="en-US" altLang="zh-CN" sz="2600" kern="100" dirty="0">
                <a:latin typeface="Times New Roman"/>
                <a:ea typeface="华文楷体"/>
                <a:cs typeface="Courier New"/>
              </a:rPr>
              <a:t>7</a:t>
            </a:r>
            <a:r>
              <a:rPr lang="zh-CN" altLang="zh-CN" sz="2600" kern="100" dirty="0">
                <a:latin typeface="Times New Roman"/>
                <a:ea typeface="华文楷体"/>
                <a:cs typeface="Times New Roman"/>
              </a:rPr>
              <a:t>件。目前，我国现行有效的法律共</a:t>
            </a:r>
            <a:r>
              <a:rPr lang="en-US" altLang="zh-CN" sz="2600" kern="100" dirty="0">
                <a:latin typeface="Times New Roman"/>
                <a:ea typeface="华文楷体"/>
                <a:cs typeface="Courier New"/>
              </a:rPr>
              <a:t>300</a:t>
            </a:r>
            <a:r>
              <a:rPr lang="zh-CN" altLang="zh-CN" sz="2600" kern="100" dirty="0">
                <a:latin typeface="Times New Roman"/>
                <a:ea typeface="华文楷体"/>
                <a:cs typeface="Times New Roman"/>
              </a:rPr>
              <a:t>件，中国特色社会主义法律体系日臻完善。改革发展稳定、内政外交国防、治党治国治军，无不以法治为依凭、用法治作保障、由法治来贯彻。</a:t>
            </a:r>
            <a:endParaRPr lang="zh-CN" altLang="zh-CN" sz="2600" kern="100" dirty="0">
              <a:effectLst/>
              <a:latin typeface="宋体"/>
              <a:cs typeface="Courier New"/>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225341"/>
          </a:xfrm>
        </p:spPr>
        <p:txBody>
          <a:bodyPr/>
          <a:lstStyle/>
          <a:p>
            <a:pPr algn="just">
              <a:lnSpc>
                <a:spcPct val="120000"/>
              </a:lnSpc>
              <a:spcAft>
                <a:spcPts val="0"/>
              </a:spcAft>
            </a:pPr>
            <a:r>
              <a:rPr lang="zh-CN" altLang="zh-CN" kern="100" dirty="0">
                <a:latin typeface="Times New Roman"/>
                <a:cs typeface="Times New Roman"/>
              </a:rPr>
              <a:t>结合材料，从全面推进依法治国的原则的角度，说明我国是如何建设法治中国的。</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坚持中国共产党的领导，保证法治中国建设的正确方向。</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坚持人民主体地位，坚持科学、民主立法，使法律体现人民的利益和意志，保障人民的根本利益。</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坚持依法治国和以德治国相结合，实现法律和道德相辅相成，法治与德治相得益彰。</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坚持法律面前人人平等。必须维护国家法制统一、尊严、权威，切实保证宪法法律有效实施。</a:t>
            </a:r>
            <a:r>
              <a:rPr lang="en-US" altLang="zh-CN" kern="100" dirty="0">
                <a:latin typeface="Times New Roman"/>
                <a:ea typeface="华文楷体"/>
                <a:cs typeface="Courier New"/>
              </a:rPr>
              <a:t>⑤</a:t>
            </a:r>
            <a:r>
              <a:rPr lang="zh-CN" altLang="zh-CN" kern="100" dirty="0">
                <a:latin typeface="Times New Roman"/>
                <a:ea typeface="华文楷体"/>
                <a:cs typeface="Times New Roman"/>
              </a:rPr>
              <a:t>坚持从中国实际出发，从我国基本国情出发，同改革开放不断深化相适应，围绕社会主义法治建设重大理论和实践问题，推进法治理论创新。</a:t>
            </a:r>
            <a:endParaRPr lang="zh-CN" altLang="zh-CN" sz="1050" kern="100" dirty="0">
              <a:effectLst/>
              <a:latin typeface="宋体"/>
              <a:cs typeface="Courier New"/>
            </a:endParaRPr>
          </a:p>
        </p:txBody>
      </p:sp>
    </p:spTree>
    <p:extLst>
      <p:ext uri="{BB962C8B-B14F-4D97-AF65-F5344CB8AC3E}">
        <p14:creationId xmlns:p14="http://schemas.microsoft.com/office/powerpoint/2010/main" val="40892048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215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习近平总书记指出：</a:t>
            </a:r>
            <a:r>
              <a:rPr lang="en-US" altLang="zh-CN" kern="100" dirty="0">
                <a:latin typeface="宋体"/>
                <a:cs typeface="Times New Roman"/>
              </a:rPr>
              <a:t>“</a:t>
            </a:r>
            <a:r>
              <a:rPr lang="zh-CN" altLang="zh-CN" kern="100" dirty="0">
                <a:latin typeface="Times New Roman"/>
                <a:ea typeface="华文楷体"/>
                <a:cs typeface="Times New Roman"/>
              </a:rPr>
              <a:t>法安天下，德润人心。法律有效实施有赖于道德支持，道德践行也离不开法律约束。法治和德治不可分离、不可偏废，国家治理需要法律和道德协同发力。</a:t>
            </a:r>
            <a:r>
              <a:rPr lang="en-US" altLang="zh-CN" kern="100" dirty="0">
                <a:latin typeface="宋体"/>
                <a:cs typeface="Times New Roman"/>
              </a:rPr>
              <a:t>”</a:t>
            </a:r>
            <a:r>
              <a:rPr lang="zh-CN" altLang="zh-CN" kern="100" dirty="0">
                <a:latin typeface="Times New Roman"/>
                <a:ea typeface="华文楷体"/>
                <a:cs typeface="Times New Roman"/>
              </a:rPr>
              <a:t>但在社会上，有人认为只要有法治就足够了，道德对社会治理没有什么用；也有人认为治理国家要以道德教化为主，从而维护安定有序的社会秩序。</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请运用《政治与法治》的有关知识，就上述观点谈谈你的看法。</a:t>
            </a:r>
            <a:endParaRPr lang="zh-CN" altLang="zh-CN" sz="1050" kern="100" dirty="0">
              <a:effectLst/>
              <a:latin typeface="宋体"/>
              <a:cs typeface="Courier New"/>
            </a:endParaRPr>
          </a:p>
        </p:txBody>
      </p:sp>
    </p:spTree>
    <p:extLst>
      <p:ext uri="{BB962C8B-B14F-4D97-AF65-F5344CB8AC3E}">
        <p14:creationId xmlns:p14="http://schemas.microsoft.com/office/powerpoint/2010/main" val="239552867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在当代社会，国家和社会治理需要法律和道德共同发挥作用，必须坚持一手抓法治、一手抓德治，既重视发挥法律的规范作用，又重视发挥道德的教化作用。那种认为</a:t>
            </a:r>
            <a:r>
              <a:rPr lang="zh-CN" altLang="zh-CN" kern="100" dirty="0">
                <a:latin typeface="宋体"/>
                <a:cs typeface="Times New Roman"/>
              </a:rPr>
              <a:t>“</a:t>
            </a:r>
            <a:r>
              <a:rPr lang="zh-CN" altLang="zh-CN" kern="100" dirty="0">
                <a:latin typeface="Times New Roman"/>
                <a:ea typeface="华文楷体"/>
                <a:cs typeface="Times New Roman"/>
              </a:rPr>
              <a:t>只要有法治就足够了</a:t>
            </a:r>
            <a:r>
              <a:rPr lang="zh-CN" altLang="zh-CN" kern="100" dirty="0">
                <a:latin typeface="宋体"/>
                <a:cs typeface="Times New Roman"/>
              </a:rPr>
              <a:t>”“</a:t>
            </a:r>
            <a:r>
              <a:rPr lang="zh-CN" altLang="zh-CN" kern="100" dirty="0">
                <a:latin typeface="Times New Roman"/>
                <a:ea typeface="华文楷体"/>
                <a:cs typeface="Times New Roman"/>
              </a:rPr>
              <a:t>治理国家要以道德教化为主</a:t>
            </a:r>
            <a:r>
              <a:rPr lang="zh-CN" altLang="zh-CN" kern="100" dirty="0">
                <a:latin typeface="宋体"/>
                <a:cs typeface="Times New Roman"/>
              </a:rPr>
              <a:t>”</a:t>
            </a:r>
            <a:r>
              <a:rPr lang="zh-CN" altLang="zh-CN" kern="100" dirty="0">
                <a:latin typeface="Times New Roman"/>
                <a:ea typeface="华文楷体"/>
                <a:cs typeface="Times New Roman"/>
              </a:rPr>
              <a:t>的观点都片面地理解了法治与德治的关系，道德和法律并不是对立的社会规范，而是相辅相成、相得益彰。为了反对社会上的这种片面认识，我们要动员更多的同学积极参加法治宣传教育，引导人们正确认识依法治国和以德治国的关系，以自己的实际行动为法治建设贡献力量。</a:t>
            </a:r>
            <a:endParaRPr lang="zh-CN" altLang="zh-CN" sz="1050" kern="100" dirty="0">
              <a:effectLst/>
              <a:latin typeface="宋体"/>
              <a:cs typeface="Courier New"/>
            </a:endParaRPr>
          </a:p>
        </p:txBody>
      </p:sp>
    </p:spTree>
    <p:extLst>
      <p:ext uri="{BB962C8B-B14F-4D97-AF65-F5344CB8AC3E}">
        <p14:creationId xmlns:p14="http://schemas.microsoft.com/office/powerpoint/2010/main" val="334577408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　我国怎样推动法治中国建设？</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176360"/>
            <a:ext cx="10692000" cy="425584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习近平总书记指出：</a:t>
            </a:r>
            <a:r>
              <a:rPr lang="en-US" altLang="zh-CN" kern="100" dirty="0">
                <a:latin typeface="宋体"/>
                <a:cs typeface="Times New Roman"/>
              </a:rPr>
              <a:t>“</a:t>
            </a:r>
            <a:r>
              <a:rPr lang="zh-CN" altLang="zh-CN" kern="100" dirty="0">
                <a:latin typeface="Times New Roman"/>
                <a:ea typeface="华文楷体"/>
                <a:cs typeface="Times New Roman"/>
              </a:rPr>
              <a:t>法治政府建设是全面依法治国的重点任务和主体工程。</a:t>
            </a:r>
            <a:r>
              <a:rPr lang="en-US" altLang="zh-CN" kern="100" dirty="0">
                <a:latin typeface="宋体"/>
                <a:cs typeface="Times New Roman"/>
              </a:rPr>
              <a:t>”</a:t>
            </a:r>
            <a:r>
              <a:rPr lang="zh-CN" altLang="zh-CN" kern="100" dirty="0">
                <a:latin typeface="Times New Roman"/>
                <a:ea typeface="华文楷体"/>
                <a:cs typeface="Times New Roman"/>
              </a:rPr>
              <a:t>党的十八大以来，以习近平同志为核心的党中央围绕全面推进法治政府建设作出一系列重大决策、采取一系列重要举措，推动政府依法行政水平不断提升，法治政府建设取得历史性成就、发生历史性变革，有力推动党、国家、社会各项事务治理制度化、规范化、程序化，有力保障在法治轨道上全面建设社会主义现代化国家。</a:t>
            </a:r>
            <a:endParaRPr lang="zh-CN" altLang="zh-CN" sz="1050" kern="100" dirty="0">
              <a:latin typeface="宋体"/>
              <a:cs typeface="Courier New"/>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TotalTime>
  <Words>3115</Words>
  <Application>Microsoft Office PowerPoint</Application>
  <PresentationFormat>自定义</PresentationFormat>
  <Paragraphs>107</Paragraphs>
  <Slides>29</Slides>
  <Notes>8</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29</vt:i4>
      </vt:variant>
    </vt:vector>
  </HeadingPairs>
  <TitlesOfParts>
    <vt:vector size="41" baseType="lpstr">
      <vt:lpstr>HelveticaNeueLT Pro 67 MdCn</vt:lpstr>
      <vt:lpstr>等线</vt:lpstr>
      <vt:lpstr>等线 Light</vt:lpstr>
      <vt:lpstr>黑体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1310</cp:revision>
  <dcterms:created xsi:type="dcterms:W3CDTF">2016-06-29T09:22:00Z</dcterms:created>
  <dcterms:modified xsi:type="dcterms:W3CDTF">2026-02-06T04:33:19Z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