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1"/>
  </p:notesMasterIdLst>
  <p:handoutMasterIdLst>
    <p:handoutMasterId r:id="rId42"/>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921" r:id="rId15"/>
    <p:sldId id="3873" r:id="rId16"/>
    <p:sldId id="3664" r:id="rId17"/>
    <p:sldId id="3671" r:id="rId18"/>
    <p:sldId id="3907" r:id="rId19"/>
    <p:sldId id="3908" r:id="rId20"/>
    <p:sldId id="3909" r:id="rId21"/>
    <p:sldId id="3910" r:id="rId22"/>
    <p:sldId id="3911" r:id="rId23"/>
    <p:sldId id="3888" r:id="rId24"/>
    <p:sldId id="3889" r:id="rId25"/>
    <p:sldId id="3785" r:id="rId26"/>
    <p:sldId id="3786" r:id="rId27"/>
    <p:sldId id="3922" r:id="rId28"/>
    <p:sldId id="3923" r:id="rId29"/>
    <p:sldId id="3924" r:id="rId30"/>
    <p:sldId id="3925" r:id="rId31"/>
    <p:sldId id="3886" r:id="rId32"/>
    <p:sldId id="3863" r:id="rId33"/>
    <p:sldId id="3881" r:id="rId34"/>
    <p:sldId id="3882" r:id="rId35"/>
    <p:sldId id="3912" r:id="rId36"/>
    <p:sldId id="3913" r:id="rId37"/>
    <p:sldId id="3914" r:id="rId38"/>
    <p:sldId id="3780" r:id="rId39"/>
    <p:sldId id="2276" r:id="rId40"/>
  </p:sldIdLst>
  <p:sldSz cx="11522075" cy="6480175"/>
  <p:notesSz cx="6858000" cy="9144000"/>
  <p:custDataLst>
    <p:tags r:id="rId43"/>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31</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36</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37</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6.xml"/><Relationship Id="rId4" Type="http://schemas.openxmlformats.org/officeDocument/2006/relationships/slide" Target="../slides/slide3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6.xml"/><Relationship Id="rId4" Type="http://schemas.openxmlformats.org/officeDocument/2006/relationships/slide" Target="../slides/slide3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36.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6.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1.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7.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始终走在时代前列</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始终走在时代前列</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始终走在时代前列</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4%20%20&#35838;&#21518;&#32032;&#20859;&#35780;&#20215;(&#22235;)&#12288;&#22987;&#32456;&#36208;&#22312;&#26102;&#20195;&#21069;&#2101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9.png"/></Relationships>
</file>

<file path=ppt/slides/_rels/slide3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第二课　中国共产党的先进性</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始终走在时代前列</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711372"/>
          </a:xfrm>
        </p:spPr>
        <p:txBody>
          <a:bodyPr/>
          <a:lstStyle/>
          <a:p>
            <a:pPr algn="just">
              <a:lnSpc>
                <a:spcPct val="120000"/>
              </a:lnSpc>
              <a:spcAft>
                <a:spcPts val="0"/>
              </a:spcAft>
            </a:pPr>
            <a:r>
              <a:rPr lang="zh-CN" altLang="zh-CN" kern="100" dirty="0">
                <a:latin typeface="Times New Roman"/>
                <a:ea typeface="黑体"/>
                <a:cs typeface="Times New Roman"/>
              </a:rPr>
              <a:t>三、发挥共产党员的先锋模范作用</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．含义、表现：共产党员的先锋模范作用，是指共产党员坚定</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信仰，践行</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的根本宗旨，通过自己的骨干、带头和桥梁作用，影响和带动身边群众共同贯彻党的基本理论、基本路线和基本方略。</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．原因</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必要性：共产党员的先锋模范作用，是由中国共产党的</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性质所决定的，也是中国共产党的</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的直接而具体的体现。</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重要性：发挥共产党员的先锋模范作用，使党始终成为</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、民族脊梁，永葆创造力、凝聚力和战斗力，是党不断取得胜利的坚强保证。</a:t>
            </a:r>
            <a:endParaRPr lang="zh-CN" altLang="zh-CN" sz="1050" kern="100" dirty="0">
              <a:effectLst/>
              <a:latin typeface="宋体"/>
              <a:cs typeface="Courier New"/>
            </a:endParaRPr>
          </a:p>
        </p:txBody>
      </p:sp>
      <p:sp>
        <p:nvSpPr>
          <p:cNvPr id="3" name="矩形 2"/>
          <p:cNvSpPr/>
          <p:nvPr/>
        </p:nvSpPr>
        <p:spPr>
          <a:xfrm>
            <a:off x="396632" y="1655911"/>
            <a:ext cx="1980029" cy="523220"/>
          </a:xfrm>
          <a:prstGeom prst="rect">
            <a:avLst/>
          </a:prstGeom>
        </p:spPr>
        <p:txBody>
          <a:bodyPr wrap="none">
            <a:spAutoFit/>
          </a:bodyPr>
          <a:lstStyle/>
          <a:p>
            <a:r>
              <a:rPr lang="zh-CN" altLang="zh-CN" b="1" dirty="0">
                <a:latin typeface="Times New Roman"/>
                <a:ea typeface="华文楷体"/>
                <a:cs typeface="Times New Roman"/>
              </a:rPr>
              <a:t>马克思主义</a:t>
            </a:r>
            <a:endParaRPr lang="zh-CN" altLang="en-US" dirty="0"/>
          </a:p>
        </p:txBody>
      </p:sp>
      <p:sp>
        <p:nvSpPr>
          <p:cNvPr id="4" name="矩形 3"/>
          <p:cNvSpPr/>
          <p:nvPr/>
        </p:nvSpPr>
        <p:spPr>
          <a:xfrm>
            <a:off x="4044258" y="1655911"/>
            <a:ext cx="3416320" cy="523220"/>
          </a:xfrm>
          <a:prstGeom prst="rect">
            <a:avLst/>
          </a:prstGeom>
        </p:spPr>
        <p:txBody>
          <a:bodyPr wrap="none">
            <a:spAutoFit/>
          </a:bodyPr>
          <a:lstStyle/>
          <a:p>
            <a:r>
              <a:rPr lang="zh-CN" altLang="zh-CN" b="1" dirty="0">
                <a:latin typeface="Times New Roman"/>
                <a:ea typeface="华文楷体"/>
                <a:cs typeface="Times New Roman"/>
              </a:rPr>
              <a:t>全心全意为人民服务</a:t>
            </a:r>
            <a:endParaRPr lang="zh-CN" altLang="en-US" dirty="0"/>
          </a:p>
        </p:txBody>
      </p:sp>
      <p:sp>
        <p:nvSpPr>
          <p:cNvPr id="5" name="矩形 4"/>
          <p:cNvSpPr/>
          <p:nvPr/>
        </p:nvSpPr>
        <p:spPr>
          <a:xfrm>
            <a:off x="9433445" y="3708139"/>
            <a:ext cx="1261884" cy="523220"/>
          </a:xfrm>
          <a:prstGeom prst="rect">
            <a:avLst/>
          </a:prstGeom>
        </p:spPr>
        <p:txBody>
          <a:bodyPr wrap="none">
            <a:spAutoFit/>
          </a:bodyPr>
          <a:lstStyle/>
          <a:p>
            <a:r>
              <a:rPr lang="zh-CN" altLang="zh-CN" b="1" dirty="0">
                <a:latin typeface="Times New Roman"/>
                <a:ea typeface="华文楷体"/>
                <a:cs typeface="Times New Roman"/>
              </a:rPr>
              <a:t>先锋队</a:t>
            </a:r>
            <a:endParaRPr lang="zh-CN" altLang="en-US" dirty="0"/>
          </a:p>
        </p:txBody>
      </p:sp>
      <p:sp>
        <p:nvSpPr>
          <p:cNvPr id="6" name="矩形 5"/>
          <p:cNvSpPr/>
          <p:nvPr/>
        </p:nvSpPr>
        <p:spPr>
          <a:xfrm>
            <a:off x="5399253" y="4231359"/>
            <a:ext cx="1261884" cy="523220"/>
          </a:xfrm>
          <a:prstGeom prst="rect">
            <a:avLst/>
          </a:prstGeom>
        </p:spPr>
        <p:txBody>
          <a:bodyPr wrap="none">
            <a:spAutoFit/>
          </a:bodyPr>
          <a:lstStyle/>
          <a:p>
            <a:r>
              <a:rPr lang="zh-CN" altLang="zh-CN" b="1" dirty="0">
                <a:latin typeface="Times New Roman"/>
                <a:ea typeface="华文楷体"/>
                <a:cs typeface="Times New Roman"/>
              </a:rPr>
              <a:t>先进性</a:t>
            </a:r>
            <a:endParaRPr lang="zh-CN" altLang="en-US" dirty="0"/>
          </a:p>
        </p:txBody>
      </p:sp>
      <p:sp>
        <p:nvSpPr>
          <p:cNvPr id="7" name="矩形 6"/>
          <p:cNvSpPr/>
          <p:nvPr/>
        </p:nvSpPr>
        <p:spPr>
          <a:xfrm>
            <a:off x="9468672" y="4754579"/>
            <a:ext cx="1620957" cy="523220"/>
          </a:xfrm>
          <a:prstGeom prst="rect">
            <a:avLst/>
          </a:prstGeom>
        </p:spPr>
        <p:txBody>
          <a:bodyPr wrap="none">
            <a:spAutoFit/>
          </a:bodyPr>
          <a:lstStyle/>
          <a:p>
            <a:r>
              <a:rPr lang="zh-CN" altLang="zh-CN" b="1" dirty="0">
                <a:latin typeface="Times New Roman"/>
                <a:ea typeface="华文楷体"/>
                <a:cs typeface="Times New Roman"/>
              </a:rPr>
              <a:t>时代先锋</a:t>
            </a:r>
            <a:endParaRPr lang="zh-CN" altLang="en-US" dirty="0"/>
          </a:p>
        </p:txBody>
      </p:sp>
    </p:spTree>
    <p:extLst>
      <p:ext uri="{BB962C8B-B14F-4D97-AF65-F5344CB8AC3E}">
        <p14:creationId xmlns:p14="http://schemas.microsoft.com/office/powerpoint/2010/main" val="21862448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2156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．共产党员的先锋模范作用，在不同的历史时期有着不同的内容。</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．新时代的要求</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承担使命和责任：共产党员在新征程上要弘扬坚持真理、坚守理想，践行初心、担当使命，不怕牺牲、英勇斗争，对党忠诚、不负人民的</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，更加珍惜工人阶级先锋队战士的光荣称号，承担起自己的责任和使命。</a:t>
            </a:r>
            <a:endParaRPr lang="zh-CN" altLang="zh-CN" sz="1050" kern="100" dirty="0">
              <a:effectLst/>
              <a:latin typeface="宋体"/>
              <a:cs typeface="Courier New"/>
            </a:endParaRPr>
          </a:p>
        </p:txBody>
      </p:sp>
      <p:sp>
        <p:nvSpPr>
          <p:cNvPr id="3" name="矩形 2"/>
          <p:cNvSpPr/>
          <p:nvPr/>
        </p:nvSpPr>
        <p:spPr>
          <a:xfrm>
            <a:off x="1477719" y="3204083"/>
            <a:ext cx="2339102" cy="523220"/>
          </a:xfrm>
          <a:prstGeom prst="rect">
            <a:avLst/>
          </a:prstGeom>
        </p:spPr>
        <p:txBody>
          <a:bodyPr wrap="none">
            <a:spAutoFit/>
          </a:bodyPr>
          <a:lstStyle/>
          <a:p>
            <a:r>
              <a:rPr lang="zh-CN" altLang="zh-CN" b="1" dirty="0">
                <a:latin typeface="Times New Roman"/>
                <a:ea typeface="华文楷体"/>
                <a:cs typeface="Times New Roman"/>
              </a:rPr>
              <a:t>伟大建党精神</a:t>
            </a:r>
            <a:endParaRPr lang="zh-CN" altLang="en-US" dirty="0"/>
          </a:p>
        </p:txBody>
      </p:sp>
    </p:spTree>
    <p:extLst>
      <p:ext uri="{BB962C8B-B14F-4D97-AF65-F5344CB8AC3E}">
        <p14:creationId xmlns:p14="http://schemas.microsoft.com/office/powerpoint/2010/main" val="27717280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做好八个模范：做</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的模范，做贯彻执行党的路线、方针、政策的模范，做</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、无私奉献的模范，做服从组织、严守纪律的模范，做维护党的团结和统一的模范，做坚持真理、修正错误的模范，做密切联系群众的模范，做培育和践行</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的模范。</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共产党员要牢记第一身份是共产党员，自觉履行职责，践行入党誓言，始终牢记</a:t>
            </a:r>
            <a:r>
              <a:rPr lang="en-US" altLang="zh-CN" kern="100" dirty="0">
                <a:latin typeface="宋体"/>
                <a:cs typeface="Times New Roman"/>
              </a:rPr>
              <a:t>“</a:t>
            </a:r>
            <a:r>
              <a:rPr lang="zh-CN" altLang="zh-CN" kern="100" dirty="0">
                <a:latin typeface="Times New Roman"/>
                <a:ea typeface="华文楷体"/>
                <a:cs typeface="Times New Roman"/>
              </a:rPr>
              <a:t>我是谁、为了谁、依靠谁</a:t>
            </a:r>
            <a:r>
              <a:rPr lang="en-US" altLang="zh-CN" kern="100" dirty="0">
                <a:latin typeface="宋体"/>
                <a:cs typeface="Times New Roman"/>
              </a:rPr>
              <a:t>”</a:t>
            </a:r>
            <a:r>
              <a:rPr lang="zh-CN" altLang="zh-CN" kern="100" dirty="0">
                <a:latin typeface="Times New Roman"/>
                <a:ea typeface="华文楷体"/>
                <a:cs typeface="Times New Roman"/>
              </a:rPr>
              <a:t>，在党爱党、在党言党、在党忧党、在党为党，要始终发挥先锋模范作用，要始终坚持和维护党的领导、维护党的团结统一。</a:t>
            </a:r>
            <a:endParaRPr lang="zh-CN" altLang="zh-CN" sz="1050" kern="100" dirty="0">
              <a:effectLst/>
              <a:latin typeface="宋体"/>
              <a:cs typeface="Courier New"/>
            </a:endParaRPr>
          </a:p>
        </p:txBody>
      </p:sp>
      <p:sp>
        <p:nvSpPr>
          <p:cNvPr id="3" name="矩形 2"/>
          <p:cNvSpPr/>
          <p:nvPr/>
        </p:nvSpPr>
        <p:spPr>
          <a:xfrm>
            <a:off x="3672805" y="827819"/>
            <a:ext cx="902811" cy="523220"/>
          </a:xfrm>
          <a:prstGeom prst="rect">
            <a:avLst/>
          </a:prstGeom>
        </p:spPr>
        <p:txBody>
          <a:bodyPr wrap="none">
            <a:spAutoFit/>
          </a:bodyPr>
          <a:lstStyle/>
          <a:p>
            <a:r>
              <a:rPr lang="zh-CN" altLang="zh-CN" b="1" dirty="0">
                <a:latin typeface="Times New Roman"/>
                <a:ea typeface="华文楷体"/>
                <a:cs typeface="Times New Roman"/>
              </a:rPr>
              <a:t>学习</a:t>
            </a:r>
            <a:endParaRPr lang="zh-CN" altLang="en-US" dirty="0"/>
          </a:p>
        </p:txBody>
      </p:sp>
      <p:sp>
        <p:nvSpPr>
          <p:cNvPr id="4" name="矩形 3"/>
          <p:cNvSpPr/>
          <p:nvPr/>
        </p:nvSpPr>
        <p:spPr>
          <a:xfrm>
            <a:off x="2592685" y="1439887"/>
            <a:ext cx="1620957" cy="523220"/>
          </a:xfrm>
          <a:prstGeom prst="rect">
            <a:avLst/>
          </a:prstGeom>
        </p:spPr>
        <p:txBody>
          <a:bodyPr wrap="none">
            <a:spAutoFit/>
          </a:bodyPr>
          <a:lstStyle/>
          <a:p>
            <a:r>
              <a:rPr lang="zh-CN" altLang="zh-CN" b="1" dirty="0">
                <a:latin typeface="Times New Roman"/>
                <a:ea typeface="华文楷体"/>
                <a:cs typeface="Times New Roman"/>
              </a:rPr>
              <a:t>克己奉公</a:t>
            </a:r>
            <a:endParaRPr lang="zh-CN" altLang="en-US" dirty="0"/>
          </a:p>
        </p:txBody>
      </p:sp>
      <p:sp>
        <p:nvSpPr>
          <p:cNvPr id="5" name="矩形 4"/>
          <p:cNvSpPr/>
          <p:nvPr/>
        </p:nvSpPr>
        <p:spPr>
          <a:xfrm>
            <a:off x="7709313" y="2592015"/>
            <a:ext cx="3416320" cy="523220"/>
          </a:xfrm>
          <a:prstGeom prst="rect">
            <a:avLst/>
          </a:prstGeom>
        </p:spPr>
        <p:txBody>
          <a:bodyPr wrap="none">
            <a:spAutoFit/>
          </a:bodyPr>
          <a:lstStyle/>
          <a:p>
            <a:r>
              <a:rPr lang="zh-CN" altLang="zh-CN" b="1" dirty="0">
                <a:latin typeface="Times New Roman"/>
                <a:ea typeface="华文楷体"/>
                <a:cs typeface="Times New Roman"/>
              </a:rPr>
              <a:t>社会主义核心价值观</a:t>
            </a:r>
            <a:endParaRPr lang="zh-CN" altLang="en-US" dirty="0"/>
          </a:p>
        </p:txBody>
      </p:sp>
    </p:spTree>
    <p:extLst>
      <p:ext uri="{BB962C8B-B14F-4D97-AF65-F5344CB8AC3E}">
        <p14:creationId xmlns:p14="http://schemas.microsoft.com/office/powerpoint/2010/main" val="40351219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847224"/>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．马克思主义是放之四海而皆准的真理，是认识的终结。</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．坚持从群众中来到群众中去的群众路线是中国共产党能够始终走在时代前列、永葆生机活力的法宝。</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．共产党员的先锋模范作用就是在国家政治生活中承担起自己的责任和使命。</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．共产党员的先锋模范作用，就是做培育和践行社会主义核心价值观的模范。</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．中国共产党党员发挥基层战斗堡垒作用。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36787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16008" y="253945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187433" y="375865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149333" y="493022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158858" y="5492204"/>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坚持解放思想、实事求是、与时俱进、求真务实</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505301"/>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党的二十大报告指出，不断谱写马克思主义中国化时代化新篇章，是当代中国共产党人的庄严历史责任</a:t>
            </a:r>
            <a:r>
              <a:rPr lang="en-US" altLang="zh-CN" kern="100" dirty="0">
                <a:latin typeface="宋体"/>
                <a:cs typeface="Times New Roman"/>
              </a:rPr>
              <a:t>……</a:t>
            </a:r>
            <a:r>
              <a:rPr lang="zh-CN" altLang="zh-CN" kern="100" dirty="0">
                <a:latin typeface="Times New Roman"/>
                <a:ea typeface="华文楷体"/>
                <a:cs typeface="Times New Roman"/>
              </a:rPr>
              <a:t>马克思主义的中国篇章是中国共产党人依靠自身力量实践出来的。</a:t>
            </a:r>
            <a:endParaRPr lang="zh-CN" altLang="zh-CN" sz="1050" kern="100" dirty="0">
              <a:latin typeface="宋体"/>
              <a:cs typeface="Courier New"/>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zh-CN" altLang="zh-CN" kern="100" dirty="0">
                <a:latin typeface="Times New Roman"/>
                <a:cs typeface="Times New Roman"/>
              </a:rPr>
              <a:t>中国共产党为什么要不断谱写马克思主义中国化时代化新篇章？</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中国共产党坚持马克思主义基本原理，马克思主义是随着时代、实践和科学的发展而不断发展的开放的理论体系。</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中国共产党以接续推进的马克思主义中国化时代化创新理论作为行动指南，能够保持党的先进性和纯洁性。</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在马克思主义指导下，坚持解放思想、实事求是、与时俱进、求真务实，是中国共产党始终走在时代前列、永葆生机活力的法宝。</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327484"/>
          </a:xfrm>
        </p:spPr>
        <p:txBody>
          <a:bodyPr/>
          <a:lstStyle/>
          <a:p>
            <a:pPr algn="just">
              <a:lnSpc>
                <a:spcPct val="114000"/>
              </a:lnSpc>
              <a:spcAft>
                <a:spcPts val="0"/>
              </a:spcAft>
            </a:pPr>
            <a:r>
              <a:rPr lang="zh-CN" altLang="zh-CN" sz="2500" kern="100" dirty="0">
                <a:latin typeface="Times New Roman"/>
                <a:ea typeface="黑体"/>
                <a:cs typeface="Times New Roman"/>
              </a:rPr>
              <a:t>活动</a:t>
            </a:r>
            <a:r>
              <a:rPr lang="en-US" altLang="zh-CN" sz="2500" kern="100" dirty="0">
                <a:latin typeface="Times New Roman"/>
                <a:ea typeface="黑体"/>
                <a:cs typeface="Courier New"/>
              </a:rPr>
              <a:t>2</a:t>
            </a:r>
            <a:r>
              <a:rPr lang="zh-CN" altLang="zh-CN" sz="2500" kern="100" dirty="0">
                <a:latin typeface="Times New Roman"/>
                <a:cs typeface="Times New Roman"/>
              </a:rPr>
              <a:t>：</a:t>
            </a:r>
            <a:r>
              <a:rPr lang="zh-CN" altLang="zh-CN" sz="2500" kern="100" dirty="0">
                <a:latin typeface="Times New Roman"/>
                <a:ea typeface="华文楷体"/>
                <a:cs typeface="Times New Roman"/>
              </a:rPr>
              <a:t>党团结带领人民用伟大奋斗创造了百年伟业，也一定能用新的伟大奋斗创造新的伟业，谱写出更加壮丽的马克思主义的中国篇章。</a:t>
            </a:r>
            <a:endParaRPr lang="zh-CN" altLang="zh-CN" sz="2500" kern="100" dirty="0">
              <a:latin typeface="宋体"/>
              <a:cs typeface="Courier New"/>
            </a:endParaRPr>
          </a:p>
          <a:p>
            <a:pPr algn="just">
              <a:lnSpc>
                <a:spcPct val="114000"/>
              </a:lnSpc>
              <a:spcAft>
                <a:spcPts val="0"/>
              </a:spcAft>
            </a:pPr>
            <a:r>
              <a:rPr lang="zh-CN" altLang="zh-CN" sz="2500" kern="100" dirty="0">
                <a:latin typeface="Times New Roman"/>
                <a:cs typeface="Times New Roman"/>
              </a:rPr>
              <a:t>在新的征程上，中国共产党应如何坚持和发展马克思主义？</a:t>
            </a:r>
            <a:endParaRPr lang="zh-CN" altLang="zh-CN" sz="2500" kern="100" dirty="0">
              <a:latin typeface="宋体"/>
              <a:cs typeface="Courier New"/>
            </a:endParaRPr>
          </a:p>
          <a:p>
            <a:pPr algn="just">
              <a:lnSpc>
                <a:spcPct val="114000"/>
              </a:lnSpc>
              <a:spcAft>
                <a:spcPts val="0"/>
              </a:spcAft>
            </a:pPr>
            <a:r>
              <a:rPr lang="zh-CN" altLang="zh-CN" sz="2500" kern="100" dirty="0">
                <a:solidFill>
                  <a:srgbClr val="7030A0"/>
                </a:solidFill>
                <a:latin typeface="Times New Roman"/>
                <a:ea typeface="黑体"/>
                <a:cs typeface="Times New Roman"/>
              </a:rPr>
              <a:t>提示：</a:t>
            </a:r>
            <a:r>
              <a:rPr lang="en-US" altLang="zh-CN" sz="2500" kern="100" dirty="0">
                <a:latin typeface="Times New Roman"/>
                <a:ea typeface="华文楷体"/>
                <a:cs typeface="Courier New"/>
              </a:rPr>
              <a:t>①</a:t>
            </a:r>
            <a:r>
              <a:rPr lang="zh-CN" altLang="zh-CN" sz="2500" kern="100" dirty="0">
                <a:latin typeface="Times New Roman"/>
                <a:ea typeface="华文楷体"/>
                <a:cs typeface="Times New Roman"/>
              </a:rPr>
              <a:t>在马克思主义指导下解放思想，打破习惯势力和主观偏见的束缚，研究新情况，解决新问题。</a:t>
            </a:r>
            <a:r>
              <a:rPr lang="en-US" altLang="zh-CN" sz="2500" kern="100" dirty="0">
                <a:latin typeface="Times New Roman"/>
                <a:ea typeface="华文楷体"/>
                <a:cs typeface="Courier New"/>
              </a:rPr>
              <a:t>②</a:t>
            </a:r>
            <a:r>
              <a:rPr lang="zh-CN" altLang="zh-CN" sz="2500" kern="100" dirty="0">
                <a:latin typeface="Times New Roman"/>
                <a:ea typeface="华文楷体"/>
                <a:cs typeface="Times New Roman"/>
              </a:rPr>
              <a:t>坚持马克思主义基本原理，坚持实事求是，从中国实际出发，洞察时代大势，把握历史主动，进行艰辛探索，不断推进马克思主义中国化时代化，指导中国人民不断推进伟大社会革命。</a:t>
            </a:r>
            <a:r>
              <a:rPr lang="en-US" altLang="zh-CN" sz="2500" kern="100" dirty="0">
                <a:latin typeface="Times New Roman"/>
                <a:ea typeface="华文楷体"/>
                <a:cs typeface="Courier New"/>
              </a:rPr>
              <a:t>③</a:t>
            </a:r>
            <a:r>
              <a:rPr lang="zh-CN" altLang="zh-CN" sz="2500" kern="100" dirty="0">
                <a:latin typeface="Times New Roman"/>
                <a:ea typeface="华文楷体"/>
                <a:cs typeface="Times New Roman"/>
              </a:rPr>
              <a:t>坚持与时俱进，党的全部理论和实际工作要体现时代性，把握规律性，富于创造性，不断开创中国特色社会主义事业新局面，继续发展当代中国马克思主义、二十一世纪马克思主义。④坚持求真务实，用马克思主义观察时代、把握时代、引领时代，在实际工作中正确认识事物的本来面目、探求事物发展变化的客观规律，脚踏实地、实事求是地按照客观规律行事。</a:t>
            </a:r>
            <a:endParaRPr lang="zh-CN" altLang="zh-CN" sz="250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．中国共产党成立时只有</a:t>
            </a:r>
            <a:r>
              <a:rPr lang="en-US" altLang="zh-CN" kern="100" dirty="0">
                <a:latin typeface="Times New Roman"/>
                <a:cs typeface="Courier New"/>
              </a:rPr>
              <a:t>50</a:t>
            </a:r>
            <a:r>
              <a:rPr lang="zh-CN" altLang="zh-CN" kern="100" dirty="0">
                <a:latin typeface="Times New Roman"/>
                <a:cs typeface="Times New Roman"/>
              </a:rPr>
              <a:t>多名党员，今天已成为拥有</a:t>
            </a:r>
            <a:r>
              <a:rPr lang="en-US" altLang="zh-CN" kern="100" dirty="0">
                <a:latin typeface="Times New Roman"/>
                <a:cs typeface="Courier New"/>
              </a:rPr>
              <a:t>1</a:t>
            </a:r>
            <a:r>
              <a:rPr lang="zh-CN" altLang="zh-CN" kern="100" dirty="0">
                <a:latin typeface="Times New Roman"/>
                <a:cs typeface="Times New Roman"/>
              </a:rPr>
              <a:t>亿多名党员、领导着</a:t>
            </a:r>
            <a:r>
              <a:rPr lang="en-US" altLang="zh-CN" kern="100" dirty="0">
                <a:latin typeface="Times New Roman"/>
                <a:cs typeface="Courier New"/>
              </a:rPr>
              <a:t>14</a:t>
            </a:r>
            <a:r>
              <a:rPr lang="zh-CN" altLang="zh-CN" kern="100" dirty="0">
                <a:latin typeface="Times New Roman"/>
                <a:cs typeface="Times New Roman"/>
              </a:rPr>
              <a:t>亿多人口大国、具有重大全球影响力的世界第一大执政党，始终保持着旺盛生命力。这主要得益于中国共产党</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是中国特色社会主义事业的领导核心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始终以马克思主义经典原著为指导思想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坚定理想信念，始终把人民利益放在第一位</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坚持解放思想、实事求是、与时俱进、求真务实</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a:t>
            </a:r>
            <a:r>
              <a:rPr lang="zh-CN" altLang="zh-CN" kern="100" dirty="0">
                <a:latin typeface="Times New Roman"/>
                <a:cs typeface="Times New Roman"/>
              </a:rPr>
              <a:t>　　</a:t>
            </a:r>
            <a:r>
              <a:rPr lang="en-US" altLang="zh-CN" kern="100" dirty="0">
                <a:latin typeface="Times New Roman"/>
                <a:cs typeface="Courier New"/>
              </a:rPr>
              <a:t>B</a:t>
            </a:r>
            <a:r>
              <a:rPr lang="zh-CN" altLang="zh-CN" kern="100" dirty="0">
                <a:latin typeface="Times New Roman"/>
                <a:cs typeface="Times New Roman"/>
              </a:rPr>
              <a:t>．</a:t>
            </a:r>
            <a:r>
              <a:rPr lang="en-US" altLang="zh-CN" kern="100" dirty="0">
                <a:latin typeface="Times New Roman"/>
                <a:cs typeface="Courier New"/>
              </a:rPr>
              <a:t>②③</a:t>
            </a:r>
            <a:r>
              <a:rPr lang="zh-CN" altLang="zh-CN" kern="100" dirty="0">
                <a:latin typeface="Times New Roman"/>
                <a:cs typeface="Times New Roman"/>
              </a:rPr>
              <a:t>　　</a:t>
            </a:r>
            <a:r>
              <a:rPr lang="en-US" altLang="zh-CN" kern="100" dirty="0">
                <a:latin typeface="Times New Roman"/>
                <a:cs typeface="Courier New"/>
              </a:rPr>
              <a:t>C</a:t>
            </a:r>
            <a:r>
              <a:rPr lang="zh-CN" altLang="zh-CN" kern="100" dirty="0">
                <a:latin typeface="Times New Roman"/>
                <a:cs typeface="Times New Roman"/>
              </a:rPr>
              <a:t>．</a:t>
            </a:r>
            <a:r>
              <a:rPr lang="en-US" altLang="zh-CN" kern="100" dirty="0">
                <a:latin typeface="Times New Roman"/>
                <a:cs typeface="Courier New"/>
              </a:rPr>
              <a:t>①④</a:t>
            </a:r>
            <a:r>
              <a:rPr lang="zh-CN" altLang="zh-CN" kern="100" dirty="0">
                <a:latin typeface="Times New Roman"/>
                <a:cs typeface="Times New Roman"/>
              </a:rPr>
              <a:t>　　</a:t>
            </a:r>
            <a:r>
              <a:rPr lang="en-US" altLang="zh-CN" kern="100" dirty="0">
                <a:latin typeface="Times New Roman"/>
                <a:cs typeface="Courier New"/>
              </a:rPr>
              <a:t>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6445113"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党之所以能够始终保持着旺盛生命力，主要得益于中国共产党坚定理想信念，始终把人民利益放在第一位；坚持解放思想、实事求是、与时俱进、求真务实，</a:t>
            </a:r>
            <a:r>
              <a:rPr lang="en-US" altLang="zh-CN" kern="100" dirty="0">
                <a:latin typeface="Times New Roman"/>
                <a:ea typeface="华文楷体"/>
                <a:cs typeface="Courier New"/>
              </a:rPr>
              <a:t>③④</a:t>
            </a:r>
            <a:r>
              <a:rPr lang="zh-CN" altLang="zh-CN" kern="100" dirty="0">
                <a:latin typeface="Times New Roman"/>
                <a:ea typeface="华文楷体"/>
                <a:cs typeface="Times New Roman"/>
              </a:rPr>
              <a:t>符合题意。中国共产党是中国特色社会主义事业的领导核心，这是党的地位，不是党之所以能够始终保持着旺盛生命力的原因，①不符合题意。中国共产党的指导思想是马克思列宁主义、毛泽东思想、邓小平理论、</a:t>
            </a:r>
            <a:r>
              <a:rPr lang="zh-CN" altLang="zh-CN" kern="100" dirty="0">
                <a:latin typeface="宋体"/>
                <a:cs typeface="Times New Roman"/>
              </a:rPr>
              <a:t>“</a:t>
            </a:r>
            <a:r>
              <a:rPr lang="zh-CN" altLang="zh-CN" kern="100" dirty="0">
                <a:latin typeface="Times New Roman"/>
                <a:ea typeface="华文楷体"/>
                <a:cs typeface="Times New Roman"/>
              </a:rPr>
              <a:t>三个代表</a:t>
            </a:r>
            <a:r>
              <a:rPr lang="zh-CN" altLang="zh-CN" kern="100" dirty="0">
                <a:latin typeface="宋体"/>
                <a:cs typeface="Times New Roman"/>
              </a:rPr>
              <a:t>”</a:t>
            </a:r>
            <a:r>
              <a:rPr lang="zh-CN" altLang="zh-CN" kern="100" dirty="0">
                <a:latin typeface="Times New Roman"/>
                <a:ea typeface="华文楷体"/>
                <a:cs typeface="Times New Roman"/>
              </a:rPr>
              <a:t>重要思想、科学发展观、习近平新时代中国特色社会主义思想，②错误。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01266178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党的二十大报告指出，我们要以科学的态度对待科学、以真理的精神追求真理，坚持马克思主义基本原理不动摇，坚持党的全面领导不动摇，坚持中国特色社会主义不动摇，紧跟时代步伐，顺应实践发展，以满腔热忱对待一切新生事物，不断拓展认识的广度和深度。这要求中国共产党</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在实践中不断推进党的理论创新</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全面推进党的执政能力建设和先进性建设</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不断推动中国化时代化的马克思主义发展</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把科学的态度作为解决中国问题的行动指南</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16621"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5996240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1735666223"/>
              </p:ext>
            </p:extLst>
          </p:nvPr>
        </p:nvGraphicFramePr>
        <p:xfrm>
          <a:off x="576263" y="2339987"/>
          <a:ext cx="10369550" cy="2218944"/>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pPr>
                      <a:r>
                        <a:rPr lang="en-US" altLang="zh-CN" sz="2800" b="1" kern="100" dirty="0">
                          <a:effectLst/>
                          <a:latin typeface="Times New Roman"/>
                          <a:cs typeface="Courier New"/>
                        </a:rPr>
                        <a:t>1</a:t>
                      </a:r>
                      <a:r>
                        <a:rPr lang="zh-CN" altLang="zh-CN" sz="2800" b="1" kern="100" dirty="0">
                          <a:effectLst/>
                          <a:latin typeface="Times New Roman"/>
                          <a:cs typeface="Times New Roman"/>
                        </a:rPr>
                        <a:t>．引述党章规定，明确党的指导思想。</a:t>
                      </a:r>
                      <a:endParaRPr lang="zh-CN" altLang="zh-CN" sz="1050" kern="100" dirty="0">
                        <a:effectLst/>
                        <a:latin typeface="宋体"/>
                        <a:cs typeface="Courier New"/>
                      </a:endParaRPr>
                    </a:p>
                    <a:p>
                      <a:pPr algn="l">
                        <a:lnSpc>
                          <a:spcPct val="140000"/>
                        </a:lnSpc>
                        <a:spcAft>
                          <a:spcPts val="0"/>
                        </a:spcAft>
                      </a:pPr>
                      <a:r>
                        <a:rPr lang="en-US" altLang="zh-CN" sz="2800" b="1" kern="100" dirty="0">
                          <a:effectLst/>
                          <a:latin typeface="Times New Roman"/>
                          <a:cs typeface="Courier New"/>
                        </a:rPr>
                        <a:t>2</a:t>
                      </a:r>
                      <a:r>
                        <a:rPr lang="zh-CN" altLang="zh-CN" sz="2800" b="1" kern="100" dirty="0">
                          <a:effectLst/>
                          <a:latin typeface="Times New Roman"/>
                          <a:cs typeface="Times New Roman"/>
                        </a:rPr>
                        <a:t>．理解坚持解放思想、实事求是、与时俱进、求真务实的内涵及其原因。</a:t>
                      </a:r>
                      <a:endParaRPr lang="zh-CN" altLang="zh-CN" sz="1050" kern="100" dirty="0">
                        <a:effectLst/>
                        <a:latin typeface="宋体"/>
                        <a:cs typeface="Courier New"/>
                      </a:endParaRPr>
                    </a:p>
                    <a:p>
                      <a:r>
                        <a:rPr lang="en-US" altLang="zh-CN" sz="2800" b="1" dirty="0">
                          <a:effectLst/>
                          <a:latin typeface="Times New Roman"/>
                          <a:ea typeface="宋体"/>
                        </a:rPr>
                        <a:t>3</a:t>
                      </a:r>
                      <a:r>
                        <a:rPr lang="zh-CN" altLang="zh-CN" sz="2800" b="1" dirty="0">
                          <a:effectLst/>
                          <a:latin typeface="Times New Roman"/>
                          <a:ea typeface="宋体"/>
                          <a:cs typeface="Times New Roman"/>
                        </a:rPr>
                        <a:t>．阐释发挥共产党员的先锋模范作用的内涵、原因、要求。</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中国共产党之所以能够走在时代前列，保持党的先进性和纯洁性，就在于它以接续推进的马克思主义中国化时代化创新理论作为行动指南，在实践中不断推进党的理论创新，</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有助于中国共产党追求和发展真理，符合题意。材料主要强调了中国共产党要以科学的态度对待科学、以真理的精神追求真理，②与题意无关，不选。我们要把习近平新时代中国特色社会主义思想作为解决中国问题的行动指南，④不选。</a:t>
            </a:r>
            <a:endParaRPr lang="zh-CN" altLang="zh-CN" sz="1050" kern="100" dirty="0">
              <a:effectLst/>
              <a:latin typeface="宋体"/>
              <a:cs typeface="Courier New"/>
            </a:endParaRPr>
          </a:p>
        </p:txBody>
      </p:sp>
    </p:spTree>
    <p:extLst>
      <p:ext uri="{BB962C8B-B14F-4D97-AF65-F5344CB8AC3E}">
        <p14:creationId xmlns:p14="http://schemas.microsoft.com/office/powerpoint/2010/main" val="111576800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10548"/>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Aft>
                <a:spcPts val="0"/>
              </a:spcAft>
            </a:pPr>
            <a:r>
              <a:rPr lang="zh-CN" altLang="zh-CN" kern="100" dirty="0">
                <a:latin typeface="Times New Roman"/>
                <a:ea typeface="华文仿宋"/>
                <a:cs typeface="Times New Roman"/>
              </a:rPr>
              <a:t>解放思想、实事求是、与时俱进、求真务实的关系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实事求是是党的思想路线的核心。</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解放思想是实事求是的前提和条件。</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与时俱进是实事求是的内在规律。</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求真务实是实事求是的直接体现和必然要求。</a:t>
            </a:r>
            <a:r>
              <a:rPr lang="en-US" altLang="zh-CN" kern="100" dirty="0">
                <a:latin typeface="Times New Roman"/>
                <a:ea typeface="华文仿宋"/>
                <a:cs typeface="Courier New"/>
              </a:rPr>
              <a:t>(</a:t>
            </a:r>
            <a:r>
              <a:rPr lang="zh-CN" altLang="zh-CN" kern="100" dirty="0">
                <a:latin typeface="Times New Roman"/>
                <a:ea typeface="华文仿宋"/>
                <a:cs typeface="Times New Roman"/>
              </a:rPr>
              <a:t>见下图</a:t>
            </a:r>
            <a:r>
              <a:rPr lang="en-US" altLang="zh-CN" kern="100" dirty="0">
                <a:latin typeface="Times New Roman"/>
                <a:ea typeface="华文仿宋"/>
                <a:cs typeface="Courier New"/>
              </a:rPr>
              <a:t>)</a:t>
            </a:r>
          </a:p>
          <a:p>
            <a:pPr algn="just">
              <a:lnSpc>
                <a:spcPct val="120000"/>
              </a:lnSpc>
              <a:spcAft>
                <a:spcPts val="0"/>
              </a:spcAft>
            </a:pPr>
            <a:endParaRPr lang="en-US" altLang="zh-CN" sz="1050" kern="100" dirty="0">
              <a:effectLst/>
              <a:latin typeface="Times New Roman"/>
              <a:ea typeface="华文仿宋"/>
              <a:cs typeface="Courier New"/>
            </a:endParaRPr>
          </a:p>
          <a:p>
            <a:pPr algn="just">
              <a:lnSpc>
                <a:spcPct val="120000"/>
              </a:lnSpc>
              <a:spcAft>
                <a:spcPts val="0"/>
              </a:spcAft>
            </a:pPr>
            <a:endParaRPr lang="en-US" altLang="zh-CN" sz="1050" kern="100" dirty="0">
              <a:latin typeface="Times New Roman"/>
              <a:ea typeface="华文仿宋"/>
              <a:cs typeface="Courier New"/>
            </a:endParaRPr>
          </a:p>
          <a:p>
            <a:pPr algn="just">
              <a:lnSpc>
                <a:spcPct val="120000"/>
              </a:lnSpc>
              <a:spcAft>
                <a:spcPts val="0"/>
              </a:spcAft>
            </a:pPr>
            <a:endParaRPr lang="en-US" altLang="zh-CN" sz="1050" kern="100" dirty="0">
              <a:effectLst/>
              <a:latin typeface="Times New Roman"/>
              <a:ea typeface="华文仿宋"/>
              <a:cs typeface="Courier New"/>
            </a:endParaRPr>
          </a:p>
          <a:p>
            <a:pPr algn="just">
              <a:lnSpc>
                <a:spcPct val="120000"/>
              </a:lnSpc>
              <a:spcAft>
                <a:spcPts val="0"/>
              </a:spcAft>
            </a:pPr>
            <a:endParaRPr lang="en-US" altLang="zh-CN" sz="1050" kern="100" dirty="0">
              <a:latin typeface="Times New Roman"/>
              <a:ea typeface="华文仿宋"/>
              <a:cs typeface="Courier New"/>
            </a:endParaRPr>
          </a:p>
          <a:p>
            <a:pPr algn="just">
              <a:lnSpc>
                <a:spcPct val="120000"/>
              </a:lnSpc>
              <a:spcAft>
                <a:spcPts val="0"/>
              </a:spcAft>
            </a:pPr>
            <a:endParaRPr lang="en-US" altLang="zh-CN" sz="1050" kern="100" dirty="0">
              <a:effectLst/>
              <a:latin typeface="Times New Roman"/>
              <a:ea typeface="华文仿宋"/>
              <a:cs typeface="Courier New"/>
            </a:endParaRPr>
          </a:p>
          <a:p>
            <a:pPr algn="just">
              <a:lnSpc>
                <a:spcPct val="120000"/>
              </a:lnSpc>
              <a:spcAft>
                <a:spcPts val="0"/>
              </a:spcAft>
            </a:pPr>
            <a:endParaRPr lang="en-US" altLang="zh-CN" sz="1050" kern="100" dirty="0">
              <a:latin typeface="Times New Roman"/>
              <a:ea typeface="华文仿宋"/>
              <a:cs typeface="Courier New"/>
            </a:endParaRPr>
          </a:p>
          <a:p>
            <a:pPr algn="just">
              <a:lnSpc>
                <a:spcPct val="120000"/>
              </a:lnSpc>
              <a:spcAft>
                <a:spcPts val="0"/>
              </a:spcAft>
            </a:pPr>
            <a:endParaRPr lang="en-US" altLang="zh-CN" sz="1050" kern="100" dirty="0">
              <a:effectLst/>
              <a:latin typeface="Times New Roman"/>
              <a:ea typeface="华文仿宋"/>
              <a:cs typeface="Courier New"/>
            </a:endParaRPr>
          </a:p>
          <a:p>
            <a:pPr algn="just">
              <a:lnSpc>
                <a:spcPct val="120000"/>
              </a:lnSpc>
              <a:spcAft>
                <a:spcPts val="0"/>
              </a:spcAft>
            </a:pPr>
            <a:endParaRPr lang="en-US" altLang="zh-CN" sz="1050" kern="100" dirty="0">
              <a:latin typeface="Times New Roman"/>
              <a:ea typeface="华文仿宋"/>
              <a:cs typeface="Courier New"/>
            </a:endParaRPr>
          </a:p>
          <a:p>
            <a:pPr algn="just">
              <a:lnSpc>
                <a:spcPct val="120000"/>
              </a:lnSpc>
              <a:spcAft>
                <a:spcPts val="0"/>
              </a:spcAft>
            </a:pPr>
            <a:endParaRPr lang="en-US" altLang="zh-CN" sz="1050" kern="100" dirty="0">
              <a:effectLst/>
              <a:latin typeface="Times New Roman"/>
              <a:ea typeface="华文仿宋"/>
              <a:cs typeface="Courier New"/>
            </a:endParaRPr>
          </a:p>
          <a:p>
            <a:pPr algn="just">
              <a:lnSpc>
                <a:spcPct val="120000"/>
              </a:lnSpc>
              <a:spcAft>
                <a:spcPts val="0"/>
              </a:spcAft>
            </a:pPr>
            <a:endParaRPr lang="en-US" altLang="zh-CN" sz="1050" kern="100" dirty="0">
              <a:latin typeface="Times New Roman"/>
              <a:ea typeface="华文仿宋"/>
              <a:cs typeface="Courier New"/>
            </a:endParaRPr>
          </a:p>
          <a:p>
            <a:pPr algn="just">
              <a:lnSpc>
                <a:spcPct val="120000"/>
              </a:lnSpc>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ZZ116-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5293" y="3924163"/>
            <a:ext cx="2924175"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437192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04936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(5)</a:t>
            </a:r>
            <a:r>
              <a:rPr lang="zh-CN" altLang="zh-CN" kern="100" dirty="0">
                <a:latin typeface="Times New Roman"/>
                <a:ea typeface="华文仿宋"/>
                <a:cs typeface="Times New Roman"/>
              </a:rPr>
              <a:t>解放思想、与时俱进、求真务实是党的实事求是思想路线的有机构成，是党的实事求是思想路线历史的、逻辑的展开、丰富和发展。它们以马克思主义认识论为依据，顺应时代发展要求，深刻揭示了党的思想路线所赖以建立的理论基础、实现条件、内在规律和必然要求，从而更为完整、充分地体现了马克思主义理论的精神实质。</a:t>
            </a:r>
            <a:endParaRPr lang="zh-CN" altLang="zh-CN" sz="1050" kern="100" dirty="0">
              <a:effectLst/>
              <a:latin typeface="宋体"/>
              <a:cs typeface="Courier New"/>
            </a:endParaRPr>
          </a:p>
        </p:txBody>
      </p:sp>
    </p:spTree>
    <p:extLst>
      <p:ext uri="{BB962C8B-B14F-4D97-AF65-F5344CB8AC3E}">
        <p14:creationId xmlns:p14="http://schemas.microsoft.com/office/powerpoint/2010/main" val="670671580"/>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发挥共产党员的先锋模范作用</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4708277"/>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颁授</a:t>
            </a:r>
            <a:r>
              <a:rPr lang="en-US" altLang="zh-CN" kern="100" dirty="0">
                <a:latin typeface="宋体"/>
                <a:cs typeface="Times New Roman"/>
              </a:rPr>
              <a:t>“</a:t>
            </a:r>
            <a:r>
              <a:rPr lang="zh-CN" altLang="zh-CN" kern="100" dirty="0">
                <a:latin typeface="Times New Roman"/>
                <a:ea typeface="华文楷体"/>
                <a:cs typeface="Times New Roman"/>
              </a:rPr>
              <a:t>七一勋章</a:t>
            </a:r>
            <a:r>
              <a:rPr lang="en-US" altLang="zh-CN" kern="100" dirty="0">
                <a:latin typeface="宋体"/>
                <a:cs typeface="Times New Roman"/>
              </a:rPr>
              <a:t>”</a:t>
            </a:r>
            <a:r>
              <a:rPr lang="zh-CN" altLang="zh-CN" kern="100" dirty="0">
                <a:latin typeface="Times New Roman"/>
                <a:ea typeface="华文楷体"/>
                <a:cs typeface="Times New Roman"/>
              </a:rPr>
              <a:t>，是为了隆重表彰一批为党和人民作出杰出贡献、创造宝贵精神财富的党员。他们立足本职、默默奉献，就像一簇簇微光，用一点一滴的实际行动，照亮我们前行的道路。</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功勋党员是如何用实际行动发挥共产党员的先锋模范作用的？</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功勋党员坚定马克思主义信仰，践行全心全意为人民服务的根本宗旨，立足本职、默默奉献，通过自己的骨干、带头和桥梁作用，影响和带动身边群众共同贯彻党的基本理论、基本路线和基本方略，为党和人民作出了杰出贡献、创造了宝贵精神财富。</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77854"/>
            <a:ext cx="10692000" cy="5270545"/>
          </a:xfrm>
        </p:spPr>
        <p:txBody>
          <a:bodyPr/>
          <a:lstStyle/>
          <a:p>
            <a:pPr algn="just">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2</a:t>
            </a:r>
            <a:r>
              <a:rPr lang="zh-CN" altLang="zh-CN" sz="2700" kern="100" dirty="0">
                <a:latin typeface="Times New Roman"/>
                <a:cs typeface="Times New Roman"/>
              </a:rPr>
              <a:t>：</a:t>
            </a:r>
            <a:r>
              <a:rPr lang="zh-CN" altLang="zh-CN" sz="2700" kern="100" dirty="0">
                <a:latin typeface="Times New Roman"/>
                <a:ea typeface="华文楷体"/>
                <a:cs typeface="Times New Roman"/>
              </a:rPr>
              <a:t>中华民族伟大复兴，绝不是轻轻松松、敲锣打鼓就能实现的。广大党员要坚定革命斗争意志，接续用力，奋力拼搏，干出实绩，用推动改革发展的实际成效，充分发挥党员应当发挥的先锋模范作用。</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在新征程上，中国共产党人应如何发挥先锋模范作用？</a:t>
            </a:r>
            <a:endParaRPr lang="zh-CN" altLang="zh-CN" sz="2700" kern="100" dirty="0">
              <a:latin typeface="宋体"/>
              <a:cs typeface="Courier New"/>
            </a:endParaRPr>
          </a:p>
          <a:p>
            <a:pPr algn="just">
              <a:spcAft>
                <a:spcPts val="0"/>
              </a:spcAft>
            </a:pPr>
            <a:r>
              <a:rPr lang="zh-CN" altLang="zh-CN" sz="2700" kern="100" dirty="0">
                <a:solidFill>
                  <a:srgbClr val="7030A0"/>
                </a:solidFill>
                <a:latin typeface="Times New Roman"/>
                <a:ea typeface="黑体"/>
                <a:cs typeface="Times New Roman"/>
              </a:rPr>
              <a:t>提示：</a:t>
            </a:r>
            <a:r>
              <a:rPr lang="zh-CN" altLang="zh-CN" sz="2700" kern="100" dirty="0">
                <a:latin typeface="Times New Roman"/>
                <a:ea typeface="华文楷体"/>
                <a:cs typeface="Times New Roman"/>
              </a:rPr>
              <a:t>在新征程上，中国共产党人要做学习的模范，做贯彻执行党的路线、方针、政策的模范，做克己奉公、无私奉献的模范，做服从组织、严守纪律的模范，做维护党的团结和统一的模范，做坚持真理、修正错误的模范，做密切联系群众的模范，做培育和践行社会主义核心价值观的模范。</a:t>
            </a:r>
            <a:endParaRPr lang="zh-CN" altLang="zh-CN" sz="270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88133"/>
          </a:xfrm>
        </p:spPr>
        <p:txBody>
          <a:bodyPr/>
          <a:lstStyle/>
          <a:p>
            <a:pPr algn="just">
              <a:lnSpc>
                <a:spcPct val="120000"/>
              </a:lnSpc>
              <a:spcAft>
                <a:spcPts val="0"/>
              </a:spcAft>
            </a:pPr>
            <a:r>
              <a:rPr lang="en-US" altLang="zh-CN" sz="2500" kern="100" dirty="0">
                <a:latin typeface="Times New Roman"/>
                <a:ea typeface="黑体"/>
                <a:cs typeface="Courier New"/>
              </a:rPr>
              <a:t>[</a:t>
            </a:r>
            <a:r>
              <a:rPr lang="zh-CN" altLang="zh-CN" sz="2500" kern="100" dirty="0">
                <a:latin typeface="Times New Roman"/>
                <a:ea typeface="黑体"/>
                <a:cs typeface="Times New Roman"/>
              </a:rPr>
              <a:t>评价活动</a:t>
            </a:r>
            <a:r>
              <a:rPr lang="en-US" altLang="zh-CN" sz="2500" kern="100" dirty="0">
                <a:latin typeface="Times New Roman"/>
                <a:ea typeface="黑体"/>
                <a:cs typeface="Courier New"/>
              </a:rPr>
              <a:t>]</a:t>
            </a:r>
            <a:endParaRPr lang="zh-CN" altLang="zh-CN" sz="2500" kern="100" dirty="0">
              <a:latin typeface="宋体"/>
              <a:cs typeface="Courier New"/>
            </a:endParaRPr>
          </a:p>
          <a:p>
            <a:pPr algn="just">
              <a:lnSpc>
                <a:spcPct val="120000"/>
              </a:lnSpc>
              <a:spcAft>
                <a:spcPts val="0"/>
              </a:spcAft>
            </a:pPr>
            <a:r>
              <a:rPr lang="en-US" altLang="zh-CN" sz="2500" kern="100" dirty="0">
                <a:latin typeface="Times New Roman"/>
                <a:cs typeface="Courier New"/>
              </a:rPr>
              <a:t>1</a:t>
            </a:r>
            <a:r>
              <a:rPr lang="zh-CN" altLang="zh-CN" sz="2500" kern="100" dirty="0">
                <a:latin typeface="Times New Roman"/>
                <a:cs typeface="Times New Roman"/>
              </a:rPr>
              <a:t>．盛世中国，如您所愿。</a:t>
            </a:r>
            <a:r>
              <a:rPr lang="en-US" altLang="zh-CN" sz="2500" kern="100" dirty="0">
                <a:latin typeface="Times New Roman"/>
                <a:cs typeface="Courier New"/>
              </a:rPr>
              <a:t>2025</a:t>
            </a:r>
            <a:r>
              <a:rPr lang="zh-CN" altLang="zh-CN" sz="2500" kern="100" dirty="0">
                <a:latin typeface="Times New Roman"/>
                <a:cs typeface="Times New Roman"/>
              </a:rPr>
              <a:t>年</a:t>
            </a:r>
            <a:r>
              <a:rPr lang="en-US" altLang="zh-CN" sz="2500" kern="100" dirty="0">
                <a:latin typeface="Times New Roman"/>
                <a:cs typeface="Courier New"/>
              </a:rPr>
              <a:t>9</a:t>
            </a:r>
            <a:r>
              <a:rPr lang="zh-CN" altLang="zh-CN" sz="2500" kern="100" dirty="0">
                <a:latin typeface="Times New Roman"/>
                <a:cs typeface="Times New Roman"/>
              </a:rPr>
              <a:t>月</a:t>
            </a:r>
            <a:r>
              <a:rPr lang="en-US" altLang="zh-CN" sz="2500" kern="100" dirty="0">
                <a:latin typeface="Times New Roman"/>
                <a:cs typeface="Courier New"/>
              </a:rPr>
              <a:t>30</a:t>
            </a:r>
            <a:r>
              <a:rPr lang="zh-CN" altLang="zh-CN" sz="2500" kern="100" dirty="0">
                <a:latin typeface="Times New Roman"/>
                <a:cs typeface="Times New Roman"/>
              </a:rPr>
              <a:t>日，我们迎来了第十二个烈士纪念日。难以忘却，李大钊在临刑前的高声呼喊</a:t>
            </a:r>
            <a:r>
              <a:rPr lang="en-US" altLang="zh-CN" sz="2500" kern="100" dirty="0">
                <a:latin typeface="Times New Roman"/>
                <a:cs typeface="Courier New"/>
              </a:rPr>
              <a:t>——</a:t>
            </a:r>
            <a:r>
              <a:rPr lang="en-US" altLang="zh-CN" sz="2500" kern="100" dirty="0">
                <a:latin typeface="宋体"/>
                <a:cs typeface="Times New Roman"/>
              </a:rPr>
              <a:t>“</a:t>
            </a:r>
            <a:r>
              <a:rPr lang="zh-CN" altLang="zh-CN" sz="2500" kern="100" dirty="0">
                <a:latin typeface="Times New Roman"/>
                <a:cs typeface="Times New Roman"/>
              </a:rPr>
              <a:t>不能因为</a:t>
            </a:r>
            <a:r>
              <a:rPr lang="zh-CN" altLang="en-US" sz="2500" kern="100" dirty="0">
                <a:latin typeface="Times New Roman"/>
                <a:cs typeface="Times New Roman"/>
              </a:rPr>
              <a:t>你们（</a:t>
            </a:r>
            <a:r>
              <a:rPr lang="zh-CN" altLang="zh-CN" sz="2500" kern="100" dirty="0">
                <a:latin typeface="Times New Roman"/>
                <a:cs typeface="Times New Roman"/>
              </a:rPr>
              <a:t>反动派</a:t>
            </a:r>
            <a:r>
              <a:rPr lang="zh-CN" altLang="en-US" sz="2500" kern="100" dirty="0">
                <a:latin typeface="Times New Roman"/>
                <a:cs typeface="Times New Roman"/>
              </a:rPr>
              <a:t>）</a:t>
            </a:r>
            <a:r>
              <a:rPr lang="zh-CN" altLang="zh-CN" sz="2500" kern="100" dirty="0">
                <a:latin typeface="Times New Roman"/>
                <a:cs typeface="Times New Roman"/>
              </a:rPr>
              <a:t>今天绞死了我，就绞死了伟大的共产主义</a:t>
            </a:r>
            <a:r>
              <a:rPr lang="en-US" altLang="zh-CN" sz="2500" kern="100" dirty="0">
                <a:latin typeface="宋体"/>
                <a:cs typeface="Times New Roman"/>
              </a:rPr>
              <a:t>”</a:t>
            </a:r>
            <a:r>
              <a:rPr lang="zh-CN" altLang="zh-CN" sz="2500" kern="100" dirty="0">
                <a:latin typeface="Times New Roman"/>
                <a:cs typeface="Times New Roman"/>
              </a:rPr>
              <a:t>；陈乔年牺牲前的慷慨寄语</a:t>
            </a:r>
            <a:r>
              <a:rPr lang="en-US" altLang="zh-CN" sz="2500" kern="100" dirty="0">
                <a:latin typeface="Times New Roman"/>
                <a:cs typeface="Courier New"/>
              </a:rPr>
              <a:t>——</a:t>
            </a:r>
            <a:r>
              <a:rPr lang="en-US" altLang="zh-CN" sz="2500" kern="100" dirty="0">
                <a:latin typeface="宋体"/>
                <a:cs typeface="Times New Roman"/>
              </a:rPr>
              <a:t>“</a:t>
            </a:r>
            <a:r>
              <a:rPr lang="zh-CN" altLang="zh-CN" sz="2500" kern="100" dirty="0">
                <a:latin typeface="Times New Roman"/>
                <a:cs typeface="Times New Roman"/>
              </a:rPr>
              <a:t>让我们的子孙后代享受前人披荆斩棘的幸福吧</a:t>
            </a:r>
            <a:r>
              <a:rPr lang="zh-CN" altLang="zh-CN" sz="2500" kern="100" dirty="0">
                <a:latin typeface="宋体"/>
                <a:cs typeface="Times New Roman"/>
              </a:rPr>
              <a:t>”</a:t>
            </a:r>
            <a:r>
              <a:rPr lang="zh-CN" altLang="zh-CN" sz="2500" kern="100" dirty="0">
                <a:latin typeface="Times New Roman"/>
                <a:cs typeface="Times New Roman"/>
              </a:rPr>
              <a:t>；方志敏的铮铮誓言——</a:t>
            </a:r>
            <a:r>
              <a:rPr lang="zh-CN" altLang="zh-CN" sz="2500" kern="100" dirty="0">
                <a:latin typeface="宋体"/>
                <a:cs typeface="Times New Roman"/>
              </a:rPr>
              <a:t>“</a:t>
            </a:r>
            <a:r>
              <a:rPr lang="zh-CN" altLang="zh-CN" sz="2500" kern="100" dirty="0">
                <a:latin typeface="Times New Roman"/>
                <a:cs typeface="Times New Roman"/>
              </a:rPr>
              <a:t>假如我还能生存，那我生存一天就要为中国呼喊一天</a:t>
            </a:r>
            <a:r>
              <a:rPr lang="zh-CN" altLang="zh-CN" sz="2500" kern="100" dirty="0">
                <a:latin typeface="宋体"/>
                <a:cs typeface="Times New Roman"/>
              </a:rPr>
              <a:t>”</a:t>
            </a:r>
            <a:r>
              <a:rPr lang="zh-CN" altLang="zh-CN" sz="2500" kern="100" dirty="0">
                <a:latin typeface="Times New Roman"/>
                <a:cs typeface="Times New Roman"/>
              </a:rPr>
              <a:t>；陈祥榕写下的战斗口号——</a:t>
            </a:r>
            <a:r>
              <a:rPr lang="zh-CN" altLang="zh-CN" sz="2500" kern="100" dirty="0">
                <a:latin typeface="宋体"/>
                <a:cs typeface="Times New Roman"/>
              </a:rPr>
              <a:t>“</a:t>
            </a:r>
            <a:r>
              <a:rPr lang="zh-CN" altLang="zh-CN" sz="2500" kern="100" dirty="0">
                <a:latin typeface="Times New Roman"/>
                <a:cs typeface="Times New Roman"/>
              </a:rPr>
              <a:t>清澈的爱，只为中国</a:t>
            </a:r>
            <a:r>
              <a:rPr lang="zh-CN" altLang="zh-CN" sz="2500" kern="100" dirty="0">
                <a:latin typeface="宋体"/>
                <a:cs typeface="Times New Roman"/>
              </a:rPr>
              <a:t>”</a:t>
            </a:r>
            <a:r>
              <a:rPr lang="zh-CN" altLang="zh-CN" sz="2500" kern="100" dirty="0">
                <a:latin typeface="Times New Roman"/>
                <a:cs typeface="Times New Roman"/>
              </a:rPr>
              <a:t>。这表明</a:t>
            </a:r>
            <a:r>
              <a:rPr lang="en-US" altLang="zh-CN" sz="2500" kern="100" dirty="0">
                <a:latin typeface="Times New Roman"/>
                <a:cs typeface="Courier New"/>
              </a:rPr>
              <a:t>(</a:t>
            </a:r>
            <a:r>
              <a:rPr lang="zh-CN" altLang="zh-CN" sz="2500" kern="100" dirty="0">
                <a:latin typeface="Times New Roman"/>
                <a:cs typeface="Times New Roman"/>
              </a:rPr>
              <a:t>　　</a:t>
            </a:r>
            <a:r>
              <a:rPr lang="en-US" altLang="zh-CN" sz="2500" kern="100" dirty="0">
                <a:latin typeface="Times New Roman"/>
                <a:cs typeface="Courier New"/>
              </a:rPr>
              <a:t>)</a:t>
            </a:r>
            <a:endParaRPr lang="zh-CN" altLang="zh-CN" sz="2500" kern="100" dirty="0">
              <a:latin typeface="宋体"/>
              <a:cs typeface="Courier New"/>
            </a:endParaRPr>
          </a:p>
          <a:p>
            <a:pPr algn="just">
              <a:lnSpc>
                <a:spcPct val="120000"/>
              </a:lnSpc>
              <a:spcAft>
                <a:spcPts val="0"/>
              </a:spcAft>
            </a:pPr>
            <a:r>
              <a:rPr lang="en-US" altLang="zh-CN" sz="2500" kern="100" dirty="0">
                <a:latin typeface="Times New Roman"/>
                <a:cs typeface="Courier New"/>
              </a:rPr>
              <a:t>①</a:t>
            </a:r>
            <a:r>
              <a:rPr lang="zh-CN" altLang="zh-CN" sz="2500" kern="100" dirty="0">
                <a:latin typeface="Times New Roman"/>
                <a:cs typeface="Times New Roman"/>
              </a:rPr>
              <a:t>坚持真理、坚守理想，发挥共产党员的先锋模范作用</a:t>
            </a:r>
            <a:endParaRPr lang="zh-CN" altLang="zh-CN" sz="2500" kern="100" dirty="0">
              <a:latin typeface="宋体"/>
              <a:cs typeface="Courier New"/>
            </a:endParaRPr>
          </a:p>
          <a:p>
            <a:pPr algn="just">
              <a:lnSpc>
                <a:spcPct val="120000"/>
              </a:lnSpc>
              <a:spcAft>
                <a:spcPts val="0"/>
              </a:spcAft>
            </a:pPr>
            <a:r>
              <a:rPr lang="en-US" altLang="zh-CN" sz="2500" kern="100" dirty="0">
                <a:latin typeface="Times New Roman"/>
                <a:cs typeface="Courier New"/>
              </a:rPr>
              <a:t>②</a:t>
            </a:r>
            <a:r>
              <a:rPr lang="zh-CN" altLang="zh-CN" sz="2500" kern="100" dirty="0">
                <a:latin typeface="Times New Roman"/>
                <a:cs typeface="Times New Roman"/>
              </a:rPr>
              <a:t>实现中华民族伟大复兴是中国共产党的全部理论和实践的主题</a:t>
            </a:r>
            <a:endParaRPr lang="zh-CN" altLang="zh-CN" sz="2500" kern="100" dirty="0">
              <a:latin typeface="宋体"/>
              <a:cs typeface="Courier New"/>
            </a:endParaRPr>
          </a:p>
          <a:p>
            <a:pPr algn="just">
              <a:lnSpc>
                <a:spcPct val="120000"/>
              </a:lnSpc>
              <a:spcAft>
                <a:spcPts val="0"/>
              </a:spcAft>
            </a:pPr>
            <a:r>
              <a:rPr lang="en-US" altLang="zh-CN" sz="2500" kern="100" dirty="0">
                <a:latin typeface="Times New Roman"/>
                <a:cs typeface="Courier New"/>
              </a:rPr>
              <a:t>③</a:t>
            </a:r>
            <a:r>
              <a:rPr lang="zh-CN" altLang="zh-CN" sz="2500" kern="100" dirty="0">
                <a:latin typeface="Times New Roman"/>
                <a:cs typeface="Times New Roman"/>
              </a:rPr>
              <a:t>坚定的信仰和信念是共产党人经受住各种考验的精神支柱</a:t>
            </a:r>
            <a:endParaRPr lang="zh-CN" altLang="zh-CN" sz="2500" kern="100" dirty="0">
              <a:latin typeface="宋体"/>
              <a:cs typeface="Courier New"/>
            </a:endParaRPr>
          </a:p>
          <a:p>
            <a:pPr algn="just">
              <a:lnSpc>
                <a:spcPct val="120000"/>
              </a:lnSpc>
              <a:spcAft>
                <a:spcPts val="0"/>
              </a:spcAft>
            </a:pPr>
            <a:r>
              <a:rPr lang="en-US" altLang="zh-CN" sz="2500" kern="100" dirty="0">
                <a:latin typeface="Times New Roman"/>
                <a:cs typeface="Courier New"/>
              </a:rPr>
              <a:t>④</a:t>
            </a:r>
            <a:r>
              <a:rPr lang="zh-CN" altLang="zh-CN" sz="2500" kern="100" dirty="0">
                <a:latin typeface="Times New Roman"/>
                <a:cs typeface="Times New Roman"/>
              </a:rPr>
              <a:t>敢于斗争、勇于自我革命，是中国共产党始终走在时代前列的重要法宝</a:t>
            </a:r>
            <a:endParaRPr lang="zh-CN" altLang="zh-CN" sz="2500" kern="100" dirty="0">
              <a:latin typeface="宋体"/>
              <a:cs typeface="Courier New"/>
            </a:endParaRPr>
          </a:p>
          <a:p>
            <a:pPr algn="just">
              <a:lnSpc>
                <a:spcPct val="120000"/>
              </a:lnSpc>
              <a:spcAft>
                <a:spcPts val="0"/>
              </a:spcAft>
            </a:pPr>
            <a:r>
              <a:rPr lang="en-US" altLang="zh-CN" sz="2500" kern="100" dirty="0">
                <a:latin typeface="Times New Roman"/>
                <a:cs typeface="Courier New"/>
              </a:rPr>
              <a:t>A</a:t>
            </a:r>
            <a:r>
              <a:rPr lang="zh-CN" altLang="zh-CN" sz="2500" kern="100" dirty="0">
                <a:latin typeface="Times New Roman"/>
                <a:cs typeface="Times New Roman"/>
              </a:rPr>
              <a:t>．</a:t>
            </a:r>
            <a:r>
              <a:rPr lang="en-US" altLang="zh-CN" sz="2500" kern="100" dirty="0">
                <a:latin typeface="Times New Roman"/>
                <a:cs typeface="Courier New"/>
              </a:rPr>
              <a:t>①②    B</a:t>
            </a:r>
            <a:r>
              <a:rPr lang="zh-CN" altLang="zh-CN" sz="2500" kern="100" dirty="0">
                <a:latin typeface="Times New Roman"/>
                <a:cs typeface="Times New Roman"/>
              </a:rPr>
              <a:t>．</a:t>
            </a:r>
            <a:r>
              <a:rPr lang="en-US" altLang="zh-CN" sz="2500" kern="100" dirty="0">
                <a:latin typeface="Times New Roman"/>
                <a:cs typeface="Courier New"/>
              </a:rPr>
              <a:t>①③    C</a:t>
            </a:r>
            <a:r>
              <a:rPr lang="zh-CN" altLang="zh-CN" sz="2500" kern="100" dirty="0">
                <a:latin typeface="Times New Roman"/>
                <a:cs typeface="Times New Roman"/>
              </a:rPr>
              <a:t>．</a:t>
            </a:r>
            <a:r>
              <a:rPr lang="en-US" altLang="zh-CN" sz="2500" kern="100" dirty="0">
                <a:latin typeface="Times New Roman"/>
                <a:cs typeface="Courier New"/>
              </a:rPr>
              <a:t>②④    D</a:t>
            </a:r>
            <a:r>
              <a:rPr lang="zh-CN" altLang="zh-CN" sz="2500" kern="100" dirty="0">
                <a:latin typeface="Times New Roman"/>
                <a:cs typeface="Times New Roman"/>
              </a:rPr>
              <a:t>．</a:t>
            </a:r>
            <a:r>
              <a:rPr lang="en-US" altLang="zh-CN" sz="2500" kern="100" dirty="0">
                <a:latin typeface="Times New Roman"/>
                <a:cs typeface="Courier New"/>
              </a:rPr>
              <a:t>③④</a:t>
            </a:r>
            <a:endParaRPr lang="zh-CN" altLang="zh-CN" sz="2500" kern="100" dirty="0">
              <a:effectLst/>
              <a:latin typeface="宋体"/>
              <a:cs typeface="Courier New"/>
            </a:endParaRPr>
          </a:p>
        </p:txBody>
      </p:sp>
      <p:sp>
        <p:nvSpPr>
          <p:cNvPr id="3" name="矩形 2"/>
          <p:cNvSpPr/>
          <p:nvPr/>
        </p:nvSpPr>
        <p:spPr>
          <a:xfrm>
            <a:off x="1802338" y="572436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5224846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材料中的共产党员的呐喊和寄语，表明坚定的信仰和信念是共产党人经受住各种考验的精神支柱；同时，要坚持真理、坚守理想，发挥共产党员的先锋模范作用，①③正确。改革开放以来中国共产党的全部理论和实践的主题是坚持和发展中国特色社会主义，②排除。中国共产党始终走在时代前列的重要法宝是坚持解放思想、实事求是、与时俱进、求真务实，④排除。</a:t>
            </a:r>
            <a:endParaRPr lang="zh-CN" altLang="zh-CN" sz="1050" kern="100" dirty="0">
              <a:effectLst/>
              <a:latin typeface="宋体"/>
              <a:cs typeface="Courier New"/>
            </a:endParaRPr>
          </a:p>
        </p:txBody>
      </p:sp>
    </p:spTree>
    <p:extLst>
      <p:ext uri="{BB962C8B-B14F-4D97-AF65-F5344CB8AC3E}">
        <p14:creationId xmlns:p14="http://schemas.microsoft.com/office/powerpoint/2010/main" val="251268393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．从解放战争时期运送三批解放军战士成功登岸的</a:t>
            </a:r>
            <a:r>
              <a:rPr lang="en-US" altLang="zh-CN" kern="100" dirty="0">
                <a:latin typeface="宋体"/>
                <a:cs typeface="Times New Roman"/>
              </a:rPr>
              <a:t>“</a:t>
            </a:r>
            <a:r>
              <a:rPr lang="zh-CN" altLang="zh-CN" kern="100" dirty="0">
                <a:latin typeface="Times New Roman"/>
                <a:cs typeface="Times New Roman"/>
              </a:rPr>
              <a:t>渡江英雄</a:t>
            </a:r>
            <a:r>
              <a:rPr lang="en-US" altLang="zh-CN" kern="100" dirty="0">
                <a:latin typeface="宋体"/>
                <a:cs typeface="Times New Roman"/>
              </a:rPr>
              <a:t>”</a:t>
            </a:r>
            <a:r>
              <a:rPr lang="zh-CN" altLang="zh-CN" kern="100" dirty="0">
                <a:latin typeface="Times New Roman"/>
                <a:cs typeface="Times New Roman"/>
              </a:rPr>
              <a:t>马毛姐，到群众心中的</a:t>
            </a:r>
            <a:r>
              <a:rPr lang="en-US" altLang="zh-CN" kern="100" dirty="0">
                <a:latin typeface="宋体"/>
                <a:cs typeface="Times New Roman"/>
              </a:rPr>
              <a:t>“</a:t>
            </a:r>
            <a:r>
              <a:rPr lang="zh-CN" altLang="zh-CN" kern="100" dirty="0">
                <a:latin typeface="Times New Roman"/>
                <a:cs typeface="Times New Roman"/>
              </a:rPr>
              <a:t>活雷锋</a:t>
            </a:r>
            <a:r>
              <a:rPr lang="en-US" altLang="zh-CN" kern="100" dirty="0">
                <a:latin typeface="宋体"/>
                <a:cs typeface="Times New Roman"/>
              </a:rPr>
              <a:t>”</a:t>
            </a:r>
            <a:r>
              <a:rPr lang="zh-CN" altLang="zh-CN" kern="100" dirty="0">
                <a:latin typeface="Times New Roman"/>
                <a:cs typeface="Times New Roman"/>
              </a:rPr>
              <a:t>王兰花，再到一心向党、赤诚为民的</a:t>
            </a:r>
            <a:r>
              <a:rPr lang="en-US" altLang="zh-CN" kern="100" dirty="0">
                <a:latin typeface="宋体"/>
                <a:cs typeface="Times New Roman"/>
              </a:rPr>
              <a:t>“</a:t>
            </a:r>
            <a:r>
              <a:rPr lang="zh-CN" altLang="zh-CN" kern="100" dirty="0">
                <a:latin typeface="Times New Roman"/>
                <a:cs typeface="Times New Roman"/>
              </a:rPr>
              <a:t>草鞋书记</a:t>
            </a:r>
            <a:r>
              <a:rPr lang="en-US" altLang="zh-CN" kern="100" dirty="0">
                <a:latin typeface="宋体"/>
                <a:cs typeface="Times New Roman"/>
              </a:rPr>
              <a:t>”</a:t>
            </a:r>
            <a:r>
              <a:rPr lang="zh-CN" altLang="zh-CN" kern="100" dirty="0">
                <a:latin typeface="Times New Roman"/>
                <a:cs typeface="Times New Roman"/>
              </a:rPr>
              <a:t>周永开</a:t>
            </a:r>
            <a:r>
              <a:rPr lang="en-US" altLang="zh-CN" kern="100" dirty="0">
                <a:latin typeface="宋体"/>
                <a:cs typeface="Times New Roman"/>
              </a:rPr>
              <a:t>……“</a:t>
            </a:r>
            <a:r>
              <a:rPr lang="zh-CN" altLang="zh-CN" kern="100" dirty="0">
                <a:latin typeface="Times New Roman"/>
                <a:cs typeface="Times New Roman"/>
              </a:rPr>
              <a:t>七一勋章</a:t>
            </a:r>
            <a:r>
              <a:rPr lang="en-US" altLang="zh-CN" kern="100" dirty="0">
                <a:latin typeface="宋体"/>
                <a:cs typeface="Times New Roman"/>
              </a:rPr>
              <a:t>”</a:t>
            </a:r>
            <a:r>
              <a:rPr lang="zh-CN" altLang="zh-CN" kern="100" dirty="0">
                <a:latin typeface="Times New Roman"/>
                <a:cs typeface="Times New Roman"/>
              </a:rPr>
              <a:t>获得者的事迹启示广大共产党员</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弘扬奉献精神，一心为公，反对个人利益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提高党性觉悟，勇于担当，做好本职工作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坚持立党为公、执政为民，坚守人民立场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践行初心使命，勇于担责、砥砺前行</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66734" y="5510080"/>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2375663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D</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七一勋章</a:t>
            </a:r>
            <a:r>
              <a:rPr lang="en-US" altLang="zh-CN" kern="100" dirty="0">
                <a:latin typeface="宋体"/>
                <a:cs typeface="Times New Roman"/>
              </a:rPr>
              <a:t>”</a:t>
            </a:r>
            <a:r>
              <a:rPr lang="zh-CN" altLang="zh-CN" kern="100" dirty="0">
                <a:latin typeface="Times New Roman"/>
                <a:ea typeface="华文楷体"/>
                <a:cs typeface="Times New Roman"/>
              </a:rPr>
              <a:t>获得者的事迹启示广大共产党员提高党性觉悟，勇于担当，做好本职工作，践行初心使命，做责任在肩、砥砺在前的模范，</a:t>
            </a:r>
            <a:r>
              <a:rPr lang="en-US" altLang="zh-CN" kern="100" dirty="0">
                <a:latin typeface="Times New Roman"/>
                <a:ea typeface="华文楷体"/>
                <a:cs typeface="Courier New"/>
              </a:rPr>
              <a:t>②④</a:t>
            </a:r>
            <a:r>
              <a:rPr lang="zh-CN" altLang="zh-CN" kern="100" dirty="0">
                <a:latin typeface="Times New Roman"/>
                <a:ea typeface="华文楷体"/>
                <a:cs typeface="Times New Roman"/>
              </a:rPr>
              <a:t>符合题意。广大共产党员要恪守奉献精神，一心为公，但不反对个人正当利益，实现集体利益与个人利益的有机统一，①错误。广大党员要坚持为人民服务，坚守人民立场，但</a:t>
            </a:r>
            <a:r>
              <a:rPr lang="zh-CN" altLang="zh-CN" kern="100" dirty="0">
                <a:latin typeface="宋体"/>
                <a:cs typeface="Times New Roman"/>
              </a:rPr>
              <a:t>“</a:t>
            </a:r>
            <a:r>
              <a:rPr lang="zh-CN" altLang="zh-CN" kern="100" dirty="0">
                <a:latin typeface="Times New Roman"/>
                <a:ea typeface="华文楷体"/>
                <a:cs typeface="Times New Roman"/>
              </a:rPr>
              <a:t>立党为公、执政为民</a:t>
            </a:r>
            <a:r>
              <a:rPr lang="zh-CN" altLang="zh-CN" kern="100" dirty="0">
                <a:latin typeface="宋体"/>
                <a:cs typeface="Times New Roman"/>
              </a:rPr>
              <a:t>”</a:t>
            </a:r>
            <a:r>
              <a:rPr lang="zh-CN" altLang="zh-CN" kern="100" dirty="0">
                <a:latin typeface="Times New Roman"/>
                <a:ea typeface="华文楷体"/>
                <a:cs typeface="Times New Roman"/>
              </a:rPr>
              <a:t>是中国共产党的执政理念，而不是党员的理念，③错误。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5495723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共产党员发挥先锋模范作用</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在日常工作中履职尽责。将党员先进和优秀的品质、特质，体现在具体的生产、经营、管理、服务等各个岗位上。</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在为人民服务中主动作为。开展实践活动，解决群众急难愁盼的问题，让群众感受到党员就在身边，党组织就是群众的主心骨。</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在重大任务中冲锋在前。面对急难险重任务，广大党员勇挑重担、攻坚克难，充分展示了新时代共产党人的先锋形象，充分发挥了先锋模范作用。</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049361"/>
          </a:xfrm>
        </p:spPr>
        <p:txBody>
          <a:bodyPr/>
          <a:lstStyle/>
          <a:p>
            <a:pPr algn="just">
              <a:spcAft>
                <a:spcPts val="0"/>
              </a:spcAft>
            </a:pPr>
            <a:r>
              <a:rPr lang="zh-CN" altLang="zh-CN" kern="100" dirty="0">
                <a:latin typeface="Times New Roman"/>
                <a:ea typeface="黑体"/>
                <a:cs typeface="Times New Roman"/>
              </a:rPr>
              <a:t>一、党的指导思想与时俱进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．中国共产党的指导思想有哪些？</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中国共产党的指导思想是马克思列宁主义、毛泽东思想、邓小平理论、</a:t>
            </a:r>
            <a:r>
              <a:rPr lang="en-US" altLang="zh-CN" kern="100" dirty="0">
                <a:solidFill>
                  <a:srgbClr val="FF0000"/>
                </a:solidFill>
                <a:latin typeface="宋体"/>
                <a:cs typeface="Times New Roman"/>
              </a:rPr>
              <a:t>“</a:t>
            </a:r>
            <a:r>
              <a:rPr lang="zh-CN" altLang="zh-CN" kern="100" dirty="0">
                <a:solidFill>
                  <a:srgbClr val="FF0000"/>
                </a:solidFill>
                <a:latin typeface="Times New Roman"/>
                <a:ea typeface="华文楷体"/>
                <a:cs typeface="Times New Roman"/>
              </a:rPr>
              <a:t>三个代表</a:t>
            </a:r>
            <a:r>
              <a:rPr lang="en-US" altLang="zh-CN" kern="100" dirty="0">
                <a:solidFill>
                  <a:srgbClr val="FF0000"/>
                </a:solidFill>
                <a:latin typeface="宋体"/>
                <a:cs typeface="Times New Roman"/>
              </a:rPr>
              <a:t>”</a:t>
            </a:r>
            <a:r>
              <a:rPr lang="zh-CN" altLang="zh-CN" kern="100" dirty="0">
                <a:solidFill>
                  <a:srgbClr val="FF0000"/>
                </a:solidFill>
                <a:latin typeface="Times New Roman"/>
                <a:ea typeface="华文楷体"/>
                <a:cs typeface="Times New Roman"/>
              </a:rPr>
              <a:t>重要思想、科学发展观、习近平新时代中国特色社会主义思想。</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zzxh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2450" y="1847229"/>
            <a:ext cx="7067550"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745915"/>
          </a:xfrm>
        </p:spPr>
        <p:txBody>
          <a:bodyPr/>
          <a:lstStyle/>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习近平新时代中国特色社会主义思想从理论和实践结合上系统回答了新时代坚持和发展什么样的中国特色社会主义、怎样坚持和发展中国特色社会主义这个重大时代课题，实现了马克思主义中国化时代化新的飞跃。下列对此认识正确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．它成功地将马克思主义改造成中国特色社会主义理论体系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B</a:t>
            </a:r>
            <a:r>
              <a:rPr lang="zh-CN" altLang="zh-CN" kern="100" dirty="0">
                <a:latin typeface="Times New Roman"/>
                <a:cs typeface="Times New Roman"/>
              </a:rPr>
              <a:t>．这一重大理论成果的产生，标志着马克思主义哲学的终结</a:t>
            </a:r>
            <a:endParaRPr lang="zh-CN" altLang="zh-CN" sz="1050" kern="100" dirty="0">
              <a:latin typeface="宋体"/>
              <a:cs typeface="Courier New"/>
            </a:endParaRPr>
          </a:p>
          <a:p>
            <a:pPr marL="628650" indent="-628650" algn="just">
              <a:lnSpc>
                <a:spcPct val="120000"/>
              </a:lnSpc>
              <a:spcAft>
                <a:spcPts val="0"/>
              </a:spcAft>
            </a:pPr>
            <a:r>
              <a:rPr lang="en-US" altLang="zh-CN" kern="100" dirty="0">
                <a:latin typeface="Times New Roman"/>
                <a:cs typeface="Courier New"/>
              </a:rPr>
              <a:t>C</a:t>
            </a:r>
            <a:r>
              <a:rPr lang="zh-CN" altLang="zh-CN" kern="100" dirty="0">
                <a:latin typeface="Times New Roman"/>
                <a:cs typeface="Times New Roman"/>
              </a:rPr>
              <a:t>．体现了马克思主义与时俱进的精神实质，是马克思主义的中国化时代化</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D</a:t>
            </a:r>
            <a:r>
              <a:rPr lang="zh-CN" altLang="zh-CN" kern="100" dirty="0">
                <a:latin typeface="Times New Roman"/>
                <a:cs typeface="Times New Roman"/>
              </a:rPr>
              <a:t>．这一重大理论成果，改造了马克思主义，实现了历史的飞跃</a:t>
            </a:r>
            <a:endParaRPr lang="zh-CN" altLang="zh-CN" sz="1050" kern="100" dirty="0">
              <a:latin typeface="宋体"/>
              <a:cs typeface="Courier New"/>
            </a:endParaRPr>
          </a:p>
        </p:txBody>
      </p:sp>
      <p:sp>
        <p:nvSpPr>
          <p:cNvPr id="4" name="矩形 3"/>
          <p:cNvSpPr/>
          <p:nvPr/>
        </p:nvSpPr>
        <p:spPr>
          <a:xfrm>
            <a:off x="324432" y="47882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ea typeface="黑体"/>
                <a:cs typeface="Courier New"/>
              </a:rPr>
              <a:t>2</a:t>
            </a:r>
            <a:r>
              <a:rPr lang="zh-CN" altLang="zh-CN" kern="100" dirty="0">
                <a:latin typeface="Times New Roman"/>
                <a:cs typeface="Times New Roman"/>
              </a:rPr>
              <a:t>．党的二十大审议通过了《中国共产党章程</a:t>
            </a:r>
            <a:r>
              <a:rPr lang="en-US" altLang="zh-CN" kern="100" dirty="0">
                <a:latin typeface="Times New Roman"/>
                <a:cs typeface="Courier New"/>
              </a:rPr>
              <a:t>(</a:t>
            </a:r>
            <a:r>
              <a:rPr lang="zh-CN" altLang="zh-CN" kern="100" dirty="0">
                <a:latin typeface="Times New Roman"/>
                <a:cs typeface="Times New Roman"/>
              </a:rPr>
              <a:t>修正案</a:t>
            </a:r>
            <a:r>
              <a:rPr lang="en-US" altLang="zh-CN" kern="100" dirty="0">
                <a:latin typeface="Times New Roman"/>
                <a:cs typeface="Courier New"/>
              </a:rPr>
              <a:t>)</a:t>
            </a:r>
            <a:r>
              <a:rPr lang="zh-CN" altLang="zh-CN" kern="100" dirty="0">
                <a:latin typeface="Times New Roman"/>
                <a:cs typeface="Times New Roman"/>
              </a:rPr>
              <a:t>》。一百多年来，我们党完成了</a:t>
            </a:r>
            <a:r>
              <a:rPr lang="en-US" altLang="zh-CN" kern="100" dirty="0">
                <a:latin typeface="Times New Roman"/>
                <a:cs typeface="Courier New"/>
              </a:rPr>
              <a:t>18</a:t>
            </a:r>
            <a:r>
              <a:rPr lang="zh-CN" altLang="zh-CN" kern="100" dirty="0">
                <a:latin typeface="Times New Roman"/>
                <a:cs typeface="Times New Roman"/>
              </a:rPr>
              <a:t>次党章修改。党章的一次次修改体现党的理论创新、实践创新和制度创新的时代特色。修改党章</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．是加强党的建设的根本措施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．是改革开放以来党全部理论和实践的主题</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．彰显党与时俱进的创新精神</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．实现了社会主义从理论、运动到实践、制度的伟大跨越</a:t>
            </a:r>
            <a:endParaRPr lang="zh-CN" altLang="zh-CN" sz="1050" kern="100" dirty="0">
              <a:effectLst/>
              <a:latin typeface="宋体"/>
              <a:cs typeface="Courier New"/>
            </a:endParaRPr>
          </a:p>
        </p:txBody>
      </p:sp>
      <p:sp>
        <p:nvSpPr>
          <p:cNvPr id="3" name="矩形 2"/>
          <p:cNvSpPr/>
          <p:nvPr/>
        </p:nvSpPr>
        <p:spPr>
          <a:xfrm>
            <a:off x="324431"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．某社区的党员利用周末、工作之余，</a:t>
            </a:r>
            <a:r>
              <a:rPr lang="en-US" altLang="zh-CN" kern="100" dirty="0">
                <a:latin typeface="宋体"/>
                <a:cs typeface="Times New Roman"/>
              </a:rPr>
              <a:t>“</a:t>
            </a:r>
            <a:r>
              <a:rPr lang="zh-CN" altLang="zh-CN" kern="100" dirty="0">
                <a:latin typeface="Times New Roman"/>
                <a:cs typeface="Times New Roman"/>
              </a:rPr>
              <a:t>进百家门、摸百家</a:t>
            </a:r>
            <a:r>
              <a:rPr lang="zh-CN" altLang="en-US" kern="100" dirty="0">
                <a:latin typeface="Times New Roman"/>
                <a:cs typeface="Times New Roman"/>
              </a:rPr>
              <a:t>情</a:t>
            </a:r>
            <a:r>
              <a:rPr lang="zh-CN" altLang="zh-CN" kern="100" dirty="0">
                <a:latin typeface="Times New Roman"/>
                <a:cs typeface="Times New Roman"/>
              </a:rPr>
              <a:t>、解百家难、暖百家心</a:t>
            </a:r>
            <a:r>
              <a:rPr lang="en-US" altLang="zh-CN" kern="100" dirty="0">
                <a:latin typeface="宋体"/>
                <a:cs typeface="Times New Roman"/>
              </a:rPr>
              <a:t>”</a:t>
            </a:r>
            <a:r>
              <a:rPr lang="zh-CN" altLang="zh-CN" kern="100" dirty="0">
                <a:latin typeface="Times New Roman"/>
                <a:cs typeface="Times New Roman"/>
              </a:rPr>
              <a:t>，了解少数民族群众所思、所想、所盼，宣传民族政策和党的惠民政策，拉近了党员干部和群众的心，使民族团结、社会和谐成为社区工作主旋律。材料中，社区的党员发挥了</a:t>
            </a:r>
            <a:r>
              <a:rPr lang="en-US" altLang="zh-CN" kern="100" dirty="0">
                <a:latin typeface="Times New Roman"/>
                <a:cs typeface="Courier New"/>
              </a:rPr>
              <a:t> </a:t>
            </a:r>
          </a:p>
          <a:p>
            <a:pPr algn="r">
              <a:spcAft>
                <a:spcPts val="0"/>
              </a:spcAft>
            </a:pPr>
            <a:r>
              <a:rPr lang="en-US" altLang="zh-CN" kern="100" dirty="0">
                <a:latin typeface="Times New Roman"/>
                <a:cs typeface="Courier New"/>
              </a:rPr>
              <a:t>(</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．领导作用　　　　　</a:t>
            </a:r>
            <a:r>
              <a:rPr lang="en-US" altLang="zh-CN" kern="100" dirty="0">
                <a:latin typeface="Times New Roman"/>
                <a:cs typeface="Courier New"/>
              </a:rPr>
              <a:t>	B</a:t>
            </a:r>
            <a:r>
              <a:rPr lang="zh-CN" altLang="zh-CN" kern="100" dirty="0">
                <a:latin typeface="Times New Roman"/>
                <a:cs typeface="Times New Roman"/>
              </a:rPr>
              <a:t>．带头作用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．桥梁作用</a:t>
            </a:r>
            <a:r>
              <a:rPr lang="en-US" altLang="zh-CN" kern="100" dirty="0">
                <a:latin typeface="Times New Roman"/>
                <a:cs typeface="Courier New"/>
              </a:rPr>
              <a:t>    			D</a:t>
            </a:r>
            <a:r>
              <a:rPr lang="zh-CN" altLang="zh-CN" kern="100" dirty="0">
                <a:latin typeface="Times New Roman"/>
                <a:cs typeface="Times New Roman"/>
              </a:rPr>
              <a:t>．骨干作用</a:t>
            </a:r>
            <a:endParaRPr lang="zh-CN" altLang="zh-CN" sz="1050" kern="100" dirty="0">
              <a:effectLst/>
              <a:latin typeface="宋体"/>
              <a:cs typeface="Courier New"/>
            </a:endParaRPr>
          </a:p>
        </p:txBody>
      </p:sp>
      <p:sp>
        <p:nvSpPr>
          <p:cNvPr id="3" name="矩形 2"/>
          <p:cNvSpPr/>
          <p:nvPr/>
        </p:nvSpPr>
        <p:spPr>
          <a:xfrm>
            <a:off x="324431" y="43922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a:t>
            </a:r>
            <a:r>
              <a:rPr lang="zh-CN" altLang="zh-CN" kern="100" dirty="0">
                <a:latin typeface="Times New Roman"/>
                <a:ea typeface="华文楷体"/>
                <a:cs typeface="Times New Roman"/>
              </a:rPr>
              <a:t>改革开放以来，我们</a:t>
            </a:r>
            <a:r>
              <a:rPr lang="zh-CN" altLang="en-US" kern="100" dirty="0">
                <a:latin typeface="Times New Roman"/>
                <a:ea typeface="华文楷体"/>
                <a:cs typeface="Times New Roman"/>
              </a:rPr>
              <a:t>党</a:t>
            </a:r>
            <a:r>
              <a:rPr lang="zh-CN" altLang="zh-CN" kern="100" dirty="0">
                <a:latin typeface="Times New Roman"/>
                <a:ea typeface="华文楷体"/>
                <a:cs typeface="Times New Roman"/>
              </a:rPr>
              <a:t>始终坚持解放思想、实事求是、与时俱进、求真务实，坚持马克思主义指导地位不动摇，坚持科学社会主义基本原则不动摇，勇敢推进理论创新、实践创新、制度创新、文化创新以及各方面创新，不断赋予中国特色社会主义以鲜明的实践特色、理论特色、民族特色、时代特色，形成了中国特色社会主义道路、理论、制度、文化，以无可辩驳的事实彰显了科学社会主义的鲜活生命力，使社会主义的伟大旗帜始终在中国大地上高高飘扬！</a:t>
            </a:r>
            <a:endParaRPr lang="zh-CN" altLang="zh-CN" sz="1050" kern="100" dirty="0">
              <a:effectLst/>
              <a:latin typeface="宋体"/>
              <a:cs typeface="Courier New"/>
            </a:endParaRPr>
          </a:p>
        </p:txBody>
      </p:sp>
    </p:spTree>
    <p:extLst>
      <p:ext uri="{BB962C8B-B14F-4D97-AF65-F5344CB8AC3E}">
        <p14:creationId xmlns:p14="http://schemas.microsoft.com/office/powerpoint/2010/main" val="1057975360"/>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zh-CN" altLang="zh-CN" kern="100" dirty="0">
                <a:latin typeface="Times New Roman"/>
                <a:cs typeface="Times New Roman"/>
              </a:rPr>
              <a:t>结合</a:t>
            </a:r>
            <a:r>
              <a:rPr lang="en-US" altLang="zh-CN" kern="100" dirty="0">
                <a:latin typeface="宋体"/>
                <a:cs typeface="Times New Roman"/>
              </a:rPr>
              <a:t>“</a:t>
            </a:r>
            <a:r>
              <a:rPr lang="zh-CN" altLang="zh-CN" kern="100" dirty="0">
                <a:latin typeface="Times New Roman"/>
                <a:cs typeface="Times New Roman"/>
              </a:rPr>
              <a:t>始终走在时代前列</a:t>
            </a:r>
            <a:r>
              <a:rPr lang="en-US" altLang="zh-CN" kern="100" dirty="0">
                <a:latin typeface="宋体"/>
                <a:cs typeface="Times New Roman"/>
              </a:rPr>
              <a:t>”</a:t>
            </a:r>
            <a:r>
              <a:rPr lang="zh-CN" altLang="zh-CN" kern="100" dirty="0">
                <a:latin typeface="Times New Roman"/>
                <a:cs typeface="Times New Roman"/>
              </a:rPr>
              <a:t>相关知识，谈谈你对上述材料的认识。</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黑体"/>
                <a:cs typeface="Times New Roman"/>
              </a:rPr>
              <a:t>答案：</a:t>
            </a:r>
            <a:r>
              <a:rPr lang="en-US" altLang="zh-CN" kern="100" dirty="0">
                <a:latin typeface="Times New Roman"/>
                <a:cs typeface="Courier New"/>
              </a:rPr>
              <a:t>①</a:t>
            </a:r>
            <a:r>
              <a:rPr lang="zh-CN" altLang="zh-CN" kern="100" dirty="0">
                <a:latin typeface="Times New Roman"/>
                <a:cs typeface="Times New Roman"/>
              </a:rPr>
              <a:t>坚持马克思列宁主义、毛泽东思想、邓小平理论、</a:t>
            </a:r>
            <a:r>
              <a:rPr lang="en-US" altLang="zh-CN" kern="100" dirty="0">
                <a:latin typeface="宋体"/>
                <a:cs typeface="Times New Roman"/>
              </a:rPr>
              <a:t>“</a:t>
            </a:r>
            <a:r>
              <a:rPr lang="zh-CN" altLang="zh-CN" kern="100" dirty="0">
                <a:latin typeface="Times New Roman"/>
                <a:cs typeface="Times New Roman"/>
              </a:rPr>
              <a:t>三个代表</a:t>
            </a:r>
            <a:r>
              <a:rPr lang="en-US" altLang="zh-CN" kern="100" dirty="0">
                <a:latin typeface="宋体"/>
                <a:cs typeface="Times New Roman"/>
              </a:rPr>
              <a:t>”</a:t>
            </a:r>
            <a:r>
              <a:rPr lang="zh-CN" altLang="zh-CN" kern="100" dirty="0">
                <a:latin typeface="Times New Roman"/>
                <a:cs typeface="Times New Roman"/>
              </a:rPr>
              <a:t>重要思想、科学发展观、习近平新时代中国特色社会主义思想，推动中国特色社会主义健康发展。</a:t>
            </a:r>
            <a:r>
              <a:rPr lang="en-US" altLang="zh-CN" kern="100" dirty="0">
                <a:latin typeface="Times New Roman"/>
                <a:cs typeface="Courier New"/>
              </a:rPr>
              <a:t>②</a:t>
            </a:r>
            <a:r>
              <a:rPr lang="zh-CN" altLang="zh-CN" kern="100" dirty="0">
                <a:latin typeface="Times New Roman"/>
                <a:cs typeface="Times New Roman"/>
              </a:rPr>
              <a:t>推进理论创新、实践创新、制度创新、文化创新以及各方面创新，坚持解放思想、实事求是、与时俱进、求真务实。实践证明，这是中国共产党始终走在时代前列、永葆生机活力的法宝。</a:t>
            </a:r>
            <a:endParaRPr lang="zh-CN" altLang="zh-CN" sz="1050" kern="100" dirty="0">
              <a:effectLst/>
              <a:latin typeface="宋体"/>
              <a:cs typeface="Courier New"/>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四</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始终走在时代前列</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08125"/>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824446"/>
            <a:ext cx="10692000" cy="3711785"/>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．根本指导思想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地位：</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是我们立党立国、兴党兴国的根本指导思想，是中国共产党的灵魂和旗帜。</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作用：中国共产党之所以能够走在时代前列，保持党的先进性和纯洁性，就在于它以接续推进的</a:t>
            </a:r>
            <a:r>
              <a:rPr lang="en-US" altLang="zh-CN" kern="100" dirty="0">
                <a:solidFill>
                  <a:srgbClr val="000000"/>
                </a:solidFill>
                <a:latin typeface="Times New Roman"/>
                <a:ea typeface="华文楷体"/>
                <a:cs typeface="Courier New"/>
              </a:rPr>
              <a:t>______________________________</a:t>
            </a:r>
            <a:r>
              <a:rPr lang="zh-CN" altLang="zh-CN" kern="100" dirty="0">
                <a:latin typeface="Times New Roman"/>
                <a:cs typeface="Times New Roman"/>
              </a:rPr>
              <a:t>作为行动指南。</a:t>
            </a:r>
            <a:endParaRPr lang="zh-CN" altLang="zh-CN" sz="1050" kern="100" dirty="0">
              <a:effectLst/>
              <a:latin typeface="宋体"/>
              <a:cs typeface="Courier New"/>
            </a:endParaRPr>
          </a:p>
        </p:txBody>
      </p:sp>
      <p:sp>
        <p:nvSpPr>
          <p:cNvPr id="2" name="矩形 1"/>
          <p:cNvSpPr/>
          <p:nvPr/>
        </p:nvSpPr>
        <p:spPr>
          <a:xfrm>
            <a:off x="1872796" y="1492731"/>
            <a:ext cx="1980029" cy="523220"/>
          </a:xfrm>
          <a:prstGeom prst="rect">
            <a:avLst/>
          </a:prstGeom>
        </p:spPr>
        <p:txBody>
          <a:bodyPr wrap="none">
            <a:spAutoFit/>
          </a:bodyPr>
          <a:lstStyle/>
          <a:p>
            <a:r>
              <a:rPr lang="zh-CN" altLang="zh-CN" b="1" dirty="0">
                <a:latin typeface="Times New Roman"/>
                <a:ea typeface="华文楷体"/>
                <a:cs typeface="Times New Roman"/>
              </a:rPr>
              <a:t>马克思主义</a:t>
            </a:r>
            <a:endParaRPr lang="zh-CN" altLang="en-US" dirty="0"/>
          </a:p>
        </p:txBody>
      </p:sp>
      <p:sp>
        <p:nvSpPr>
          <p:cNvPr id="4" name="矩形 3"/>
          <p:cNvSpPr/>
          <p:nvPr/>
        </p:nvSpPr>
        <p:spPr>
          <a:xfrm>
            <a:off x="5581017" y="3292931"/>
            <a:ext cx="5570756" cy="523220"/>
          </a:xfrm>
          <a:prstGeom prst="rect">
            <a:avLst/>
          </a:prstGeom>
        </p:spPr>
        <p:txBody>
          <a:bodyPr wrap="none">
            <a:spAutoFit/>
          </a:bodyPr>
          <a:lstStyle/>
          <a:p>
            <a:r>
              <a:rPr lang="zh-CN" altLang="zh-CN" b="1" dirty="0">
                <a:latin typeface="Times New Roman"/>
                <a:ea typeface="华文楷体"/>
                <a:cs typeface="Times New Roman"/>
              </a:rPr>
              <a:t>马克思主义中国化时代化创新理论</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431775"/>
            <a:ext cx="10692000" cy="624530"/>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．党的指导思想的具体内容</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1776909883"/>
              </p:ext>
            </p:extLst>
          </p:nvPr>
        </p:nvGraphicFramePr>
        <p:xfrm>
          <a:off x="576263" y="1151855"/>
          <a:ext cx="10369549" cy="5076565"/>
        </p:xfrm>
        <a:graphic>
          <a:graphicData uri="http://schemas.openxmlformats.org/drawingml/2006/table">
            <a:tbl>
              <a:tblPr/>
              <a:tblGrid>
                <a:gridCol w="1080318">
                  <a:extLst>
                    <a:ext uri="{9D8B030D-6E8A-4147-A177-3AD203B41FA5}">
                      <a16:colId xmlns:a16="http://schemas.microsoft.com/office/drawing/2014/main" val="20000"/>
                    </a:ext>
                  </a:extLst>
                </a:gridCol>
                <a:gridCol w="2304256">
                  <a:extLst>
                    <a:ext uri="{9D8B030D-6E8A-4147-A177-3AD203B41FA5}">
                      <a16:colId xmlns:a16="http://schemas.microsoft.com/office/drawing/2014/main" val="20001"/>
                    </a:ext>
                  </a:extLst>
                </a:gridCol>
                <a:gridCol w="6984975">
                  <a:extLst>
                    <a:ext uri="{9D8B030D-6E8A-4147-A177-3AD203B41FA5}">
                      <a16:colId xmlns:a16="http://schemas.microsoft.com/office/drawing/2014/main" val="20002"/>
                    </a:ext>
                  </a:extLst>
                </a:gridCol>
              </a:tblGrid>
              <a:tr h="914027">
                <a:tc gridSpan="2">
                  <a:txBody>
                    <a:bodyPr/>
                    <a:lstStyle/>
                    <a:p>
                      <a:pPr algn="ctr">
                        <a:lnSpc>
                          <a:spcPct val="110000"/>
                        </a:lnSpc>
                        <a:spcAft>
                          <a:spcPts val="0"/>
                        </a:spcAft>
                      </a:pPr>
                      <a:r>
                        <a:rPr lang="zh-CN" sz="2800" b="1" kern="100" dirty="0">
                          <a:effectLst/>
                          <a:latin typeface="Times New Roman"/>
                          <a:cs typeface="Times New Roman"/>
                        </a:rPr>
                        <a:t>毛泽东思想</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把马克思列宁主义基本原理同中国</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相结合</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914027">
                <a:tc rowSpan="4">
                  <a:txBody>
                    <a:bodyPr/>
                    <a:lstStyle/>
                    <a:p>
                      <a:pPr algn="ctr">
                        <a:lnSpc>
                          <a:spcPct val="110000"/>
                        </a:lnSpc>
                        <a:spcAft>
                          <a:spcPts val="0"/>
                        </a:spcAft>
                      </a:pPr>
                      <a:r>
                        <a:rPr lang="zh-CN" sz="2800" b="1" kern="100" dirty="0">
                          <a:effectLst/>
                          <a:latin typeface="Times New Roman"/>
                          <a:cs typeface="Times New Roman"/>
                        </a:rPr>
                        <a:t>中国特色社会主义理论体系</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zh-CN" sz="2800" b="1" kern="100">
                          <a:effectLst/>
                          <a:latin typeface="Times New Roman"/>
                          <a:cs typeface="Times New Roman"/>
                        </a:rPr>
                        <a:t>邓小平理论</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什么是</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、怎样建设</a:t>
                      </a:r>
                      <a:r>
                        <a:rPr lang="en-US" sz="2800" b="1" kern="100">
                          <a:solidFill>
                            <a:srgbClr val="000000"/>
                          </a:solidFill>
                          <a:effectLst/>
                          <a:latin typeface="Times New Roman"/>
                          <a:ea typeface="华文楷体"/>
                          <a:cs typeface="Courier New"/>
                        </a:rPr>
                        <a:t>________</a:t>
                      </a:r>
                      <a:r>
                        <a:rPr lang="zh-CN" sz="2800" b="1" kern="100">
                          <a:effectLst/>
                          <a:latin typeface="Times New Roman"/>
                          <a:cs typeface="Times New Roman"/>
                        </a:rPr>
                        <a:t>的根本问题</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914027">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en-US" sz="2800" b="1" kern="100">
                          <a:effectLst/>
                          <a:latin typeface="宋体"/>
                          <a:cs typeface="Times New Roman"/>
                        </a:rPr>
                        <a:t>“</a:t>
                      </a:r>
                      <a:r>
                        <a:rPr lang="zh-CN" sz="2800" b="1" kern="100">
                          <a:effectLst/>
                          <a:latin typeface="Times New Roman"/>
                          <a:cs typeface="Times New Roman"/>
                        </a:rPr>
                        <a:t>三个代表</a:t>
                      </a:r>
                      <a:r>
                        <a:rPr lang="en-US" sz="2800" b="1" kern="100">
                          <a:effectLst/>
                          <a:latin typeface="宋体"/>
                          <a:cs typeface="Times New Roman"/>
                        </a:rPr>
                        <a:t>”</a:t>
                      </a:r>
                      <a:endParaRPr lang="zh-CN" sz="1050" kern="100">
                        <a:effectLst/>
                        <a:latin typeface="宋体"/>
                        <a:cs typeface="Courier New"/>
                      </a:endParaRPr>
                    </a:p>
                    <a:p>
                      <a:pPr algn="ctr">
                        <a:lnSpc>
                          <a:spcPct val="110000"/>
                        </a:lnSpc>
                        <a:spcAft>
                          <a:spcPts val="0"/>
                        </a:spcAft>
                      </a:pPr>
                      <a:r>
                        <a:rPr lang="zh-CN" sz="2800" b="1" kern="100">
                          <a:effectLst/>
                          <a:latin typeface="Times New Roman"/>
                          <a:cs typeface="Times New Roman"/>
                        </a:rPr>
                        <a:t>重要思想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加深了对什么是社会主义、怎样建设社会主义和建设什么样的党、怎样建设党的认识</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33714">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zh-CN" sz="2800" b="1" kern="100">
                          <a:effectLst/>
                          <a:latin typeface="Times New Roman"/>
                          <a:cs typeface="Times New Roman"/>
                        </a:rPr>
                        <a:t>科学发展观</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深刻认识和回答了新形势下实现什么样的</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、怎样</a:t>
                      </a:r>
                      <a:r>
                        <a:rPr lang="en-US" sz="2800" b="1" kern="100">
                          <a:solidFill>
                            <a:srgbClr val="000000"/>
                          </a:solidFill>
                          <a:effectLst/>
                          <a:latin typeface="Times New Roman"/>
                          <a:ea typeface="华文楷体"/>
                          <a:cs typeface="Courier New"/>
                        </a:rPr>
                        <a:t>____</a:t>
                      </a:r>
                      <a:r>
                        <a:rPr lang="zh-CN" sz="2800" b="1" kern="100">
                          <a:effectLst/>
                          <a:latin typeface="Times New Roman"/>
                          <a:cs typeface="Times New Roman"/>
                        </a:rPr>
                        <a:t>等重大问题</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40077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0000"/>
                        </a:lnSpc>
                        <a:spcAft>
                          <a:spcPts val="0"/>
                        </a:spcAft>
                      </a:pPr>
                      <a:r>
                        <a:rPr lang="zh-CN" sz="2800" b="1" kern="100">
                          <a:effectLst/>
                          <a:latin typeface="Times New Roman"/>
                          <a:cs typeface="Times New Roman"/>
                        </a:rPr>
                        <a:t>习近平新时代中国特色社会主义思想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是当代中国马克思主义、二十一世纪马克思主义，是中华文化和</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的时代精华，实现了马克思主义中国化时代化新的飞跃</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3" name="矩形 2"/>
          <p:cNvSpPr/>
          <p:nvPr/>
        </p:nvSpPr>
        <p:spPr>
          <a:xfrm>
            <a:off x="9289429" y="1115851"/>
            <a:ext cx="1620957" cy="523220"/>
          </a:xfrm>
          <a:prstGeom prst="rect">
            <a:avLst/>
          </a:prstGeom>
        </p:spPr>
        <p:txBody>
          <a:bodyPr wrap="none">
            <a:spAutoFit/>
          </a:bodyPr>
          <a:lstStyle/>
          <a:p>
            <a:r>
              <a:rPr lang="zh-CN" altLang="zh-CN" b="1" dirty="0">
                <a:latin typeface="Times New Roman"/>
                <a:ea typeface="华文楷体"/>
                <a:cs typeface="Times New Roman"/>
              </a:rPr>
              <a:t>具体实际</a:t>
            </a:r>
            <a:endParaRPr lang="zh-CN" altLang="en-US" dirty="0"/>
          </a:p>
        </p:txBody>
      </p:sp>
      <p:sp>
        <p:nvSpPr>
          <p:cNvPr id="4" name="矩形 3"/>
          <p:cNvSpPr/>
          <p:nvPr/>
        </p:nvSpPr>
        <p:spPr>
          <a:xfrm>
            <a:off x="5040957" y="2051955"/>
            <a:ext cx="1620957" cy="523220"/>
          </a:xfrm>
          <a:prstGeom prst="rect">
            <a:avLst/>
          </a:prstGeom>
        </p:spPr>
        <p:txBody>
          <a:bodyPr wrap="none">
            <a:spAutoFit/>
          </a:bodyPr>
          <a:lstStyle/>
          <a:p>
            <a:r>
              <a:rPr lang="zh-CN" altLang="zh-CN" b="1" dirty="0">
                <a:latin typeface="Times New Roman"/>
                <a:ea typeface="华文楷体"/>
                <a:cs typeface="Times New Roman"/>
              </a:rPr>
              <a:t>社会主义</a:t>
            </a:r>
            <a:endParaRPr lang="zh-CN" altLang="en-US" dirty="0"/>
          </a:p>
        </p:txBody>
      </p:sp>
      <p:sp>
        <p:nvSpPr>
          <p:cNvPr id="5" name="矩形 4"/>
          <p:cNvSpPr/>
          <p:nvPr/>
        </p:nvSpPr>
        <p:spPr>
          <a:xfrm>
            <a:off x="8245313" y="2051955"/>
            <a:ext cx="1620957" cy="523220"/>
          </a:xfrm>
          <a:prstGeom prst="rect">
            <a:avLst/>
          </a:prstGeom>
        </p:spPr>
        <p:txBody>
          <a:bodyPr wrap="none">
            <a:spAutoFit/>
          </a:bodyPr>
          <a:lstStyle/>
          <a:p>
            <a:r>
              <a:rPr lang="zh-CN" altLang="zh-CN" b="1" dirty="0">
                <a:latin typeface="Times New Roman"/>
                <a:ea typeface="华文楷体"/>
                <a:cs typeface="Times New Roman"/>
              </a:rPr>
              <a:t>社会主义</a:t>
            </a:r>
            <a:endParaRPr lang="zh-CN" altLang="en-US" dirty="0"/>
          </a:p>
        </p:txBody>
      </p:sp>
      <p:sp>
        <p:nvSpPr>
          <p:cNvPr id="7" name="矩形 6"/>
          <p:cNvSpPr/>
          <p:nvPr/>
        </p:nvSpPr>
        <p:spPr>
          <a:xfrm>
            <a:off x="3924833" y="4392215"/>
            <a:ext cx="902811" cy="523220"/>
          </a:xfrm>
          <a:prstGeom prst="rect">
            <a:avLst/>
          </a:prstGeom>
        </p:spPr>
        <p:txBody>
          <a:bodyPr wrap="none">
            <a:spAutoFit/>
          </a:bodyPr>
          <a:lstStyle/>
          <a:p>
            <a:r>
              <a:rPr lang="zh-CN" altLang="zh-CN" b="1" dirty="0">
                <a:latin typeface="Times New Roman"/>
                <a:ea typeface="华文楷体"/>
                <a:cs typeface="Times New Roman"/>
              </a:rPr>
              <a:t>发展</a:t>
            </a:r>
            <a:endParaRPr lang="zh-CN" altLang="en-US" dirty="0"/>
          </a:p>
        </p:txBody>
      </p:sp>
      <p:sp>
        <p:nvSpPr>
          <p:cNvPr id="8" name="矩形 7"/>
          <p:cNvSpPr/>
          <p:nvPr/>
        </p:nvSpPr>
        <p:spPr>
          <a:xfrm>
            <a:off x="5759103" y="4389368"/>
            <a:ext cx="902811" cy="523220"/>
          </a:xfrm>
          <a:prstGeom prst="rect">
            <a:avLst/>
          </a:prstGeom>
        </p:spPr>
        <p:txBody>
          <a:bodyPr wrap="none">
            <a:spAutoFit/>
          </a:bodyPr>
          <a:lstStyle/>
          <a:p>
            <a:r>
              <a:rPr lang="zh-CN" altLang="zh-CN" b="1" dirty="0">
                <a:latin typeface="Times New Roman"/>
                <a:ea typeface="华文楷体"/>
                <a:cs typeface="Times New Roman"/>
              </a:rPr>
              <a:t>发展</a:t>
            </a:r>
            <a:endParaRPr lang="zh-CN" altLang="en-US" dirty="0"/>
          </a:p>
        </p:txBody>
      </p:sp>
      <p:sp>
        <p:nvSpPr>
          <p:cNvPr id="9" name="矩形 8"/>
          <p:cNvSpPr/>
          <p:nvPr/>
        </p:nvSpPr>
        <p:spPr>
          <a:xfrm>
            <a:off x="7165193" y="5328319"/>
            <a:ext cx="1620957" cy="523220"/>
          </a:xfrm>
          <a:prstGeom prst="rect">
            <a:avLst/>
          </a:prstGeom>
        </p:spPr>
        <p:txBody>
          <a:bodyPr wrap="none">
            <a:spAutoFit/>
          </a:bodyPr>
          <a:lstStyle/>
          <a:p>
            <a:r>
              <a:rPr lang="zh-CN" altLang="zh-CN" b="1" dirty="0">
                <a:latin typeface="Times New Roman"/>
                <a:ea typeface="华文楷体"/>
                <a:cs typeface="Times New Roman"/>
              </a:rPr>
              <a:t>中国精神</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党的指导思想的关系：马克思列宁主义、毛泽东思想、邓小平理论、</a:t>
            </a:r>
            <a:r>
              <a:rPr lang="en-US" altLang="zh-CN" kern="100" dirty="0">
                <a:latin typeface="宋体"/>
                <a:cs typeface="Times New Roman"/>
              </a:rPr>
              <a:t>“</a:t>
            </a:r>
            <a:r>
              <a:rPr lang="zh-CN" altLang="zh-CN" kern="100" dirty="0">
                <a:latin typeface="Times New Roman"/>
                <a:cs typeface="Times New Roman"/>
              </a:rPr>
              <a:t>三个代表</a:t>
            </a:r>
            <a:r>
              <a:rPr lang="en-US" altLang="zh-CN" kern="100" dirty="0">
                <a:latin typeface="宋体"/>
                <a:cs typeface="Times New Roman"/>
              </a:rPr>
              <a:t>”</a:t>
            </a:r>
            <a:r>
              <a:rPr lang="zh-CN" altLang="zh-CN" kern="100" dirty="0">
                <a:latin typeface="Times New Roman"/>
                <a:cs typeface="Times New Roman"/>
              </a:rPr>
              <a:t>重要思想、科学发展观、习近平新时代中国特色社会主义思想既</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又与时俱进。</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马克思主义不是一成不变的，也不是真理的顶峰、终点。马克思主义是随着时代发展和社会进步而不断丰富和完善的科学理论体系。</a:t>
            </a:r>
            <a:endParaRPr lang="zh-CN" altLang="zh-CN" sz="1050" kern="100" dirty="0">
              <a:effectLst/>
              <a:latin typeface="宋体"/>
              <a:cs typeface="Courier New"/>
            </a:endParaRPr>
          </a:p>
        </p:txBody>
      </p:sp>
      <p:sp>
        <p:nvSpPr>
          <p:cNvPr id="3" name="矩形 2"/>
          <p:cNvSpPr/>
          <p:nvPr/>
        </p:nvSpPr>
        <p:spPr>
          <a:xfrm>
            <a:off x="2952725" y="2015951"/>
            <a:ext cx="1620957" cy="523220"/>
          </a:xfrm>
          <a:prstGeom prst="rect">
            <a:avLst/>
          </a:prstGeom>
        </p:spPr>
        <p:txBody>
          <a:bodyPr wrap="none">
            <a:spAutoFit/>
          </a:bodyPr>
          <a:lstStyle/>
          <a:p>
            <a:r>
              <a:rPr lang="zh-CN" altLang="zh-CN" b="1" dirty="0">
                <a:latin typeface="Times New Roman"/>
                <a:ea typeface="华文楷体"/>
                <a:cs typeface="Times New Roman"/>
              </a:rPr>
              <a:t>一脉相承</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2505301"/>
          </a:xfrm>
        </p:spPr>
        <p:txBody>
          <a:bodyPr/>
          <a:lstStyle/>
          <a:p>
            <a:pPr algn="just">
              <a:spcAft>
                <a:spcPts val="0"/>
              </a:spcAft>
            </a:pPr>
            <a:r>
              <a:rPr lang="zh-CN" altLang="zh-CN" kern="100" dirty="0">
                <a:latin typeface="Times New Roman"/>
                <a:ea typeface="黑体"/>
                <a:cs typeface="Times New Roman"/>
              </a:rPr>
              <a:t>二、坚持解放思想、实事求是、与时俱进、求真务实</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．原因：中国共产党之所以能够始终走在时代前列，就在于坚持</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、实事求是、</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、求真务实。实践证明，这是中国共产党始终走在时代前列、永葆生机活力的法宝。</a:t>
            </a:r>
            <a:endParaRPr lang="zh-CN" altLang="zh-CN" sz="1050" kern="100" dirty="0">
              <a:effectLst/>
              <a:latin typeface="宋体"/>
              <a:cs typeface="Courier New"/>
            </a:endParaRPr>
          </a:p>
        </p:txBody>
      </p:sp>
      <p:sp>
        <p:nvSpPr>
          <p:cNvPr id="3" name="矩形 2"/>
          <p:cNvSpPr/>
          <p:nvPr/>
        </p:nvSpPr>
        <p:spPr>
          <a:xfrm>
            <a:off x="396441" y="2015951"/>
            <a:ext cx="1620957" cy="523220"/>
          </a:xfrm>
          <a:prstGeom prst="rect">
            <a:avLst/>
          </a:prstGeom>
        </p:spPr>
        <p:txBody>
          <a:bodyPr wrap="none">
            <a:spAutoFit/>
          </a:bodyPr>
          <a:lstStyle/>
          <a:p>
            <a:r>
              <a:rPr lang="zh-CN" altLang="zh-CN" b="1" dirty="0">
                <a:latin typeface="Times New Roman"/>
                <a:ea typeface="华文楷体"/>
                <a:cs typeface="Times New Roman"/>
              </a:rPr>
              <a:t>解放思想</a:t>
            </a:r>
            <a:endParaRPr lang="zh-CN" altLang="en-US" dirty="0"/>
          </a:p>
        </p:txBody>
      </p:sp>
      <p:sp>
        <p:nvSpPr>
          <p:cNvPr id="4" name="矩形 3"/>
          <p:cNvSpPr/>
          <p:nvPr/>
        </p:nvSpPr>
        <p:spPr>
          <a:xfrm>
            <a:off x="3996841" y="2022629"/>
            <a:ext cx="1620957" cy="523220"/>
          </a:xfrm>
          <a:prstGeom prst="rect">
            <a:avLst/>
          </a:prstGeom>
        </p:spPr>
        <p:txBody>
          <a:bodyPr wrap="none">
            <a:spAutoFit/>
          </a:bodyPr>
          <a:lstStyle/>
          <a:p>
            <a:r>
              <a:rPr lang="zh-CN" altLang="zh-CN" b="1" dirty="0">
                <a:latin typeface="Times New Roman"/>
                <a:ea typeface="华文楷体"/>
                <a:cs typeface="Times New Roman"/>
              </a:rPr>
              <a:t>与时俱进</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．含义、内容</a:t>
            </a:r>
            <a:endParaRPr lang="zh-CN" altLang="zh-CN" sz="1050" kern="100" dirty="0">
              <a:effectLst/>
              <a:latin typeface="宋体"/>
              <a:cs typeface="Courier New"/>
            </a:endParaRPr>
          </a:p>
        </p:txBody>
      </p:sp>
      <p:graphicFrame>
        <p:nvGraphicFramePr>
          <p:cNvPr id="3" name="表格 2"/>
          <p:cNvGraphicFramePr>
            <a:graphicFrameLocks noGrp="1"/>
          </p:cNvGraphicFramePr>
          <p:nvPr>
            <p:extLst>
              <p:ext uri="{D42A27DB-BD31-4B8C-83A1-F6EECF244321}">
                <p14:modId xmlns:p14="http://schemas.microsoft.com/office/powerpoint/2010/main" val="1153501663"/>
              </p:ext>
            </p:extLst>
          </p:nvPr>
        </p:nvGraphicFramePr>
        <p:xfrm>
          <a:off x="576263" y="1547899"/>
          <a:ext cx="10369550" cy="3584448"/>
        </p:xfrm>
        <a:graphic>
          <a:graphicData uri="http://schemas.openxmlformats.org/drawingml/2006/table">
            <a:tbl>
              <a:tblPr/>
              <a:tblGrid>
                <a:gridCol w="1188330">
                  <a:extLst>
                    <a:ext uri="{9D8B030D-6E8A-4147-A177-3AD203B41FA5}">
                      <a16:colId xmlns:a16="http://schemas.microsoft.com/office/drawing/2014/main" val="20000"/>
                    </a:ext>
                  </a:extLst>
                </a:gridCol>
                <a:gridCol w="918122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effectLst/>
                          <a:latin typeface="Times New Roman"/>
                          <a:cs typeface="Times New Roman"/>
                        </a:rPr>
                        <a:t>解放思想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就是在马克思主义指导下打破习惯势力和主观偏见的束缚，研究</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，解决新问题</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dirty="0">
                          <a:effectLst/>
                          <a:latin typeface="Times New Roman"/>
                          <a:cs typeface="Times New Roman"/>
                        </a:rPr>
                        <a:t>实事求是</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就是要从实际出发，探求事物的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，用以作为我们行动的向导。实事求是是马克思主义的</a:t>
                      </a:r>
                      <a:r>
                        <a:rPr lang="en-US" sz="2800" b="1" kern="100" dirty="0">
                          <a:solidFill>
                            <a:srgbClr val="000000"/>
                          </a:solidFill>
                          <a:effectLst/>
                          <a:latin typeface="Times New Roman"/>
                          <a:ea typeface="华文楷体"/>
                          <a:cs typeface="Courier New"/>
                        </a:rPr>
                        <a:t>____</a:t>
                      </a:r>
                      <a:r>
                        <a:rPr lang="zh-CN" sz="2800" b="1" kern="100" dirty="0">
                          <a:effectLst/>
                          <a:latin typeface="Times New Roman"/>
                          <a:cs typeface="Times New Roman"/>
                        </a:rPr>
                        <a:t>观点，是中国共产党人认识世界、改造世界的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，是我们党的</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、工作方法和领导方法</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矩形 3"/>
          <p:cNvSpPr/>
          <p:nvPr/>
        </p:nvSpPr>
        <p:spPr>
          <a:xfrm>
            <a:off x="2484673" y="2176807"/>
            <a:ext cx="1261884" cy="523220"/>
          </a:xfrm>
          <a:prstGeom prst="rect">
            <a:avLst/>
          </a:prstGeom>
        </p:spPr>
        <p:txBody>
          <a:bodyPr wrap="none">
            <a:spAutoFit/>
          </a:bodyPr>
          <a:lstStyle/>
          <a:p>
            <a:r>
              <a:rPr lang="zh-CN" altLang="zh-CN" b="1" dirty="0">
                <a:latin typeface="Times New Roman"/>
                <a:ea typeface="华文楷体"/>
                <a:cs typeface="Times New Roman"/>
              </a:rPr>
              <a:t>新情况</a:t>
            </a:r>
            <a:endParaRPr lang="zh-CN" altLang="en-US" dirty="0"/>
          </a:p>
        </p:txBody>
      </p:sp>
      <p:sp>
        <p:nvSpPr>
          <p:cNvPr id="5" name="矩形 4"/>
          <p:cNvSpPr/>
          <p:nvPr/>
        </p:nvSpPr>
        <p:spPr>
          <a:xfrm>
            <a:off x="6768372" y="2733071"/>
            <a:ext cx="1620957" cy="523220"/>
          </a:xfrm>
          <a:prstGeom prst="rect">
            <a:avLst/>
          </a:prstGeom>
        </p:spPr>
        <p:txBody>
          <a:bodyPr wrap="none">
            <a:spAutoFit/>
          </a:bodyPr>
          <a:lstStyle/>
          <a:p>
            <a:r>
              <a:rPr lang="zh-CN" altLang="zh-CN" b="1" dirty="0">
                <a:latin typeface="Times New Roman"/>
                <a:ea typeface="华文楷体"/>
                <a:cs typeface="Times New Roman"/>
              </a:rPr>
              <a:t>客观规律</a:t>
            </a:r>
            <a:endParaRPr lang="zh-CN" altLang="en-US" dirty="0"/>
          </a:p>
        </p:txBody>
      </p:sp>
      <p:sp>
        <p:nvSpPr>
          <p:cNvPr id="6" name="矩形 5"/>
          <p:cNvSpPr/>
          <p:nvPr/>
        </p:nvSpPr>
        <p:spPr>
          <a:xfrm>
            <a:off x="7813265" y="3364939"/>
            <a:ext cx="902811" cy="523220"/>
          </a:xfrm>
          <a:prstGeom prst="rect">
            <a:avLst/>
          </a:prstGeom>
        </p:spPr>
        <p:txBody>
          <a:bodyPr wrap="none">
            <a:spAutoFit/>
          </a:bodyPr>
          <a:lstStyle/>
          <a:p>
            <a:r>
              <a:rPr lang="zh-CN" altLang="zh-CN" b="1" dirty="0">
                <a:latin typeface="Times New Roman"/>
                <a:ea typeface="华文楷体"/>
                <a:cs typeface="Times New Roman"/>
              </a:rPr>
              <a:t>根本</a:t>
            </a:r>
            <a:endParaRPr lang="zh-CN" altLang="en-US" dirty="0"/>
          </a:p>
        </p:txBody>
      </p:sp>
      <p:sp>
        <p:nvSpPr>
          <p:cNvPr id="7" name="矩形 6"/>
          <p:cNvSpPr/>
          <p:nvPr/>
        </p:nvSpPr>
        <p:spPr>
          <a:xfrm>
            <a:off x="6732368" y="3977007"/>
            <a:ext cx="1620957" cy="523220"/>
          </a:xfrm>
          <a:prstGeom prst="rect">
            <a:avLst/>
          </a:prstGeom>
        </p:spPr>
        <p:txBody>
          <a:bodyPr wrap="none">
            <a:spAutoFit/>
          </a:bodyPr>
          <a:lstStyle/>
          <a:p>
            <a:r>
              <a:rPr lang="zh-CN" altLang="zh-CN" b="1" dirty="0">
                <a:latin typeface="Times New Roman"/>
                <a:ea typeface="华文楷体"/>
                <a:cs typeface="Times New Roman"/>
              </a:rPr>
              <a:t>根本要求</a:t>
            </a:r>
            <a:endParaRPr lang="zh-CN" altLang="en-US" dirty="0"/>
          </a:p>
        </p:txBody>
      </p:sp>
      <p:sp>
        <p:nvSpPr>
          <p:cNvPr id="8" name="矩形 7"/>
          <p:cNvSpPr/>
          <p:nvPr/>
        </p:nvSpPr>
        <p:spPr>
          <a:xfrm>
            <a:off x="1692585" y="4572235"/>
            <a:ext cx="2339102" cy="523220"/>
          </a:xfrm>
          <a:prstGeom prst="rect">
            <a:avLst/>
          </a:prstGeom>
        </p:spPr>
        <p:txBody>
          <a:bodyPr wrap="none">
            <a:spAutoFit/>
          </a:bodyPr>
          <a:lstStyle/>
          <a:p>
            <a:r>
              <a:rPr lang="zh-CN" altLang="zh-CN" b="1" dirty="0">
                <a:latin typeface="Times New Roman"/>
                <a:ea typeface="华文楷体"/>
                <a:cs typeface="Times New Roman"/>
              </a:rPr>
              <a:t>基本思想方法</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4292402730"/>
              </p:ext>
            </p:extLst>
          </p:nvPr>
        </p:nvGraphicFramePr>
        <p:xfrm>
          <a:off x="576263" y="1223863"/>
          <a:ext cx="10369550" cy="2827338"/>
        </p:xfrm>
        <a:graphic>
          <a:graphicData uri="http://schemas.openxmlformats.org/drawingml/2006/table">
            <a:tbl>
              <a:tblPr/>
              <a:tblGrid>
                <a:gridCol w="1188330">
                  <a:extLst>
                    <a:ext uri="{9D8B030D-6E8A-4147-A177-3AD203B41FA5}">
                      <a16:colId xmlns:a16="http://schemas.microsoft.com/office/drawing/2014/main" val="20000"/>
                    </a:ext>
                  </a:extLst>
                </a:gridCol>
                <a:gridCol w="918122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a:effectLst/>
                          <a:latin typeface="Times New Roman"/>
                          <a:cs typeface="Times New Roman"/>
                        </a:rPr>
                        <a:t>与时俱进</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就是党的全部理论和实际工作要体现</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，把握规律性，富于</a:t>
                      </a:r>
                      <a:r>
                        <a:rPr lang="en-US" sz="2800" b="1" kern="100">
                          <a:solidFill>
                            <a:srgbClr val="000000"/>
                          </a:solidFill>
                          <a:effectLst/>
                          <a:latin typeface="Times New Roman"/>
                          <a:ea typeface="华文楷体"/>
                          <a:cs typeface="Courier New"/>
                        </a:rPr>
                        <a:t>______</a:t>
                      </a:r>
                      <a:r>
                        <a:rPr lang="zh-CN" sz="2800" b="1" kern="100">
                          <a:effectLst/>
                          <a:latin typeface="Times New Roman"/>
                          <a:cs typeface="Times New Roman"/>
                        </a:rPr>
                        <a:t>，不断开创中国特色社会主义事业新局面</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求真务实</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就是要求人们在实际工作中既正确认识事物的本来面目、探求事物发展变化的</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，又脚踏实地、实事求是地按照客观规律行事</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矩形 1"/>
          <p:cNvSpPr/>
          <p:nvPr/>
        </p:nvSpPr>
        <p:spPr>
          <a:xfrm>
            <a:off x="7417221" y="1259867"/>
            <a:ext cx="1261884" cy="523220"/>
          </a:xfrm>
          <a:prstGeom prst="rect">
            <a:avLst/>
          </a:prstGeom>
        </p:spPr>
        <p:txBody>
          <a:bodyPr wrap="none">
            <a:spAutoFit/>
          </a:bodyPr>
          <a:lstStyle/>
          <a:p>
            <a:r>
              <a:rPr lang="zh-CN" altLang="zh-CN" b="1" dirty="0">
                <a:latin typeface="Times New Roman"/>
                <a:ea typeface="华文楷体"/>
                <a:cs typeface="Times New Roman"/>
              </a:rPr>
              <a:t>时代性</a:t>
            </a:r>
            <a:endParaRPr lang="zh-CN" altLang="en-US" dirty="0"/>
          </a:p>
        </p:txBody>
      </p:sp>
      <p:sp>
        <p:nvSpPr>
          <p:cNvPr id="4" name="矩形 3"/>
          <p:cNvSpPr/>
          <p:nvPr/>
        </p:nvSpPr>
        <p:spPr>
          <a:xfrm>
            <a:off x="2484673" y="1871935"/>
            <a:ext cx="1261884" cy="523220"/>
          </a:xfrm>
          <a:prstGeom prst="rect">
            <a:avLst/>
          </a:prstGeom>
        </p:spPr>
        <p:txBody>
          <a:bodyPr wrap="none">
            <a:spAutoFit/>
          </a:bodyPr>
          <a:lstStyle/>
          <a:p>
            <a:r>
              <a:rPr lang="zh-CN" altLang="zh-CN" b="1" dirty="0">
                <a:latin typeface="Times New Roman"/>
                <a:ea typeface="华文楷体"/>
                <a:cs typeface="Times New Roman"/>
              </a:rPr>
              <a:t>创造性</a:t>
            </a:r>
            <a:endParaRPr lang="zh-CN" altLang="en-US" dirty="0"/>
          </a:p>
        </p:txBody>
      </p:sp>
      <p:sp>
        <p:nvSpPr>
          <p:cNvPr id="5" name="矩形 4"/>
          <p:cNvSpPr/>
          <p:nvPr/>
        </p:nvSpPr>
        <p:spPr>
          <a:xfrm>
            <a:off x="4950559" y="3040903"/>
            <a:ext cx="1620957" cy="523220"/>
          </a:xfrm>
          <a:prstGeom prst="rect">
            <a:avLst/>
          </a:prstGeom>
        </p:spPr>
        <p:txBody>
          <a:bodyPr wrap="none">
            <a:spAutoFit/>
          </a:bodyPr>
          <a:lstStyle/>
          <a:p>
            <a:r>
              <a:rPr lang="zh-CN" altLang="zh-CN" b="1" dirty="0">
                <a:latin typeface="Times New Roman"/>
                <a:ea typeface="华文楷体"/>
                <a:cs typeface="Times New Roman"/>
              </a:rPr>
              <a:t>客观规律</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TotalTime>
  <Words>3658</Words>
  <Application>Microsoft Office PowerPoint</Application>
  <PresentationFormat>自定义</PresentationFormat>
  <Paragraphs>208</Paragraphs>
  <Slides>37</Slides>
  <Notes>12</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37</vt:i4>
      </vt:variant>
    </vt:vector>
  </HeadingPairs>
  <TitlesOfParts>
    <vt:vector size="51"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1344</cp:revision>
  <dcterms:created xsi:type="dcterms:W3CDTF">2016-06-29T09:22:00Z</dcterms:created>
  <dcterms:modified xsi:type="dcterms:W3CDTF">2026-02-05T06:57:06Z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