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10.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89" r:id="rId2"/>
    <p:sldMasterId id="2147483661" r:id="rId3"/>
  </p:sldMasterIdLst>
  <p:notesMasterIdLst>
    <p:notesMasterId r:id="rId34"/>
  </p:notesMasterIdLst>
  <p:handoutMasterIdLst>
    <p:handoutMasterId r:id="rId35"/>
  </p:handoutMasterIdLst>
  <p:sldIdLst>
    <p:sldId id="2476" r:id="rId4"/>
    <p:sldId id="3800" r:id="rId5"/>
    <p:sldId id="2478" r:id="rId6"/>
    <p:sldId id="2343" r:id="rId7"/>
    <p:sldId id="3858" r:id="rId8"/>
    <p:sldId id="3903" r:id="rId9"/>
    <p:sldId id="3904" r:id="rId10"/>
    <p:sldId id="3905" r:id="rId11"/>
    <p:sldId id="3873" r:id="rId12"/>
    <p:sldId id="3664" r:id="rId13"/>
    <p:sldId id="3671" r:id="rId14"/>
    <p:sldId id="3907" r:id="rId15"/>
    <p:sldId id="3908" r:id="rId16"/>
    <p:sldId id="3888" r:id="rId17"/>
    <p:sldId id="3785" r:id="rId18"/>
    <p:sldId id="3786" r:id="rId19"/>
    <p:sldId id="3919" r:id="rId20"/>
    <p:sldId id="3921" r:id="rId21"/>
    <p:sldId id="3922" r:id="rId22"/>
    <p:sldId id="3923" r:id="rId23"/>
    <p:sldId id="3920" r:id="rId24"/>
    <p:sldId id="3886" r:id="rId25"/>
    <p:sldId id="3863" r:id="rId26"/>
    <p:sldId id="3881" r:id="rId27"/>
    <p:sldId id="3882" r:id="rId28"/>
    <p:sldId id="3912" r:id="rId29"/>
    <p:sldId id="3913" r:id="rId30"/>
    <p:sldId id="3914" r:id="rId31"/>
    <p:sldId id="3780" r:id="rId32"/>
    <p:sldId id="2276" r:id="rId33"/>
  </p:sldIdLst>
  <p:sldSz cx="11522075" cy="6480175"/>
  <p:notesSz cx="6858000" cy="9144000"/>
  <p:custDataLst>
    <p:tags r:id="rId36"/>
  </p:custDataLst>
  <p:defaultTextStyle>
    <a:defPPr>
      <a:defRPr lang="zh-CN"/>
    </a:defPPr>
    <a:lvl1pPr algn="l" defTabSz="912813" rtl="0" fontAlgn="base">
      <a:spcBef>
        <a:spcPct val="0"/>
      </a:spcBef>
      <a:spcAft>
        <a:spcPct val="0"/>
      </a:spcAft>
      <a:defRPr sz="2800" kern="1200">
        <a:solidFill>
          <a:srgbClr val="FF0000"/>
        </a:solidFill>
        <a:latin typeface="Times New Roman" pitchFamily="18" charset="0"/>
        <a:ea typeface="宋体" pitchFamily="2" charset="-122"/>
        <a:cs typeface="+mn-cs"/>
      </a:defRPr>
    </a:lvl1pPr>
    <a:lvl2pPr marL="455613" indent="1588" algn="l" defTabSz="912813" rtl="0" fontAlgn="base">
      <a:spcBef>
        <a:spcPct val="0"/>
      </a:spcBef>
      <a:spcAft>
        <a:spcPct val="0"/>
      </a:spcAft>
      <a:defRPr sz="2800" kern="1200">
        <a:solidFill>
          <a:srgbClr val="FF0000"/>
        </a:solidFill>
        <a:latin typeface="Times New Roman" pitchFamily="18" charset="0"/>
        <a:ea typeface="宋体" pitchFamily="2" charset="-122"/>
        <a:cs typeface="+mn-cs"/>
      </a:defRPr>
    </a:lvl2pPr>
    <a:lvl3pPr marL="912813" indent="1588" algn="l" defTabSz="912813" rtl="0" fontAlgn="base">
      <a:spcBef>
        <a:spcPct val="0"/>
      </a:spcBef>
      <a:spcAft>
        <a:spcPct val="0"/>
      </a:spcAft>
      <a:defRPr sz="2800" kern="1200">
        <a:solidFill>
          <a:srgbClr val="FF0000"/>
        </a:solidFill>
        <a:latin typeface="Times New Roman" pitchFamily="18" charset="0"/>
        <a:ea typeface="宋体" pitchFamily="2" charset="-122"/>
        <a:cs typeface="+mn-cs"/>
      </a:defRPr>
    </a:lvl3pPr>
    <a:lvl4pPr marL="1370013" indent="1588" algn="l" defTabSz="912813" rtl="0" fontAlgn="base">
      <a:spcBef>
        <a:spcPct val="0"/>
      </a:spcBef>
      <a:spcAft>
        <a:spcPct val="0"/>
      </a:spcAft>
      <a:defRPr sz="2800" kern="1200">
        <a:solidFill>
          <a:srgbClr val="FF0000"/>
        </a:solidFill>
        <a:latin typeface="Times New Roman" pitchFamily="18" charset="0"/>
        <a:ea typeface="宋体" pitchFamily="2" charset="-122"/>
        <a:cs typeface="+mn-cs"/>
      </a:defRPr>
    </a:lvl4pPr>
    <a:lvl5pPr marL="1827213" indent="1588" algn="l" defTabSz="912813" rtl="0" fontAlgn="base">
      <a:spcBef>
        <a:spcPct val="0"/>
      </a:spcBef>
      <a:spcAft>
        <a:spcPct val="0"/>
      </a:spcAft>
      <a:defRPr sz="2800" kern="1200">
        <a:solidFill>
          <a:srgbClr val="FF0000"/>
        </a:solidFill>
        <a:latin typeface="Times New Roman" pitchFamily="18" charset="0"/>
        <a:ea typeface="宋体" pitchFamily="2" charset="-122"/>
        <a:cs typeface="+mn-cs"/>
      </a:defRPr>
    </a:lvl5pPr>
    <a:lvl6pPr marL="2286000" algn="l" defTabSz="914400" rtl="0" eaLnBrk="1" latinLnBrk="0" hangingPunct="1">
      <a:defRPr sz="2800" kern="1200">
        <a:solidFill>
          <a:srgbClr val="FF0000"/>
        </a:solidFill>
        <a:latin typeface="Times New Roman" pitchFamily="18" charset="0"/>
        <a:ea typeface="宋体" pitchFamily="2" charset="-122"/>
        <a:cs typeface="+mn-cs"/>
      </a:defRPr>
    </a:lvl6pPr>
    <a:lvl7pPr marL="2743200" algn="l" defTabSz="914400" rtl="0" eaLnBrk="1" latinLnBrk="0" hangingPunct="1">
      <a:defRPr sz="2800" kern="1200">
        <a:solidFill>
          <a:srgbClr val="FF0000"/>
        </a:solidFill>
        <a:latin typeface="Times New Roman" pitchFamily="18" charset="0"/>
        <a:ea typeface="宋体" pitchFamily="2" charset="-122"/>
        <a:cs typeface="+mn-cs"/>
      </a:defRPr>
    </a:lvl7pPr>
    <a:lvl8pPr marL="3200400" algn="l" defTabSz="914400" rtl="0" eaLnBrk="1" latinLnBrk="0" hangingPunct="1">
      <a:defRPr sz="2800" kern="1200">
        <a:solidFill>
          <a:srgbClr val="FF0000"/>
        </a:solidFill>
        <a:latin typeface="Times New Roman" pitchFamily="18" charset="0"/>
        <a:ea typeface="宋体" pitchFamily="2" charset="-122"/>
        <a:cs typeface="+mn-cs"/>
      </a:defRPr>
    </a:lvl8pPr>
    <a:lvl9pPr marL="3657600" algn="l" defTabSz="914400" rtl="0" eaLnBrk="1" latinLnBrk="0" hangingPunct="1">
      <a:defRPr sz="2800" kern="1200">
        <a:solidFill>
          <a:srgbClr val="FF0000"/>
        </a:solidFill>
        <a:latin typeface="Times New Roman" pitchFamily="18" charset="0"/>
        <a:ea typeface="宋体" pitchFamily="2" charset="-122"/>
        <a:cs typeface="+mn-cs"/>
      </a:defRPr>
    </a:lvl9pPr>
  </p:defaultTextStyle>
  <p:extLst>
    <p:ext uri="{EFAFB233-063F-42B5-8137-9DF3F51BA10A}">
      <p15:sldGuideLst xmlns:p15="http://schemas.microsoft.com/office/powerpoint/2012/main">
        <p15:guide id="1" orient="horz" pos="562">
          <p15:clr>
            <a:srgbClr val="A4A3A4"/>
          </p15:clr>
        </p15:guide>
        <p15:guide id="2" orient="horz" pos="462">
          <p15:clr>
            <a:srgbClr val="A4A3A4"/>
          </p15:clr>
        </p15:guide>
        <p15:guide id="3" orient="horz" pos="2212">
          <p15:clr>
            <a:srgbClr val="A4A3A4"/>
          </p15:clr>
        </p15:guide>
        <p15:guide id="4" pos="1678">
          <p15:clr>
            <a:srgbClr val="A4A3A4"/>
          </p15:clr>
        </p15:guide>
        <p15:guide id="5">
          <p15:clr>
            <a:srgbClr val="A4A3A4"/>
          </p15:clr>
        </p15:guide>
        <p15:guide id="6" pos="3629">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2CC"/>
    <a:srgbClr val="FF0000"/>
    <a:srgbClr val="FF9900"/>
    <a:srgbClr val="CC6600"/>
    <a:srgbClr val="C2DBEE"/>
    <a:srgbClr val="1F487C"/>
    <a:srgbClr val="0000FF"/>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4472" autoAdjust="0"/>
    <p:restoredTop sz="94268" autoAdjust="0"/>
  </p:normalViewPr>
  <p:slideViewPr>
    <p:cSldViewPr>
      <p:cViewPr varScale="1">
        <p:scale>
          <a:sx n="110" d="100"/>
          <a:sy n="110" d="100"/>
        </p:scale>
        <p:origin x="138" y="228"/>
      </p:cViewPr>
      <p:guideLst>
        <p:guide orient="horz" pos="562"/>
        <p:guide orient="horz" pos="462"/>
        <p:guide orient="horz" pos="2212"/>
        <p:guide pos="1678"/>
        <p:guide/>
        <p:guide pos="3629"/>
      </p:guideLst>
    </p:cSldViewPr>
  </p:slideViewPr>
  <p:outlineViewPr>
    <p:cViewPr>
      <p:scale>
        <a:sx n="33" d="100"/>
        <a:sy n="33" d="100"/>
      </p:scale>
      <p:origin x="0" y="2796"/>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3" d="100"/>
          <a:sy n="83" d="100"/>
        </p:scale>
        <p:origin x="-3876" y="-102"/>
      </p:cViewPr>
      <p:guideLst>
        <p:guide orient="horz" pos="2880"/>
        <p:guide pos="2160"/>
      </p:guideLst>
    </p:cSldViewPr>
  </p:notes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theme" Target="theme/theme1.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notesMaster" Target="notesMasters/notesMaster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tags" Target="tags/tag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defTabSz="913130" eaLnBrk="1" hangingPunct="1">
              <a:defRPr sz="1200" b="0">
                <a:solidFill>
                  <a:schemeClr val="tx1"/>
                </a:solidFill>
                <a:latin typeface="Calibri" panose="020F0502020204030204" pitchFamily="34" charset="0"/>
              </a:defRPr>
            </a:lvl1pPr>
          </a:lstStyle>
          <a:p>
            <a:pPr>
              <a:defRPr/>
            </a:pPr>
            <a:endParaRPr lang="zh-CN" altLang="en-US"/>
          </a:p>
        </p:txBody>
      </p:sp>
      <p:sp>
        <p:nvSpPr>
          <p:cNvPr id="97283" name="Rectangle 3"/>
          <p:cNvSpPr>
            <a:spLocks noGrp="1" noChangeArrowheads="1"/>
          </p:cNvSpPr>
          <p:nvPr>
            <p:ph type="dt" sz="quarter"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lstStyle>
            <a:lvl1pPr algn="r" defTabSz="913130" eaLnBrk="1" hangingPunct="1">
              <a:defRPr sz="1200" b="0">
                <a:solidFill>
                  <a:schemeClr val="tx1"/>
                </a:solidFill>
                <a:latin typeface="Calibri" panose="020F0502020204030204" pitchFamily="34" charset="0"/>
              </a:defRPr>
            </a:lvl1pPr>
          </a:lstStyle>
          <a:p>
            <a:pPr>
              <a:defRPr/>
            </a:pPr>
            <a:fld id="{1C0FD54D-2DBA-4454-95CD-97783196BCF2}" type="datetimeFigureOut">
              <a:rPr lang="zh-CN" altLang="en-US"/>
              <a:pPr>
                <a:defRPr/>
              </a:pPr>
              <a:t>2026/2/6</a:t>
            </a:fld>
            <a:endParaRPr lang="en-US" altLang="zh-CN"/>
          </a:p>
        </p:txBody>
      </p:sp>
      <p:sp>
        <p:nvSpPr>
          <p:cNvPr id="97284" name="Rectangle 4"/>
          <p:cNvSpPr>
            <a:spLocks noGrp="1" noChangeArrowheads="1"/>
          </p:cNvSpPr>
          <p:nvPr>
            <p:ph type="ftr" sz="quarter" idx="2"/>
          </p:nvPr>
        </p:nvSpPr>
        <p:spPr bwMode="auto">
          <a:xfrm>
            <a:off x="0" y="8685213"/>
            <a:ext cx="2971800" cy="457200"/>
          </a:xfrm>
          <a:prstGeom prst="rect">
            <a:avLst/>
          </a:prstGeom>
          <a:noFill/>
          <a:ln>
            <a:noFill/>
          </a:ln>
          <a:effectLst/>
        </p:spPr>
        <p:txBody>
          <a:bodyPr vert="horz" wrap="square" lIns="91440" tIns="45720" rIns="91440" bIns="45720" numCol="1" anchor="b" anchorCtr="0" compatLnSpc="1"/>
          <a:lstStyle>
            <a:lvl1pPr defTabSz="913130" eaLnBrk="1" hangingPunct="1">
              <a:defRPr sz="1200" b="0">
                <a:solidFill>
                  <a:schemeClr val="tx1"/>
                </a:solidFill>
                <a:latin typeface="Calibri" panose="020F0502020204030204" pitchFamily="34" charset="0"/>
              </a:defRPr>
            </a:lvl1pPr>
          </a:lstStyle>
          <a:p>
            <a:pPr>
              <a:defRPr/>
            </a:pPr>
            <a:endParaRPr lang="en-US" altLang="zh-CN"/>
          </a:p>
        </p:txBody>
      </p:sp>
      <p:sp>
        <p:nvSpPr>
          <p:cNvPr id="97285" name="Rectangle 5"/>
          <p:cNvSpPr>
            <a:spLocks noGrp="1" noChangeArrowheads="1"/>
          </p:cNvSpPr>
          <p:nvPr>
            <p:ph type="sldNum" sz="quarter" idx="3"/>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43F0C2DE-9DF1-4938-B71A-CD99F2F9E5E6}" type="slidenum">
              <a:rPr lang="zh-CN" altLang="en-US"/>
              <a:pPr>
                <a:defRPr/>
              </a:pPr>
              <a:t>‹#›</a:t>
            </a:fld>
            <a:endParaRPr lang="en-US" altLang="zh-CN"/>
          </a:p>
        </p:txBody>
      </p:sp>
    </p:spTree>
    <p:extLst>
      <p:ext uri="{BB962C8B-B14F-4D97-AF65-F5344CB8AC3E}">
        <p14:creationId xmlns:p14="http://schemas.microsoft.com/office/powerpoint/2010/main" val="932796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defTabSz="914400" eaLnBrk="1" fontAlgn="auto" hangingPunct="1">
              <a:spcBef>
                <a:spcPts val="0"/>
              </a:spcBef>
              <a:spcAft>
                <a:spcPts val="0"/>
              </a:spcAft>
              <a:defRPr sz="1200" b="0">
                <a:solidFill>
                  <a:schemeClr val="tx1"/>
                </a:solidFill>
                <a:latin typeface="+mn-lt"/>
                <a:ea typeface="+mn-ea"/>
              </a:defRPr>
            </a:lvl1pPr>
          </a:lstStyle>
          <a:p>
            <a:pPr>
              <a:defRPr/>
            </a:pPr>
            <a:fld id="{2843176F-0A74-4E04-BFB4-8C9AF220B594}" type="datetimeFigureOut">
              <a:rPr lang="zh-CN" altLang="en-US"/>
              <a:pPr>
                <a:defRPr/>
              </a:pPr>
              <a:t>2026/2/6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00C2F423-DE4F-4D5D-93D7-ED34FF67A17B}" type="slidenum">
              <a:rPr lang="zh-CN" altLang="en-US"/>
              <a:pPr>
                <a:defRPr/>
              </a:pPr>
              <a:t>‹#›</a:t>
            </a:fld>
            <a:endParaRPr lang="en-US" altLang="zh-CN"/>
          </a:p>
        </p:txBody>
      </p:sp>
    </p:spTree>
    <p:extLst>
      <p:ext uri="{BB962C8B-B14F-4D97-AF65-F5344CB8AC3E}">
        <p14:creationId xmlns:p14="http://schemas.microsoft.com/office/powerpoint/2010/main" val="811158350"/>
      </p:ext>
    </p:extLst>
  </p:cSld>
  <p:clrMap bg1="lt1" tx1="dk1" bg2="lt2" tx2="dk2" accent1="accent1" accent2="accent2" accent3="accent3" accent4="accent4" accent5="accent5" accent6="accent6" hlink="hlink" folHlink="folHlink"/>
  <p:notesStyle>
    <a:lvl1pPr algn="l" defTabSz="912813" rtl="0" eaLnBrk="0" fontAlgn="base" hangingPunct="0">
      <a:spcBef>
        <a:spcPct val="30000"/>
      </a:spcBef>
      <a:spcAft>
        <a:spcPct val="0"/>
      </a:spcAft>
      <a:defRPr sz="1100" kern="1200">
        <a:solidFill>
          <a:schemeClr val="tx1"/>
        </a:solidFill>
        <a:latin typeface="+mn-lt"/>
        <a:ea typeface="+mn-ea"/>
        <a:cs typeface="+mn-cs"/>
      </a:defRPr>
    </a:lvl1pPr>
    <a:lvl2pPr marL="455613" algn="l" defTabSz="912813" rtl="0" eaLnBrk="0" fontAlgn="base" hangingPunct="0">
      <a:spcBef>
        <a:spcPct val="30000"/>
      </a:spcBef>
      <a:spcAft>
        <a:spcPct val="0"/>
      </a:spcAft>
      <a:defRPr sz="1100" kern="1200">
        <a:solidFill>
          <a:schemeClr val="tx1"/>
        </a:solidFill>
        <a:latin typeface="+mn-lt"/>
        <a:ea typeface="+mn-ea"/>
        <a:cs typeface="+mn-cs"/>
      </a:defRPr>
    </a:lvl2pPr>
    <a:lvl3pPr marL="912813" algn="l" defTabSz="912813" rtl="0" eaLnBrk="0" fontAlgn="base" hangingPunct="0">
      <a:spcBef>
        <a:spcPct val="30000"/>
      </a:spcBef>
      <a:spcAft>
        <a:spcPct val="0"/>
      </a:spcAft>
      <a:defRPr sz="1100" kern="1200">
        <a:solidFill>
          <a:schemeClr val="tx1"/>
        </a:solidFill>
        <a:latin typeface="+mn-lt"/>
        <a:ea typeface="+mn-ea"/>
        <a:cs typeface="+mn-cs"/>
      </a:defRPr>
    </a:lvl3pPr>
    <a:lvl4pPr marL="1370013" algn="l" defTabSz="912813" rtl="0" eaLnBrk="0" fontAlgn="base" hangingPunct="0">
      <a:spcBef>
        <a:spcPct val="30000"/>
      </a:spcBef>
      <a:spcAft>
        <a:spcPct val="0"/>
      </a:spcAft>
      <a:defRPr sz="1100" kern="1200">
        <a:solidFill>
          <a:schemeClr val="tx1"/>
        </a:solidFill>
        <a:latin typeface="+mn-lt"/>
        <a:ea typeface="+mn-ea"/>
        <a:cs typeface="+mn-cs"/>
      </a:defRPr>
    </a:lvl4pPr>
    <a:lvl5pPr marL="1827213" algn="l" defTabSz="912813" rtl="0" eaLnBrk="0" fontAlgn="base" hangingPunct="0">
      <a:spcBef>
        <a:spcPct val="30000"/>
      </a:spcBef>
      <a:spcAft>
        <a:spcPct val="0"/>
      </a:spcAft>
      <a:defRPr sz="11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30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20C7C836-5437-453B-BF4C-783C7D9CED27}" type="slidenum">
              <a:rPr lang="zh-CN" altLang="en-US" sz="1200" smtClean="0">
                <a:latin typeface="Calibri" pitchFamily="34" charset="0"/>
              </a:rPr>
              <a:pPr defTabSz="912813" eaLnBrk="1" hangingPunct="1"/>
              <a:t>1</a:t>
            </a:fld>
            <a:endParaRPr lang="en-US" altLang="zh-CN" sz="1200">
              <a:latin typeface="Calibri"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81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DAEA119B-8058-4BAA-8785-1916E6003C6B}" type="slidenum">
              <a:rPr lang="zh-CN" altLang="en-US" sz="1200" smtClean="0">
                <a:latin typeface="Calibri" pitchFamily="34" charset="0"/>
              </a:rPr>
              <a:pPr defTabSz="912813" eaLnBrk="1" hangingPunct="1"/>
              <a:t>24</a:t>
            </a:fld>
            <a:endParaRPr lang="en-US" altLang="zh-CN" sz="1200">
              <a:latin typeface="Calibri"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128EDEE4-9C80-4A1B-AD6C-4D3E82D497DF}" type="slidenum">
              <a:rPr lang="zh-CN" altLang="en-US" sz="1200" smtClean="0">
                <a:solidFill>
                  <a:srgbClr val="000000"/>
                </a:solidFill>
                <a:latin typeface="Calibri" pitchFamily="34" charset="0"/>
              </a:rPr>
              <a:pPr defTabSz="912813" eaLnBrk="1" hangingPunct="1"/>
              <a:t>29</a:t>
            </a:fld>
            <a:endParaRPr lang="en-US" altLang="zh-CN" sz="1200">
              <a:solidFill>
                <a:srgbClr val="000000"/>
              </a:solidFill>
              <a:latin typeface="Calibri"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96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696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8279B05E-C682-41CA-8C6D-24804725F5C5}" type="slidenum">
              <a:rPr lang="zh-CN" altLang="en-US" sz="1200" smtClean="0">
                <a:latin typeface="Calibri" pitchFamily="34" charset="0"/>
              </a:rPr>
              <a:pPr defTabSz="912813" eaLnBrk="1" hangingPunct="1"/>
              <a:t>30</a:t>
            </a:fld>
            <a:endParaRPr lang="en-US" altLang="zh-CN" sz="1200">
              <a:latin typeface="Calibri"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9FF73913-E077-4BEC-908D-580747700807}" type="slidenum">
              <a:rPr lang="zh-CN" altLang="en-US" sz="1200" smtClean="0">
                <a:latin typeface="Calibri" pitchFamily="34" charset="0"/>
              </a:rPr>
              <a:pPr defTabSz="912813" eaLnBrk="1" hangingPunct="1"/>
              <a:t>2</a:t>
            </a:fld>
            <a:endParaRPr lang="en-US" altLang="zh-CN" sz="1200">
              <a:latin typeface="Calibri"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608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A3416693-ADB3-4C67-88EA-8AB477A7A092}" type="slidenum">
              <a:rPr lang="zh-CN" altLang="en-US" sz="1200" smtClean="0">
                <a:latin typeface="Calibri" pitchFamily="34" charset="0"/>
              </a:rPr>
              <a:pPr defTabSz="912813" eaLnBrk="1" hangingPunct="1"/>
              <a:t>3</a:t>
            </a:fld>
            <a:endParaRPr lang="en-US" altLang="zh-CN" sz="1200">
              <a:latin typeface="Calibri"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18762F80-2A65-482E-8235-682560DEF7CF}" type="slidenum">
              <a:rPr lang="zh-CN" altLang="en-US" sz="1200" smtClean="0">
                <a:latin typeface="Calibri" pitchFamily="34" charset="0"/>
              </a:rPr>
              <a:pPr defTabSz="912813" eaLnBrk="1" hangingPunct="1"/>
              <a:t>4</a:t>
            </a:fld>
            <a:endParaRPr lang="en-US" altLang="zh-CN" sz="1200">
              <a:latin typeface="Calibri"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18762F80-2A65-482E-8235-682560DEF7CF}" type="slidenum">
              <a:rPr lang="zh-CN" altLang="en-US" sz="1200" smtClean="0">
                <a:latin typeface="Calibri" pitchFamily="34" charset="0"/>
              </a:rPr>
              <a:pPr defTabSz="912813" eaLnBrk="1" hangingPunct="1"/>
              <a:t>5</a:t>
            </a:fld>
            <a:endParaRPr lang="en-US" altLang="zh-CN" sz="1200">
              <a:latin typeface="Calibri"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81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DAEA119B-8058-4BAA-8785-1916E6003C6B}" type="slidenum">
              <a:rPr lang="zh-CN" altLang="en-US" sz="1200" smtClean="0">
                <a:latin typeface="Calibri" pitchFamily="34" charset="0"/>
              </a:rPr>
              <a:pPr defTabSz="912813" eaLnBrk="1" hangingPunct="1"/>
              <a:t>10</a:t>
            </a:fld>
            <a:endParaRPr lang="en-US" altLang="zh-CN" sz="1200">
              <a:latin typeface="Calibri"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CEE0B122-1FBD-4190-821E-654CEA823DCE}" type="slidenum">
              <a:rPr lang="zh-CN" altLang="en-US" sz="1200" smtClean="0">
                <a:latin typeface="Calibri" pitchFamily="34" charset="0"/>
              </a:rPr>
              <a:pPr defTabSz="912813" eaLnBrk="1" hangingPunct="1"/>
              <a:t>11</a:t>
            </a:fld>
            <a:endParaRPr lang="en-US" altLang="zh-CN" sz="1200">
              <a:latin typeface="Calibri"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532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173BF05C-D306-4092-AEEC-B8DEB851129F}" type="slidenum">
              <a:rPr lang="zh-CN" altLang="en-US" sz="1200" smtClean="0">
                <a:latin typeface="Calibri" pitchFamily="34" charset="0"/>
              </a:rPr>
              <a:pPr defTabSz="912813" eaLnBrk="1" hangingPunct="1"/>
              <a:t>15</a:t>
            </a:fld>
            <a:endParaRPr lang="en-US" altLang="zh-CN" sz="1200">
              <a:latin typeface="Calibri"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42BE050F-06E0-4D6C-B359-DB21E808E588}" type="slidenum">
              <a:rPr lang="zh-CN" altLang="en-US" sz="1200" smtClean="0">
                <a:latin typeface="Calibri" pitchFamily="34" charset="0"/>
              </a:rPr>
              <a:pPr defTabSz="912813" eaLnBrk="1" hangingPunct="1"/>
              <a:t>16</a:t>
            </a:fld>
            <a:endParaRPr lang="en-US" altLang="zh-CN" sz="1200">
              <a:latin typeface="Calibri"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10.xml"/><Relationship Id="rId2" Type="http://schemas.openxmlformats.org/officeDocument/2006/relationships/slide" Target="../slides/slide3.xml"/><Relationship Id="rId1" Type="http://schemas.openxmlformats.org/officeDocument/2006/relationships/slideMaster" Target="../slideMasters/slideMaster1.xml"/><Relationship Id="rId5" Type="http://schemas.openxmlformats.org/officeDocument/2006/relationships/slide" Target="../slides/slide29.xml"/><Relationship Id="rId4" Type="http://schemas.openxmlformats.org/officeDocument/2006/relationships/slide" Target="../slides/slide24.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10.xml"/><Relationship Id="rId2" Type="http://schemas.openxmlformats.org/officeDocument/2006/relationships/slide" Target="../slides/slide3.xml"/><Relationship Id="rId1" Type="http://schemas.openxmlformats.org/officeDocument/2006/relationships/slideMaster" Target="../slideMasters/slideMaster1.xml"/><Relationship Id="rId5" Type="http://schemas.openxmlformats.org/officeDocument/2006/relationships/slide" Target="../slides/slide29.xml"/><Relationship Id="rId4" Type="http://schemas.openxmlformats.org/officeDocument/2006/relationships/slide" Target="../slides/slide24.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4.xml"/><Relationship Id="rId2" Type="http://schemas.openxmlformats.org/officeDocument/2006/relationships/slide" Target="../slides/slide29.xml"/><Relationship Id="rId1" Type="http://schemas.openxmlformats.org/officeDocument/2006/relationships/slideMaster" Target="../slideMasters/slideMaster1.xml"/><Relationship Id="rId5" Type="http://schemas.openxmlformats.org/officeDocument/2006/relationships/slide" Target="../slides/slide10.xml"/><Relationship Id="rId4" Type="http://schemas.openxmlformats.org/officeDocument/2006/relationships/slide" Target="../slides/slide3.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29.xml"/><Relationship Id="rId2" Type="http://schemas.openxmlformats.org/officeDocument/2006/relationships/slide" Target="../slides/slide10.xml"/><Relationship Id="rId1" Type="http://schemas.openxmlformats.org/officeDocument/2006/relationships/slideMaster" Target="../slideMasters/slideMaster1.xml"/><Relationship Id="rId5" Type="http://schemas.openxmlformats.org/officeDocument/2006/relationships/slide" Target="../slides/slide24.xml"/><Relationship Id="rId4" Type="http://schemas.openxmlformats.org/officeDocument/2006/relationships/slide" Target="../slides/slide3.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0.xml"/><Relationship Id="rId1" Type="http://schemas.openxmlformats.org/officeDocument/2006/relationships/slideMaster" Target="../slideMasters/slideMaster1.xml"/><Relationship Id="rId5" Type="http://schemas.openxmlformats.org/officeDocument/2006/relationships/slide" Target="../slides/slide3.xml"/><Relationship Id="rId4" Type="http://schemas.openxmlformats.org/officeDocument/2006/relationships/slide" Target="../slides/slide30.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0.xml"/><Relationship Id="rId1" Type="http://schemas.openxmlformats.org/officeDocument/2006/relationships/slideMaster" Target="../slideMasters/slideMaster1.xml"/><Relationship Id="rId5" Type="http://schemas.openxmlformats.org/officeDocument/2006/relationships/slide" Target="../slides/slide3.xml"/><Relationship Id="rId4" Type="http://schemas.openxmlformats.org/officeDocument/2006/relationships/slide" Target="../slides/slide30.xml"/></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0.xml"/><Relationship Id="rId1" Type="http://schemas.openxmlformats.org/officeDocument/2006/relationships/slideMaster" Target="../slideMasters/slideMaster1.xml"/><Relationship Id="rId5" Type="http://schemas.openxmlformats.org/officeDocument/2006/relationships/slide" Target="../slides/slide3.xml"/><Relationship Id="rId4" Type="http://schemas.openxmlformats.org/officeDocument/2006/relationships/slide" Target="../slides/slide30.xml"/></Relationships>
</file>

<file path=ppt/slideLayouts/_rels/slideLayout9.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0.xml"/><Relationship Id="rId1" Type="http://schemas.openxmlformats.org/officeDocument/2006/relationships/slideMaster" Target="../slideMasters/slideMaster1.xml"/><Relationship Id="rId5" Type="http://schemas.openxmlformats.org/officeDocument/2006/relationships/slide" Target="../slides/slide3.xml"/><Relationship Id="rId4" Type="http://schemas.openxmlformats.org/officeDocument/2006/relationships/slide" Target="../slides/slide30.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1934312906"/>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0"/>
            <a:ext cx="8229600" cy="4526280"/>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4199891415"/>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pic>
        <p:nvPicPr>
          <p:cNvPr id="3"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2520007"/>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1986676345"/>
      </p:ext>
    </p:extLst>
  </p:cSld>
  <p:clrMapOvr>
    <a:masterClrMapping/>
  </p:clrMapOvr>
  <p:transition spd="slow"/>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栏目链接">
    <p:spTree>
      <p:nvGrpSpPr>
        <p:cNvPr id="1" name=""/>
        <p:cNvGrpSpPr/>
        <p:nvPr/>
      </p:nvGrpSpPr>
      <p:grpSpPr>
        <a:xfrm>
          <a:off x="0" y="0"/>
          <a:ext cx="0" cy="0"/>
          <a:chOff x="0" y="0"/>
          <a:chExt cx="0" cy="0"/>
        </a:xfrm>
      </p:grpSpPr>
      <p:sp>
        <p:nvSpPr>
          <p:cNvPr id="6" name="文本占位符 5"/>
          <p:cNvSpPr>
            <a:spLocks noGrp="1"/>
          </p:cNvSpPr>
          <p:nvPr>
            <p:ph type="body" sz="quarter" idx="10"/>
          </p:nvPr>
        </p:nvSpPr>
        <p:spPr>
          <a:xfrm>
            <a:off x="271037" y="2905326"/>
            <a:ext cx="10980000" cy="664862"/>
          </a:xfrm>
          <a:prstGeom prst="rect">
            <a:avLst/>
          </a:prstGeom>
        </p:spPr>
        <p:txBody>
          <a:bodyPr anchor="ctr" anchorCtr="0">
            <a:spAutoFit/>
          </a:bodyPr>
          <a:lstStyle>
            <a:lvl1pPr marL="0" indent="0" algn="just" eaLnBrk="1">
              <a:lnSpc>
                <a:spcPct val="150000"/>
              </a:lnSpc>
              <a:spcBef>
                <a:spcPts val="0"/>
              </a:spcBef>
              <a:buNone/>
              <a:tabLst>
                <a:tab pos="5255895" algn="l"/>
              </a:tabLst>
              <a:defRPr sz="2800" b="1"/>
            </a:lvl1pPr>
            <a:lvl2pPr>
              <a:defRPr sz="2800" b="1"/>
            </a:lvl2pPr>
            <a:lvl3pPr>
              <a:defRPr sz="2800" b="1"/>
            </a:lvl3pPr>
            <a:lvl4pPr>
              <a:defRPr sz="2800" b="1"/>
            </a:lvl4pPr>
            <a:lvl5pPr>
              <a:defRPr sz="2800" b="1"/>
            </a:lvl5pPr>
          </a:lstStyle>
          <a:p>
            <a:pPr lvl="0"/>
            <a:r>
              <a:rPr lang="zh-CN" altLang="en-US" dirty="0"/>
              <a:t>单击此处编辑母版文本样式</a:t>
            </a:r>
          </a:p>
        </p:txBody>
      </p:sp>
    </p:spTree>
    <p:extLst>
      <p:ext uri="{BB962C8B-B14F-4D97-AF65-F5344CB8AC3E}">
        <p14:creationId xmlns:p14="http://schemas.microsoft.com/office/powerpoint/2010/main" val="617463440"/>
      </p:ext>
    </p:extLst>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2119065030"/>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sp>
        <p:nvSpPr>
          <p:cNvPr id="3" name="平行四边形 2"/>
          <p:cNvSpPr/>
          <p:nvPr userDrawn="1"/>
        </p:nvSpPr>
        <p:spPr>
          <a:xfrm>
            <a:off x="-3175" y="0"/>
            <a:ext cx="11522075" cy="1557338"/>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4" name="TextBox 31"/>
          <p:cNvSpPr txBox="1">
            <a:spLocks noChangeArrowheads="1"/>
          </p:cNvSpPr>
          <p:nvPr userDrawn="1"/>
        </p:nvSpPr>
        <p:spPr bwMode="auto">
          <a:xfrm>
            <a:off x="684213" y="131763"/>
            <a:ext cx="619283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r>
              <a:rPr lang="zh-CN" altLang="en-US" sz="1600" dirty="0">
                <a:solidFill>
                  <a:srgbClr val="F2F2F2"/>
                </a:solidFill>
                <a:latin typeface="微软雅黑" pitchFamily="34" charset="-122"/>
                <a:ea typeface="微软雅黑" pitchFamily="34" charset="-122"/>
              </a:rPr>
              <a:t>第</a:t>
            </a:r>
            <a:r>
              <a:rPr lang="en-US" altLang="zh-CN" sz="1600" dirty="0">
                <a:solidFill>
                  <a:srgbClr val="F2F2F2"/>
                </a:solidFill>
                <a:latin typeface="微软雅黑" pitchFamily="34" charset="-122"/>
                <a:ea typeface="微软雅黑" pitchFamily="34" charset="-122"/>
              </a:rPr>
              <a:t>3</a:t>
            </a:r>
            <a:r>
              <a:rPr lang="zh-CN" altLang="en-US" sz="1600" dirty="0">
                <a:solidFill>
                  <a:srgbClr val="F2F2F2"/>
                </a:solidFill>
                <a:latin typeface="微软雅黑" pitchFamily="34" charset="-122"/>
                <a:ea typeface="微软雅黑" pitchFamily="34" charset="-122"/>
              </a:rPr>
              <a:t>课时　公正司法</a:t>
            </a:r>
          </a:p>
        </p:txBody>
      </p:sp>
      <p:pic>
        <p:nvPicPr>
          <p:cNvPr id="5"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1655911"/>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1"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865049452"/>
      </p:ext>
    </p:extLst>
  </p:cSld>
  <p:clrMapOvr>
    <a:masterClrMapping/>
  </p:clrMapOvr>
  <p:transition spd="slow"/>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解析答案的空白">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132244"/>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1"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11372995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识记基础知识">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6805153"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问题式预习</a:t>
            </a:r>
          </a:p>
        </p:txBody>
      </p:sp>
      <p:sp>
        <p:nvSpPr>
          <p:cNvPr id="5" name="圆角矩形 6">
            <a:hlinkClick r:id="rId3" action="ppaction://hlinksldjump"/>
          </p:cNvPr>
          <p:cNvSpPr>
            <a:spLocks noChangeArrowheads="1"/>
          </p:cNvSpPr>
          <p:nvPr userDrawn="1"/>
        </p:nvSpPr>
        <p:spPr bwMode="auto">
          <a:xfrm>
            <a:off x="7886241"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任务型课堂</a:t>
            </a:r>
          </a:p>
        </p:txBody>
      </p:sp>
      <p:sp>
        <p:nvSpPr>
          <p:cNvPr id="6" name="圆角矩形 7">
            <a:hlinkClick r:id="rId4" action="ppaction://hlinksldjump"/>
          </p:cNvPr>
          <p:cNvSpPr>
            <a:spLocks noChangeArrowheads="1"/>
          </p:cNvSpPr>
          <p:nvPr userDrawn="1"/>
        </p:nvSpPr>
        <p:spPr bwMode="auto">
          <a:xfrm>
            <a:off x="8965741"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诊断式评价</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
        <p:nvSpPr>
          <p:cNvPr id="7" name="圆角矩形 5">
            <a:hlinkClick r:id="rId5" action="ppaction://hlinksldjump"/>
          </p:cNvPr>
          <p:cNvSpPr>
            <a:spLocks noChangeArrowheads="1"/>
          </p:cNvSpPr>
          <p:nvPr userDrawn="1"/>
        </p:nvSpPr>
        <p:spPr bwMode="auto">
          <a:xfrm>
            <a:off x="10045513" y="143743"/>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课后素养评价</a:t>
            </a:r>
          </a:p>
        </p:txBody>
      </p:sp>
    </p:spTree>
    <p:extLst>
      <p:ext uri="{BB962C8B-B14F-4D97-AF65-F5344CB8AC3E}">
        <p14:creationId xmlns:p14="http://schemas.microsoft.com/office/powerpoint/2010/main" val="3486852075"/>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阅读主题素材">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6841157"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问题式预习</a:t>
            </a:r>
          </a:p>
        </p:txBody>
      </p:sp>
      <p:sp>
        <p:nvSpPr>
          <p:cNvPr id="5" name="圆角矩形 6">
            <a:hlinkClick r:id="rId3" action="ppaction://hlinksldjump"/>
          </p:cNvPr>
          <p:cNvSpPr>
            <a:spLocks noChangeArrowheads="1"/>
          </p:cNvSpPr>
          <p:nvPr userDrawn="1"/>
        </p:nvSpPr>
        <p:spPr bwMode="auto">
          <a:xfrm>
            <a:off x="7922245"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任务型课堂</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
        <p:nvSpPr>
          <p:cNvPr id="7" name="圆角矩形 7">
            <a:hlinkClick r:id="rId4" action="ppaction://hlinksldjump"/>
          </p:cNvPr>
          <p:cNvSpPr>
            <a:spLocks noChangeArrowheads="1"/>
          </p:cNvSpPr>
          <p:nvPr userDrawn="1"/>
        </p:nvSpPr>
        <p:spPr bwMode="auto">
          <a:xfrm>
            <a:off x="8965741"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诊断式评价</a:t>
            </a:r>
          </a:p>
        </p:txBody>
      </p:sp>
      <p:sp>
        <p:nvSpPr>
          <p:cNvPr id="8" name="圆角矩形 5">
            <a:hlinkClick r:id="rId5" action="ppaction://hlinksldjump"/>
          </p:cNvPr>
          <p:cNvSpPr>
            <a:spLocks noChangeArrowheads="1"/>
          </p:cNvSpPr>
          <p:nvPr userDrawn="1"/>
        </p:nvSpPr>
        <p:spPr bwMode="auto">
          <a:xfrm>
            <a:off x="10045513" y="143743"/>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课后素养评价</a:t>
            </a:r>
          </a:p>
        </p:txBody>
      </p:sp>
    </p:spTree>
    <p:extLst>
      <p:ext uri="{BB962C8B-B14F-4D97-AF65-F5344CB8AC3E}">
        <p14:creationId xmlns:p14="http://schemas.microsoft.com/office/powerpoint/2010/main" val="874960750"/>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吟诵国学经典">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10117521" y="121642"/>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课后素养评价</a:t>
            </a:r>
          </a:p>
        </p:txBody>
      </p:sp>
      <p:sp>
        <p:nvSpPr>
          <p:cNvPr id="5" name="圆角矩形 6">
            <a:hlinkClick r:id="rId3" action="ppaction://hlinksldjump"/>
          </p:cNvPr>
          <p:cNvSpPr>
            <a:spLocks noChangeArrowheads="1"/>
          </p:cNvSpPr>
          <p:nvPr userDrawn="1"/>
        </p:nvSpPr>
        <p:spPr bwMode="auto">
          <a:xfrm>
            <a:off x="9037401"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诊断式评价</a:t>
            </a:r>
          </a:p>
        </p:txBody>
      </p:sp>
      <p:sp>
        <p:nvSpPr>
          <p:cNvPr id="6" name="圆角矩形 7">
            <a:hlinkClick r:id="rId4" action="ppaction://hlinksldjump"/>
          </p:cNvPr>
          <p:cNvSpPr>
            <a:spLocks noChangeArrowheads="1"/>
          </p:cNvSpPr>
          <p:nvPr userDrawn="1"/>
        </p:nvSpPr>
        <p:spPr bwMode="auto">
          <a:xfrm>
            <a:off x="7956550"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问题式预习</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
        <p:nvSpPr>
          <p:cNvPr id="7" name="圆角矩形 5">
            <a:hlinkClick r:id="rId5" action="ppaction://hlinksldjump"/>
          </p:cNvPr>
          <p:cNvSpPr>
            <a:spLocks noChangeArrowheads="1"/>
          </p:cNvSpPr>
          <p:nvPr userDrawn="1"/>
        </p:nvSpPr>
        <p:spPr bwMode="auto">
          <a:xfrm>
            <a:off x="7850237"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任务型课堂</a:t>
            </a:r>
          </a:p>
        </p:txBody>
      </p:sp>
      <p:sp>
        <p:nvSpPr>
          <p:cNvPr id="8" name="圆角矩形 7">
            <a:hlinkClick r:id="rId4" action="ppaction://hlinksldjump"/>
          </p:cNvPr>
          <p:cNvSpPr>
            <a:spLocks noChangeArrowheads="1"/>
          </p:cNvSpPr>
          <p:nvPr userDrawn="1"/>
        </p:nvSpPr>
        <p:spPr bwMode="auto">
          <a:xfrm>
            <a:off x="6769149"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问题式预习</a:t>
            </a:r>
          </a:p>
        </p:txBody>
      </p:sp>
    </p:spTree>
    <p:extLst>
      <p:ext uri="{BB962C8B-B14F-4D97-AF65-F5344CB8AC3E}">
        <p14:creationId xmlns:p14="http://schemas.microsoft.com/office/powerpoint/2010/main" val="1528683049"/>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吟诵国学经典">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7966508" y="143842"/>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任务型课堂</a:t>
            </a:r>
          </a:p>
        </p:txBody>
      </p:sp>
      <p:sp>
        <p:nvSpPr>
          <p:cNvPr id="5" name="圆角矩形 6">
            <a:hlinkClick r:id="rId3" action="ppaction://hlinksldjump"/>
          </p:cNvPr>
          <p:cNvSpPr>
            <a:spLocks noChangeArrowheads="1"/>
          </p:cNvSpPr>
          <p:nvPr userDrawn="1"/>
        </p:nvSpPr>
        <p:spPr bwMode="auto">
          <a:xfrm>
            <a:off x="10117138" y="45256"/>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课后素养评价</a:t>
            </a:r>
          </a:p>
        </p:txBody>
      </p:sp>
      <p:sp>
        <p:nvSpPr>
          <p:cNvPr id="6" name="圆角矩形 7">
            <a:hlinkClick r:id="rId4" action="ppaction://hlinksldjump"/>
          </p:cNvPr>
          <p:cNvSpPr>
            <a:spLocks noChangeArrowheads="1"/>
          </p:cNvSpPr>
          <p:nvPr userDrawn="1"/>
        </p:nvSpPr>
        <p:spPr bwMode="auto">
          <a:xfrm>
            <a:off x="6912916" y="143743"/>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问题式预习</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
        <p:nvSpPr>
          <p:cNvPr id="9" name="圆角矩形 7">
            <a:hlinkClick r:id="rId5" action="ppaction://hlinksldjump"/>
          </p:cNvPr>
          <p:cNvSpPr>
            <a:spLocks noChangeArrowheads="1"/>
          </p:cNvSpPr>
          <p:nvPr userDrawn="1"/>
        </p:nvSpPr>
        <p:spPr bwMode="auto">
          <a:xfrm>
            <a:off x="9037451"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诊断式评价</a:t>
            </a:r>
          </a:p>
        </p:txBody>
      </p:sp>
    </p:spTree>
    <p:extLst>
      <p:ext uri="{BB962C8B-B14F-4D97-AF65-F5344CB8AC3E}">
        <p14:creationId xmlns:p14="http://schemas.microsoft.com/office/powerpoint/2010/main" val="3364318768"/>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自主预习任务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吟诵国学经典</a:t>
            </a:r>
          </a:p>
        </p:txBody>
      </p:sp>
      <p:sp>
        <p:nvSpPr>
          <p:cNvPr id="6" name="圆角矩形 7">
            <a:hlinkClick r:id="rId3" action="ppaction://hlinksldjump"/>
          </p:cNvPr>
          <p:cNvSpPr>
            <a:spLocks noChangeArrowheads="1"/>
          </p:cNvSpPr>
          <p:nvPr userDrawn="1"/>
        </p:nvSpPr>
        <p:spPr bwMode="auto">
          <a:xfrm>
            <a:off x="6799263"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阅读鉴赏活动单</a:t>
            </a: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拓展运用活动单</a:t>
            </a: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文本对应练</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1653068674"/>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阅读鉴赏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吟诵国学经典</a:t>
            </a: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阅读鉴赏活动单</a:t>
            </a: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拓展运用活动单</a:t>
            </a: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文本对应练</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3215059777"/>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拓展运用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吟诵国学经典</a:t>
            </a: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阅读鉴赏活动单</a:t>
            </a:r>
          </a:p>
        </p:txBody>
      </p:sp>
      <p:sp>
        <p:nvSpPr>
          <p:cNvPr id="8" name="圆角矩形 9">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文本对应练</a:t>
            </a:r>
          </a:p>
        </p:txBody>
      </p:sp>
      <p:sp>
        <p:nvSpPr>
          <p:cNvPr id="9" name="圆角矩形 10">
            <a:hlinkClick r:id="rId3" action="ppaction://hlinksldjump"/>
          </p:cNvPr>
          <p:cNvSpPr>
            <a:spLocks noChangeArrowheads="1"/>
          </p:cNvSpPr>
          <p:nvPr userDrawn="1"/>
        </p:nvSpPr>
        <p:spPr bwMode="auto">
          <a:xfrm>
            <a:off x="89995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拓展运用活动单</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2939277882"/>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文本对应练">
    <p:spTree>
      <p:nvGrpSpPr>
        <p:cNvPr id="1" name=""/>
        <p:cNvGrpSpPr/>
        <p:nvPr/>
      </p:nvGrpSpPr>
      <p:grpSpPr>
        <a:xfrm>
          <a:off x="0" y="0"/>
          <a:ext cx="0" cy="0"/>
          <a:chOff x="0" y="0"/>
          <a:chExt cx="0" cy="0"/>
        </a:xfrm>
      </p:grpSpPr>
      <p:sp>
        <p:nvSpPr>
          <p:cNvPr id="3" name="圆角矩形 4">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阅读主题素材</a:t>
            </a:r>
          </a:p>
        </p:txBody>
      </p:sp>
      <p:sp>
        <p:nvSpPr>
          <p:cNvPr id="4" name="圆角矩形 5">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吟诵国学经典</a:t>
            </a:r>
          </a:p>
        </p:txBody>
      </p:sp>
      <p:sp>
        <p:nvSpPr>
          <p:cNvPr id="6" name="圆角矩形 6">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自主预习任务单</a:t>
            </a:r>
          </a:p>
        </p:txBody>
      </p:sp>
      <p:sp>
        <p:nvSpPr>
          <p:cNvPr id="7" name="圆角矩形 7">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阅读鉴赏活动单</a:t>
            </a:r>
          </a:p>
        </p:txBody>
      </p:sp>
      <p:sp>
        <p:nvSpPr>
          <p:cNvPr id="8" name="圆角矩形 8">
            <a:hlinkClick r:id="rId3" action="ppaction://hlinksldjump"/>
          </p:cNvPr>
          <p:cNvSpPr>
            <a:spLocks noChangeArrowheads="1"/>
          </p:cNvSpPr>
          <p:nvPr userDrawn="1"/>
        </p:nvSpPr>
        <p:spPr bwMode="auto">
          <a:xfrm>
            <a:off x="89995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拓展运用活动单</a:t>
            </a:r>
          </a:p>
        </p:txBody>
      </p:sp>
      <p:sp>
        <p:nvSpPr>
          <p:cNvPr id="9" name="圆角矩形 9">
            <a:hlinkClick r:id="rId4" action="ppaction://hlinksldjump"/>
          </p:cNvPr>
          <p:cNvSpPr>
            <a:spLocks noChangeArrowheads="1"/>
          </p:cNvSpPr>
          <p:nvPr userDrawn="1"/>
        </p:nvSpPr>
        <p:spPr bwMode="auto">
          <a:xfrm>
            <a:off x="10099675"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文本对应练</a:t>
            </a:r>
          </a:p>
        </p:txBody>
      </p:sp>
      <p:sp>
        <p:nvSpPr>
          <p:cNvPr id="10" name="圆角矩形 10">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识记基础知识</a:t>
            </a:r>
          </a:p>
        </p:txBody>
      </p:sp>
      <p:sp>
        <p:nvSpPr>
          <p:cNvPr id="5" name="副标题 2"/>
          <p:cNvSpPr>
            <a:spLocks noGrp="1"/>
          </p:cNvSpPr>
          <p:nvPr>
            <p:ph type="subTitle" idx="1"/>
          </p:nvPr>
        </p:nvSpPr>
        <p:spPr>
          <a:xfrm>
            <a:off x="415037" y="791815"/>
            <a:ext cx="10692000" cy="695575"/>
          </a:xfrm>
          <a:prstGeom prst="rect">
            <a:avLst/>
          </a:prstGeom>
        </p:spPr>
        <p:txBody>
          <a:bodyPr>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595561692"/>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111125"/>
            <a:ext cx="66976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r>
              <a:rPr lang="zh-CN" altLang="en-US" sz="1400" b="1" dirty="0">
                <a:solidFill>
                  <a:srgbClr val="C0472D"/>
                </a:solidFill>
                <a:latin typeface="微软雅黑" pitchFamily="34" charset="-122"/>
                <a:ea typeface="微软雅黑" pitchFamily="34" charset="-122"/>
              </a:rPr>
              <a:t>第</a:t>
            </a:r>
            <a:r>
              <a:rPr lang="en-US" altLang="zh-CN" sz="1400" b="1" dirty="0">
                <a:solidFill>
                  <a:srgbClr val="C0472D"/>
                </a:solidFill>
                <a:latin typeface="微软雅黑" pitchFamily="34" charset="-122"/>
                <a:ea typeface="微软雅黑" pitchFamily="34" charset="-122"/>
              </a:rPr>
              <a:t>3</a:t>
            </a:r>
            <a:r>
              <a:rPr lang="zh-CN" altLang="en-US" sz="1400" b="1" dirty="0">
                <a:solidFill>
                  <a:srgbClr val="C0472D"/>
                </a:solidFill>
                <a:latin typeface="微软雅黑" pitchFamily="34" charset="-122"/>
                <a:ea typeface="微软雅黑" pitchFamily="34" charset="-122"/>
              </a:rPr>
              <a:t>课时　公正司法</a:t>
            </a:r>
          </a:p>
        </p:txBody>
      </p:sp>
      <p:pic>
        <p:nvPicPr>
          <p:cNvPr id="1028" name="图片 3"/>
          <p:cNvPicPr>
            <a:picLocks noChangeAspect="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91"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Lst>
  <p:transition/>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itchFamily="34" charset="0"/>
        <a:buChar char="•"/>
        <a:defRPr sz="1900" kern="1200">
          <a:solidFill>
            <a:schemeClr val="tx1"/>
          </a:solidFill>
          <a:latin typeface="+mn-lt"/>
          <a:ea typeface="+mn-ea"/>
          <a:cs typeface="+mn-cs"/>
        </a:defRPr>
      </a:lvl3pPr>
      <a:lvl4pPr marL="1512888" indent="-217488" algn="l" defTabSz="863600" rtl="0" eaLnBrk="0" fontAlgn="base" hangingPunct="0">
        <a:lnSpc>
          <a:spcPct val="90000"/>
        </a:lnSpc>
        <a:spcBef>
          <a:spcPts val="475"/>
        </a:spcBef>
        <a:spcAft>
          <a:spcPct val="0"/>
        </a:spcAft>
        <a:buFont typeface="Arial" pitchFamily="34" charset="0"/>
        <a:buChar char="•"/>
        <a:defRPr sz="1700" kern="1200">
          <a:solidFill>
            <a:schemeClr val="tx1"/>
          </a:solidFill>
          <a:latin typeface="+mn-lt"/>
          <a:ea typeface="+mn-ea"/>
          <a:cs typeface="+mn-cs"/>
        </a:defRPr>
      </a:lvl4pPr>
      <a:lvl5pPr marL="1944688" indent="-215900" algn="l" defTabSz="863600" rtl="0" eaLnBrk="0" fontAlgn="base" hangingPunct="0">
        <a:lnSpc>
          <a:spcPct val="90000"/>
        </a:lnSpc>
        <a:spcBef>
          <a:spcPts val="475"/>
        </a:spcBef>
        <a:spcAft>
          <a:spcPct val="0"/>
        </a:spcAft>
        <a:buFont typeface="Arial"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111125"/>
            <a:ext cx="66976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r>
              <a:rPr lang="zh-CN" altLang="en-US" sz="1400" b="1" dirty="0">
                <a:solidFill>
                  <a:srgbClr val="C0472D"/>
                </a:solidFill>
                <a:latin typeface="微软雅黑" pitchFamily="34" charset="-122"/>
                <a:ea typeface="微软雅黑" pitchFamily="34" charset="-122"/>
              </a:rPr>
              <a:t>第</a:t>
            </a:r>
            <a:r>
              <a:rPr lang="en-US" altLang="zh-CN" sz="1400" b="1" dirty="0">
                <a:solidFill>
                  <a:srgbClr val="C0472D"/>
                </a:solidFill>
                <a:latin typeface="微软雅黑" pitchFamily="34" charset="-122"/>
                <a:ea typeface="微软雅黑" pitchFamily="34" charset="-122"/>
              </a:rPr>
              <a:t>3</a:t>
            </a:r>
            <a:r>
              <a:rPr lang="zh-CN" altLang="en-US" sz="1400" b="1" dirty="0">
                <a:solidFill>
                  <a:srgbClr val="C0472D"/>
                </a:solidFill>
                <a:latin typeface="微软雅黑" pitchFamily="34" charset="-122"/>
                <a:ea typeface="微软雅黑" pitchFamily="34" charset="-122"/>
              </a:rPr>
              <a:t>课时　公正司法</a:t>
            </a:r>
          </a:p>
        </p:txBody>
      </p:sp>
      <p:pic>
        <p:nvPicPr>
          <p:cNvPr id="1028" name="图片 3"/>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85252314"/>
      </p:ext>
    </p:extLst>
  </p:cSld>
  <p:clrMap bg1="lt1" tx1="dk1" bg2="lt2" tx2="dk2" accent1="accent1" accent2="accent2" accent3="accent3" accent4="accent4" accent5="accent5" accent6="accent6" hlink="hlink" folHlink="folHlink"/>
  <p:sldLayoutIdLst>
    <p:sldLayoutId id="2147483690" r:id="rId1"/>
  </p:sldLayoutIdLst>
  <p:transition/>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itchFamily="34" charset="0"/>
        <a:buChar char="•"/>
        <a:defRPr sz="1900" kern="1200">
          <a:solidFill>
            <a:schemeClr val="tx1"/>
          </a:solidFill>
          <a:latin typeface="+mn-lt"/>
          <a:ea typeface="+mn-ea"/>
          <a:cs typeface="+mn-cs"/>
        </a:defRPr>
      </a:lvl3pPr>
      <a:lvl4pPr marL="1512888" indent="-217488" algn="l" defTabSz="863600" rtl="0" eaLnBrk="0" fontAlgn="base" hangingPunct="0">
        <a:lnSpc>
          <a:spcPct val="90000"/>
        </a:lnSpc>
        <a:spcBef>
          <a:spcPts val="475"/>
        </a:spcBef>
        <a:spcAft>
          <a:spcPct val="0"/>
        </a:spcAft>
        <a:buFont typeface="Arial" pitchFamily="34" charset="0"/>
        <a:buChar char="•"/>
        <a:defRPr sz="1700" kern="1200">
          <a:solidFill>
            <a:schemeClr val="tx1"/>
          </a:solidFill>
          <a:latin typeface="+mn-lt"/>
          <a:ea typeface="+mn-ea"/>
          <a:cs typeface="+mn-cs"/>
        </a:defRPr>
      </a:lvl4pPr>
      <a:lvl5pPr marL="1944688" indent="-215900" algn="l" defTabSz="863600" rtl="0" eaLnBrk="0" fontAlgn="base" hangingPunct="0">
        <a:lnSpc>
          <a:spcPct val="90000"/>
        </a:lnSpc>
        <a:spcBef>
          <a:spcPts val="475"/>
        </a:spcBef>
        <a:spcAft>
          <a:spcPct val="0"/>
        </a:spcAft>
        <a:buFont typeface="Arial"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88" r:id="rId1"/>
    <p:sldLayoutId id="2147483676" r:id="rId2"/>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image" Target="../media/image3.jpeg"/><Relationship Id="rId5" Type="http://schemas.openxmlformats.org/officeDocument/2006/relationships/tags" Target="../tags/tag6.xml"/><Relationship Id="rId10" Type="http://schemas.openxmlformats.org/officeDocument/2006/relationships/notesSlide" Target="../notesSlides/notesSlide1.xml"/><Relationship Id="rId4" Type="http://schemas.openxmlformats.org/officeDocument/2006/relationships/tags" Target="../tags/tag5.xml"/><Relationship Id="rId9"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2.xml"/><Relationship Id="rId1" Type="http://schemas.openxmlformats.org/officeDocument/2006/relationships/tags" Target="../tags/tag10.xml"/><Relationship Id="rId6" Type="http://schemas.openxmlformats.org/officeDocument/2006/relationships/hyperlink" Target="../3.&#37197;&#22871;&#32451;&#20064;&#39064;/&#35838;&#21518;&#32032;&#20859;&#35780;&#20215;/21%20%20&#35838;&#21518;&#32032;&#20859;&#35780;&#20215;(&#20108;&#21313;&#19968;)&#12288;&#20844;&#27491;&#21496;&#27861;.docx" TargetMode="External"/><Relationship Id="rId5" Type="http://schemas.openxmlformats.org/officeDocument/2006/relationships/hyperlink" Target="../3.%20&#23398;&#29983;&#29992;&#20070;Word/2.&#37197;&#22871;&#32451;&#20064;&#39064;/&#35838;&#21518;&#32032;&#20859;&#35780;&#20215;/01%20&#35838;&#21518;&#32032;&#20859;&#35780;&#20215;(&#19968;).docx" TargetMode="External"/><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11" cstate="print">
            <a:extLst>
              <a:ext uri="{28A0092B-C50C-407E-A947-70E740481C1C}">
                <a14:useLocalDpi xmlns:a14="http://schemas.microsoft.com/office/drawing/2010/main" val="0"/>
              </a:ext>
            </a:extLst>
          </a:blip>
          <a:srcRect t="34942"/>
          <a:stretch>
            <a:fillRect/>
          </a:stretch>
        </p:blipFill>
        <p:spPr>
          <a:xfrm>
            <a:off x="-10559" y="0"/>
            <a:ext cx="11532236" cy="4215896"/>
          </a:xfrm>
          <a:prstGeom prst="rect">
            <a:avLst/>
          </a:prstGeom>
        </p:spPr>
      </p:pic>
      <p:sp>
        <p:nvSpPr>
          <p:cNvPr id="12" name="矩形 11"/>
          <p:cNvSpPr/>
          <p:nvPr>
            <p:custDataLst>
              <p:tags r:id="rId1"/>
            </p:custDataLst>
          </p:nvPr>
        </p:nvSpPr>
        <p:spPr>
          <a:xfrm>
            <a:off x="0" y="3450086"/>
            <a:ext cx="3780790" cy="1515110"/>
          </a:xfrm>
          <a:prstGeom prst="rect">
            <a:avLst/>
          </a:prstGeom>
          <a:solidFill>
            <a:schemeClr val="accent4">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13" name="矩形 12"/>
          <p:cNvSpPr/>
          <p:nvPr>
            <p:custDataLst>
              <p:tags r:id="rId2"/>
            </p:custDataLst>
          </p:nvPr>
        </p:nvSpPr>
        <p:spPr>
          <a:xfrm>
            <a:off x="3780790" y="3458341"/>
            <a:ext cx="7751445" cy="1515110"/>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文本框 15"/>
          <p:cNvSpPr txBox="1"/>
          <p:nvPr>
            <p:custDataLst>
              <p:tags r:id="rId3"/>
            </p:custDataLst>
          </p:nvPr>
        </p:nvSpPr>
        <p:spPr>
          <a:xfrm>
            <a:off x="502920" y="3890141"/>
            <a:ext cx="3032125" cy="559435"/>
          </a:xfrm>
          <a:prstGeom prst="rect">
            <a:avLst/>
          </a:prstGeom>
          <a:noFill/>
        </p:spPr>
        <p:txBody>
          <a:bodyPr wrap="square" rtlCol="0">
            <a:noAutofit/>
          </a:bodyPr>
          <a:lstStyle/>
          <a:p>
            <a:pPr marL="0" marR="0" lvl="0" indent="0" algn="l" defTabSz="91313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复习任务群一</a:t>
            </a:r>
          </a:p>
        </p:txBody>
      </p:sp>
      <p:sp>
        <p:nvSpPr>
          <p:cNvPr id="15" name="矩形 5"/>
          <p:cNvSpPr/>
          <p:nvPr>
            <p:custDataLst>
              <p:tags r:id="rId4"/>
            </p:custDataLst>
          </p:nvPr>
        </p:nvSpPr>
        <p:spPr>
          <a:xfrm>
            <a:off x="4003040" y="3548511"/>
            <a:ext cx="7329170" cy="1267460"/>
          </a:xfrm>
          <a:prstGeom prst="rect">
            <a:avLst/>
          </a:prstGeom>
          <a:noFill/>
          <a:ln w="9525">
            <a:noFill/>
          </a:ln>
        </p:spPr>
        <p:txBody>
          <a:bodyPr wrap="square" lIns="86411" tIns="43205" rIns="86411" bIns="43205">
            <a:spAutoFit/>
          </a:bodyPr>
          <a:lstStyle/>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1" i="0" u="none" strike="noStrike" kern="1200" cap="none" spc="0" normalizeH="0" baseline="0" noProof="0">
                <a:ln>
                  <a:noFill/>
                </a:ln>
                <a:solidFill>
                  <a:srgbClr val="5B9BD5">
                    <a:lumMod val="50000"/>
                  </a:srgbClr>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现代文阅读Ⅰ</a:t>
            </a:r>
          </a:p>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把握共性之“新”　打通应考之“脉”</a:t>
            </a:r>
          </a:p>
        </p:txBody>
      </p:sp>
      <p:sp>
        <p:nvSpPr>
          <p:cNvPr id="16" name="梯形 15"/>
          <p:cNvSpPr/>
          <p:nvPr>
            <p:custDataLst>
              <p:tags r:id="rId5"/>
            </p:custDataLst>
          </p:nvPr>
        </p:nvSpPr>
        <p:spPr>
          <a:xfrm>
            <a:off x="1512565" y="2913110"/>
            <a:ext cx="8604956" cy="1515109"/>
          </a:xfrm>
          <a:prstGeom prst="trapezoid">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9" name="矩形 5"/>
          <p:cNvSpPr/>
          <p:nvPr>
            <p:custDataLst>
              <p:tags r:id="rId6"/>
            </p:custDataLst>
          </p:nvPr>
        </p:nvSpPr>
        <p:spPr>
          <a:xfrm>
            <a:off x="-4962" y="4754899"/>
            <a:ext cx="11522074" cy="628108"/>
          </a:xfrm>
          <a:prstGeom prst="rect">
            <a:avLst/>
          </a:prstGeom>
          <a:noFill/>
          <a:ln w="9525">
            <a:noFill/>
          </a:ln>
        </p:spPr>
        <p:txBody>
          <a:bodyPr wrap="square" lIns="86411" tIns="43205" rIns="86411" bIns="43205">
            <a:spAutoFit/>
          </a:bodyPr>
          <a:lstStyle/>
          <a:p>
            <a:pPr marL="0" marR="0" lvl="0" indent="0" algn="ctr" defTabSz="862330" rtl="0" eaLnBrk="1" fontAlgn="base" latinLnBrk="0" hangingPunct="1">
              <a:lnSpc>
                <a:spcPct val="120000"/>
              </a:lnSpc>
              <a:spcBef>
                <a:spcPct val="0"/>
              </a:spcBef>
              <a:spcAft>
                <a:spcPct val="0"/>
              </a:spcAft>
              <a:buClrTx/>
              <a:buSzTx/>
              <a:buFontTx/>
              <a:buNone/>
              <a:tabLst>
                <a:tab pos="2595880" algn="l"/>
              </a:tabLst>
              <a:defRPr/>
            </a:pPr>
            <a:r>
              <a:rPr kumimoji="0" lang="zh-CN" altLang="en-US"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第</a:t>
            </a:r>
            <a:r>
              <a:rPr kumimoji="0" lang="en-US" altLang="zh-CN"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kumimoji="0" lang="zh-CN" altLang="en-US"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课时   </a:t>
            </a:r>
            <a:r>
              <a:rPr lang="zh-CN" altLang="en-US" sz="3200" b="1" dirty="0">
                <a:solidFill>
                  <a:prstClr val="white"/>
                </a:solidFill>
                <a:latin typeface="微软雅黑" panose="020B0503020204020204" pitchFamily="34" charset="-122"/>
                <a:ea typeface="微软雅黑" panose="020B0503020204020204" pitchFamily="34" charset="-122"/>
                <a:cs typeface="微软雅黑" panose="020B0503020204020204" pitchFamily="34" charset="-122"/>
              </a:rPr>
              <a:t>反应热  焓变（基础课）</a:t>
            </a:r>
            <a:endParaRPr kumimoji="0" sz="3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 name="平行四边形 21"/>
          <p:cNvSpPr/>
          <p:nvPr/>
        </p:nvSpPr>
        <p:spPr>
          <a:xfrm>
            <a:off x="-29757" y="3600127"/>
            <a:ext cx="11561992" cy="2880048"/>
          </a:xfrm>
          <a:prstGeom prst="parallelogram">
            <a:avLst>
              <a:gd name="adj" fmla="val 0"/>
            </a:avLst>
          </a:prstGeom>
          <a:gradFill flip="none" rotWithShape="1">
            <a:gsLst>
              <a:gs pos="24000">
                <a:srgbClr val="0070C0"/>
              </a:gs>
              <a:gs pos="100000">
                <a:schemeClr val="accent6">
                  <a:lumMod val="60000"/>
                  <a:lumOff val="4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23" name="梯形 22"/>
          <p:cNvSpPr/>
          <p:nvPr>
            <p:custDataLst>
              <p:tags r:id="rId7"/>
            </p:custDataLst>
          </p:nvPr>
        </p:nvSpPr>
        <p:spPr>
          <a:xfrm flipV="1">
            <a:off x="1908181" y="2913109"/>
            <a:ext cx="7806055" cy="1341119"/>
          </a:xfrm>
          <a:prstGeom prst="trapezoid">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4" name="文本框 28"/>
          <p:cNvSpPr txBox="1"/>
          <p:nvPr>
            <p:custDataLst>
              <p:tags r:id="rId8"/>
            </p:custDataLst>
          </p:nvPr>
        </p:nvSpPr>
        <p:spPr>
          <a:xfrm>
            <a:off x="1790668" y="2781134"/>
            <a:ext cx="7920880" cy="1523494"/>
          </a:xfrm>
          <a:prstGeom prst="rect">
            <a:avLst/>
          </a:prstGeom>
          <a:noFill/>
        </p:spPr>
        <p:txBody>
          <a:bodyPr wrap="square" rtlCol="0" anchor="ctr" anchorCtr="1">
            <a:spAutoFit/>
          </a:bodyPr>
          <a:lstStyle/>
          <a:p>
            <a:pPr algn="ctr">
              <a:lnSpc>
                <a:spcPct val="150000"/>
              </a:lnSpc>
              <a:defRPr/>
            </a:pPr>
            <a:r>
              <a:rPr lang="zh-CN" altLang="en-US" sz="32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第三单元　全面依法治国</a:t>
            </a:r>
          </a:p>
          <a:p>
            <a:pPr algn="ctr">
              <a:lnSpc>
                <a:spcPct val="150000"/>
              </a:lnSpc>
              <a:defRPr/>
            </a:pPr>
            <a:r>
              <a:rPr lang="zh-CN" altLang="en-US" sz="3000" b="1">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第九课　全面推进依法治国的基本要求</a:t>
            </a:r>
            <a:endParaRPr lang="zh-CN" altLang="en-US" sz="30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p:txBody>
      </p:sp>
      <p:sp>
        <p:nvSpPr>
          <p:cNvPr id="17" name="副标题 1"/>
          <p:cNvSpPr txBox="1"/>
          <p:nvPr/>
        </p:nvSpPr>
        <p:spPr>
          <a:xfrm>
            <a:off x="3261" y="4388730"/>
            <a:ext cx="11522075" cy="615553"/>
          </a:xfrm>
          <a:prstGeom prst="rect">
            <a:avLst/>
          </a:prstGeom>
        </p:spPr>
        <p:txBody>
          <a:bodyPr wrap="square">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defTabSz="913130" eaLnBrk="0" fontAlgn="base" hangingPunct="0">
              <a:lnSpc>
                <a:spcPct val="100000"/>
              </a:lnSpc>
              <a:spcBef>
                <a:spcPct val="0"/>
              </a:spcBef>
              <a:defRPr/>
            </a:pPr>
            <a:r>
              <a:rPr lang="zh-CN" altLang="en-US" sz="34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第</a:t>
            </a:r>
            <a:r>
              <a:rPr lang="en-US" altLang="zh-CN" sz="34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3</a:t>
            </a:r>
            <a:r>
              <a:rPr lang="zh-CN" altLang="en-US" sz="34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课时　公正司法</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标题 1"/>
          <p:cNvSpPr txBox="1">
            <a:spLocks noChangeArrowheads="1"/>
          </p:cNvSpPr>
          <p:nvPr/>
        </p:nvSpPr>
        <p:spPr bwMode="auto">
          <a:xfrm>
            <a:off x="0" y="430213"/>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ctr" eaLnBrk="1" hangingPunct="1">
              <a:lnSpc>
                <a:spcPct val="90000"/>
              </a:lnSpc>
            </a:pPr>
            <a:r>
              <a:rPr lang="zh-CN" altLang="en-US" sz="3600" b="1">
                <a:solidFill>
                  <a:schemeClr val="bg1"/>
                </a:solidFill>
                <a:latin typeface="微软雅黑" pitchFamily="34" charset="-122"/>
                <a:ea typeface="微软雅黑" pitchFamily="34" charset="-122"/>
              </a:rPr>
              <a:t>任务型课堂</a:t>
            </a:r>
          </a:p>
        </p:txBody>
      </p:sp>
      <p:sp>
        <p:nvSpPr>
          <p:cNvPr id="2" name="矩形 1"/>
          <p:cNvSpPr/>
          <p:nvPr/>
        </p:nvSpPr>
        <p:spPr>
          <a:xfrm>
            <a:off x="366713" y="1583903"/>
            <a:ext cx="10702925" cy="738664"/>
          </a:xfrm>
          <a:prstGeom prst="rect">
            <a:avLst/>
          </a:prstGeom>
        </p:spPr>
        <p:txBody>
          <a:bodyPr anchor="ctr" anchorCtr="1">
            <a:spAutoFit/>
          </a:bodyPr>
          <a:lstStyle/>
          <a:p>
            <a:pPr algn="ctr" defTabSz="913130" eaLnBrk="0" hangingPunct="0">
              <a:lnSpc>
                <a:spcPct val="150000"/>
              </a:lnSpc>
              <a:spcAft>
                <a:spcPts val="0"/>
              </a:spcAft>
              <a:tabLst>
                <a:tab pos="4800600" algn="l"/>
                <a:tab pos="10401300" algn="r"/>
              </a:tabLst>
              <a:defRPr/>
            </a:pPr>
            <a:r>
              <a:rPr lang="zh-CN" altLang="en-US" b="1" kern="100" dirty="0">
                <a:solidFill>
                  <a:schemeClr val="tx1"/>
                </a:solidFill>
                <a:ea typeface="黑体" panose="02010609060101010101" pitchFamily="49" charset="-122"/>
                <a:cs typeface="Times New Roman" panose="02020603050405020304" pitchFamily="18" charset="0"/>
              </a:rPr>
              <a:t>任务一　公正司法的内涵</a:t>
            </a:r>
            <a:endParaRPr lang="zh-CN" altLang="en-US" sz="1050" b="1" kern="100" dirty="0">
              <a:solidFill>
                <a:schemeClr val="tx1"/>
              </a:solidFill>
              <a:latin typeface="等线" panose="02010600030101010101" pitchFamily="2" charset="-122"/>
              <a:ea typeface="黑体" panose="02010609060101010101" pitchFamily="49" charset="-122"/>
              <a:cs typeface="Times New Roman" panose="02020603050405020304" pitchFamily="18" charset="0"/>
            </a:endParaRPr>
          </a:p>
        </p:txBody>
      </p:sp>
      <p:sp>
        <p:nvSpPr>
          <p:cNvPr id="3" name="副标题 2"/>
          <p:cNvSpPr>
            <a:spLocks noGrp="1"/>
          </p:cNvSpPr>
          <p:nvPr>
            <p:ph type="subTitle" idx="1"/>
          </p:nvPr>
        </p:nvSpPr>
        <p:spPr>
          <a:xfrm>
            <a:off x="415037" y="2328488"/>
            <a:ext cx="10692000" cy="4368888"/>
          </a:xfrm>
        </p:spPr>
        <p:txBody>
          <a:bodyPr/>
          <a:lstStyle/>
          <a:p>
            <a:pPr algn="just">
              <a:lnSpc>
                <a:spcPct val="111000"/>
              </a:lnSpc>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探究活动</a:t>
            </a:r>
            <a:r>
              <a:rPr lang="en-US" altLang="zh-CN" kern="100" dirty="0">
                <a:latin typeface="Times New Roman"/>
                <a:ea typeface="黑体"/>
                <a:cs typeface="Courier New"/>
              </a:rPr>
              <a:t>]</a:t>
            </a:r>
            <a:endParaRPr lang="zh-CN" altLang="zh-CN" sz="1050" kern="100" dirty="0">
              <a:latin typeface="宋体"/>
              <a:cs typeface="Courier New"/>
            </a:endParaRPr>
          </a:p>
          <a:p>
            <a:pPr algn="just">
              <a:lnSpc>
                <a:spcPct val="111000"/>
              </a:lnSpc>
              <a:spcAft>
                <a:spcPts val="0"/>
              </a:spcAft>
            </a:pPr>
            <a:r>
              <a:rPr lang="zh-CN" altLang="zh-CN" kern="100" dirty="0">
                <a:latin typeface="Times New Roman"/>
                <a:ea typeface="黑体"/>
                <a:cs typeface="Times New Roman"/>
              </a:rPr>
              <a:t>活动</a:t>
            </a:r>
            <a:r>
              <a:rPr lang="zh-CN" altLang="zh-CN" kern="100" dirty="0">
                <a:latin typeface="Times New Roman"/>
                <a:cs typeface="Times New Roman"/>
              </a:rPr>
              <a:t>：</a:t>
            </a:r>
            <a:r>
              <a:rPr lang="zh-CN" altLang="zh-CN" kern="100" dirty="0">
                <a:latin typeface="Times New Roman"/>
                <a:ea typeface="华文楷体"/>
                <a:cs typeface="Times New Roman"/>
              </a:rPr>
              <a:t>党的二十大在擘画全面依法治国宏伟蓝图时，对严格公正司法作出了专门明确部署，强调要加快建设公正高效权威的社会主义司法制度，努力让人民群众在每一个司法案件中感受到公平正义。</a:t>
            </a:r>
            <a:endParaRPr lang="zh-CN" altLang="zh-CN" sz="1050" kern="100" dirty="0">
              <a:latin typeface="宋体"/>
              <a:cs typeface="Courier New"/>
            </a:endParaRPr>
          </a:p>
          <a:p>
            <a:pPr algn="just">
              <a:lnSpc>
                <a:spcPct val="111000"/>
              </a:lnSpc>
              <a:spcAft>
                <a:spcPts val="0"/>
              </a:spcAft>
            </a:pPr>
            <a:r>
              <a:rPr lang="zh-CN" altLang="zh-CN" kern="100" dirty="0">
                <a:latin typeface="Times New Roman"/>
                <a:cs typeface="Times New Roman"/>
              </a:rPr>
              <a:t>司法机关守护公平正义表现在哪些方面？</a:t>
            </a:r>
            <a:endParaRPr lang="zh-CN" altLang="zh-CN" sz="1050" kern="100" dirty="0">
              <a:latin typeface="宋体"/>
              <a:cs typeface="Courier New"/>
            </a:endParaRPr>
          </a:p>
          <a:p>
            <a:pPr algn="just">
              <a:lnSpc>
                <a:spcPct val="111000"/>
              </a:lnSpc>
              <a:spcAft>
                <a:spcPts val="0"/>
              </a:spcAft>
            </a:pPr>
            <a:r>
              <a:rPr lang="zh-CN" altLang="zh-CN" kern="100" dirty="0">
                <a:solidFill>
                  <a:srgbClr val="7030A0"/>
                </a:solidFill>
                <a:latin typeface="Times New Roman"/>
                <a:ea typeface="黑体"/>
                <a:cs typeface="Times New Roman"/>
              </a:rPr>
              <a:t>提示：</a:t>
            </a:r>
            <a:r>
              <a:rPr lang="en-US" altLang="zh-CN" kern="100" dirty="0">
                <a:latin typeface="Times New Roman"/>
                <a:ea typeface="华文楷体"/>
                <a:cs typeface="Courier New"/>
              </a:rPr>
              <a:t>①</a:t>
            </a:r>
            <a:r>
              <a:rPr lang="zh-CN" altLang="zh-CN" kern="100" dirty="0">
                <a:latin typeface="Times New Roman"/>
                <a:ea typeface="华文楷体"/>
                <a:cs typeface="Times New Roman"/>
              </a:rPr>
              <a:t>司法的程序要公正。</a:t>
            </a:r>
            <a:r>
              <a:rPr lang="zh-CN" altLang="en-US" kern="100" dirty="0">
                <a:latin typeface="Times New Roman"/>
                <a:ea typeface="华文楷体"/>
                <a:cs typeface="Times New Roman"/>
              </a:rPr>
              <a:t>司法</a:t>
            </a:r>
            <a:r>
              <a:rPr lang="zh-CN" altLang="zh-CN" kern="100" dirty="0">
                <a:latin typeface="Times New Roman"/>
                <a:ea typeface="华文楷体"/>
                <a:cs typeface="Times New Roman"/>
              </a:rPr>
              <a:t>程序的公正意味着当事人诉讼地位平等、司法过程严格依据诉讼法进行。</a:t>
            </a:r>
            <a:r>
              <a:rPr lang="en-US" altLang="zh-CN" kern="100" dirty="0">
                <a:latin typeface="Times New Roman"/>
                <a:ea typeface="华文楷体"/>
                <a:cs typeface="Courier New"/>
              </a:rPr>
              <a:t> ②</a:t>
            </a:r>
            <a:r>
              <a:rPr lang="zh-CN" altLang="zh-CN" kern="100" dirty="0">
                <a:latin typeface="Times New Roman"/>
                <a:ea typeface="华文楷体"/>
                <a:cs typeface="Times New Roman"/>
              </a:rPr>
              <a:t>司法的结果要公正。</a:t>
            </a:r>
            <a:r>
              <a:rPr lang="zh-CN" altLang="en-US" kern="100" dirty="0">
                <a:latin typeface="Times New Roman"/>
                <a:ea typeface="华文楷体"/>
                <a:cs typeface="Times New Roman"/>
              </a:rPr>
              <a:t>司法</a:t>
            </a:r>
            <a:r>
              <a:rPr lang="zh-CN" altLang="zh-CN" kern="100" dirty="0">
                <a:latin typeface="Times New Roman"/>
                <a:ea typeface="华文楷体"/>
                <a:cs typeface="Times New Roman"/>
              </a:rPr>
              <a:t>结果的公正意味着案件事实清楚、法律适用准确、裁判结果合法合理。</a:t>
            </a:r>
            <a:endParaRPr lang="zh-CN" altLang="zh-CN" sz="1050" kern="100" dirty="0">
              <a:latin typeface="宋体"/>
              <a:cs typeface="Courier New"/>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randombar(horizontal)">
                                      <p:cBhvr>
                                        <p:cTn id="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270545"/>
          </a:xfrm>
        </p:spPr>
        <p:txBody>
          <a:bodyPr/>
          <a:lstStyle/>
          <a:p>
            <a:pPr algn="just">
              <a:spcAft>
                <a:spcPts val="0"/>
              </a:spcAft>
            </a:pPr>
            <a:r>
              <a:rPr lang="en-US" altLang="zh-CN" sz="2700" kern="100" dirty="0">
                <a:latin typeface="Times New Roman"/>
                <a:ea typeface="黑体"/>
                <a:cs typeface="Courier New"/>
              </a:rPr>
              <a:t>[</a:t>
            </a:r>
            <a:r>
              <a:rPr lang="zh-CN" altLang="zh-CN" sz="2700" kern="100" dirty="0">
                <a:latin typeface="Times New Roman"/>
                <a:ea typeface="黑体"/>
                <a:cs typeface="Times New Roman"/>
              </a:rPr>
              <a:t>评价活动</a:t>
            </a:r>
            <a:r>
              <a:rPr lang="en-US" altLang="zh-CN" sz="2700" kern="100" dirty="0">
                <a:latin typeface="Times New Roman"/>
                <a:ea typeface="黑体"/>
                <a:cs typeface="Courier New"/>
              </a:rPr>
              <a:t>]</a:t>
            </a:r>
            <a:endParaRPr lang="zh-CN" altLang="zh-CN" sz="2700" kern="100" dirty="0">
              <a:latin typeface="宋体"/>
              <a:cs typeface="Courier New"/>
            </a:endParaRPr>
          </a:p>
          <a:p>
            <a:pPr algn="just">
              <a:spcAft>
                <a:spcPts val="0"/>
              </a:spcAft>
            </a:pPr>
            <a:r>
              <a:rPr lang="en-US" altLang="zh-CN" sz="2700" kern="100" dirty="0">
                <a:latin typeface="Times New Roman"/>
                <a:cs typeface="Courier New"/>
              </a:rPr>
              <a:t>1</a:t>
            </a:r>
            <a:r>
              <a:rPr lang="zh-CN" altLang="zh-CN" sz="2700" kern="100" dirty="0">
                <a:latin typeface="Times New Roman"/>
                <a:cs typeface="Times New Roman"/>
              </a:rPr>
              <a:t>．法官要对法律怀有敬畏之心，以法律为依据，增强裁判的程序公正，实现程序正义和结果正义。下列对公正司法的认识正确的有</a:t>
            </a:r>
            <a:r>
              <a:rPr lang="en-US" altLang="zh-CN" sz="2700" kern="100" dirty="0">
                <a:latin typeface="Times New Roman"/>
                <a:cs typeface="Courier New"/>
              </a:rPr>
              <a:t>(</a:t>
            </a:r>
            <a:r>
              <a:rPr lang="zh-CN" altLang="zh-CN" sz="2700" kern="100" dirty="0">
                <a:latin typeface="Times New Roman"/>
                <a:cs typeface="Times New Roman"/>
              </a:rPr>
              <a:t>　　</a:t>
            </a:r>
            <a:r>
              <a:rPr lang="en-US" altLang="zh-CN" sz="2700" kern="100" dirty="0">
                <a:latin typeface="Times New Roman"/>
                <a:cs typeface="Courier New"/>
              </a:rPr>
              <a:t>)</a:t>
            </a:r>
            <a:endParaRPr lang="zh-CN" altLang="zh-CN" sz="2700" kern="100" dirty="0">
              <a:latin typeface="宋体"/>
              <a:cs typeface="Courier New"/>
            </a:endParaRPr>
          </a:p>
          <a:p>
            <a:pPr algn="just">
              <a:spcAft>
                <a:spcPts val="0"/>
              </a:spcAft>
            </a:pPr>
            <a:r>
              <a:rPr lang="en-US" altLang="zh-CN" sz="2700" kern="100" dirty="0">
                <a:latin typeface="Times New Roman"/>
                <a:cs typeface="Courier New"/>
              </a:rPr>
              <a:t>①</a:t>
            </a:r>
            <a:r>
              <a:rPr lang="zh-CN" altLang="zh-CN" sz="2700" kern="100" dirty="0">
                <a:latin typeface="Times New Roman"/>
                <a:cs typeface="Times New Roman"/>
              </a:rPr>
              <a:t>用</a:t>
            </a:r>
            <a:r>
              <a:rPr lang="zh-CN" altLang="en-US" sz="2700" kern="100" dirty="0">
                <a:latin typeface="Times New Roman"/>
                <a:cs typeface="Times New Roman"/>
              </a:rPr>
              <a:t>司法</a:t>
            </a:r>
            <a:r>
              <a:rPr lang="zh-CN" altLang="zh-CN" sz="2700" kern="100" dirty="0">
                <a:latin typeface="Times New Roman"/>
                <a:cs typeface="Times New Roman"/>
              </a:rPr>
              <a:t>结果的公正实现</a:t>
            </a:r>
            <a:r>
              <a:rPr lang="zh-CN" altLang="en-US" sz="2700" kern="100" dirty="0">
                <a:latin typeface="Times New Roman"/>
                <a:cs typeface="Times New Roman"/>
              </a:rPr>
              <a:t>司法</a:t>
            </a:r>
            <a:r>
              <a:rPr lang="zh-CN" altLang="zh-CN" sz="2700" kern="100" dirty="0">
                <a:latin typeface="Times New Roman"/>
                <a:cs typeface="Times New Roman"/>
              </a:rPr>
              <a:t>程序的公正</a:t>
            </a:r>
            <a:r>
              <a:rPr lang="en-US" altLang="zh-CN" sz="2700" kern="100" dirty="0">
                <a:latin typeface="Times New Roman"/>
                <a:cs typeface="Times New Roman"/>
              </a:rPr>
              <a:t>   </a:t>
            </a:r>
            <a:r>
              <a:rPr lang="en-US" altLang="zh-CN" sz="2700" kern="100" dirty="0">
                <a:latin typeface="Times New Roman"/>
                <a:cs typeface="Courier New"/>
              </a:rPr>
              <a:t>②</a:t>
            </a:r>
            <a:r>
              <a:rPr lang="zh-CN" altLang="zh-CN" sz="2700" kern="100" dirty="0">
                <a:latin typeface="Times New Roman"/>
                <a:cs typeface="Times New Roman"/>
              </a:rPr>
              <a:t>要做到平等和正当、公平和正义</a:t>
            </a:r>
            <a:r>
              <a:rPr lang="en-US" altLang="zh-CN" sz="2700" kern="100" dirty="0">
                <a:latin typeface="宋体"/>
                <a:cs typeface="Courier New"/>
              </a:rPr>
              <a:t>   </a:t>
            </a:r>
            <a:r>
              <a:rPr lang="en-US" altLang="zh-CN" sz="2700" kern="100" dirty="0">
                <a:latin typeface="Times New Roman"/>
                <a:cs typeface="Courier New"/>
              </a:rPr>
              <a:t>③</a:t>
            </a:r>
            <a:r>
              <a:rPr lang="zh-CN" altLang="zh-CN" sz="2700" kern="100" dirty="0">
                <a:latin typeface="Times New Roman"/>
                <a:cs typeface="Times New Roman"/>
              </a:rPr>
              <a:t>裁判结果合法合理</a:t>
            </a:r>
            <a:r>
              <a:rPr lang="en-US" altLang="zh-CN" sz="2700" kern="100" dirty="0">
                <a:latin typeface="Times New Roman"/>
                <a:cs typeface="Times New Roman"/>
              </a:rPr>
              <a:t>     </a:t>
            </a:r>
            <a:r>
              <a:rPr lang="en-US" altLang="zh-CN" sz="2700" kern="100" dirty="0">
                <a:latin typeface="Times New Roman"/>
                <a:cs typeface="Courier New"/>
              </a:rPr>
              <a:t>④</a:t>
            </a:r>
            <a:r>
              <a:rPr lang="zh-CN" altLang="zh-CN" sz="2700" kern="100" dirty="0">
                <a:latin typeface="Times New Roman"/>
                <a:cs typeface="Times New Roman"/>
              </a:rPr>
              <a:t>审判以道德为标准</a:t>
            </a:r>
            <a:endParaRPr lang="zh-CN" altLang="zh-CN" sz="2700" kern="100" dirty="0">
              <a:latin typeface="宋体"/>
              <a:cs typeface="Courier New"/>
            </a:endParaRPr>
          </a:p>
          <a:p>
            <a:pPr algn="just">
              <a:spcAft>
                <a:spcPts val="0"/>
              </a:spcAft>
            </a:pPr>
            <a:r>
              <a:rPr lang="en-US" altLang="zh-CN" sz="2700" kern="100" dirty="0">
                <a:latin typeface="Times New Roman"/>
                <a:cs typeface="Courier New"/>
              </a:rPr>
              <a:t>A</a:t>
            </a:r>
            <a:r>
              <a:rPr lang="zh-CN" altLang="zh-CN" sz="2700" kern="100" dirty="0">
                <a:latin typeface="Times New Roman"/>
                <a:cs typeface="Times New Roman"/>
              </a:rPr>
              <a:t>．</a:t>
            </a:r>
            <a:r>
              <a:rPr lang="en-US" altLang="zh-CN" sz="2700" kern="100" dirty="0">
                <a:latin typeface="Times New Roman"/>
                <a:cs typeface="Courier New"/>
              </a:rPr>
              <a:t>①③    B</a:t>
            </a:r>
            <a:r>
              <a:rPr lang="zh-CN" altLang="zh-CN" sz="2700" kern="100" dirty="0">
                <a:latin typeface="Times New Roman"/>
                <a:cs typeface="Times New Roman"/>
              </a:rPr>
              <a:t>．</a:t>
            </a:r>
            <a:r>
              <a:rPr lang="en-US" altLang="zh-CN" sz="2700" kern="100" dirty="0">
                <a:latin typeface="Times New Roman"/>
                <a:cs typeface="Courier New"/>
              </a:rPr>
              <a:t>①④    C</a:t>
            </a:r>
            <a:r>
              <a:rPr lang="zh-CN" altLang="zh-CN" sz="2700" kern="100" dirty="0">
                <a:latin typeface="Times New Roman"/>
                <a:cs typeface="Times New Roman"/>
              </a:rPr>
              <a:t>．</a:t>
            </a:r>
            <a:r>
              <a:rPr lang="en-US" altLang="zh-CN" sz="2700" kern="100" dirty="0">
                <a:latin typeface="Times New Roman"/>
                <a:cs typeface="Courier New"/>
              </a:rPr>
              <a:t>②③    D</a:t>
            </a:r>
            <a:r>
              <a:rPr lang="zh-CN" altLang="zh-CN" sz="2700" kern="100" dirty="0">
                <a:latin typeface="Times New Roman"/>
                <a:cs typeface="Times New Roman"/>
              </a:rPr>
              <a:t>．</a:t>
            </a:r>
            <a:r>
              <a:rPr lang="en-US" altLang="zh-CN" sz="2700" kern="100" dirty="0">
                <a:latin typeface="Times New Roman"/>
                <a:cs typeface="Courier New"/>
              </a:rPr>
              <a:t>②④</a:t>
            </a:r>
            <a:endParaRPr lang="zh-CN" altLang="zh-CN" sz="2700" kern="100" dirty="0">
              <a:latin typeface="宋体"/>
              <a:cs typeface="Courier New"/>
            </a:endParaRPr>
          </a:p>
          <a:p>
            <a:pPr algn="just">
              <a:spcAft>
                <a:spcPts val="0"/>
              </a:spcAft>
            </a:pPr>
            <a:r>
              <a:rPr lang="en-US" altLang="zh-CN" sz="2700" kern="100" dirty="0">
                <a:solidFill>
                  <a:srgbClr val="FF0000"/>
                </a:solidFill>
                <a:latin typeface="Times New Roman"/>
                <a:cs typeface="Courier New"/>
              </a:rPr>
              <a:t>C</a:t>
            </a:r>
            <a:r>
              <a:rPr lang="zh-CN" altLang="zh-CN" sz="2700" kern="100" dirty="0">
                <a:solidFill>
                  <a:srgbClr val="FF0000"/>
                </a:solidFill>
                <a:latin typeface="Times New Roman"/>
                <a:cs typeface="Times New Roman"/>
              </a:rPr>
              <a:t>　</a:t>
            </a:r>
            <a:r>
              <a:rPr lang="zh-CN" altLang="zh-CN" sz="2700" kern="100" dirty="0">
                <a:solidFill>
                  <a:srgbClr val="0000FF"/>
                </a:solidFill>
                <a:latin typeface="Times New Roman"/>
                <a:ea typeface="黑体"/>
                <a:cs typeface="Times New Roman"/>
              </a:rPr>
              <a:t>解析：</a:t>
            </a:r>
            <a:r>
              <a:rPr lang="zh-CN" altLang="zh-CN" sz="2700" kern="100" dirty="0">
                <a:latin typeface="Times New Roman"/>
                <a:ea typeface="华文楷体"/>
                <a:cs typeface="Times New Roman"/>
              </a:rPr>
              <a:t>实现公正司法，要做到平等和正当、公平和正义，裁判结果合法合理，</a:t>
            </a:r>
            <a:r>
              <a:rPr lang="en-US" altLang="zh-CN" sz="2700" kern="100" dirty="0">
                <a:latin typeface="Times New Roman"/>
                <a:ea typeface="华文楷体"/>
                <a:cs typeface="Courier New"/>
              </a:rPr>
              <a:t>②③</a:t>
            </a:r>
            <a:r>
              <a:rPr lang="zh-CN" altLang="zh-CN" sz="2700" kern="100" dirty="0">
                <a:latin typeface="Times New Roman"/>
                <a:ea typeface="华文楷体"/>
                <a:cs typeface="Times New Roman"/>
              </a:rPr>
              <a:t>符合题意。</a:t>
            </a:r>
            <a:r>
              <a:rPr lang="en-US" altLang="zh-CN" sz="2700" kern="100" dirty="0">
                <a:latin typeface="Times New Roman"/>
                <a:ea typeface="华文楷体"/>
                <a:cs typeface="Courier New"/>
              </a:rPr>
              <a:t>①</a:t>
            </a:r>
            <a:r>
              <a:rPr lang="zh-CN" altLang="zh-CN" sz="2700" kern="100" dirty="0">
                <a:latin typeface="Times New Roman"/>
                <a:ea typeface="华文楷体"/>
                <a:cs typeface="Times New Roman"/>
              </a:rPr>
              <a:t>颠倒了</a:t>
            </a:r>
            <a:r>
              <a:rPr lang="zh-CN" altLang="en-US" sz="2700" kern="100" dirty="0">
                <a:latin typeface="Times New Roman"/>
                <a:ea typeface="华文楷体"/>
                <a:cs typeface="Times New Roman"/>
              </a:rPr>
              <a:t>司法</a:t>
            </a:r>
            <a:r>
              <a:rPr lang="zh-CN" altLang="zh-CN" sz="2700" kern="100" dirty="0">
                <a:latin typeface="Times New Roman"/>
                <a:ea typeface="华文楷体"/>
                <a:cs typeface="Times New Roman"/>
              </a:rPr>
              <a:t>程序公正与</a:t>
            </a:r>
            <a:r>
              <a:rPr lang="zh-CN" altLang="en-US" sz="2700" kern="100" dirty="0">
                <a:latin typeface="Times New Roman"/>
                <a:ea typeface="华文楷体"/>
                <a:cs typeface="Times New Roman"/>
              </a:rPr>
              <a:t>司法</a:t>
            </a:r>
            <a:r>
              <a:rPr lang="zh-CN" altLang="zh-CN" sz="2700" kern="100" dirty="0">
                <a:latin typeface="Times New Roman"/>
                <a:ea typeface="华文楷体"/>
                <a:cs typeface="Times New Roman"/>
              </a:rPr>
              <a:t>结果公正的关系。审判以事实为根据、以法律为准绳，</a:t>
            </a:r>
            <a:r>
              <a:rPr lang="en-US" altLang="zh-CN" sz="2700" kern="100" dirty="0">
                <a:latin typeface="Times New Roman"/>
                <a:ea typeface="华文楷体"/>
                <a:cs typeface="Courier New"/>
              </a:rPr>
              <a:t>④</a:t>
            </a:r>
            <a:r>
              <a:rPr lang="zh-CN" altLang="zh-CN" sz="2700" kern="100" dirty="0">
                <a:latin typeface="Times New Roman"/>
                <a:ea typeface="华文楷体"/>
                <a:cs typeface="Times New Roman"/>
              </a:rPr>
              <a:t>错误。</a:t>
            </a:r>
            <a:endParaRPr lang="zh-CN" altLang="zh-CN" sz="2700" kern="100" dirty="0">
              <a:effectLst/>
              <a:latin typeface="宋体"/>
              <a:cs typeface="Courier New"/>
            </a:endParaRPr>
          </a:p>
        </p:txBody>
      </p:sp>
      <p:sp>
        <p:nvSpPr>
          <p:cNvPr id="3" name="矩形 2"/>
          <p:cNvSpPr/>
          <p:nvPr/>
        </p:nvSpPr>
        <p:spPr>
          <a:xfrm>
            <a:off x="3566534" y="3672135"/>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4" presetClass="entr" presetSubtype="10" fill="hold" nodeType="clickEffect">
                                  <p:stCondLst>
                                    <p:cond delay="0"/>
                                  </p:stCondLst>
                                  <p:childTnLst>
                                    <p:set>
                                      <p:cBhvr>
                                        <p:cTn id="10" dur="1" fill="hold">
                                          <p:stCondLst>
                                            <p:cond delay="0"/>
                                          </p:stCondLst>
                                        </p:cTn>
                                        <p:tgtEl>
                                          <p:spTgt spid="2">
                                            <p:txEl>
                                              <p:pRg st="4" end="4"/>
                                            </p:txEl>
                                          </p:spTgt>
                                        </p:tgtEl>
                                        <p:attrNameLst>
                                          <p:attrName>style.visibility</p:attrName>
                                        </p:attrNameLst>
                                      </p:cBhvr>
                                      <p:to>
                                        <p:strVal val="visible"/>
                                      </p:to>
                                    </p:set>
                                    <p:animEffect transition="in" filter="randombar(horizontal)">
                                      <p:cBhvr>
                                        <p:cTn id="11"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677434"/>
          </a:xfrm>
        </p:spPr>
        <p:txBody>
          <a:bodyPr/>
          <a:lstStyle/>
          <a:p>
            <a:pPr algn="just">
              <a:spcAft>
                <a:spcPts val="0"/>
              </a:spcAft>
            </a:pPr>
            <a:r>
              <a:rPr lang="en-US" altLang="zh-CN" sz="2700" kern="100" dirty="0">
                <a:latin typeface="Times New Roman"/>
                <a:cs typeface="Courier New"/>
              </a:rPr>
              <a:t>2</a:t>
            </a:r>
            <a:r>
              <a:rPr lang="zh-CN" altLang="zh-CN" sz="2700" kern="100" dirty="0">
                <a:latin typeface="Times New Roman"/>
                <a:ea typeface="华文楷体"/>
                <a:cs typeface="Times New Roman"/>
              </a:rPr>
              <a:t>．</a:t>
            </a:r>
            <a:r>
              <a:rPr lang="zh-CN" altLang="zh-CN" sz="2700" kern="100" dirty="0">
                <a:latin typeface="Times New Roman"/>
                <a:cs typeface="Times New Roman"/>
              </a:rPr>
              <a:t>习近平总书记指出：</a:t>
            </a:r>
            <a:r>
              <a:rPr lang="zh-CN" altLang="zh-CN" sz="2700" kern="100" dirty="0">
                <a:latin typeface="宋体"/>
                <a:cs typeface="Times New Roman"/>
              </a:rPr>
              <a:t>“</a:t>
            </a:r>
            <a:r>
              <a:rPr lang="zh-CN" altLang="zh-CN" sz="2700" kern="100" dirty="0">
                <a:latin typeface="Times New Roman"/>
                <a:cs typeface="Times New Roman"/>
              </a:rPr>
              <a:t>所谓公正司法，就是受到侵害的权利一定会得到保护和救济，违法犯罪活动一定要受到制裁和惩罚。</a:t>
            </a:r>
            <a:r>
              <a:rPr lang="zh-CN" altLang="zh-CN" sz="2700" kern="100" dirty="0">
                <a:latin typeface="宋体"/>
                <a:cs typeface="Times New Roman"/>
              </a:rPr>
              <a:t>”</a:t>
            </a:r>
            <a:r>
              <a:rPr lang="zh-CN" altLang="zh-CN" sz="2700" kern="100" dirty="0">
                <a:latin typeface="Times New Roman"/>
                <a:cs typeface="Times New Roman"/>
              </a:rPr>
              <a:t>公正司法是维护社会公平正义的最后一道防线。推进公正司法，要求</a:t>
            </a:r>
            <a:r>
              <a:rPr lang="en-US" altLang="zh-CN" sz="2700" kern="100" dirty="0">
                <a:latin typeface="Times New Roman"/>
                <a:cs typeface="Courier New"/>
              </a:rPr>
              <a:t> (</a:t>
            </a:r>
            <a:r>
              <a:rPr lang="zh-CN" altLang="zh-CN" sz="2700" kern="100" dirty="0">
                <a:latin typeface="Times New Roman"/>
                <a:cs typeface="Times New Roman"/>
              </a:rPr>
              <a:t>　　</a:t>
            </a:r>
            <a:r>
              <a:rPr lang="en-US" altLang="zh-CN" sz="2700" kern="100" dirty="0">
                <a:latin typeface="Times New Roman"/>
                <a:cs typeface="Courier New"/>
              </a:rPr>
              <a:t>)</a:t>
            </a:r>
            <a:endParaRPr lang="zh-CN" altLang="zh-CN" sz="2700" kern="100" dirty="0">
              <a:latin typeface="宋体"/>
              <a:cs typeface="Courier New"/>
            </a:endParaRPr>
          </a:p>
          <a:p>
            <a:pPr algn="just">
              <a:spcAft>
                <a:spcPts val="0"/>
              </a:spcAft>
            </a:pPr>
            <a:r>
              <a:rPr lang="en-US" altLang="zh-CN" sz="2700" kern="100" dirty="0">
                <a:latin typeface="Times New Roman"/>
                <a:cs typeface="Courier New"/>
              </a:rPr>
              <a:t>①</a:t>
            </a:r>
            <a:r>
              <a:rPr lang="zh-CN" altLang="zh-CN" sz="2700" kern="100" dirty="0">
                <a:latin typeface="Times New Roman"/>
                <a:cs typeface="Times New Roman"/>
              </a:rPr>
              <a:t>在司法活动的过程和结果中坚持和体现公平正义的原则</a:t>
            </a:r>
            <a:endParaRPr lang="zh-CN" altLang="zh-CN" sz="2700" kern="100" dirty="0">
              <a:latin typeface="宋体"/>
              <a:cs typeface="Courier New"/>
            </a:endParaRPr>
          </a:p>
          <a:p>
            <a:pPr algn="just">
              <a:spcAft>
                <a:spcPts val="0"/>
              </a:spcAft>
            </a:pPr>
            <a:r>
              <a:rPr lang="en-US" altLang="zh-CN" sz="2700" kern="100" dirty="0">
                <a:latin typeface="Times New Roman"/>
                <a:cs typeface="Courier New"/>
              </a:rPr>
              <a:t>②</a:t>
            </a:r>
            <a:r>
              <a:rPr lang="zh-CN" altLang="zh-CN" sz="2700" kern="100" dirty="0">
                <a:latin typeface="Times New Roman"/>
                <a:cs typeface="Times New Roman"/>
              </a:rPr>
              <a:t>人民法院公正司法，维护公民的所有权益</a:t>
            </a:r>
            <a:endParaRPr lang="zh-CN" altLang="zh-CN" sz="2700" kern="100" dirty="0">
              <a:latin typeface="宋体"/>
              <a:cs typeface="Courier New"/>
            </a:endParaRPr>
          </a:p>
          <a:p>
            <a:pPr algn="just">
              <a:spcAft>
                <a:spcPts val="0"/>
              </a:spcAft>
            </a:pPr>
            <a:r>
              <a:rPr lang="en-US" altLang="zh-CN" sz="2700" kern="100" dirty="0">
                <a:latin typeface="Times New Roman"/>
                <a:cs typeface="Courier New"/>
              </a:rPr>
              <a:t>③</a:t>
            </a:r>
            <a:r>
              <a:rPr lang="zh-CN" altLang="zh-CN" sz="2700" kern="100" dirty="0">
                <a:latin typeface="Times New Roman"/>
                <a:cs typeface="Times New Roman"/>
              </a:rPr>
              <a:t>推动政务公开、严格执法，杜绝暗箱操作</a:t>
            </a:r>
            <a:endParaRPr lang="zh-CN" altLang="zh-CN" sz="2700" kern="100" dirty="0">
              <a:latin typeface="宋体"/>
              <a:cs typeface="Courier New"/>
            </a:endParaRPr>
          </a:p>
          <a:p>
            <a:pPr algn="just">
              <a:spcAft>
                <a:spcPts val="0"/>
              </a:spcAft>
            </a:pPr>
            <a:r>
              <a:rPr lang="en-US" altLang="zh-CN" sz="2700" kern="100" dirty="0">
                <a:latin typeface="Times New Roman"/>
                <a:cs typeface="Courier New"/>
              </a:rPr>
              <a:t>④</a:t>
            </a:r>
            <a:r>
              <a:rPr lang="zh-CN" altLang="zh-CN" sz="2700" kern="100" dirty="0">
                <a:latin typeface="Times New Roman"/>
                <a:cs typeface="Times New Roman"/>
              </a:rPr>
              <a:t>司法过程严格依据诉讼法进行</a:t>
            </a:r>
            <a:endParaRPr lang="zh-CN" altLang="zh-CN" sz="2700" kern="100" dirty="0">
              <a:latin typeface="宋体"/>
              <a:cs typeface="Courier New"/>
            </a:endParaRPr>
          </a:p>
          <a:p>
            <a:pPr algn="just">
              <a:spcAft>
                <a:spcPts val="0"/>
              </a:spcAft>
            </a:pPr>
            <a:r>
              <a:rPr lang="en-US" altLang="zh-CN" sz="2700" kern="100" dirty="0">
                <a:latin typeface="Times New Roman"/>
                <a:cs typeface="Courier New"/>
              </a:rPr>
              <a:t>A</a:t>
            </a:r>
            <a:r>
              <a:rPr lang="zh-CN" altLang="zh-CN" sz="2700" kern="100" dirty="0">
                <a:latin typeface="Times New Roman"/>
                <a:cs typeface="Times New Roman"/>
              </a:rPr>
              <a:t>．</a:t>
            </a:r>
            <a:r>
              <a:rPr lang="en-US" altLang="zh-CN" sz="2700" kern="100" dirty="0">
                <a:latin typeface="Times New Roman"/>
                <a:cs typeface="Courier New"/>
              </a:rPr>
              <a:t>①③    B</a:t>
            </a:r>
            <a:r>
              <a:rPr lang="zh-CN" altLang="zh-CN" sz="2700" kern="100" dirty="0">
                <a:latin typeface="Times New Roman"/>
                <a:cs typeface="Times New Roman"/>
              </a:rPr>
              <a:t>．</a:t>
            </a:r>
            <a:r>
              <a:rPr lang="en-US" altLang="zh-CN" sz="2700" kern="100" dirty="0">
                <a:latin typeface="Times New Roman"/>
                <a:cs typeface="Courier New"/>
              </a:rPr>
              <a:t>①④	C</a:t>
            </a:r>
            <a:r>
              <a:rPr lang="zh-CN" altLang="zh-CN" sz="2700" kern="100" dirty="0">
                <a:latin typeface="Times New Roman"/>
                <a:cs typeface="Times New Roman"/>
              </a:rPr>
              <a:t>．</a:t>
            </a:r>
            <a:r>
              <a:rPr lang="en-US" altLang="zh-CN" sz="2700" kern="100" dirty="0">
                <a:latin typeface="Times New Roman"/>
                <a:cs typeface="Courier New"/>
              </a:rPr>
              <a:t>②③    D</a:t>
            </a:r>
            <a:r>
              <a:rPr lang="zh-CN" altLang="zh-CN" sz="2700" kern="100" dirty="0">
                <a:latin typeface="Times New Roman"/>
                <a:cs typeface="Times New Roman"/>
              </a:rPr>
              <a:t>．</a:t>
            </a:r>
            <a:r>
              <a:rPr lang="en-US" altLang="zh-CN" sz="2700" kern="100" dirty="0">
                <a:latin typeface="Times New Roman"/>
                <a:cs typeface="Courier New"/>
              </a:rPr>
              <a:t>②④</a:t>
            </a:r>
            <a:endParaRPr lang="zh-CN" altLang="zh-CN" sz="2700" kern="100" dirty="0">
              <a:effectLst/>
              <a:latin typeface="宋体"/>
              <a:cs typeface="Courier New"/>
            </a:endParaRPr>
          </a:p>
        </p:txBody>
      </p:sp>
      <p:sp>
        <p:nvSpPr>
          <p:cNvPr id="3" name="矩形 2"/>
          <p:cNvSpPr/>
          <p:nvPr/>
        </p:nvSpPr>
        <p:spPr>
          <a:xfrm>
            <a:off x="1980617" y="4824263"/>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224004324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108543"/>
          </a:xfrm>
        </p:spPr>
        <p:txBody>
          <a:bodyPr/>
          <a:lstStyle/>
          <a:p>
            <a:pPr algn="just">
              <a:spcAft>
                <a:spcPts val="0"/>
              </a:spcAft>
            </a:pPr>
            <a:r>
              <a:rPr lang="en-US" altLang="zh-CN" kern="100" dirty="0">
                <a:solidFill>
                  <a:srgbClr val="FF0000"/>
                </a:solidFill>
                <a:latin typeface="Times New Roman"/>
                <a:cs typeface="Courier New"/>
              </a:rPr>
              <a:t>B</a:t>
            </a:r>
            <a:r>
              <a:rPr lang="zh-CN" altLang="zh-CN" kern="100" dirty="0">
                <a:solidFill>
                  <a:srgbClr val="FF0000"/>
                </a:solidFill>
                <a:latin typeface="Times New Roman"/>
                <a:cs typeface="Times New Roman"/>
              </a:rPr>
              <a:t>　</a:t>
            </a:r>
            <a:r>
              <a:rPr lang="zh-CN" altLang="zh-CN" kern="100" dirty="0">
                <a:solidFill>
                  <a:srgbClr val="0000FF"/>
                </a:solidFill>
                <a:latin typeface="Times New Roman"/>
                <a:ea typeface="黑体"/>
                <a:cs typeface="Times New Roman"/>
              </a:rPr>
              <a:t>解析：</a:t>
            </a:r>
            <a:r>
              <a:rPr lang="zh-CN" altLang="zh-CN" kern="100" dirty="0">
                <a:latin typeface="Times New Roman"/>
                <a:ea typeface="华文楷体"/>
                <a:cs typeface="Times New Roman"/>
              </a:rPr>
              <a:t>推进公正司法，维护社会公平正义，要求在司法活动的过程和结果中坚持和体现公平正义的原则，司法过程严格依据诉讼法进行，①④符合题意。人民法院公正司法，维护公民的合法权益，②错误。</a:t>
            </a:r>
            <a:r>
              <a:rPr lang="zh-CN" altLang="zh-CN" kern="100" dirty="0">
                <a:latin typeface="宋体"/>
                <a:cs typeface="Times New Roman"/>
              </a:rPr>
              <a:t>“</a:t>
            </a:r>
            <a:r>
              <a:rPr lang="zh-CN" altLang="zh-CN" kern="100" dirty="0">
                <a:latin typeface="Times New Roman"/>
                <a:ea typeface="华文楷体"/>
                <a:cs typeface="Times New Roman"/>
              </a:rPr>
              <a:t>推动政务公开、严格执法</a:t>
            </a:r>
            <a:r>
              <a:rPr lang="zh-CN" altLang="zh-CN" kern="100" dirty="0">
                <a:latin typeface="宋体"/>
                <a:cs typeface="Times New Roman"/>
              </a:rPr>
              <a:t>”</a:t>
            </a:r>
            <a:r>
              <a:rPr lang="zh-CN" altLang="zh-CN" kern="100" dirty="0">
                <a:latin typeface="Times New Roman"/>
                <a:ea typeface="华文楷体"/>
                <a:cs typeface="Times New Roman"/>
              </a:rPr>
              <a:t>与公正司法无关，③不符合题意。</a:t>
            </a:r>
            <a:endParaRPr lang="zh-CN" altLang="zh-CN" sz="1050" kern="100" dirty="0">
              <a:effectLst/>
              <a:latin typeface="宋体"/>
              <a:cs typeface="Courier New"/>
            </a:endParaRPr>
          </a:p>
        </p:txBody>
      </p:sp>
    </p:spTree>
    <p:extLst>
      <p:ext uri="{BB962C8B-B14F-4D97-AF65-F5344CB8AC3E}">
        <p14:creationId xmlns:p14="http://schemas.microsoft.com/office/powerpoint/2010/main" val="115495088"/>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1"/>
          <p:cNvSpPr txBox="1">
            <a:spLocks/>
          </p:cNvSpPr>
          <p:nvPr/>
        </p:nvSpPr>
        <p:spPr bwMode="auto">
          <a:xfrm>
            <a:off x="414338" y="1259867"/>
            <a:ext cx="10693400" cy="3049361"/>
          </a:xfrm>
          <a:prstGeom prst="rect">
            <a:avLst/>
          </a:prstGeom>
          <a:noFill/>
          <a:ln>
            <a:solidFill>
              <a:srgbClr val="FF0000"/>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0" indent="0" algn="l" defTabSz="863600" rtl="0" eaLnBrk="1" fontAlgn="auto" hangingPunct="1">
              <a:lnSpc>
                <a:spcPct val="140000"/>
              </a:lnSpc>
              <a:spcBef>
                <a:spcPts val="0"/>
              </a:spcBef>
              <a:spcAft>
                <a:spcPct val="0"/>
              </a:spcAft>
              <a:buFont typeface="Arial" pitchFamily="34" charset="0"/>
              <a:buNone/>
              <a:defRPr sz="2800" b="1"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spcAft>
                <a:spcPts val="0"/>
              </a:spcAft>
            </a:pPr>
            <a:r>
              <a:rPr lang="zh-CN" altLang="zh-CN" kern="100" dirty="0">
                <a:latin typeface="Times New Roman"/>
                <a:ea typeface="华文仿宋"/>
                <a:cs typeface="Times New Roman"/>
              </a:rPr>
              <a:t>公正司法</a:t>
            </a:r>
            <a:endParaRPr lang="zh-CN" altLang="zh-CN" sz="1050" kern="100" dirty="0">
              <a:latin typeface="宋体"/>
              <a:cs typeface="Courier New"/>
            </a:endParaRPr>
          </a:p>
          <a:p>
            <a:pPr algn="just">
              <a:spcAft>
                <a:spcPts val="0"/>
              </a:spcAft>
            </a:pPr>
            <a:r>
              <a:rPr lang="en-US" altLang="zh-CN" kern="100" dirty="0">
                <a:latin typeface="Times New Roman"/>
                <a:ea typeface="华文仿宋"/>
                <a:cs typeface="Courier New"/>
              </a:rPr>
              <a:t>(1)</a:t>
            </a:r>
            <a:r>
              <a:rPr lang="zh-CN" altLang="zh-CN" kern="100" dirty="0">
                <a:latin typeface="Times New Roman"/>
                <a:ea typeface="华文仿宋"/>
                <a:cs typeface="Times New Roman"/>
              </a:rPr>
              <a:t>公正司法是维护社会公平正义的最后一道防线。严格公正司法是建设法治中国的基础线和保障线，必须坚守，丝毫不能动摇。</a:t>
            </a:r>
            <a:endParaRPr lang="zh-CN" altLang="zh-CN" sz="1050" kern="100" dirty="0">
              <a:latin typeface="宋体"/>
              <a:cs typeface="Courier New"/>
            </a:endParaRPr>
          </a:p>
          <a:p>
            <a:pPr algn="just">
              <a:spcAft>
                <a:spcPts val="0"/>
              </a:spcAft>
            </a:pPr>
            <a:r>
              <a:rPr lang="en-US" altLang="zh-CN" kern="100" dirty="0">
                <a:latin typeface="Times New Roman"/>
                <a:ea typeface="华文仿宋"/>
                <a:cs typeface="Courier New"/>
              </a:rPr>
              <a:t>(2)</a:t>
            </a:r>
            <a:r>
              <a:rPr lang="zh-CN" altLang="zh-CN" kern="100" dirty="0">
                <a:latin typeface="Times New Roman"/>
                <a:ea typeface="华文仿宋"/>
                <a:cs typeface="Times New Roman"/>
              </a:rPr>
              <a:t>必须坚持服务大局、司法为民、公正司法，树立和践行正确司法政绩观，奋力推动司法工作高质量发展。</a:t>
            </a:r>
            <a:endParaRPr lang="zh-CN" altLang="zh-CN" sz="1050" kern="100" dirty="0">
              <a:effectLst/>
              <a:latin typeface="宋体"/>
              <a:cs typeface="Courier New"/>
            </a:endParaRPr>
          </a:p>
        </p:txBody>
      </p:sp>
      <p:pic>
        <p:nvPicPr>
          <p:cNvPr id="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9062" y="753483"/>
            <a:ext cx="2695575" cy="466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94371922"/>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22275" y="510453"/>
            <a:ext cx="10702925" cy="738664"/>
          </a:xfrm>
          <a:prstGeom prst="rect">
            <a:avLst/>
          </a:prstGeom>
        </p:spPr>
        <p:txBody>
          <a:bodyPr anchor="ctr" anchorCtr="1">
            <a:spAutoFit/>
          </a:bodyPr>
          <a:lstStyle/>
          <a:p>
            <a:pPr algn="ctr" defTabSz="913130" eaLnBrk="0" hangingPunct="0">
              <a:lnSpc>
                <a:spcPct val="150000"/>
              </a:lnSpc>
              <a:spcAft>
                <a:spcPts val="0"/>
              </a:spcAft>
              <a:tabLst>
                <a:tab pos="4800600" algn="l"/>
                <a:tab pos="10401300" algn="r"/>
              </a:tabLst>
              <a:defRPr/>
            </a:pPr>
            <a:r>
              <a:rPr lang="zh-CN" altLang="en-US" b="1" kern="100" dirty="0">
                <a:solidFill>
                  <a:schemeClr val="tx1"/>
                </a:solidFill>
                <a:ea typeface="黑体" panose="02010609060101010101" pitchFamily="49" charset="-122"/>
                <a:cs typeface="Times New Roman" panose="02020603050405020304" pitchFamily="18" charset="0"/>
              </a:rPr>
              <a:t>任务二</a:t>
            </a:r>
            <a:r>
              <a:rPr lang="en-US" altLang="zh-CN" b="1" kern="100" dirty="0">
                <a:solidFill>
                  <a:schemeClr val="tx1"/>
                </a:solidFill>
                <a:ea typeface="黑体" panose="02010609060101010101" pitchFamily="49" charset="-122"/>
                <a:cs typeface="Times New Roman" panose="02020603050405020304" pitchFamily="18" charset="0"/>
              </a:rPr>
              <a:t>　</a:t>
            </a:r>
            <a:r>
              <a:rPr lang="zh-CN" altLang="en-US" b="1" kern="100" dirty="0">
                <a:solidFill>
                  <a:schemeClr val="tx1"/>
                </a:solidFill>
                <a:ea typeface="黑体" panose="02010609060101010101" pitchFamily="49" charset="-122"/>
                <a:cs typeface="Times New Roman" panose="02020603050405020304" pitchFamily="18" charset="0"/>
              </a:rPr>
              <a:t>推进公正司法</a:t>
            </a:r>
            <a:endParaRPr lang="zh-CN" altLang="en-US" sz="1050" b="1" kern="100" dirty="0">
              <a:solidFill>
                <a:schemeClr val="tx1"/>
              </a:solidFill>
              <a:latin typeface="等线" panose="02010600030101010101" pitchFamily="2" charset="-122"/>
              <a:ea typeface="黑体" panose="02010609060101010101" pitchFamily="49" charset="-122"/>
              <a:cs typeface="Times New Roman" panose="02020603050405020304" pitchFamily="18" charset="0"/>
            </a:endParaRPr>
          </a:p>
        </p:txBody>
      </p:sp>
      <p:sp>
        <p:nvSpPr>
          <p:cNvPr id="2" name="副标题 1"/>
          <p:cNvSpPr>
            <a:spLocks noGrp="1"/>
          </p:cNvSpPr>
          <p:nvPr>
            <p:ph type="subTitle" idx="1"/>
          </p:nvPr>
        </p:nvSpPr>
        <p:spPr>
          <a:xfrm>
            <a:off x="415037" y="1248368"/>
            <a:ext cx="10692000" cy="2415085"/>
          </a:xfrm>
        </p:spPr>
        <p:txBody>
          <a:bodyPr/>
          <a:lstStyle/>
          <a:p>
            <a:pPr algn="just">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探究活动</a:t>
            </a:r>
            <a:r>
              <a:rPr lang="en-US" altLang="zh-CN" kern="100" dirty="0">
                <a:latin typeface="Times New Roman"/>
                <a:ea typeface="黑体"/>
                <a:cs typeface="Courier New"/>
              </a:rPr>
              <a:t>]</a:t>
            </a:r>
            <a:endParaRPr lang="zh-CN" altLang="zh-CN" sz="1050" kern="100" dirty="0">
              <a:latin typeface="宋体"/>
              <a:cs typeface="Courier New"/>
            </a:endParaRPr>
          </a:p>
          <a:p>
            <a:pPr algn="just">
              <a:spcAft>
                <a:spcPts val="0"/>
              </a:spcAft>
            </a:pPr>
            <a:r>
              <a:rPr lang="zh-CN" altLang="zh-CN" kern="100" dirty="0">
                <a:latin typeface="Times New Roman"/>
                <a:ea typeface="黑体"/>
                <a:cs typeface="Times New Roman"/>
              </a:rPr>
              <a:t>活动</a:t>
            </a:r>
            <a:r>
              <a:rPr lang="en-US" altLang="zh-CN" kern="100" dirty="0">
                <a:latin typeface="Times New Roman"/>
                <a:ea typeface="黑体"/>
                <a:cs typeface="Courier New"/>
              </a:rPr>
              <a:t>1</a:t>
            </a:r>
            <a:r>
              <a:rPr lang="zh-CN" altLang="zh-CN" kern="100" dirty="0">
                <a:latin typeface="Times New Roman"/>
                <a:cs typeface="Times New Roman"/>
              </a:rPr>
              <a:t>：</a:t>
            </a:r>
            <a:r>
              <a:rPr lang="zh-CN" altLang="zh-CN" kern="100" dirty="0">
                <a:latin typeface="Times New Roman"/>
                <a:ea typeface="华文楷体"/>
                <a:cs typeface="Times New Roman"/>
              </a:rPr>
              <a:t>推进公正司法，必须坚持人民司法为人民。司法工作的成效如何，说一千道一万，要由人民来评判。</a:t>
            </a:r>
            <a:endParaRPr lang="zh-CN" altLang="zh-CN" sz="1050" kern="100" dirty="0">
              <a:latin typeface="宋体"/>
              <a:cs typeface="Courier New"/>
            </a:endParaRPr>
          </a:p>
          <a:p>
            <a:pPr algn="just">
              <a:spcAft>
                <a:spcPts val="0"/>
              </a:spcAft>
            </a:pPr>
            <a:r>
              <a:rPr lang="zh-CN" altLang="zh-CN" kern="100" dirty="0">
                <a:latin typeface="Times New Roman"/>
                <a:cs typeface="Times New Roman"/>
              </a:rPr>
              <a:t>推进公正司法，怎样做到坚持人民司法为人民？</a:t>
            </a:r>
            <a:endParaRPr lang="zh-CN" altLang="zh-CN" sz="1050" kern="100" dirty="0">
              <a:effectLst/>
              <a:latin typeface="宋体"/>
              <a:cs typeface="Courier New"/>
            </a:endParaRP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315027"/>
          </a:xfrm>
        </p:spPr>
        <p:txBody>
          <a:bodyPr/>
          <a:lstStyle/>
          <a:p>
            <a:pPr algn="just">
              <a:spcAft>
                <a:spcPts val="0"/>
              </a:spcAft>
            </a:pPr>
            <a:r>
              <a:rPr lang="zh-CN" altLang="zh-CN" kern="100" dirty="0">
                <a:solidFill>
                  <a:srgbClr val="7030A0"/>
                </a:solidFill>
                <a:latin typeface="Times New Roman"/>
                <a:ea typeface="黑体"/>
                <a:cs typeface="Times New Roman"/>
              </a:rPr>
              <a:t>提示：</a:t>
            </a:r>
            <a:r>
              <a:rPr lang="en-US" altLang="zh-CN" kern="100" dirty="0">
                <a:latin typeface="Times New Roman"/>
                <a:ea typeface="华文楷体"/>
                <a:cs typeface="Courier New"/>
              </a:rPr>
              <a:t>①</a:t>
            </a:r>
            <a:r>
              <a:rPr lang="zh-CN" altLang="zh-CN" kern="100" dirty="0">
                <a:latin typeface="Times New Roman"/>
                <a:ea typeface="华文楷体"/>
                <a:cs typeface="Times New Roman"/>
              </a:rPr>
              <a:t>坚持人民司法为人民，依靠人民推进公正司法，通过公正司法维护人民权益。②构建开放、动态、透明、便民的阳光司法机制，推进审判公开、检务公开，依法及时公开司法依据、程序、流程、结果和生效法律文书，杜绝暗箱操作。③加强人权司法保障。强化诉讼过程中当事人和其他诉讼参与人的知情权、陈述权、辩护辩论权等的制度保障。健全落实罪刑法定、疑罪从无、非法证据排除等法律原则的法律制度。</a:t>
            </a:r>
            <a:endParaRPr lang="zh-CN" altLang="zh-CN" sz="1050" kern="100" dirty="0">
              <a:effectLst/>
              <a:latin typeface="宋体"/>
              <a:cs typeface="Courier New"/>
            </a:endParaRP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255845"/>
          </a:xfrm>
        </p:spPr>
        <p:txBody>
          <a:bodyPr/>
          <a:lstStyle/>
          <a:p>
            <a:pPr algn="just">
              <a:spcAft>
                <a:spcPts val="0"/>
              </a:spcAft>
            </a:pPr>
            <a:r>
              <a:rPr lang="zh-CN" altLang="zh-CN" kern="100" dirty="0">
                <a:latin typeface="Times New Roman"/>
                <a:ea typeface="黑体"/>
                <a:cs typeface="Times New Roman"/>
              </a:rPr>
              <a:t>活动</a:t>
            </a:r>
            <a:r>
              <a:rPr lang="en-US" altLang="zh-CN" kern="100" dirty="0">
                <a:latin typeface="Times New Roman"/>
                <a:ea typeface="黑体"/>
                <a:cs typeface="Courier New"/>
              </a:rPr>
              <a:t>2</a:t>
            </a:r>
            <a:r>
              <a:rPr lang="zh-CN" altLang="zh-CN" kern="100" dirty="0">
                <a:latin typeface="Times New Roman"/>
                <a:cs typeface="Times New Roman"/>
              </a:rPr>
              <a:t>：</a:t>
            </a:r>
            <a:r>
              <a:rPr lang="zh-CN" altLang="zh-CN" kern="100" dirty="0">
                <a:latin typeface="Times New Roman"/>
                <a:ea typeface="华文楷体"/>
                <a:cs typeface="Times New Roman"/>
              </a:rPr>
              <a:t>司法工作同时也是做群众工作，要坚持以法为据、以理服人、以情感人，让当事人胜败皆明、心服口服。</a:t>
            </a:r>
            <a:r>
              <a:rPr lang="zh-CN" altLang="zh-CN" kern="100" dirty="0">
                <a:latin typeface="宋体"/>
                <a:ea typeface="Times New Roman"/>
                <a:cs typeface="Courier New"/>
              </a:rPr>
              <a:t> </a:t>
            </a:r>
            <a:endParaRPr lang="zh-CN" altLang="zh-CN" sz="1050" kern="100" dirty="0">
              <a:latin typeface="宋体"/>
              <a:cs typeface="Courier New"/>
            </a:endParaRPr>
          </a:p>
          <a:p>
            <a:pPr algn="just">
              <a:spcAft>
                <a:spcPts val="0"/>
              </a:spcAft>
            </a:pPr>
            <a:r>
              <a:rPr lang="zh-CN" altLang="zh-CN" kern="100" dirty="0">
                <a:latin typeface="Times New Roman"/>
                <a:cs typeface="Times New Roman"/>
              </a:rPr>
              <a:t>司法工作如何让当事人胜败皆明、心服口服？</a:t>
            </a:r>
            <a:endParaRPr lang="zh-CN" altLang="zh-CN" sz="1050" kern="100" dirty="0">
              <a:latin typeface="宋体"/>
              <a:cs typeface="Courier New"/>
            </a:endParaRPr>
          </a:p>
          <a:p>
            <a:pPr algn="just">
              <a:spcAft>
                <a:spcPts val="0"/>
              </a:spcAft>
            </a:pPr>
            <a:r>
              <a:rPr lang="zh-CN" altLang="zh-CN" kern="100" dirty="0">
                <a:solidFill>
                  <a:srgbClr val="7030A0"/>
                </a:solidFill>
                <a:latin typeface="Times New Roman"/>
                <a:ea typeface="黑体"/>
                <a:cs typeface="Times New Roman"/>
              </a:rPr>
              <a:t>提示：</a:t>
            </a:r>
            <a:r>
              <a:rPr lang="en-US" altLang="zh-CN" kern="100" dirty="0">
                <a:latin typeface="Times New Roman"/>
                <a:ea typeface="华文楷体"/>
                <a:cs typeface="Courier New"/>
              </a:rPr>
              <a:t>①</a:t>
            </a:r>
            <a:r>
              <a:rPr lang="zh-CN" altLang="zh-CN" kern="100" dirty="0">
                <a:latin typeface="Times New Roman"/>
                <a:ea typeface="华文楷体"/>
                <a:cs typeface="Times New Roman"/>
              </a:rPr>
              <a:t>各级党政机关和领导干部要支持人民法院、人民检察院依法独立公正行使职权，必须确保审判权和检察权依法独立行使。</a:t>
            </a:r>
            <a:r>
              <a:rPr lang="en-US" altLang="zh-CN" kern="100" dirty="0">
                <a:latin typeface="Times New Roman"/>
                <a:ea typeface="华文楷体"/>
                <a:cs typeface="Courier New"/>
              </a:rPr>
              <a:t>②</a:t>
            </a:r>
            <a:r>
              <a:rPr lang="zh-CN" altLang="zh-CN" kern="100" dirty="0">
                <a:latin typeface="Times New Roman"/>
                <a:ea typeface="华文楷体"/>
                <a:cs typeface="Times New Roman"/>
              </a:rPr>
              <a:t>必须坚持以事实为根据、以法律为准绳，做到事实认定符合客观真相、办案结果公正、办案程序公正。</a:t>
            </a:r>
            <a:endParaRPr lang="zh-CN" altLang="zh-CN" sz="1050" kern="100" dirty="0">
              <a:effectLst/>
              <a:latin typeface="宋体"/>
              <a:cs typeface="Courier New"/>
            </a:endParaRPr>
          </a:p>
        </p:txBody>
      </p:sp>
    </p:spTree>
    <p:extLst>
      <p:ext uri="{BB962C8B-B14F-4D97-AF65-F5344CB8AC3E}">
        <p14:creationId xmlns:p14="http://schemas.microsoft.com/office/powerpoint/2010/main" val="311620926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randombar(horizontal)">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213478"/>
          </a:xfrm>
        </p:spPr>
        <p:txBody>
          <a:bodyPr/>
          <a:lstStyle/>
          <a:p>
            <a:pPr algn="just">
              <a:lnSpc>
                <a:spcPct val="120000"/>
              </a:lnSpc>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评价活动</a:t>
            </a:r>
            <a:r>
              <a:rPr lang="en-US" altLang="zh-CN" kern="100" dirty="0">
                <a:latin typeface="Times New Roman"/>
                <a:ea typeface="黑体"/>
                <a:cs typeface="Courier New"/>
              </a:rPr>
              <a:t>]</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cs typeface="Courier New"/>
              </a:rPr>
              <a:t>1</a:t>
            </a:r>
            <a:r>
              <a:rPr lang="zh-CN" altLang="zh-CN" kern="100" dirty="0">
                <a:latin typeface="Times New Roman"/>
                <a:cs typeface="Times New Roman"/>
              </a:rPr>
              <a:t>．为推进</a:t>
            </a:r>
            <a:r>
              <a:rPr lang="en-US" altLang="zh-CN" kern="100" dirty="0">
                <a:latin typeface="宋体"/>
                <a:cs typeface="Times New Roman"/>
              </a:rPr>
              <a:t>“</a:t>
            </a:r>
            <a:r>
              <a:rPr lang="zh-CN" altLang="zh-CN" kern="100" dirty="0">
                <a:latin typeface="Times New Roman"/>
                <a:cs typeface="Times New Roman"/>
              </a:rPr>
              <a:t>枫桥式人民法庭</a:t>
            </a:r>
            <a:r>
              <a:rPr lang="en-US" altLang="zh-CN" kern="100" dirty="0">
                <a:latin typeface="宋体"/>
                <a:cs typeface="Times New Roman"/>
              </a:rPr>
              <a:t>”</a:t>
            </a:r>
            <a:r>
              <a:rPr lang="zh-CN" altLang="zh-CN" kern="100" dirty="0">
                <a:latin typeface="Times New Roman"/>
                <a:cs typeface="Times New Roman"/>
              </a:rPr>
              <a:t>建设，某镇建立</a:t>
            </a:r>
            <a:r>
              <a:rPr lang="en-US" altLang="zh-CN" kern="100" dirty="0">
                <a:latin typeface="宋体"/>
                <a:cs typeface="Times New Roman"/>
              </a:rPr>
              <a:t>“</a:t>
            </a:r>
            <a:r>
              <a:rPr lang="zh-CN" altLang="zh-CN" kern="100" dirty="0">
                <a:latin typeface="Times New Roman"/>
                <a:cs typeface="Times New Roman"/>
              </a:rPr>
              <a:t>一村一法官</a:t>
            </a:r>
            <a:r>
              <a:rPr lang="en-US" altLang="zh-CN" kern="100" dirty="0">
                <a:latin typeface="宋体"/>
                <a:cs typeface="Times New Roman"/>
              </a:rPr>
              <a:t>”</a:t>
            </a:r>
            <a:r>
              <a:rPr lang="zh-CN" altLang="zh-CN" kern="100" dirty="0">
                <a:latin typeface="Times New Roman"/>
                <a:cs typeface="Times New Roman"/>
              </a:rPr>
              <a:t>工作机制，在全镇</a:t>
            </a:r>
            <a:r>
              <a:rPr lang="en-US" altLang="zh-CN" kern="100" dirty="0">
                <a:latin typeface="Times New Roman"/>
                <a:cs typeface="Courier New"/>
              </a:rPr>
              <a:t>55</a:t>
            </a:r>
            <a:r>
              <a:rPr lang="zh-CN" altLang="zh-CN" kern="100" dirty="0">
                <a:latin typeface="Times New Roman"/>
                <a:cs typeface="Times New Roman"/>
              </a:rPr>
              <a:t>个村庄设立法官工作站，通过实行</a:t>
            </a:r>
            <a:r>
              <a:rPr lang="en-US" altLang="zh-CN" kern="100" dirty="0">
                <a:latin typeface="宋体"/>
                <a:cs typeface="Times New Roman"/>
              </a:rPr>
              <a:t>“</a:t>
            </a:r>
            <a:r>
              <a:rPr lang="zh-CN" altLang="zh-CN" kern="100" dirty="0">
                <a:latin typeface="Times New Roman"/>
                <a:cs typeface="Times New Roman"/>
              </a:rPr>
              <a:t>包村法官</a:t>
            </a:r>
            <a:r>
              <a:rPr lang="en-US" altLang="zh-CN" kern="100" dirty="0">
                <a:latin typeface="宋体"/>
                <a:cs typeface="Times New Roman"/>
              </a:rPr>
              <a:t>”</a:t>
            </a:r>
            <a:r>
              <a:rPr lang="zh-CN" altLang="zh-CN" kern="100" dirty="0">
                <a:latin typeface="Times New Roman"/>
                <a:cs typeface="Times New Roman"/>
              </a:rPr>
              <a:t>分片责任制，及时为群众提供对接立案、全程调解、法律咨询、普法宣传等司法服务，推动村里纠纷在村里解决。这启示我们要</a:t>
            </a:r>
            <a:r>
              <a:rPr lang="en-US" altLang="zh-CN" kern="100" dirty="0">
                <a:latin typeface="Times New Roman"/>
                <a:cs typeface="Courier New"/>
              </a:rPr>
              <a:t>(</a:t>
            </a:r>
            <a:r>
              <a:rPr lang="zh-CN" altLang="zh-CN" kern="100" dirty="0">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cs typeface="Courier New"/>
              </a:rPr>
              <a:t>①</a:t>
            </a:r>
            <a:r>
              <a:rPr lang="zh-CN" altLang="zh-CN" kern="100" dirty="0">
                <a:latin typeface="Times New Roman"/>
                <a:cs typeface="Times New Roman"/>
              </a:rPr>
              <a:t>简化司法程序，提高司法效率</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cs typeface="Courier New"/>
              </a:rPr>
              <a:t>②</a:t>
            </a:r>
            <a:r>
              <a:rPr lang="zh-CN" altLang="zh-CN" kern="100" dirty="0">
                <a:latin typeface="Times New Roman"/>
                <a:cs typeface="Times New Roman"/>
              </a:rPr>
              <a:t>构建阳光司法机制，推进公正司法</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cs typeface="Courier New"/>
              </a:rPr>
              <a:t>③</a:t>
            </a:r>
            <a:r>
              <a:rPr lang="zh-CN" altLang="zh-CN" kern="100" dirty="0">
                <a:latin typeface="Times New Roman"/>
                <a:cs typeface="Times New Roman"/>
              </a:rPr>
              <a:t>提供多元司法服务，妥善化解纠纷</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cs typeface="Courier New"/>
              </a:rPr>
              <a:t>④</a:t>
            </a:r>
            <a:r>
              <a:rPr lang="zh-CN" altLang="zh-CN" kern="100" dirty="0">
                <a:latin typeface="Times New Roman"/>
                <a:cs typeface="Times New Roman"/>
              </a:rPr>
              <a:t>推动基层治理法治化，践行司法为民理念</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cs typeface="Courier New"/>
              </a:rPr>
              <a:t>A</a:t>
            </a:r>
            <a:r>
              <a:rPr lang="zh-CN" altLang="zh-CN" kern="100" dirty="0">
                <a:latin typeface="Times New Roman"/>
                <a:cs typeface="Times New Roman"/>
              </a:rPr>
              <a:t>．</a:t>
            </a:r>
            <a:r>
              <a:rPr lang="en-US" altLang="zh-CN" kern="100" dirty="0">
                <a:latin typeface="Times New Roman"/>
                <a:cs typeface="Courier New"/>
              </a:rPr>
              <a:t>①②    B</a:t>
            </a:r>
            <a:r>
              <a:rPr lang="zh-CN" altLang="zh-CN" kern="100" dirty="0">
                <a:latin typeface="Times New Roman"/>
                <a:cs typeface="Times New Roman"/>
              </a:rPr>
              <a:t>．</a:t>
            </a:r>
            <a:r>
              <a:rPr lang="en-US" altLang="zh-CN" kern="100" dirty="0">
                <a:latin typeface="Times New Roman"/>
                <a:cs typeface="Courier New"/>
              </a:rPr>
              <a:t>①④    C</a:t>
            </a:r>
            <a:r>
              <a:rPr lang="zh-CN" altLang="zh-CN" kern="100" dirty="0">
                <a:latin typeface="Times New Roman"/>
                <a:cs typeface="Times New Roman"/>
              </a:rPr>
              <a:t>．</a:t>
            </a:r>
            <a:r>
              <a:rPr lang="en-US" altLang="zh-CN" kern="100" dirty="0">
                <a:latin typeface="Times New Roman"/>
                <a:cs typeface="Courier New"/>
              </a:rPr>
              <a:t>②③    D</a:t>
            </a:r>
            <a:r>
              <a:rPr lang="zh-CN" altLang="zh-CN" kern="100" dirty="0">
                <a:latin typeface="Times New Roman"/>
                <a:cs typeface="Times New Roman"/>
              </a:rPr>
              <a:t>．</a:t>
            </a:r>
            <a:r>
              <a:rPr lang="en-US" altLang="zh-CN" kern="100" dirty="0">
                <a:latin typeface="Times New Roman"/>
                <a:cs typeface="Courier New"/>
              </a:rPr>
              <a:t>③④</a:t>
            </a:r>
            <a:endParaRPr lang="zh-CN" altLang="zh-CN" sz="1050" kern="100" dirty="0">
              <a:effectLst/>
              <a:latin typeface="宋体"/>
              <a:cs typeface="Courier New"/>
            </a:endParaRPr>
          </a:p>
        </p:txBody>
      </p:sp>
      <p:sp>
        <p:nvSpPr>
          <p:cNvPr id="3" name="矩形 2"/>
          <p:cNvSpPr/>
          <p:nvPr/>
        </p:nvSpPr>
        <p:spPr>
          <a:xfrm>
            <a:off x="5364993" y="5328319"/>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259528143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918269"/>
          </a:xfrm>
        </p:spPr>
        <p:txBody>
          <a:bodyPr/>
          <a:lstStyle/>
          <a:p>
            <a:pPr algn="just">
              <a:spcAft>
                <a:spcPts val="0"/>
              </a:spcAft>
            </a:pPr>
            <a:r>
              <a:rPr lang="en-US" altLang="zh-CN" kern="100" dirty="0">
                <a:solidFill>
                  <a:srgbClr val="FF0000"/>
                </a:solidFill>
                <a:latin typeface="Times New Roman"/>
                <a:cs typeface="Courier New"/>
              </a:rPr>
              <a:t>D</a:t>
            </a:r>
            <a:r>
              <a:rPr lang="zh-CN" altLang="zh-CN" kern="100" dirty="0">
                <a:solidFill>
                  <a:srgbClr val="FF0000"/>
                </a:solidFill>
                <a:latin typeface="Times New Roman"/>
                <a:cs typeface="Times New Roman"/>
              </a:rPr>
              <a:t>　</a:t>
            </a:r>
            <a:r>
              <a:rPr lang="zh-CN" altLang="zh-CN" kern="100" dirty="0">
                <a:solidFill>
                  <a:srgbClr val="0000FF"/>
                </a:solidFill>
                <a:latin typeface="Times New Roman"/>
                <a:ea typeface="黑体"/>
                <a:cs typeface="Times New Roman"/>
              </a:rPr>
              <a:t>解析：</a:t>
            </a:r>
            <a:r>
              <a:rPr lang="zh-CN" altLang="zh-CN" kern="100" dirty="0">
                <a:latin typeface="Times New Roman"/>
                <a:ea typeface="华文楷体"/>
                <a:cs typeface="Times New Roman"/>
              </a:rPr>
              <a:t>该镇建立</a:t>
            </a:r>
            <a:r>
              <a:rPr lang="en-US" altLang="zh-CN" kern="100" dirty="0">
                <a:latin typeface="宋体"/>
                <a:cs typeface="Times New Roman"/>
              </a:rPr>
              <a:t>“</a:t>
            </a:r>
            <a:r>
              <a:rPr lang="zh-CN" altLang="zh-CN" kern="100" dirty="0">
                <a:latin typeface="Times New Roman"/>
                <a:ea typeface="华文楷体"/>
                <a:cs typeface="Times New Roman"/>
              </a:rPr>
              <a:t>一村一法官</a:t>
            </a:r>
            <a:r>
              <a:rPr lang="en-US" altLang="zh-CN" kern="100" dirty="0">
                <a:latin typeface="宋体"/>
                <a:cs typeface="Times New Roman"/>
              </a:rPr>
              <a:t>”</a:t>
            </a:r>
            <a:r>
              <a:rPr lang="zh-CN" altLang="zh-CN" kern="100" dirty="0">
                <a:latin typeface="Times New Roman"/>
                <a:ea typeface="华文楷体"/>
                <a:cs typeface="Times New Roman"/>
              </a:rPr>
              <a:t>工作机制，实行</a:t>
            </a:r>
            <a:r>
              <a:rPr lang="en-US" altLang="zh-CN" kern="100" dirty="0">
                <a:latin typeface="宋体"/>
                <a:cs typeface="Times New Roman"/>
              </a:rPr>
              <a:t>“</a:t>
            </a:r>
            <a:r>
              <a:rPr lang="zh-CN" altLang="zh-CN" kern="100" dirty="0">
                <a:latin typeface="Times New Roman"/>
                <a:ea typeface="华文楷体"/>
                <a:cs typeface="Times New Roman"/>
              </a:rPr>
              <a:t>包村法官</a:t>
            </a:r>
            <a:r>
              <a:rPr lang="en-US" altLang="zh-CN" kern="100" dirty="0">
                <a:latin typeface="宋体"/>
                <a:cs typeface="Times New Roman"/>
              </a:rPr>
              <a:t>”</a:t>
            </a:r>
            <a:r>
              <a:rPr lang="zh-CN" altLang="zh-CN" kern="100" dirty="0">
                <a:latin typeface="Times New Roman"/>
                <a:ea typeface="华文楷体"/>
                <a:cs typeface="Times New Roman"/>
              </a:rPr>
              <a:t>分片责任制，及时为群众提供对接立案、全程调解、法律咨询、普法宣传等司法服务，这些做法有效化解了村里纠纷，启示我们要提供多元司法服务，强化基层诉源治理，践行司法为民理念，满足基层法治需求，妥善化解纠纷，进一步推动基层治理法治化，③④正确。材料强调的是通过提供多元司法服务有效化解矛盾纠纷，未涉及简化司法程序、提高司法效率以及推进阳光司法、公正司法等，①②排除。</a:t>
            </a:r>
            <a:endParaRPr lang="zh-CN" altLang="zh-CN" sz="1050" kern="100" dirty="0">
              <a:effectLst/>
              <a:latin typeface="宋体"/>
              <a:cs typeface="Courier New"/>
            </a:endParaRPr>
          </a:p>
        </p:txBody>
      </p:sp>
    </p:spTree>
    <p:extLst>
      <p:ext uri="{BB962C8B-B14F-4D97-AF65-F5344CB8AC3E}">
        <p14:creationId xmlns:p14="http://schemas.microsoft.com/office/powerpoint/2010/main" val="580068801"/>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标题 1"/>
          <p:cNvSpPr txBox="1">
            <a:spLocks noChangeArrowheads="1"/>
          </p:cNvSpPr>
          <p:nvPr/>
        </p:nvSpPr>
        <p:spPr bwMode="auto">
          <a:xfrm>
            <a:off x="17463" y="511014"/>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ctr" eaLnBrk="1" hangingPunct="1">
              <a:lnSpc>
                <a:spcPct val="90000"/>
              </a:lnSpc>
            </a:pPr>
            <a:r>
              <a:rPr lang="zh-CN" altLang="en-US" sz="3600" b="1" dirty="0">
                <a:solidFill>
                  <a:schemeClr val="bg1"/>
                </a:solidFill>
                <a:latin typeface="微软雅黑" pitchFamily="34" charset="-122"/>
                <a:ea typeface="微软雅黑" pitchFamily="34" charset="-122"/>
              </a:rPr>
              <a:t>学习任务目标</a:t>
            </a:r>
          </a:p>
        </p:txBody>
      </p:sp>
      <p:graphicFrame>
        <p:nvGraphicFramePr>
          <p:cNvPr id="2" name="表格 1"/>
          <p:cNvGraphicFramePr>
            <a:graphicFrameLocks noGrp="1"/>
          </p:cNvGraphicFramePr>
          <p:nvPr>
            <p:extLst>
              <p:ext uri="{D42A27DB-BD31-4B8C-83A1-F6EECF244321}">
                <p14:modId xmlns:p14="http://schemas.microsoft.com/office/powerpoint/2010/main" val="2451802295"/>
              </p:ext>
            </p:extLst>
          </p:nvPr>
        </p:nvGraphicFramePr>
        <p:xfrm>
          <a:off x="576263" y="2339987"/>
          <a:ext cx="10369550" cy="2319274"/>
        </p:xfrm>
        <a:graphic>
          <a:graphicData uri="http://schemas.openxmlformats.org/drawingml/2006/table">
            <a:tbl>
              <a:tblPr/>
              <a:tblGrid>
                <a:gridCol w="10369550">
                  <a:extLst>
                    <a:ext uri="{9D8B030D-6E8A-4147-A177-3AD203B41FA5}">
                      <a16:colId xmlns:a16="http://schemas.microsoft.com/office/drawing/2014/main" val="20000"/>
                    </a:ext>
                  </a:extLst>
                </a:gridCol>
              </a:tblGrid>
              <a:tr h="0">
                <a:tc>
                  <a:txBody>
                    <a:bodyPr/>
                    <a:lstStyle/>
                    <a:p>
                      <a:pPr algn="l">
                        <a:lnSpc>
                          <a:spcPct val="140000"/>
                        </a:lnSpc>
                        <a:spcAft>
                          <a:spcPts val="0"/>
                        </a:spcAft>
                        <a:tabLst>
                          <a:tab pos="1260475" algn="l"/>
                          <a:tab pos="1980565" algn="l"/>
                        </a:tabLst>
                      </a:pPr>
                      <a:r>
                        <a:rPr lang="en-US" altLang="zh-CN" sz="2800" b="1" kern="100" dirty="0">
                          <a:effectLst/>
                          <a:latin typeface="Times New Roman" pitchFamily="18" charset="0"/>
                          <a:ea typeface="Times New Roman" pitchFamily="18" charset="0"/>
                          <a:cs typeface="Times New Roman" pitchFamily="18" charset="0"/>
                        </a:rPr>
                        <a:t>1.</a:t>
                      </a:r>
                      <a:r>
                        <a:rPr lang="zh-CN" altLang="en-US" sz="2800" b="1" kern="100" dirty="0">
                          <a:effectLst/>
                          <a:latin typeface="Times New Roman" pitchFamily="18" charset="0"/>
                          <a:ea typeface="Times New Roman" pitchFamily="18" charset="0"/>
                          <a:cs typeface="Times New Roman" pitchFamily="18" charset="0"/>
                        </a:rPr>
                        <a:t>通过探究公正司法的实践，懂得公正司法的内涵，理解推进公正司法的具体措施。</a:t>
                      </a:r>
                    </a:p>
                    <a:p>
                      <a:pPr algn="l">
                        <a:lnSpc>
                          <a:spcPct val="140000"/>
                        </a:lnSpc>
                        <a:spcAft>
                          <a:spcPts val="0"/>
                        </a:spcAft>
                        <a:tabLst>
                          <a:tab pos="1260475" algn="l"/>
                          <a:tab pos="1980565" algn="l"/>
                        </a:tabLst>
                      </a:pPr>
                      <a:r>
                        <a:rPr lang="en-US" altLang="zh-CN" sz="2800" b="1" kern="100" dirty="0">
                          <a:effectLst/>
                          <a:latin typeface="Times New Roman" pitchFamily="18" charset="0"/>
                          <a:ea typeface="Times New Roman" pitchFamily="18" charset="0"/>
                          <a:cs typeface="Times New Roman" pitchFamily="18" charset="0"/>
                        </a:rPr>
                        <a:t>2</a:t>
                      </a:r>
                      <a:r>
                        <a:rPr lang="zh-CN" altLang="en-US" sz="2800" b="1" kern="100" dirty="0">
                          <a:effectLst/>
                          <a:latin typeface="Times New Roman" pitchFamily="18" charset="0"/>
                          <a:ea typeface="Times New Roman" pitchFamily="18" charset="0"/>
                          <a:cs typeface="Times New Roman" pitchFamily="18" charset="0"/>
                        </a:rPr>
                        <a:t>．根据我国司法机关的司法活动，理解公正司法对于依法治国的重要性，认同公正司法，维护社会公平正义。</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109895064"/>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213478"/>
          </a:xfrm>
        </p:spPr>
        <p:txBody>
          <a:bodyPr/>
          <a:lstStyle/>
          <a:p>
            <a:pPr algn="just">
              <a:lnSpc>
                <a:spcPct val="120000"/>
              </a:lnSpc>
              <a:spcAft>
                <a:spcPts val="0"/>
              </a:spcAft>
            </a:pPr>
            <a:r>
              <a:rPr lang="en-US" altLang="zh-CN" kern="100" dirty="0">
                <a:latin typeface="Times New Roman"/>
                <a:cs typeface="Courier New"/>
              </a:rPr>
              <a:t>2</a:t>
            </a:r>
            <a:r>
              <a:rPr lang="zh-CN" altLang="zh-CN" kern="100" dirty="0">
                <a:latin typeface="Times New Roman"/>
                <a:cs typeface="Times New Roman"/>
              </a:rPr>
              <a:t>．轻微</a:t>
            </a:r>
            <a:r>
              <a:rPr lang="zh-CN" altLang="en-US" kern="100" dirty="0">
                <a:latin typeface="Times New Roman"/>
                <a:cs typeface="Times New Roman"/>
              </a:rPr>
              <a:t>犯</a:t>
            </a:r>
            <a:r>
              <a:rPr lang="zh-CN" altLang="zh-CN" kern="100" dirty="0">
                <a:latin typeface="Times New Roman"/>
                <a:cs typeface="Times New Roman"/>
              </a:rPr>
              <a:t>罪案件的被告人主观恶性和人身危险性相对较小，且已承担了刑责并经过教育和改造，但仍因</a:t>
            </a:r>
            <a:r>
              <a:rPr lang="en-US" altLang="zh-CN" kern="100" dirty="0">
                <a:latin typeface="宋体"/>
                <a:cs typeface="Times New Roman"/>
              </a:rPr>
              <a:t>“</a:t>
            </a:r>
            <a:r>
              <a:rPr lang="zh-CN" altLang="zh-CN" kern="100" dirty="0">
                <a:latin typeface="Times New Roman"/>
                <a:cs typeface="Times New Roman"/>
              </a:rPr>
              <a:t>有案底</a:t>
            </a:r>
            <a:r>
              <a:rPr lang="en-US" altLang="zh-CN" kern="100" dirty="0">
                <a:latin typeface="宋体"/>
                <a:cs typeface="Times New Roman"/>
              </a:rPr>
              <a:t>”“</a:t>
            </a:r>
            <a:r>
              <a:rPr lang="zh-CN" altLang="zh-CN" kern="100" dirty="0">
                <a:latin typeface="Times New Roman"/>
                <a:cs typeface="Times New Roman"/>
              </a:rPr>
              <a:t>有前科</a:t>
            </a:r>
            <a:r>
              <a:rPr lang="en-US" altLang="zh-CN" kern="100" dirty="0">
                <a:latin typeface="宋体"/>
                <a:cs typeface="Times New Roman"/>
              </a:rPr>
              <a:t>”</a:t>
            </a:r>
            <a:r>
              <a:rPr lang="zh-CN" altLang="zh-CN" kern="100" dirty="0">
                <a:latin typeface="Times New Roman"/>
                <a:cs typeface="Times New Roman"/>
              </a:rPr>
              <a:t>须终身承担不利后果。党的二十届三中全会指出，建立轻微犯罪记录封存制度。犯罪记录被封存的，除法律另有规定外，不得向任何单位和个人提供。这一制度</a:t>
            </a:r>
            <a:r>
              <a:rPr lang="en-US" altLang="zh-CN" kern="100" dirty="0">
                <a:latin typeface="Times New Roman"/>
                <a:cs typeface="Courier New"/>
              </a:rPr>
              <a:t> (</a:t>
            </a:r>
            <a:r>
              <a:rPr lang="zh-CN" altLang="zh-CN" kern="100" dirty="0">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cs typeface="Courier New"/>
              </a:rPr>
              <a:t>①</a:t>
            </a:r>
            <a:r>
              <a:rPr lang="zh-CN" altLang="zh-CN" kern="100" dirty="0">
                <a:latin typeface="Times New Roman"/>
                <a:cs typeface="Times New Roman"/>
              </a:rPr>
              <a:t>体现了宽严相济的刑事政策</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cs typeface="Courier New"/>
              </a:rPr>
              <a:t>②</a:t>
            </a:r>
            <a:r>
              <a:rPr lang="zh-CN" altLang="zh-CN" kern="100" dirty="0">
                <a:latin typeface="Times New Roman"/>
                <a:cs typeface="Times New Roman"/>
              </a:rPr>
              <a:t>能够扩大行政机关的自由裁量权</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cs typeface="Courier New"/>
              </a:rPr>
              <a:t>③</a:t>
            </a:r>
            <a:r>
              <a:rPr lang="zh-CN" altLang="zh-CN" kern="100" dirty="0">
                <a:latin typeface="Times New Roman"/>
                <a:cs typeface="Times New Roman"/>
              </a:rPr>
              <a:t>有利于提高我国人权法治保障水平</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cs typeface="Courier New"/>
              </a:rPr>
              <a:t>④</a:t>
            </a:r>
            <a:r>
              <a:rPr lang="zh-CN" altLang="zh-CN" kern="100" dirty="0">
                <a:latin typeface="Times New Roman"/>
                <a:cs typeface="Times New Roman"/>
              </a:rPr>
              <a:t>有利于人民检察院依法独立行使审判权</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cs typeface="Courier New"/>
              </a:rPr>
              <a:t>A</a:t>
            </a:r>
            <a:r>
              <a:rPr lang="zh-CN" altLang="zh-CN" kern="100" dirty="0">
                <a:latin typeface="Times New Roman"/>
                <a:cs typeface="Times New Roman"/>
              </a:rPr>
              <a:t>．</a:t>
            </a:r>
            <a:r>
              <a:rPr lang="en-US" altLang="zh-CN" kern="100" dirty="0">
                <a:latin typeface="Times New Roman"/>
                <a:cs typeface="Courier New"/>
              </a:rPr>
              <a:t>①②    B</a:t>
            </a:r>
            <a:r>
              <a:rPr lang="zh-CN" altLang="zh-CN" kern="100" dirty="0">
                <a:latin typeface="Times New Roman"/>
                <a:cs typeface="Times New Roman"/>
              </a:rPr>
              <a:t>．</a:t>
            </a:r>
            <a:r>
              <a:rPr lang="en-US" altLang="zh-CN" kern="100" dirty="0">
                <a:latin typeface="Times New Roman"/>
                <a:cs typeface="Courier New"/>
              </a:rPr>
              <a:t>①③    C</a:t>
            </a:r>
            <a:r>
              <a:rPr lang="zh-CN" altLang="zh-CN" kern="100" dirty="0">
                <a:latin typeface="Times New Roman"/>
                <a:cs typeface="Times New Roman"/>
              </a:rPr>
              <a:t>．</a:t>
            </a:r>
            <a:r>
              <a:rPr lang="en-US" altLang="zh-CN" kern="100" dirty="0">
                <a:latin typeface="Times New Roman"/>
                <a:cs typeface="Courier New"/>
              </a:rPr>
              <a:t>②④    D</a:t>
            </a:r>
            <a:r>
              <a:rPr lang="zh-CN" altLang="zh-CN" kern="100" dirty="0">
                <a:latin typeface="Times New Roman"/>
                <a:cs typeface="Times New Roman"/>
              </a:rPr>
              <a:t>．</a:t>
            </a:r>
            <a:r>
              <a:rPr lang="en-US" altLang="zh-CN" kern="100" dirty="0">
                <a:latin typeface="Times New Roman"/>
                <a:cs typeface="Courier New"/>
              </a:rPr>
              <a:t>③④</a:t>
            </a:r>
            <a:endParaRPr lang="zh-CN" altLang="zh-CN" sz="1050" kern="100" dirty="0">
              <a:effectLst/>
              <a:latin typeface="宋体"/>
              <a:cs typeface="Courier New"/>
            </a:endParaRPr>
          </a:p>
        </p:txBody>
      </p:sp>
      <p:sp>
        <p:nvSpPr>
          <p:cNvPr id="3" name="矩形 2"/>
          <p:cNvSpPr/>
          <p:nvPr/>
        </p:nvSpPr>
        <p:spPr>
          <a:xfrm>
            <a:off x="1980617" y="5364323"/>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137203874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711785"/>
          </a:xfrm>
        </p:spPr>
        <p:txBody>
          <a:bodyPr/>
          <a:lstStyle/>
          <a:p>
            <a:pPr algn="just">
              <a:spcAft>
                <a:spcPts val="0"/>
              </a:spcAft>
            </a:pPr>
            <a:r>
              <a:rPr lang="en-US" altLang="zh-CN" kern="100" dirty="0">
                <a:solidFill>
                  <a:srgbClr val="FF0000"/>
                </a:solidFill>
                <a:latin typeface="Times New Roman"/>
                <a:cs typeface="Courier New"/>
              </a:rPr>
              <a:t>B</a:t>
            </a:r>
            <a:r>
              <a:rPr lang="zh-CN" altLang="zh-CN" kern="100" dirty="0">
                <a:solidFill>
                  <a:srgbClr val="FF0000"/>
                </a:solidFill>
                <a:latin typeface="Times New Roman"/>
                <a:cs typeface="Times New Roman"/>
              </a:rPr>
              <a:t>　</a:t>
            </a:r>
            <a:r>
              <a:rPr lang="zh-CN" altLang="zh-CN" kern="100" dirty="0">
                <a:solidFill>
                  <a:srgbClr val="0000FF"/>
                </a:solidFill>
                <a:latin typeface="Times New Roman"/>
                <a:ea typeface="黑体"/>
                <a:cs typeface="Times New Roman"/>
              </a:rPr>
              <a:t>解析：</a:t>
            </a:r>
            <a:r>
              <a:rPr lang="zh-CN" altLang="zh-CN" kern="100" dirty="0">
                <a:latin typeface="Times New Roman"/>
                <a:ea typeface="华文楷体"/>
                <a:cs typeface="Times New Roman"/>
              </a:rPr>
              <a:t>轻微犯罪记录封存制度体现了宽严相济的刑事政策，有利于帮助轻微犯罪人员顺利回归社会，是我国尊重和保障人权的一个重要体现，有利于提高我国人权法治保障水平，</a:t>
            </a:r>
            <a:r>
              <a:rPr lang="en-US" altLang="zh-CN" kern="100" dirty="0">
                <a:latin typeface="Times New Roman"/>
                <a:ea typeface="华文楷体"/>
                <a:cs typeface="Courier New"/>
              </a:rPr>
              <a:t>①③</a:t>
            </a:r>
            <a:r>
              <a:rPr lang="zh-CN" altLang="zh-CN" kern="100" dirty="0">
                <a:latin typeface="Times New Roman"/>
                <a:ea typeface="华文楷体"/>
                <a:cs typeface="Times New Roman"/>
              </a:rPr>
              <a:t>正确。轻微犯罪记录封存制度与行政机关的自由裁量权无关，</a:t>
            </a:r>
            <a:r>
              <a:rPr lang="en-US" altLang="zh-CN" kern="100" dirty="0">
                <a:latin typeface="Times New Roman"/>
                <a:ea typeface="华文楷体"/>
                <a:cs typeface="Courier New"/>
              </a:rPr>
              <a:t>②</a:t>
            </a:r>
            <a:r>
              <a:rPr lang="zh-CN" altLang="zh-CN" kern="100" dirty="0">
                <a:latin typeface="Times New Roman"/>
                <a:ea typeface="华文楷体"/>
                <a:cs typeface="Times New Roman"/>
              </a:rPr>
              <a:t>排除。人民检察院依法独立行使检察权，而不是审判权，并且材料与人民检察院依法独立行使职权没有关系，④排除。</a:t>
            </a:r>
            <a:endParaRPr lang="zh-CN" altLang="zh-CN" sz="1050" kern="100" dirty="0">
              <a:effectLst/>
              <a:latin typeface="宋体"/>
              <a:cs typeface="Courier New"/>
            </a:endParaRPr>
          </a:p>
        </p:txBody>
      </p:sp>
    </p:spTree>
    <p:extLst>
      <p:ext uri="{BB962C8B-B14F-4D97-AF65-F5344CB8AC3E}">
        <p14:creationId xmlns:p14="http://schemas.microsoft.com/office/powerpoint/2010/main" val="987846442"/>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1"/>
          <p:cNvSpPr txBox="1">
            <a:spLocks/>
          </p:cNvSpPr>
          <p:nvPr/>
        </p:nvSpPr>
        <p:spPr bwMode="auto">
          <a:xfrm>
            <a:off x="414338" y="1259867"/>
            <a:ext cx="10693400" cy="4859087"/>
          </a:xfrm>
          <a:prstGeom prst="rect">
            <a:avLst/>
          </a:prstGeom>
          <a:noFill/>
          <a:ln>
            <a:solidFill>
              <a:srgbClr val="FF0000"/>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0" indent="0" algn="l" defTabSz="863600" rtl="0" eaLnBrk="1" fontAlgn="auto" hangingPunct="1">
              <a:lnSpc>
                <a:spcPct val="140000"/>
              </a:lnSpc>
              <a:spcBef>
                <a:spcPts val="0"/>
              </a:spcBef>
              <a:spcAft>
                <a:spcPct val="0"/>
              </a:spcAft>
              <a:buFont typeface="Arial" pitchFamily="34" charset="0"/>
              <a:buNone/>
              <a:defRPr sz="2800" b="1"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spcAft>
                <a:spcPts val="0"/>
              </a:spcAft>
            </a:pPr>
            <a:r>
              <a:rPr lang="zh-CN" altLang="zh-CN" kern="100" dirty="0">
                <a:latin typeface="Times New Roman"/>
                <a:ea typeface="华文仿宋"/>
                <a:cs typeface="Times New Roman"/>
              </a:rPr>
              <a:t>推进公正司法</a:t>
            </a:r>
            <a:endParaRPr lang="zh-CN" altLang="zh-CN" sz="1050" kern="100" dirty="0">
              <a:latin typeface="宋体"/>
              <a:cs typeface="Courier New"/>
            </a:endParaRPr>
          </a:p>
          <a:p>
            <a:pPr algn="just">
              <a:spcAft>
                <a:spcPts val="0"/>
              </a:spcAft>
            </a:pPr>
            <a:r>
              <a:rPr lang="en-US" altLang="zh-CN" kern="100" dirty="0">
                <a:latin typeface="Times New Roman"/>
                <a:ea typeface="华文仿宋"/>
                <a:cs typeface="Courier New"/>
              </a:rPr>
              <a:t>(1)</a:t>
            </a:r>
            <a:r>
              <a:rPr lang="zh-CN" altLang="zh-CN" kern="100" dirty="0">
                <a:latin typeface="Times New Roman"/>
                <a:ea typeface="华文仿宋"/>
                <a:cs typeface="Times New Roman"/>
              </a:rPr>
              <a:t>深化司法体制综合配套改革，全面准确落实司法责任制，加快建设公正高效权威的社会主义司法制度，努力让人民群众在每一个司法案件中感受到公平正义。</a:t>
            </a:r>
            <a:endParaRPr lang="zh-CN" altLang="zh-CN" sz="1050" kern="100" dirty="0">
              <a:latin typeface="宋体"/>
              <a:cs typeface="Courier New"/>
            </a:endParaRPr>
          </a:p>
          <a:p>
            <a:pPr algn="just">
              <a:spcAft>
                <a:spcPts val="0"/>
              </a:spcAft>
            </a:pPr>
            <a:r>
              <a:rPr lang="en-US" altLang="zh-CN" kern="100" dirty="0">
                <a:latin typeface="Times New Roman"/>
                <a:ea typeface="华文仿宋"/>
                <a:cs typeface="Courier New"/>
              </a:rPr>
              <a:t>(2)</a:t>
            </a:r>
            <a:r>
              <a:rPr lang="zh-CN" altLang="zh-CN" kern="100" dirty="0">
                <a:latin typeface="Times New Roman"/>
                <a:ea typeface="华文仿宋"/>
                <a:cs typeface="Times New Roman"/>
              </a:rPr>
              <a:t>规范司法权力运行，健全公安机关、审判机关、检察机关、司法行政机关各司其职、相互配合、相互制约的体制机制。</a:t>
            </a:r>
            <a:endParaRPr lang="zh-CN" altLang="zh-CN" sz="1050" kern="100" dirty="0">
              <a:latin typeface="宋体"/>
              <a:cs typeface="Courier New"/>
            </a:endParaRPr>
          </a:p>
          <a:p>
            <a:pPr algn="just">
              <a:spcAft>
                <a:spcPts val="0"/>
              </a:spcAft>
            </a:pPr>
            <a:r>
              <a:rPr lang="en-US" altLang="zh-CN" kern="100" dirty="0">
                <a:latin typeface="Times New Roman"/>
                <a:ea typeface="华文仿宋"/>
                <a:cs typeface="Courier New"/>
              </a:rPr>
              <a:t>(3)</a:t>
            </a:r>
            <a:r>
              <a:rPr lang="zh-CN" altLang="zh-CN" kern="100" dirty="0">
                <a:latin typeface="Times New Roman"/>
                <a:ea typeface="华文仿宋"/>
                <a:cs typeface="Times New Roman"/>
              </a:rPr>
              <a:t>强化对司法活动的制约监督，促进司法公正。加强检察机关法律监督工作。完善公益诉讼制度。</a:t>
            </a:r>
            <a:endParaRPr lang="zh-CN" altLang="zh-CN" sz="1050" kern="100" dirty="0">
              <a:effectLst/>
              <a:latin typeface="宋体"/>
              <a:cs typeface="Courier New"/>
            </a:endParaRPr>
          </a:p>
        </p:txBody>
      </p:sp>
      <p:pic>
        <p:nvPicPr>
          <p:cNvPr id="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9062" y="753483"/>
            <a:ext cx="2695575" cy="466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68734938"/>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44613" y="802432"/>
            <a:ext cx="7456488"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8" name="Picture 2" descr="S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24633" y="1763923"/>
            <a:ext cx="6230938" cy="2306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27683982"/>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标题 1"/>
          <p:cNvSpPr txBox="1">
            <a:spLocks noChangeArrowheads="1"/>
          </p:cNvSpPr>
          <p:nvPr/>
        </p:nvSpPr>
        <p:spPr bwMode="auto">
          <a:xfrm>
            <a:off x="0" y="547018"/>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ctr" eaLnBrk="1" hangingPunct="1">
              <a:lnSpc>
                <a:spcPct val="90000"/>
              </a:lnSpc>
            </a:pPr>
            <a:r>
              <a:rPr lang="zh-CN" altLang="en-US" sz="3600" b="1" dirty="0">
                <a:solidFill>
                  <a:schemeClr val="bg1"/>
                </a:solidFill>
                <a:latin typeface="微软雅黑" pitchFamily="34" charset="-122"/>
                <a:ea typeface="微软雅黑" pitchFamily="34" charset="-122"/>
              </a:rPr>
              <a:t>诊断式评价</a:t>
            </a:r>
          </a:p>
        </p:txBody>
      </p:sp>
      <p:sp>
        <p:nvSpPr>
          <p:cNvPr id="2" name="副标题 1"/>
          <p:cNvSpPr>
            <a:spLocks noGrp="1"/>
          </p:cNvSpPr>
          <p:nvPr>
            <p:ph type="subTitle" idx="1"/>
          </p:nvPr>
        </p:nvSpPr>
        <p:spPr>
          <a:xfrm>
            <a:off x="415037" y="1655911"/>
            <a:ext cx="10692000" cy="4315027"/>
          </a:xfrm>
        </p:spPr>
        <p:txBody>
          <a:bodyPr/>
          <a:lstStyle/>
          <a:p>
            <a:pPr algn="just">
              <a:spcAft>
                <a:spcPts val="0"/>
              </a:spcAft>
            </a:pPr>
            <a:r>
              <a:rPr lang="en-US" altLang="zh-CN" kern="100" dirty="0">
                <a:latin typeface="Times New Roman"/>
                <a:ea typeface="黑体"/>
                <a:cs typeface="Courier New"/>
              </a:rPr>
              <a:t>1</a:t>
            </a:r>
            <a:r>
              <a:rPr lang="zh-CN" altLang="zh-CN" kern="100" dirty="0">
                <a:latin typeface="Times New Roman"/>
                <a:cs typeface="Times New Roman"/>
              </a:rPr>
              <a:t>．某镇政府在修公路时造成一村民承包地里的庄稼毁坏，后未赔偿。该村民向法院提起行政诉讼，法院经过庭审调查，判决镇政府赔偿该村民损失。不符合这一事实的选项是</a:t>
            </a:r>
            <a:r>
              <a:rPr lang="en-US" altLang="zh-CN" kern="100" dirty="0">
                <a:latin typeface="Times New Roman"/>
                <a:cs typeface="Courier New"/>
              </a:rPr>
              <a:t> (</a:t>
            </a:r>
            <a:r>
              <a:rPr lang="zh-CN" altLang="zh-CN" kern="100" dirty="0">
                <a:latin typeface="Times New Roman"/>
                <a:cs typeface="Times New Roman"/>
              </a:rPr>
              <a:t>　</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A</a:t>
            </a:r>
            <a:r>
              <a:rPr lang="zh-CN" altLang="zh-CN" kern="100" dirty="0">
                <a:latin typeface="Times New Roman"/>
                <a:cs typeface="Times New Roman"/>
              </a:rPr>
              <a:t>．政府滥用职权会损害群众的切身利益</a:t>
            </a:r>
            <a:endParaRPr lang="zh-CN" altLang="zh-CN" sz="1050" kern="100" dirty="0">
              <a:latin typeface="宋体"/>
              <a:cs typeface="Courier New"/>
            </a:endParaRPr>
          </a:p>
          <a:p>
            <a:pPr algn="just">
              <a:spcAft>
                <a:spcPts val="0"/>
              </a:spcAft>
            </a:pPr>
            <a:r>
              <a:rPr lang="en-US" altLang="zh-CN" kern="100" dirty="0">
                <a:latin typeface="Times New Roman"/>
                <a:cs typeface="Courier New"/>
              </a:rPr>
              <a:t>B</a:t>
            </a:r>
            <a:r>
              <a:rPr lang="zh-CN" altLang="zh-CN" kern="100" dirty="0">
                <a:latin typeface="Times New Roman"/>
                <a:cs typeface="Times New Roman"/>
              </a:rPr>
              <a:t>．司法机关必须依法行政</a:t>
            </a:r>
            <a:endParaRPr lang="zh-CN" altLang="zh-CN" sz="1050" kern="100" dirty="0">
              <a:latin typeface="宋体"/>
              <a:cs typeface="Courier New"/>
            </a:endParaRPr>
          </a:p>
          <a:p>
            <a:pPr algn="just">
              <a:spcAft>
                <a:spcPts val="0"/>
              </a:spcAft>
            </a:pPr>
            <a:r>
              <a:rPr lang="en-US" altLang="zh-CN" kern="100" dirty="0">
                <a:latin typeface="Times New Roman"/>
                <a:cs typeface="Courier New"/>
              </a:rPr>
              <a:t>C</a:t>
            </a:r>
            <a:r>
              <a:rPr lang="zh-CN" altLang="zh-CN" kern="100" dirty="0">
                <a:latin typeface="Times New Roman"/>
                <a:cs typeface="Times New Roman"/>
              </a:rPr>
              <a:t>．我国公民的合法权益依法受到保护</a:t>
            </a:r>
            <a:endParaRPr lang="zh-CN" altLang="zh-CN" sz="1050" kern="100" dirty="0">
              <a:latin typeface="宋体"/>
              <a:cs typeface="Courier New"/>
            </a:endParaRPr>
          </a:p>
          <a:p>
            <a:pPr algn="just">
              <a:spcAft>
                <a:spcPts val="0"/>
              </a:spcAft>
            </a:pPr>
            <a:r>
              <a:rPr lang="en-US" altLang="zh-CN" kern="100" dirty="0">
                <a:latin typeface="Times New Roman"/>
                <a:cs typeface="Courier New"/>
              </a:rPr>
              <a:t>D</a:t>
            </a:r>
            <a:r>
              <a:rPr lang="zh-CN" altLang="zh-CN" kern="100" dirty="0">
                <a:latin typeface="Times New Roman"/>
                <a:cs typeface="Times New Roman"/>
              </a:rPr>
              <a:t>．行政机关行使行政职权受人民法院监督</a:t>
            </a:r>
            <a:endParaRPr lang="zh-CN" altLang="zh-CN" sz="1050" kern="100" dirty="0">
              <a:latin typeface="宋体"/>
              <a:cs typeface="Courier New"/>
            </a:endParaRPr>
          </a:p>
        </p:txBody>
      </p:sp>
      <p:sp>
        <p:nvSpPr>
          <p:cNvPr id="4" name="矩形 3"/>
          <p:cNvSpPr/>
          <p:nvPr/>
        </p:nvSpPr>
        <p:spPr>
          <a:xfrm>
            <a:off x="316817" y="4104183"/>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344886490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315027"/>
          </a:xfrm>
        </p:spPr>
        <p:txBody>
          <a:bodyPr/>
          <a:lstStyle/>
          <a:p>
            <a:pPr algn="just">
              <a:spcAft>
                <a:spcPts val="0"/>
              </a:spcAft>
            </a:pPr>
            <a:r>
              <a:rPr lang="en-US" altLang="zh-CN" kern="100" dirty="0">
                <a:latin typeface="Times New Roman"/>
                <a:cs typeface="Courier New"/>
              </a:rPr>
              <a:t>2</a:t>
            </a:r>
            <a:r>
              <a:rPr lang="zh-CN" altLang="zh-CN" kern="100" dirty="0">
                <a:latin typeface="Times New Roman"/>
                <a:cs typeface="Times New Roman"/>
              </a:rPr>
              <a:t>．一次不公正的</a:t>
            </a:r>
            <a:r>
              <a:rPr lang="zh-CN" altLang="en-US" kern="100" dirty="0">
                <a:latin typeface="Times New Roman"/>
                <a:cs typeface="Times New Roman"/>
              </a:rPr>
              <a:t>裁</a:t>
            </a:r>
            <a:r>
              <a:rPr lang="zh-CN" altLang="zh-CN" kern="100" dirty="0">
                <a:latin typeface="Times New Roman"/>
                <a:cs typeface="Times New Roman"/>
              </a:rPr>
              <a:t>判，其恶果甚至超过十次犯罪。因为犯罪虽是无视法律</a:t>
            </a:r>
            <a:r>
              <a:rPr lang="en-US" altLang="zh-CN" kern="100" dirty="0">
                <a:latin typeface="Times New Roman"/>
                <a:cs typeface="Courier New"/>
              </a:rPr>
              <a:t>——</a:t>
            </a:r>
            <a:r>
              <a:rPr lang="zh-CN" altLang="zh-CN" kern="100" dirty="0">
                <a:latin typeface="Times New Roman"/>
                <a:cs typeface="Times New Roman"/>
              </a:rPr>
              <a:t>好比污染了水流；而不公正的审判则毁坏法律</a:t>
            </a:r>
            <a:r>
              <a:rPr lang="en-US" altLang="zh-CN" kern="100" dirty="0">
                <a:latin typeface="Times New Roman"/>
                <a:cs typeface="Courier New"/>
              </a:rPr>
              <a:t>——</a:t>
            </a:r>
            <a:r>
              <a:rPr lang="zh-CN" altLang="zh-CN" kern="100" dirty="0">
                <a:latin typeface="Times New Roman"/>
                <a:cs typeface="Times New Roman"/>
              </a:rPr>
              <a:t>好比污染了水源。这一名言说明</a:t>
            </a:r>
            <a:r>
              <a:rPr lang="en-US" altLang="zh-CN" kern="100" dirty="0">
                <a:latin typeface="Times New Roman"/>
                <a:cs typeface="Courier New"/>
              </a:rPr>
              <a:t> (</a:t>
            </a:r>
            <a:r>
              <a:rPr lang="zh-CN" altLang="zh-CN" kern="100" dirty="0">
                <a:latin typeface="Times New Roman"/>
                <a:cs typeface="Times New Roman"/>
              </a:rPr>
              <a:t>　</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A</a:t>
            </a:r>
            <a:r>
              <a:rPr lang="zh-CN" altLang="zh-CN" kern="100" dirty="0">
                <a:latin typeface="Times New Roman"/>
                <a:cs typeface="Times New Roman"/>
              </a:rPr>
              <a:t>．要严格公正执法</a:t>
            </a:r>
            <a:endParaRPr lang="zh-CN" altLang="zh-CN" sz="1050" kern="100" dirty="0">
              <a:latin typeface="宋体"/>
              <a:cs typeface="Courier New"/>
            </a:endParaRPr>
          </a:p>
          <a:p>
            <a:pPr algn="just">
              <a:spcAft>
                <a:spcPts val="0"/>
              </a:spcAft>
            </a:pPr>
            <a:r>
              <a:rPr lang="en-US" altLang="zh-CN" kern="100" dirty="0">
                <a:latin typeface="Times New Roman"/>
                <a:cs typeface="Courier New"/>
              </a:rPr>
              <a:t>B</a:t>
            </a:r>
            <a:r>
              <a:rPr lang="zh-CN" altLang="zh-CN" kern="100" dirty="0">
                <a:latin typeface="Times New Roman"/>
                <a:cs typeface="Times New Roman"/>
              </a:rPr>
              <a:t>．司法的结果要公正</a:t>
            </a:r>
            <a:endParaRPr lang="zh-CN" altLang="zh-CN" sz="1050" kern="100" dirty="0">
              <a:latin typeface="宋体"/>
              <a:cs typeface="Courier New"/>
            </a:endParaRPr>
          </a:p>
          <a:p>
            <a:pPr algn="just">
              <a:spcAft>
                <a:spcPts val="0"/>
              </a:spcAft>
            </a:pPr>
            <a:r>
              <a:rPr lang="en-US" altLang="zh-CN" kern="100" dirty="0">
                <a:latin typeface="Times New Roman"/>
                <a:cs typeface="Courier New"/>
              </a:rPr>
              <a:t>C</a:t>
            </a:r>
            <a:r>
              <a:rPr lang="zh-CN" altLang="zh-CN" kern="100" dirty="0">
                <a:latin typeface="Times New Roman"/>
                <a:cs typeface="Times New Roman"/>
              </a:rPr>
              <a:t>．</a:t>
            </a:r>
            <a:r>
              <a:rPr lang="zh-CN" altLang="en-US" kern="100" dirty="0">
                <a:latin typeface="Times New Roman"/>
                <a:cs typeface="Times New Roman"/>
              </a:rPr>
              <a:t>司法</a:t>
            </a:r>
            <a:r>
              <a:rPr lang="zh-CN" altLang="zh-CN" kern="100" dirty="0">
                <a:latin typeface="Times New Roman"/>
                <a:cs typeface="Times New Roman"/>
              </a:rPr>
              <a:t>结果公正比</a:t>
            </a:r>
            <a:r>
              <a:rPr lang="zh-CN" altLang="en-US" kern="100" dirty="0">
                <a:latin typeface="Times New Roman"/>
                <a:cs typeface="Times New Roman"/>
              </a:rPr>
              <a:t>司法</a:t>
            </a:r>
            <a:r>
              <a:rPr lang="zh-CN" altLang="zh-CN" kern="100" dirty="0">
                <a:latin typeface="Times New Roman"/>
                <a:cs typeface="Times New Roman"/>
              </a:rPr>
              <a:t>程序公正更重要</a:t>
            </a:r>
            <a:endParaRPr lang="zh-CN" altLang="zh-CN" sz="1050" kern="100" dirty="0">
              <a:latin typeface="宋体"/>
              <a:cs typeface="Courier New"/>
            </a:endParaRPr>
          </a:p>
          <a:p>
            <a:pPr algn="just">
              <a:spcAft>
                <a:spcPts val="0"/>
              </a:spcAft>
            </a:pPr>
            <a:r>
              <a:rPr lang="en-US" altLang="zh-CN" kern="100" dirty="0">
                <a:latin typeface="Times New Roman"/>
                <a:cs typeface="Courier New"/>
              </a:rPr>
              <a:t>D</a:t>
            </a:r>
            <a:r>
              <a:rPr lang="zh-CN" altLang="zh-CN" kern="100" dirty="0">
                <a:latin typeface="Times New Roman"/>
                <a:cs typeface="Times New Roman"/>
              </a:rPr>
              <a:t>．程序公正，可以最大化实现结果公正</a:t>
            </a:r>
            <a:endParaRPr lang="zh-CN" altLang="zh-CN" sz="1050" kern="100" dirty="0">
              <a:effectLst/>
              <a:latin typeface="宋体"/>
              <a:cs typeface="Courier New"/>
            </a:endParaRPr>
          </a:p>
        </p:txBody>
      </p:sp>
      <p:sp>
        <p:nvSpPr>
          <p:cNvPr id="3" name="矩形 2"/>
          <p:cNvSpPr/>
          <p:nvPr/>
        </p:nvSpPr>
        <p:spPr>
          <a:xfrm>
            <a:off x="316817" y="3168079"/>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37368221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213478"/>
          </a:xfrm>
        </p:spPr>
        <p:txBody>
          <a:bodyPr/>
          <a:lstStyle/>
          <a:p>
            <a:pPr algn="just">
              <a:lnSpc>
                <a:spcPct val="120000"/>
              </a:lnSpc>
              <a:spcAft>
                <a:spcPts val="0"/>
              </a:spcAft>
            </a:pPr>
            <a:r>
              <a:rPr lang="en-US" altLang="zh-CN" kern="100" dirty="0">
                <a:latin typeface="Times New Roman"/>
                <a:cs typeface="Courier New"/>
              </a:rPr>
              <a:t>3</a:t>
            </a:r>
            <a:r>
              <a:rPr lang="zh-CN" altLang="zh-CN" kern="100" dirty="0">
                <a:latin typeface="Times New Roman"/>
                <a:cs typeface="Times New Roman"/>
              </a:rPr>
              <a:t>．</a:t>
            </a:r>
            <a:r>
              <a:rPr lang="en-US" altLang="zh-CN" kern="100" dirty="0">
                <a:latin typeface="Times New Roman"/>
                <a:cs typeface="Courier New"/>
              </a:rPr>
              <a:t>2024</a:t>
            </a:r>
            <a:r>
              <a:rPr lang="zh-CN" altLang="zh-CN" kern="100" dirty="0">
                <a:latin typeface="Times New Roman"/>
                <a:cs typeface="Times New Roman"/>
              </a:rPr>
              <a:t>年，全国司法机关深入学习贯彻习近平法治思想，积极回应人民群众新要求新期待，扎实推进矛盾纠纷化解</a:t>
            </a:r>
            <a:r>
              <a:rPr lang="zh-CN" altLang="zh-CN" kern="100" dirty="0">
                <a:latin typeface="宋体"/>
                <a:cs typeface="Times New Roman"/>
              </a:rPr>
              <a:t>“</a:t>
            </a:r>
            <a:r>
              <a:rPr lang="zh-CN" altLang="zh-CN" kern="100" dirty="0">
                <a:latin typeface="Times New Roman"/>
                <a:cs typeface="Times New Roman"/>
              </a:rPr>
              <a:t>解民忧</a:t>
            </a:r>
            <a:r>
              <a:rPr lang="zh-CN" altLang="zh-CN" kern="100" dirty="0">
                <a:latin typeface="宋体"/>
                <a:cs typeface="Times New Roman"/>
              </a:rPr>
              <a:t>”</a:t>
            </a:r>
            <a:r>
              <a:rPr lang="zh-CN" altLang="zh-CN" kern="100" dirty="0">
                <a:latin typeface="Times New Roman"/>
                <a:cs typeface="Times New Roman"/>
              </a:rPr>
              <a:t>、法治宣传</a:t>
            </a:r>
            <a:r>
              <a:rPr lang="zh-CN" altLang="zh-CN" kern="100" dirty="0">
                <a:latin typeface="宋体"/>
                <a:cs typeface="Times New Roman"/>
              </a:rPr>
              <a:t>“</a:t>
            </a:r>
            <a:r>
              <a:rPr lang="zh-CN" altLang="zh-CN" kern="100" dirty="0">
                <a:latin typeface="Times New Roman"/>
                <a:cs typeface="Times New Roman"/>
              </a:rPr>
              <a:t>释民惑</a:t>
            </a:r>
            <a:r>
              <a:rPr lang="zh-CN" altLang="zh-CN" kern="100" dirty="0">
                <a:latin typeface="宋体"/>
                <a:cs typeface="Times New Roman"/>
              </a:rPr>
              <a:t>”</a:t>
            </a:r>
            <a:r>
              <a:rPr lang="zh-CN" altLang="zh-CN" kern="100" dirty="0">
                <a:latin typeface="Times New Roman"/>
                <a:cs typeface="Times New Roman"/>
              </a:rPr>
              <a:t>、法律援助</a:t>
            </a:r>
            <a:r>
              <a:rPr lang="zh-CN" altLang="zh-CN" kern="100" dirty="0">
                <a:latin typeface="宋体"/>
                <a:cs typeface="Times New Roman"/>
              </a:rPr>
              <a:t>“</a:t>
            </a:r>
            <a:r>
              <a:rPr lang="zh-CN" altLang="zh-CN" kern="100" dirty="0">
                <a:latin typeface="Times New Roman"/>
                <a:cs typeface="Times New Roman"/>
              </a:rPr>
              <a:t>惠民生</a:t>
            </a:r>
            <a:r>
              <a:rPr lang="zh-CN" altLang="zh-CN" kern="100" dirty="0">
                <a:latin typeface="宋体"/>
                <a:cs typeface="Times New Roman"/>
              </a:rPr>
              <a:t>”</a:t>
            </a:r>
            <a:r>
              <a:rPr lang="zh-CN" altLang="zh-CN" kern="100" dirty="0">
                <a:latin typeface="Times New Roman"/>
                <a:cs typeface="Times New Roman"/>
              </a:rPr>
              <a:t>、公共法律服务</a:t>
            </a:r>
            <a:r>
              <a:rPr lang="zh-CN" altLang="zh-CN" kern="100" dirty="0">
                <a:latin typeface="宋体"/>
                <a:cs typeface="Times New Roman"/>
              </a:rPr>
              <a:t>“</a:t>
            </a:r>
            <a:r>
              <a:rPr lang="zh-CN" altLang="zh-CN" kern="100" dirty="0">
                <a:latin typeface="Times New Roman"/>
                <a:cs typeface="Times New Roman"/>
              </a:rPr>
              <a:t>暖民心</a:t>
            </a:r>
            <a:r>
              <a:rPr lang="zh-CN" altLang="zh-CN" kern="100" dirty="0">
                <a:latin typeface="宋体"/>
                <a:cs typeface="Times New Roman"/>
              </a:rPr>
              <a:t>”</a:t>
            </a:r>
            <a:r>
              <a:rPr lang="zh-CN" altLang="zh-CN" kern="100" dirty="0">
                <a:latin typeface="Times New Roman"/>
                <a:cs typeface="Times New Roman"/>
              </a:rPr>
              <a:t>等一系列法治为民举措，切实打通全面依法治国落地落实</a:t>
            </a:r>
            <a:r>
              <a:rPr lang="zh-CN" altLang="zh-CN" kern="100" dirty="0">
                <a:latin typeface="宋体"/>
                <a:cs typeface="Times New Roman"/>
              </a:rPr>
              <a:t>“</a:t>
            </a:r>
            <a:r>
              <a:rPr lang="zh-CN" altLang="zh-CN" kern="100" dirty="0">
                <a:latin typeface="Times New Roman"/>
                <a:cs typeface="Times New Roman"/>
              </a:rPr>
              <a:t>最后一公里</a:t>
            </a:r>
            <a:r>
              <a:rPr lang="zh-CN" altLang="zh-CN" kern="100" dirty="0">
                <a:latin typeface="宋体"/>
                <a:cs typeface="Times New Roman"/>
              </a:rPr>
              <a:t>”</a:t>
            </a:r>
            <a:r>
              <a:rPr lang="zh-CN" altLang="zh-CN" kern="100" dirty="0">
                <a:latin typeface="Times New Roman"/>
                <a:cs typeface="Times New Roman"/>
              </a:rPr>
              <a:t>。这表明</a:t>
            </a:r>
            <a:r>
              <a:rPr lang="en-US" altLang="zh-CN" kern="100" dirty="0">
                <a:latin typeface="Times New Roman"/>
                <a:cs typeface="Courier New"/>
              </a:rPr>
              <a:t> (</a:t>
            </a:r>
            <a:r>
              <a:rPr lang="zh-CN" altLang="zh-CN" kern="100" dirty="0">
                <a:latin typeface="Times New Roman"/>
                <a:cs typeface="Times New Roman"/>
              </a:rPr>
              <a:t>　</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cs typeface="Courier New"/>
              </a:rPr>
              <a:t>①</a:t>
            </a:r>
            <a:r>
              <a:rPr lang="zh-CN" altLang="zh-CN" kern="100" dirty="0">
                <a:latin typeface="Times New Roman"/>
                <a:cs typeface="Times New Roman"/>
              </a:rPr>
              <a:t>司法机关坚持人民司法为人民的理念</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cs typeface="Courier New"/>
              </a:rPr>
              <a:t>②</a:t>
            </a:r>
            <a:r>
              <a:rPr lang="zh-CN" altLang="zh-CN" kern="100" dirty="0">
                <a:latin typeface="Times New Roman"/>
                <a:cs typeface="Times New Roman"/>
              </a:rPr>
              <a:t>司法机关致力公正司法，维护人民权益</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cs typeface="Courier New"/>
              </a:rPr>
              <a:t>③</a:t>
            </a:r>
            <a:r>
              <a:rPr lang="zh-CN" altLang="zh-CN" kern="100" dirty="0">
                <a:latin typeface="Times New Roman"/>
                <a:cs typeface="Times New Roman"/>
              </a:rPr>
              <a:t>公平正义完全依靠司法伸张</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cs typeface="Courier New"/>
              </a:rPr>
              <a:t>④</a:t>
            </a:r>
            <a:r>
              <a:rPr lang="zh-CN" altLang="zh-CN" kern="100" dirty="0">
                <a:latin typeface="Times New Roman"/>
                <a:cs typeface="Times New Roman"/>
              </a:rPr>
              <a:t>程序公正可以最大化实现结果公正</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cs typeface="Courier New"/>
              </a:rPr>
              <a:t>A</a:t>
            </a:r>
            <a:r>
              <a:rPr lang="zh-CN" altLang="zh-CN" kern="100" dirty="0">
                <a:latin typeface="Times New Roman"/>
                <a:cs typeface="Times New Roman"/>
              </a:rPr>
              <a:t>．</a:t>
            </a:r>
            <a:r>
              <a:rPr lang="en-US" altLang="zh-CN" kern="100" dirty="0">
                <a:latin typeface="Times New Roman"/>
                <a:cs typeface="Courier New"/>
              </a:rPr>
              <a:t>①②    B</a:t>
            </a:r>
            <a:r>
              <a:rPr lang="zh-CN" altLang="zh-CN" kern="100" dirty="0">
                <a:latin typeface="Times New Roman"/>
                <a:cs typeface="Times New Roman"/>
              </a:rPr>
              <a:t>．</a:t>
            </a:r>
            <a:r>
              <a:rPr lang="en-US" altLang="zh-CN" kern="100" dirty="0">
                <a:latin typeface="Times New Roman"/>
                <a:cs typeface="Courier New"/>
              </a:rPr>
              <a:t>①③    C</a:t>
            </a:r>
            <a:r>
              <a:rPr lang="zh-CN" altLang="zh-CN" kern="100" dirty="0">
                <a:latin typeface="Times New Roman"/>
                <a:cs typeface="Times New Roman"/>
              </a:rPr>
              <a:t>．</a:t>
            </a:r>
            <a:r>
              <a:rPr lang="en-US" altLang="zh-CN" kern="100" dirty="0">
                <a:latin typeface="Times New Roman"/>
                <a:cs typeface="Courier New"/>
              </a:rPr>
              <a:t>②④    D</a:t>
            </a:r>
            <a:r>
              <a:rPr lang="zh-CN" altLang="zh-CN" kern="100" dirty="0">
                <a:latin typeface="Times New Roman"/>
                <a:cs typeface="Times New Roman"/>
              </a:rPr>
              <a:t>．</a:t>
            </a:r>
            <a:r>
              <a:rPr lang="en-US" altLang="zh-CN" kern="100" dirty="0">
                <a:latin typeface="Times New Roman"/>
                <a:cs typeface="Courier New"/>
              </a:rPr>
              <a:t>③④</a:t>
            </a:r>
            <a:endParaRPr lang="zh-CN" altLang="zh-CN" sz="1050" kern="100" dirty="0">
              <a:effectLst/>
              <a:latin typeface="宋体"/>
              <a:cs typeface="Courier New"/>
            </a:endParaRPr>
          </a:p>
        </p:txBody>
      </p:sp>
      <p:sp>
        <p:nvSpPr>
          <p:cNvPr id="3" name="矩形 2"/>
          <p:cNvSpPr/>
          <p:nvPr/>
        </p:nvSpPr>
        <p:spPr>
          <a:xfrm>
            <a:off x="324432" y="5436331"/>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226178602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521512"/>
          </a:xfrm>
        </p:spPr>
        <p:txBody>
          <a:bodyPr/>
          <a:lstStyle/>
          <a:p>
            <a:pPr algn="just">
              <a:spcAft>
                <a:spcPts val="0"/>
              </a:spcAft>
            </a:pPr>
            <a:r>
              <a:rPr lang="en-US" altLang="zh-CN" kern="100" dirty="0">
                <a:latin typeface="Times New Roman"/>
                <a:cs typeface="Courier New"/>
              </a:rPr>
              <a:t>4</a:t>
            </a:r>
            <a:r>
              <a:rPr lang="zh-CN" altLang="zh-CN" kern="100" dirty="0">
                <a:latin typeface="Times New Roman"/>
                <a:cs typeface="Times New Roman"/>
              </a:rPr>
              <a:t>．</a:t>
            </a:r>
            <a:r>
              <a:rPr lang="zh-CN" altLang="zh-CN" kern="100" dirty="0">
                <a:latin typeface="Times New Roman"/>
                <a:ea typeface="华文楷体"/>
                <a:cs typeface="Times New Roman"/>
              </a:rPr>
              <a:t>《最高人民法院关于为加快建设全国统一大市场提供司法服务和保障的意见》强调，要依法保护劳动者权益；妥善审理平等就业权纠纷等案件，推动消除户籍、地域、身份、性别等就业歧视，促进劳动力、人才跨地区顺畅流动；研究出台涉新业态民事纠纷司法解释，加强新业态从业人员劳动权益保障；积极开展根治欠薪专项行动，依法严惩拒不支付劳动报酬违法犯罪行为，加大欠薪案件审执力度，推动完善劳动争议解决体系。</a:t>
            </a:r>
            <a:endParaRPr lang="zh-CN" altLang="zh-CN" sz="1050" kern="100" dirty="0">
              <a:latin typeface="宋体"/>
              <a:cs typeface="Courier New"/>
            </a:endParaRPr>
          </a:p>
          <a:p>
            <a:pPr algn="just">
              <a:spcAft>
                <a:spcPts val="0"/>
              </a:spcAft>
            </a:pPr>
            <a:r>
              <a:rPr lang="zh-CN" altLang="zh-CN" kern="100" dirty="0">
                <a:latin typeface="Times New Roman"/>
                <a:cs typeface="Times New Roman"/>
              </a:rPr>
              <a:t>结合材料，运用公正司法的知识，分析最高人民法院为何强调依法保护劳动者的合法权益。</a:t>
            </a:r>
            <a:endParaRPr lang="zh-CN" altLang="zh-CN" sz="1050" kern="100" dirty="0">
              <a:effectLst/>
              <a:latin typeface="宋体"/>
              <a:cs typeface="Courier New"/>
            </a:endParaRPr>
          </a:p>
        </p:txBody>
      </p:sp>
    </p:spTree>
    <p:extLst>
      <p:ext uri="{BB962C8B-B14F-4D97-AF65-F5344CB8AC3E}">
        <p14:creationId xmlns:p14="http://schemas.microsoft.com/office/powerpoint/2010/main" val="1057975360"/>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224811"/>
          </a:xfrm>
        </p:spPr>
        <p:txBody>
          <a:bodyPr/>
          <a:lstStyle/>
          <a:p>
            <a:pPr algn="just">
              <a:spcAft>
                <a:spcPts val="0"/>
              </a:spcAft>
            </a:pPr>
            <a:r>
              <a:rPr lang="zh-CN" altLang="zh-CN" kern="100" dirty="0">
                <a:solidFill>
                  <a:srgbClr val="FF0000"/>
                </a:solidFill>
                <a:latin typeface="Times New Roman"/>
                <a:ea typeface="黑体"/>
                <a:cs typeface="Times New Roman"/>
              </a:rPr>
              <a:t>答案：</a:t>
            </a:r>
            <a:r>
              <a:rPr lang="en-US" altLang="zh-CN" kern="100" dirty="0">
                <a:latin typeface="Times New Roman"/>
                <a:cs typeface="Courier New"/>
              </a:rPr>
              <a:t>①</a:t>
            </a:r>
            <a:r>
              <a:rPr lang="zh-CN" altLang="zh-CN" kern="100" dirty="0">
                <a:latin typeface="Times New Roman"/>
                <a:cs typeface="Times New Roman"/>
              </a:rPr>
              <a:t>人民司法为人民，人民是国家和社会的主人。司法机关通过公正司法维护人民权益，依法保护劳动者的合法权益，妥善处理劳动就业纠纷，保障人民的主人翁地位。②司法机关在司法活动进程和结果中坚持和体现公平正义。司法机关打击侵犯劳动者合法权益的行为，是守护好维护社会公平正义的最后一道防线。司法机关应维护社会公平正义，维护社会稳定，促进经济社会发展。依法保护劳动者的合法权益，为劳动力和人才的流动创造良好的司法环境。</a:t>
            </a:r>
            <a:endParaRPr lang="zh-CN" altLang="zh-CN" sz="1050" kern="100" dirty="0">
              <a:effectLst/>
              <a:latin typeface="宋体"/>
              <a:cs typeface="Courier New"/>
            </a:endParaRPr>
          </a:p>
        </p:txBody>
      </p:sp>
    </p:spTree>
    <p:extLst>
      <p:ext uri="{BB962C8B-B14F-4D97-AF65-F5344CB8AC3E}">
        <p14:creationId xmlns:p14="http://schemas.microsoft.com/office/powerpoint/2010/main" val="4052434083"/>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平行四边形 31"/>
          <p:cNvSpPr/>
          <p:nvPr/>
        </p:nvSpPr>
        <p:spPr>
          <a:xfrm>
            <a:off x="0" y="4500563"/>
            <a:ext cx="11522075" cy="1984375"/>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90" name="TextBox 6"/>
          <p:cNvSpPr txBox="1"/>
          <p:nvPr/>
        </p:nvSpPr>
        <p:spPr>
          <a:xfrm>
            <a:off x="1230313" y="5224463"/>
            <a:ext cx="2286000" cy="415925"/>
          </a:xfrm>
          <a:prstGeom prst="rect">
            <a:avLst/>
          </a:prstGeom>
          <a:noFill/>
          <a:ln w="9525">
            <a:noFill/>
          </a:ln>
        </p:spPr>
        <p:txBody>
          <a:bodyPr lIns="81650" tIns="40825" rIns="81650" bIns="40825"/>
          <a:lstStyle/>
          <a:p>
            <a:pPr defTabSz="814705" eaLnBrk="0" hangingPunct="0">
              <a:defRPr/>
            </a:pPr>
            <a:r>
              <a:rPr lang="zh-CN" altLang="en-US" sz="1890" b="1" dirty="0">
                <a:solidFill>
                  <a:srgbClr val="FFFF00"/>
                </a:solidFill>
                <a:latin typeface="微软雅黑" panose="020B0503020204020204" pitchFamily="34" charset="-122"/>
                <a:ea typeface="微软雅黑" panose="020B0503020204020204" pitchFamily="34" charset="-122"/>
              </a:rPr>
              <a:t>点击页面进入</a:t>
            </a:r>
            <a:r>
              <a:rPr lang="en-US" altLang="zh-CN" sz="1890" b="1" dirty="0">
                <a:solidFill>
                  <a:srgbClr val="FFFF00"/>
                </a:solidFill>
                <a:latin typeface="微软雅黑" panose="020B0503020204020204" pitchFamily="34" charset="-122"/>
                <a:ea typeface="微软雅黑" panose="020B0503020204020204" pitchFamily="34" charset="-122"/>
              </a:rPr>
              <a:t>…</a:t>
            </a:r>
          </a:p>
        </p:txBody>
      </p:sp>
      <p:sp>
        <p:nvSpPr>
          <p:cNvPr id="92" name="矩形 91"/>
          <p:cNvSpPr/>
          <p:nvPr/>
        </p:nvSpPr>
        <p:spPr>
          <a:xfrm>
            <a:off x="1079500" y="5581650"/>
            <a:ext cx="2030413" cy="382588"/>
          </a:xfrm>
          <a:prstGeom prst="rect">
            <a:avLst/>
          </a:prstGeom>
        </p:spPr>
        <p:txBody>
          <a:bodyPr wrap="none">
            <a:spAutoFit/>
          </a:bodyPr>
          <a:lstStyle/>
          <a:p>
            <a:pPr defTabSz="815975" eaLnBrk="0" hangingPunct="0">
              <a:defRPr/>
            </a:pPr>
            <a:r>
              <a:rPr lang="zh-CN" altLang="en-US" sz="1890" b="1" spc="331" dirty="0">
                <a:solidFill>
                  <a:srgbClr val="FFFF00"/>
                </a:solidFill>
                <a:latin typeface="微软雅黑" panose="020B0503020204020204" pitchFamily="34" charset="-122"/>
                <a:ea typeface="微软雅黑" panose="020B0503020204020204" pitchFamily="34" charset="-122"/>
              </a:rPr>
              <a:t>（</a:t>
            </a:r>
            <a:r>
              <a:rPr lang="en-US" altLang="zh-CN" sz="1890" b="1" spc="331" dirty="0">
                <a:solidFill>
                  <a:srgbClr val="FFFF00"/>
                </a:solidFill>
                <a:latin typeface="微软雅黑" panose="020B0503020204020204" pitchFamily="34" charset="-122"/>
                <a:ea typeface="微软雅黑" panose="020B0503020204020204" pitchFamily="34" charset="-122"/>
              </a:rPr>
              <a:t>WORD</a:t>
            </a:r>
            <a:r>
              <a:rPr lang="zh-CN" altLang="en-US" sz="1890" b="1" spc="331" dirty="0">
                <a:solidFill>
                  <a:srgbClr val="FFFF00"/>
                </a:solidFill>
                <a:latin typeface="微软雅黑" panose="020B0503020204020204" pitchFamily="34" charset="-122"/>
                <a:ea typeface="微软雅黑" panose="020B0503020204020204" pitchFamily="34" charset="-122"/>
              </a:rPr>
              <a:t>版）</a:t>
            </a:r>
          </a:p>
        </p:txBody>
      </p:sp>
      <p:pic>
        <p:nvPicPr>
          <p:cNvPr id="39943" name="Picture" descr="Picture"/>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323975" y="3324225"/>
            <a:ext cx="1390650" cy="171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燕尾形 37"/>
          <p:cNvSpPr/>
          <p:nvPr/>
        </p:nvSpPr>
        <p:spPr>
          <a:xfrm rot="5400000">
            <a:off x="1647825" y="4179888"/>
            <a:ext cx="742950" cy="736600"/>
          </a:xfrm>
          <a:prstGeom prst="chevron">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39945" name="TextBox 42"/>
          <p:cNvSpPr txBox="1">
            <a:spLocks noChangeArrowheads="1"/>
          </p:cNvSpPr>
          <p:nvPr/>
        </p:nvSpPr>
        <p:spPr bwMode="auto">
          <a:xfrm>
            <a:off x="1003300" y="2808288"/>
            <a:ext cx="224631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just">
              <a:lnSpc>
                <a:spcPct val="150000"/>
              </a:lnSpc>
            </a:pPr>
            <a:r>
              <a:rPr lang="zh-CN" altLang="en-US" sz="1200">
                <a:solidFill>
                  <a:srgbClr val="7F7F7F"/>
                </a:solidFill>
                <a:latin typeface="微软雅黑" pitchFamily="34" charset="-122"/>
                <a:ea typeface="微软雅黑" pitchFamily="34" charset="-122"/>
              </a:rPr>
              <a:t>巩固课堂所学 </a:t>
            </a:r>
            <a:r>
              <a:rPr lang="en-US" altLang="zh-CN" sz="1200">
                <a:solidFill>
                  <a:srgbClr val="7F7F7F"/>
                </a:solidFill>
                <a:latin typeface="微软雅黑" pitchFamily="34" charset="-122"/>
                <a:ea typeface="微软雅黑" pitchFamily="34" charset="-122"/>
              </a:rPr>
              <a:t>· </a:t>
            </a:r>
            <a:r>
              <a:rPr lang="zh-CN" altLang="en-US" sz="1200">
                <a:solidFill>
                  <a:srgbClr val="7F7F7F"/>
                </a:solidFill>
                <a:latin typeface="微软雅黑" pitchFamily="34" charset="-122"/>
                <a:ea typeface="微软雅黑" pitchFamily="34" charset="-122"/>
              </a:rPr>
              <a:t>激发学习思维</a:t>
            </a:r>
            <a:endParaRPr lang="en-US" altLang="zh-CN" sz="1200">
              <a:solidFill>
                <a:srgbClr val="7F7F7F"/>
              </a:solidFill>
              <a:latin typeface="微软雅黑" pitchFamily="34" charset="-122"/>
              <a:ea typeface="微软雅黑" pitchFamily="34" charset="-122"/>
            </a:endParaRPr>
          </a:p>
          <a:p>
            <a:pPr algn="just">
              <a:lnSpc>
                <a:spcPct val="150000"/>
              </a:lnSpc>
            </a:pPr>
            <a:r>
              <a:rPr lang="zh-CN" altLang="en-US" sz="1200">
                <a:solidFill>
                  <a:srgbClr val="7F7F7F"/>
                </a:solidFill>
                <a:latin typeface="微软雅黑" pitchFamily="34" charset="-122"/>
                <a:ea typeface="微软雅黑" pitchFamily="34" charset="-122"/>
              </a:rPr>
              <a:t>夯实基础知识 </a:t>
            </a:r>
            <a:r>
              <a:rPr lang="en-US" altLang="zh-CN" sz="1200">
                <a:solidFill>
                  <a:srgbClr val="7F7F7F"/>
                </a:solidFill>
                <a:latin typeface="微软雅黑" pitchFamily="34" charset="-122"/>
                <a:ea typeface="微软雅黑" pitchFamily="34" charset="-122"/>
              </a:rPr>
              <a:t>· </a:t>
            </a:r>
            <a:r>
              <a:rPr lang="zh-CN" altLang="en-US" sz="1200">
                <a:solidFill>
                  <a:srgbClr val="7F7F7F"/>
                </a:solidFill>
                <a:latin typeface="微软雅黑" pitchFamily="34" charset="-122"/>
                <a:ea typeface="微软雅黑" pitchFamily="34" charset="-122"/>
              </a:rPr>
              <a:t>熟悉命题方式</a:t>
            </a:r>
            <a:endParaRPr lang="en-US" altLang="zh-CN" sz="1200">
              <a:solidFill>
                <a:srgbClr val="7F7F7F"/>
              </a:solidFill>
              <a:latin typeface="微软雅黑" pitchFamily="34" charset="-122"/>
              <a:ea typeface="微软雅黑" pitchFamily="34" charset="-122"/>
            </a:endParaRPr>
          </a:p>
          <a:p>
            <a:pPr algn="just">
              <a:lnSpc>
                <a:spcPct val="150000"/>
              </a:lnSpc>
            </a:pPr>
            <a:r>
              <a:rPr lang="zh-CN" altLang="en-US" sz="1200">
                <a:solidFill>
                  <a:srgbClr val="7F7F7F"/>
                </a:solidFill>
                <a:latin typeface="微软雅黑" pitchFamily="34" charset="-122"/>
                <a:ea typeface="微软雅黑" pitchFamily="34" charset="-122"/>
              </a:rPr>
              <a:t>自我检测提能 </a:t>
            </a:r>
            <a:r>
              <a:rPr lang="en-US" altLang="zh-CN" sz="1200">
                <a:solidFill>
                  <a:srgbClr val="7F7F7F"/>
                </a:solidFill>
                <a:latin typeface="微软雅黑" pitchFamily="34" charset="-122"/>
                <a:ea typeface="微软雅黑" pitchFamily="34" charset="-122"/>
              </a:rPr>
              <a:t>· </a:t>
            </a:r>
            <a:r>
              <a:rPr lang="zh-CN" altLang="en-US" sz="1200">
                <a:solidFill>
                  <a:srgbClr val="7F7F7F"/>
                </a:solidFill>
                <a:latin typeface="微软雅黑" pitchFamily="34" charset="-122"/>
                <a:ea typeface="微软雅黑" pitchFamily="34" charset="-122"/>
              </a:rPr>
              <a:t>及时矫正不足</a:t>
            </a:r>
          </a:p>
        </p:txBody>
      </p:sp>
      <p:sp>
        <p:nvSpPr>
          <p:cNvPr id="39946" name="TextBox 111"/>
          <p:cNvSpPr txBox="1">
            <a:spLocks noChangeArrowheads="1"/>
          </p:cNvSpPr>
          <p:nvPr/>
        </p:nvSpPr>
        <p:spPr bwMode="auto">
          <a:xfrm>
            <a:off x="8396288" y="1071563"/>
            <a:ext cx="2586037"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ctr">
              <a:lnSpc>
                <a:spcPct val="150000"/>
              </a:lnSpc>
            </a:pPr>
            <a:r>
              <a:rPr lang="zh-CN" altLang="en-US" sz="1200">
                <a:solidFill>
                  <a:srgbClr val="7F7F7F"/>
                </a:solidFill>
                <a:latin typeface="微软雅黑" pitchFamily="34" charset="-122"/>
                <a:ea typeface="微软雅黑" pitchFamily="34" charset="-122"/>
              </a:rPr>
              <a:t>本节课掌握了哪些考点？</a:t>
            </a:r>
            <a:endParaRPr lang="en-US" altLang="zh-CN" sz="1200">
              <a:solidFill>
                <a:srgbClr val="7F7F7F"/>
              </a:solidFill>
              <a:latin typeface="微软雅黑" pitchFamily="34" charset="-122"/>
              <a:ea typeface="微软雅黑" pitchFamily="34" charset="-122"/>
            </a:endParaRPr>
          </a:p>
          <a:p>
            <a:pPr algn="ctr">
              <a:lnSpc>
                <a:spcPct val="150000"/>
              </a:lnSpc>
            </a:pPr>
            <a:r>
              <a:rPr lang="zh-CN" altLang="en-US" sz="1200">
                <a:solidFill>
                  <a:srgbClr val="7F7F7F"/>
                </a:solidFill>
                <a:latin typeface="微软雅黑" pitchFamily="34" charset="-122"/>
                <a:ea typeface="微软雅黑" pitchFamily="34" charset="-122"/>
              </a:rPr>
              <a:t>本节课还有什么疑问点？</a:t>
            </a:r>
            <a:endParaRPr lang="en-US" altLang="zh-CN" sz="1200">
              <a:solidFill>
                <a:srgbClr val="7F7F7F"/>
              </a:solidFill>
              <a:latin typeface="微软雅黑" pitchFamily="34" charset="-122"/>
              <a:ea typeface="微软雅黑" pitchFamily="34" charset="-122"/>
            </a:endParaRPr>
          </a:p>
        </p:txBody>
      </p:sp>
      <p:grpSp>
        <p:nvGrpSpPr>
          <p:cNvPr id="39947" name="组合 41"/>
          <p:cNvGrpSpPr>
            <a:grpSpLocks/>
          </p:cNvGrpSpPr>
          <p:nvPr/>
        </p:nvGrpSpPr>
        <p:grpSpPr bwMode="auto">
          <a:xfrm>
            <a:off x="3829050" y="1195388"/>
            <a:ext cx="4102100" cy="1787525"/>
            <a:chOff x="3785732" y="617328"/>
            <a:chExt cx="4799076" cy="2091592"/>
          </a:xfrm>
        </p:grpSpPr>
        <p:sp>
          <p:nvSpPr>
            <p:cNvPr id="45" name="椭圆 44"/>
            <p:cNvSpPr/>
            <p:nvPr/>
          </p:nvSpPr>
          <p:spPr>
            <a:xfrm>
              <a:off x="3785732" y="1063138"/>
              <a:ext cx="1493211" cy="1493464"/>
            </a:xfrm>
            <a:prstGeom prst="ellipse">
              <a:avLst/>
            </a:prstGeom>
            <a:solidFill>
              <a:srgbClr val="A8CF38"/>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课后训练 </a:t>
              </a:r>
              <a:endParaRPr lang="zh-CN" altLang="en-US" sz="1700" b="1" dirty="0">
                <a:solidFill>
                  <a:prstClr val="white"/>
                </a:solidFill>
                <a:latin typeface="微软雅黑" panose="020B0503020204020204" pitchFamily="34" charset="-122"/>
                <a:ea typeface="微软雅黑" panose="020B0503020204020204" pitchFamily="34" charset="-122"/>
              </a:endParaRPr>
            </a:p>
          </p:txBody>
        </p:sp>
        <p:sp>
          <p:nvSpPr>
            <p:cNvPr id="47" name="椭圆 46"/>
            <p:cNvSpPr/>
            <p:nvPr/>
          </p:nvSpPr>
          <p:spPr>
            <a:xfrm>
              <a:off x="7091597" y="1016699"/>
              <a:ext cx="1493211" cy="1493464"/>
            </a:xfrm>
            <a:prstGeom prst="ellipse">
              <a:avLst/>
            </a:prstGeom>
            <a:solidFill>
              <a:srgbClr val="00B0F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学习反思</a:t>
              </a:r>
            </a:p>
          </p:txBody>
        </p:sp>
        <p:cxnSp>
          <p:nvCxnSpPr>
            <p:cNvPr id="49" name="直接连接符 48"/>
            <p:cNvCxnSpPr/>
            <p:nvPr/>
          </p:nvCxnSpPr>
          <p:spPr>
            <a:xfrm>
              <a:off x="5373662" y="1679842"/>
              <a:ext cx="157492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9961" name="组合 49"/>
            <p:cNvGrpSpPr>
              <a:grpSpLocks/>
            </p:cNvGrpSpPr>
            <p:nvPr/>
          </p:nvGrpSpPr>
          <p:grpSpPr bwMode="auto">
            <a:xfrm>
              <a:off x="5137389" y="617328"/>
              <a:ext cx="2091594" cy="2091592"/>
              <a:chOff x="5049409" y="1518109"/>
              <a:chExt cx="2091594" cy="2091592"/>
            </a:xfrm>
          </p:grpSpPr>
          <p:sp>
            <p:nvSpPr>
              <p:cNvPr id="52" name="椭圆 51"/>
              <p:cNvSpPr/>
              <p:nvPr/>
            </p:nvSpPr>
            <p:spPr>
              <a:xfrm>
                <a:off x="5049409" y="1518109"/>
                <a:ext cx="2091594" cy="2091592"/>
              </a:xfrm>
              <a:prstGeom prst="ellipse">
                <a:avLst/>
              </a:prstGeom>
              <a:gradFill flip="none" rotWithShape="1">
                <a:gsLst>
                  <a:gs pos="48000">
                    <a:srgbClr val="49C1AD"/>
                  </a:gs>
                  <a:gs pos="0">
                    <a:srgbClr val="00B0F0"/>
                  </a:gs>
                  <a:gs pos="100000">
                    <a:srgbClr val="A8CF38"/>
                  </a:gs>
                </a:gsLst>
                <a:path path="circle">
                  <a:fillToRect t="100000" r="100000"/>
                </a:path>
                <a:tileRect l="-100000" b="-100000"/>
              </a:gradFill>
              <a:ln w="1016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srgbClr val="FFFFFF"/>
                  </a:solidFill>
                </a:endParaRPr>
              </a:p>
            </p:txBody>
          </p:sp>
          <p:sp>
            <p:nvSpPr>
              <p:cNvPr id="53" name="Freeform 6"/>
              <p:cNvSpPr>
                <a:spLocks noEditPoints="1"/>
              </p:cNvSpPr>
              <p:nvPr/>
            </p:nvSpPr>
            <p:spPr bwMode="auto">
              <a:xfrm>
                <a:off x="5766704" y="1910050"/>
                <a:ext cx="806037" cy="900908"/>
              </a:xfrm>
              <a:custGeom>
                <a:avLst/>
                <a:gdLst>
                  <a:gd name="T0" fmla="*/ 602 w 697"/>
                  <a:gd name="T1" fmla="*/ 267 h 782"/>
                  <a:gd name="T2" fmla="*/ 298 w 697"/>
                  <a:gd name="T3" fmla="*/ 0 h 782"/>
                  <a:gd name="T4" fmla="*/ 82 w 697"/>
                  <a:gd name="T5" fmla="*/ 533 h 782"/>
                  <a:gd name="T6" fmla="*/ 433 w 697"/>
                  <a:gd name="T7" fmla="*/ 674 h 782"/>
                  <a:gd name="T8" fmla="*/ 563 w 697"/>
                  <a:gd name="T9" fmla="*/ 673 h 782"/>
                  <a:gd name="T10" fmla="*/ 595 w 697"/>
                  <a:gd name="T11" fmla="*/ 577 h 782"/>
                  <a:gd name="T12" fmla="*/ 570 w 697"/>
                  <a:gd name="T13" fmla="*/ 554 h 782"/>
                  <a:gd name="T14" fmla="*/ 595 w 697"/>
                  <a:gd name="T15" fmla="*/ 527 h 782"/>
                  <a:gd name="T16" fmla="*/ 78 w 697"/>
                  <a:gd name="T17" fmla="*/ 265 h 782"/>
                  <a:gd name="T18" fmla="*/ 141 w 697"/>
                  <a:gd name="T19" fmla="*/ 329 h 782"/>
                  <a:gd name="T20" fmla="*/ 101 w 697"/>
                  <a:gd name="T21" fmla="*/ 426 h 782"/>
                  <a:gd name="T22" fmla="*/ 189 w 697"/>
                  <a:gd name="T23" fmla="*/ 514 h 782"/>
                  <a:gd name="T24" fmla="*/ 352 w 697"/>
                  <a:gd name="T25" fmla="*/ 95 h 782"/>
                  <a:gd name="T26" fmla="*/ 376 w 697"/>
                  <a:gd name="T27" fmla="*/ 315 h 782"/>
                  <a:gd name="T28" fmla="*/ 332 w 697"/>
                  <a:gd name="T29" fmla="*/ 331 h 782"/>
                  <a:gd name="T30" fmla="*/ 350 w 697"/>
                  <a:gd name="T31" fmla="*/ 291 h 782"/>
                  <a:gd name="T32" fmla="*/ 409 w 697"/>
                  <a:gd name="T33" fmla="*/ 156 h 782"/>
                  <a:gd name="T34" fmla="*/ 406 w 697"/>
                  <a:gd name="T35" fmla="*/ 208 h 782"/>
                  <a:gd name="T36" fmla="*/ 375 w 697"/>
                  <a:gd name="T37" fmla="*/ 240 h 782"/>
                  <a:gd name="T38" fmla="*/ 364 w 697"/>
                  <a:gd name="T39" fmla="*/ 263 h 782"/>
                  <a:gd name="T40" fmla="*/ 330 w 697"/>
                  <a:gd name="T41" fmla="*/ 276 h 782"/>
                  <a:gd name="T42" fmla="*/ 328 w 697"/>
                  <a:gd name="T43" fmla="*/ 247 h 782"/>
                  <a:gd name="T44" fmla="*/ 347 w 697"/>
                  <a:gd name="T45" fmla="*/ 219 h 782"/>
                  <a:gd name="T46" fmla="*/ 368 w 697"/>
                  <a:gd name="T47" fmla="*/ 195 h 782"/>
                  <a:gd name="T48" fmla="*/ 363 w 697"/>
                  <a:gd name="T49" fmla="*/ 171 h 782"/>
                  <a:gd name="T50" fmla="*/ 324 w 697"/>
                  <a:gd name="T51" fmla="*/ 170 h 782"/>
                  <a:gd name="T52" fmla="*/ 325 w 697"/>
                  <a:gd name="T53" fmla="*/ 131 h 782"/>
                  <a:gd name="T54" fmla="*/ 396 w 697"/>
                  <a:gd name="T55" fmla="*/ 140 h 782"/>
                  <a:gd name="T56" fmla="*/ 204 w 697"/>
                  <a:gd name="T57" fmla="*/ 479 h 782"/>
                  <a:gd name="T58" fmla="*/ 176 w 697"/>
                  <a:gd name="T59" fmla="*/ 490 h 782"/>
                  <a:gd name="T60" fmla="*/ 187 w 697"/>
                  <a:gd name="T61" fmla="*/ 465 h 782"/>
                  <a:gd name="T62" fmla="*/ 227 w 697"/>
                  <a:gd name="T63" fmla="*/ 395 h 782"/>
                  <a:gd name="T64" fmla="*/ 216 w 697"/>
                  <a:gd name="T65" fmla="*/ 421 h 782"/>
                  <a:gd name="T66" fmla="*/ 199 w 697"/>
                  <a:gd name="T67" fmla="*/ 437 h 782"/>
                  <a:gd name="T68" fmla="*/ 196 w 697"/>
                  <a:gd name="T69" fmla="*/ 452 h 782"/>
                  <a:gd name="T70" fmla="*/ 173 w 697"/>
                  <a:gd name="T71" fmla="*/ 450 h 782"/>
                  <a:gd name="T72" fmla="*/ 176 w 697"/>
                  <a:gd name="T73" fmla="*/ 431 h 782"/>
                  <a:gd name="T74" fmla="*/ 191 w 697"/>
                  <a:gd name="T75" fmla="*/ 415 h 782"/>
                  <a:gd name="T76" fmla="*/ 199 w 697"/>
                  <a:gd name="T77" fmla="*/ 399 h 782"/>
                  <a:gd name="T78" fmla="*/ 191 w 697"/>
                  <a:gd name="T79" fmla="*/ 387 h 782"/>
                  <a:gd name="T80" fmla="*/ 157 w 697"/>
                  <a:gd name="T81" fmla="*/ 398 h 782"/>
                  <a:gd name="T82" fmla="*/ 188 w 697"/>
                  <a:gd name="T83" fmla="*/ 363 h 782"/>
                  <a:gd name="T84" fmla="*/ 224 w 697"/>
                  <a:gd name="T85" fmla="*/ 381 h 782"/>
                  <a:gd name="T86" fmla="*/ 116 w 697"/>
                  <a:gd name="T87" fmla="*/ 243 h 782"/>
                  <a:gd name="T88" fmla="*/ 139 w 697"/>
                  <a:gd name="T89" fmla="*/ 218 h 782"/>
                  <a:gd name="T90" fmla="*/ 166 w 697"/>
                  <a:gd name="T91" fmla="*/ 231 h 782"/>
                  <a:gd name="T92" fmla="*/ 164 w 697"/>
                  <a:gd name="T93" fmla="*/ 255 h 782"/>
                  <a:gd name="T94" fmla="*/ 150 w 697"/>
                  <a:gd name="T95" fmla="*/ 269 h 782"/>
                  <a:gd name="T96" fmla="*/ 145 w 697"/>
                  <a:gd name="T97" fmla="*/ 280 h 782"/>
                  <a:gd name="T98" fmla="*/ 129 w 697"/>
                  <a:gd name="T99" fmla="*/ 286 h 782"/>
                  <a:gd name="T100" fmla="*/ 128 w 697"/>
                  <a:gd name="T101" fmla="*/ 273 h 782"/>
                  <a:gd name="T102" fmla="*/ 137 w 697"/>
                  <a:gd name="T103" fmla="*/ 260 h 782"/>
                  <a:gd name="T104" fmla="*/ 146 w 697"/>
                  <a:gd name="T105" fmla="*/ 249 h 782"/>
                  <a:gd name="T106" fmla="*/ 144 w 697"/>
                  <a:gd name="T107" fmla="*/ 237 h 782"/>
                  <a:gd name="T108" fmla="*/ 147 w 697"/>
                  <a:gd name="T109" fmla="*/ 312 h 782"/>
                  <a:gd name="T110" fmla="*/ 126 w 697"/>
                  <a:gd name="T111" fmla="*/ 304 h 782"/>
                  <a:gd name="T112" fmla="*/ 147 w 697"/>
                  <a:gd name="T113" fmla="*/ 296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97" h="782">
                    <a:moveTo>
                      <a:pt x="652" y="426"/>
                    </a:moveTo>
                    <a:cubicBezTo>
                      <a:pt x="636" y="408"/>
                      <a:pt x="611" y="388"/>
                      <a:pt x="601" y="366"/>
                    </a:cubicBezTo>
                    <a:cubicBezTo>
                      <a:pt x="587" y="333"/>
                      <a:pt x="603" y="301"/>
                      <a:pt x="602" y="267"/>
                    </a:cubicBezTo>
                    <a:cubicBezTo>
                      <a:pt x="602" y="240"/>
                      <a:pt x="594" y="207"/>
                      <a:pt x="585" y="182"/>
                    </a:cubicBezTo>
                    <a:cubicBezTo>
                      <a:pt x="570" y="141"/>
                      <a:pt x="543" y="107"/>
                      <a:pt x="509" y="80"/>
                    </a:cubicBezTo>
                    <a:cubicBezTo>
                      <a:pt x="455" y="31"/>
                      <a:pt x="380" y="0"/>
                      <a:pt x="298" y="0"/>
                    </a:cubicBezTo>
                    <a:cubicBezTo>
                      <a:pt x="133" y="0"/>
                      <a:pt x="0" y="122"/>
                      <a:pt x="0" y="273"/>
                    </a:cubicBezTo>
                    <a:cubicBezTo>
                      <a:pt x="0" y="283"/>
                      <a:pt x="0" y="293"/>
                      <a:pt x="1" y="302"/>
                    </a:cubicBezTo>
                    <a:cubicBezTo>
                      <a:pt x="3" y="368"/>
                      <a:pt x="23" y="446"/>
                      <a:pt x="82" y="533"/>
                    </a:cubicBezTo>
                    <a:cubicBezTo>
                      <a:pt x="82" y="533"/>
                      <a:pt x="164" y="697"/>
                      <a:pt x="0" y="781"/>
                    </a:cubicBezTo>
                    <a:cubicBezTo>
                      <a:pt x="361" y="782"/>
                      <a:pt x="361" y="782"/>
                      <a:pt x="361" y="782"/>
                    </a:cubicBezTo>
                    <a:cubicBezTo>
                      <a:pt x="361" y="782"/>
                      <a:pt x="389" y="674"/>
                      <a:pt x="433" y="674"/>
                    </a:cubicBezTo>
                    <a:cubicBezTo>
                      <a:pt x="470" y="674"/>
                      <a:pt x="508" y="677"/>
                      <a:pt x="545" y="675"/>
                    </a:cubicBezTo>
                    <a:cubicBezTo>
                      <a:pt x="552" y="676"/>
                      <a:pt x="558" y="675"/>
                      <a:pt x="563" y="673"/>
                    </a:cubicBezTo>
                    <a:cubicBezTo>
                      <a:pt x="563" y="673"/>
                      <a:pt x="563" y="673"/>
                      <a:pt x="563" y="673"/>
                    </a:cubicBezTo>
                    <a:cubicBezTo>
                      <a:pt x="563" y="673"/>
                      <a:pt x="563" y="673"/>
                      <a:pt x="563" y="673"/>
                    </a:cubicBezTo>
                    <a:cubicBezTo>
                      <a:pt x="589" y="660"/>
                      <a:pt x="571" y="601"/>
                      <a:pt x="571" y="601"/>
                    </a:cubicBezTo>
                    <a:cubicBezTo>
                      <a:pt x="586" y="595"/>
                      <a:pt x="595" y="585"/>
                      <a:pt x="595" y="577"/>
                    </a:cubicBezTo>
                    <a:cubicBezTo>
                      <a:pt x="595" y="575"/>
                      <a:pt x="595" y="575"/>
                      <a:pt x="595" y="575"/>
                    </a:cubicBezTo>
                    <a:cubicBezTo>
                      <a:pt x="595" y="565"/>
                      <a:pt x="581" y="557"/>
                      <a:pt x="560"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8" y="461"/>
                      <a:pt x="611" y="461"/>
                    </a:cubicBezTo>
                    <a:cubicBezTo>
                      <a:pt x="697" y="457"/>
                      <a:pt x="652" y="426"/>
                      <a:pt x="652" y="426"/>
                    </a:cubicBezTo>
                    <a:close/>
                    <a:moveTo>
                      <a:pt x="78" y="265"/>
                    </a:moveTo>
                    <a:cubicBezTo>
                      <a:pt x="78" y="230"/>
                      <a:pt x="106" y="201"/>
                      <a:pt x="141" y="201"/>
                    </a:cubicBezTo>
                    <a:cubicBezTo>
                      <a:pt x="176" y="201"/>
                      <a:pt x="204" y="230"/>
                      <a:pt x="204" y="265"/>
                    </a:cubicBezTo>
                    <a:cubicBezTo>
                      <a:pt x="204" y="300"/>
                      <a:pt x="176" y="329"/>
                      <a:pt x="141" y="329"/>
                    </a:cubicBezTo>
                    <a:cubicBezTo>
                      <a:pt x="106" y="329"/>
                      <a:pt x="78" y="300"/>
                      <a:pt x="78" y="265"/>
                    </a:cubicBezTo>
                    <a:close/>
                    <a:moveTo>
                      <a:pt x="189" y="514"/>
                    </a:moveTo>
                    <a:cubicBezTo>
                      <a:pt x="140" y="514"/>
                      <a:pt x="101" y="474"/>
                      <a:pt x="101" y="426"/>
                    </a:cubicBezTo>
                    <a:cubicBezTo>
                      <a:pt x="101" y="377"/>
                      <a:pt x="140" y="337"/>
                      <a:pt x="189" y="337"/>
                    </a:cubicBezTo>
                    <a:cubicBezTo>
                      <a:pt x="237" y="337"/>
                      <a:pt x="276" y="377"/>
                      <a:pt x="276" y="426"/>
                    </a:cubicBezTo>
                    <a:cubicBezTo>
                      <a:pt x="276" y="474"/>
                      <a:pt x="237" y="514"/>
                      <a:pt x="189" y="514"/>
                    </a:cubicBezTo>
                    <a:close/>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close/>
                    <a:moveTo>
                      <a:pt x="376" y="315"/>
                    </a:moveTo>
                    <a:cubicBezTo>
                      <a:pt x="376" y="321"/>
                      <a:pt x="374" y="327"/>
                      <a:pt x="369" y="331"/>
                    </a:cubicBezTo>
                    <a:cubicBezTo>
                      <a:pt x="364" y="336"/>
                      <a:pt x="358" y="338"/>
                      <a:pt x="350" y="338"/>
                    </a:cubicBezTo>
                    <a:cubicBezTo>
                      <a:pt x="343" y="338"/>
                      <a:pt x="337" y="336"/>
                      <a:pt x="332" y="331"/>
                    </a:cubicBezTo>
                    <a:cubicBezTo>
                      <a:pt x="327" y="327"/>
                      <a:pt x="324" y="321"/>
                      <a:pt x="324" y="315"/>
                    </a:cubicBezTo>
                    <a:cubicBezTo>
                      <a:pt x="324" y="308"/>
                      <a:pt x="327" y="302"/>
                      <a:pt x="332" y="298"/>
                    </a:cubicBezTo>
                    <a:cubicBezTo>
                      <a:pt x="337" y="294"/>
                      <a:pt x="343" y="291"/>
                      <a:pt x="350" y="291"/>
                    </a:cubicBezTo>
                    <a:cubicBezTo>
                      <a:pt x="358" y="291"/>
                      <a:pt x="364" y="294"/>
                      <a:pt x="369" y="298"/>
                    </a:cubicBezTo>
                    <a:cubicBezTo>
                      <a:pt x="374" y="302"/>
                      <a:pt x="376" y="308"/>
                      <a:pt x="376" y="315"/>
                    </a:cubicBezTo>
                    <a:close/>
                    <a:moveTo>
                      <a:pt x="409" y="156"/>
                    </a:moveTo>
                    <a:cubicBezTo>
                      <a:pt x="412" y="162"/>
                      <a:pt x="414" y="170"/>
                      <a:pt x="414" y="179"/>
                    </a:cubicBezTo>
                    <a:cubicBezTo>
                      <a:pt x="414" y="185"/>
                      <a:pt x="413" y="190"/>
                      <a:pt x="412" y="195"/>
                    </a:cubicBezTo>
                    <a:cubicBezTo>
                      <a:pt x="411" y="200"/>
                      <a:pt x="409" y="204"/>
                      <a:pt x="406" y="208"/>
                    </a:cubicBezTo>
                    <a:cubicBezTo>
                      <a:pt x="404" y="212"/>
                      <a:pt x="401" y="216"/>
                      <a:pt x="397" y="220"/>
                    </a:cubicBezTo>
                    <a:cubicBezTo>
                      <a:pt x="393" y="224"/>
                      <a:pt x="389" y="228"/>
                      <a:pt x="384" y="232"/>
                    </a:cubicBezTo>
                    <a:cubicBezTo>
                      <a:pt x="380" y="235"/>
                      <a:pt x="377" y="237"/>
                      <a:pt x="375" y="240"/>
                    </a:cubicBezTo>
                    <a:cubicBezTo>
                      <a:pt x="372" y="242"/>
                      <a:pt x="370" y="244"/>
                      <a:pt x="369" y="247"/>
                    </a:cubicBezTo>
                    <a:cubicBezTo>
                      <a:pt x="367" y="249"/>
                      <a:pt x="366" y="252"/>
                      <a:pt x="365" y="254"/>
                    </a:cubicBezTo>
                    <a:cubicBezTo>
                      <a:pt x="364" y="257"/>
                      <a:pt x="364" y="260"/>
                      <a:pt x="364" y="263"/>
                    </a:cubicBezTo>
                    <a:cubicBezTo>
                      <a:pt x="364" y="265"/>
                      <a:pt x="364" y="268"/>
                      <a:pt x="365" y="270"/>
                    </a:cubicBezTo>
                    <a:cubicBezTo>
                      <a:pt x="365" y="272"/>
                      <a:pt x="366" y="274"/>
                      <a:pt x="367" y="276"/>
                    </a:cubicBezTo>
                    <a:cubicBezTo>
                      <a:pt x="330" y="276"/>
                      <a:pt x="330" y="276"/>
                      <a:pt x="330" y="276"/>
                    </a:cubicBezTo>
                    <a:cubicBezTo>
                      <a:pt x="329" y="274"/>
                      <a:pt x="328" y="271"/>
                      <a:pt x="328" y="268"/>
                    </a:cubicBezTo>
                    <a:cubicBezTo>
                      <a:pt x="327" y="265"/>
                      <a:pt x="327" y="262"/>
                      <a:pt x="327" y="259"/>
                    </a:cubicBezTo>
                    <a:cubicBezTo>
                      <a:pt x="327" y="255"/>
                      <a:pt x="327" y="251"/>
                      <a:pt x="328" y="247"/>
                    </a:cubicBezTo>
                    <a:cubicBezTo>
                      <a:pt x="329" y="243"/>
                      <a:pt x="330" y="240"/>
                      <a:pt x="332" y="237"/>
                    </a:cubicBezTo>
                    <a:cubicBezTo>
                      <a:pt x="334" y="234"/>
                      <a:pt x="336" y="231"/>
                      <a:pt x="338" y="228"/>
                    </a:cubicBezTo>
                    <a:cubicBezTo>
                      <a:pt x="341" y="225"/>
                      <a:pt x="344" y="222"/>
                      <a:pt x="347" y="219"/>
                    </a:cubicBezTo>
                    <a:cubicBezTo>
                      <a:pt x="351" y="216"/>
                      <a:pt x="354" y="213"/>
                      <a:pt x="357" y="211"/>
                    </a:cubicBezTo>
                    <a:cubicBezTo>
                      <a:pt x="359" y="208"/>
                      <a:pt x="362" y="206"/>
                      <a:pt x="364" y="203"/>
                    </a:cubicBezTo>
                    <a:cubicBezTo>
                      <a:pt x="365" y="200"/>
                      <a:pt x="367" y="198"/>
                      <a:pt x="368" y="195"/>
                    </a:cubicBezTo>
                    <a:cubicBezTo>
                      <a:pt x="369" y="192"/>
                      <a:pt x="369" y="189"/>
                      <a:pt x="369" y="186"/>
                    </a:cubicBezTo>
                    <a:cubicBezTo>
                      <a:pt x="369" y="183"/>
                      <a:pt x="369" y="180"/>
                      <a:pt x="368" y="177"/>
                    </a:cubicBezTo>
                    <a:cubicBezTo>
                      <a:pt x="367" y="175"/>
                      <a:pt x="365" y="173"/>
                      <a:pt x="363" y="171"/>
                    </a:cubicBezTo>
                    <a:cubicBezTo>
                      <a:pt x="361" y="169"/>
                      <a:pt x="359" y="168"/>
                      <a:pt x="356" y="167"/>
                    </a:cubicBezTo>
                    <a:cubicBezTo>
                      <a:pt x="353" y="166"/>
                      <a:pt x="350" y="165"/>
                      <a:pt x="347" y="165"/>
                    </a:cubicBezTo>
                    <a:cubicBezTo>
                      <a:pt x="339" y="165"/>
                      <a:pt x="332" y="167"/>
                      <a:pt x="324" y="170"/>
                    </a:cubicBezTo>
                    <a:cubicBezTo>
                      <a:pt x="316" y="173"/>
                      <a:pt x="308" y="177"/>
                      <a:pt x="301" y="184"/>
                    </a:cubicBezTo>
                    <a:cubicBezTo>
                      <a:pt x="301" y="141"/>
                      <a:pt x="301" y="141"/>
                      <a:pt x="301" y="141"/>
                    </a:cubicBezTo>
                    <a:cubicBezTo>
                      <a:pt x="309" y="137"/>
                      <a:pt x="316" y="133"/>
                      <a:pt x="325" y="131"/>
                    </a:cubicBezTo>
                    <a:cubicBezTo>
                      <a:pt x="334" y="129"/>
                      <a:pt x="343" y="128"/>
                      <a:pt x="352" y="128"/>
                    </a:cubicBezTo>
                    <a:cubicBezTo>
                      <a:pt x="361" y="128"/>
                      <a:pt x="369" y="129"/>
                      <a:pt x="376" y="131"/>
                    </a:cubicBezTo>
                    <a:cubicBezTo>
                      <a:pt x="384" y="133"/>
                      <a:pt x="390" y="136"/>
                      <a:pt x="396" y="140"/>
                    </a:cubicBezTo>
                    <a:cubicBezTo>
                      <a:pt x="402" y="144"/>
                      <a:pt x="406" y="149"/>
                      <a:pt x="409" y="156"/>
                    </a:cubicBezTo>
                    <a:close/>
                    <a:moveTo>
                      <a:pt x="199" y="469"/>
                    </a:moveTo>
                    <a:cubicBezTo>
                      <a:pt x="202" y="472"/>
                      <a:pt x="204" y="475"/>
                      <a:pt x="204" y="479"/>
                    </a:cubicBezTo>
                    <a:cubicBezTo>
                      <a:pt x="204" y="483"/>
                      <a:pt x="202" y="487"/>
                      <a:pt x="199" y="490"/>
                    </a:cubicBezTo>
                    <a:cubicBezTo>
                      <a:pt x="196" y="492"/>
                      <a:pt x="192" y="494"/>
                      <a:pt x="187" y="494"/>
                    </a:cubicBezTo>
                    <a:cubicBezTo>
                      <a:pt x="183" y="494"/>
                      <a:pt x="179" y="492"/>
                      <a:pt x="176" y="490"/>
                    </a:cubicBezTo>
                    <a:cubicBezTo>
                      <a:pt x="173" y="487"/>
                      <a:pt x="171" y="483"/>
                      <a:pt x="171" y="479"/>
                    </a:cubicBezTo>
                    <a:cubicBezTo>
                      <a:pt x="171" y="475"/>
                      <a:pt x="173" y="472"/>
                      <a:pt x="176" y="469"/>
                    </a:cubicBezTo>
                    <a:cubicBezTo>
                      <a:pt x="179" y="466"/>
                      <a:pt x="183" y="465"/>
                      <a:pt x="187" y="465"/>
                    </a:cubicBezTo>
                    <a:cubicBezTo>
                      <a:pt x="192" y="465"/>
                      <a:pt x="196" y="466"/>
                      <a:pt x="199" y="469"/>
                    </a:cubicBezTo>
                    <a:close/>
                    <a:moveTo>
                      <a:pt x="224" y="381"/>
                    </a:moveTo>
                    <a:cubicBezTo>
                      <a:pt x="226" y="385"/>
                      <a:pt x="227" y="390"/>
                      <a:pt x="227" y="395"/>
                    </a:cubicBezTo>
                    <a:cubicBezTo>
                      <a:pt x="227" y="399"/>
                      <a:pt x="227" y="402"/>
                      <a:pt x="226" y="405"/>
                    </a:cubicBezTo>
                    <a:cubicBezTo>
                      <a:pt x="225" y="408"/>
                      <a:pt x="224" y="411"/>
                      <a:pt x="222" y="413"/>
                    </a:cubicBezTo>
                    <a:cubicBezTo>
                      <a:pt x="220" y="416"/>
                      <a:pt x="219" y="418"/>
                      <a:pt x="216" y="421"/>
                    </a:cubicBezTo>
                    <a:cubicBezTo>
                      <a:pt x="214" y="423"/>
                      <a:pt x="211" y="425"/>
                      <a:pt x="208" y="428"/>
                    </a:cubicBezTo>
                    <a:cubicBezTo>
                      <a:pt x="206" y="430"/>
                      <a:pt x="204" y="431"/>
                      <a:pt x="203" y="433"/>
                    </a:cubicBezTo>
                    <a:cubicBezTo>
                      <a:pt x="201" y="434"/>
                      <a:pt x="200" y="436"/>
                      <a:pt x="199" y="437"/>
                    </a:cubicBezTo>
                    <a:cubicBezTo>
                      <a:pt x="198" y="439"/>
                      <a:pt x="197" y="440"/>
                      <a:pt x="196" y="442"/>
                    </a:cubicBezTo>
                    <a:cubicBezTo>
                      <a:pt x="196" y="443"/>
                      <a:pt x="196" y="445"/>
                      <a:pt x="196" y="447"/>
                    </a:cubicBezTo>
                    <a:cubicBezTo>
                      <a:pt x="196" y="449"/>
                      <a:pt x="196" y="450"/>
                      <a:pt x="196" y="452"/>
                    </a:cubicBezTo>
                    <a:cubicBezTo>
                      <a:pt x="197" y="453"/>
                      <a:pt x="197" y="454"/>
                      <a:pt x="198" y="455"/>
                    </a:cubicBezTo>
                    <a:cubicBezTo>
                      <a:pt x="175" y="455"/>
                      <a:pt x="175" y="455"/>
                      <a:pt x="175" y="455"/>
                    </a:cubicBezTo>
                    <a:cubicBezTo>
                      <a:pt x="174" y="454"/>
                      <a:pt x="173" y="452"/>
                      <a:pt x="173" y="450"/>
                    </a:cubicBezTo>
                    <a:cubicBezTo>
                      <a:pt x="173" y="448"/>
                      <a:pt x="173" y="446"/>
                      <a:pt x="173" y="445"/>
                    </a:cubicBezTo>
                    <a:cubicBezTo>
                      <a:pt x="173" y="442"/>
                      <a:pt x="173" y="439"/>
                      <a:pt x="173" y="437"/>
                    </a:cubicBezTo>
                    <a:cubicBezTo>
                      <a:pt x="174" y="435"/>
                      <a:pt x="175" y="433"/>
                      <a:pt x="176" y="431"/>
                    </a:cubicBezTo>
                    <a:cubicBezTo>
                      <a:pt x="177" y="429"/>
                      <a:pt x="178" y="427"/>
                      <a:pt x="180" y="425"/>
                    </a:cubicBezTo>
                    <a:cubicBezTo>
                      <a:pt x="181" y="423"/>
                      <a:pt x="183" y="422"/>
                      <a:pt x="185" y="420"/>
                    </a:cubicBezTo>
                    <a:cubicBezTo>
                      <a:pt x="188" y="418"/>
                      <a:pt x="190" y="416"/>
                      <a:pt x="191" y="415"/>
                    </a:cubicBezTo>
                    <a:cubicBezTo>
                      <a:pt x="193" y="413"/>
                      <a:pt x="194" y="411"/>
                      <a:pt x="196" y="410"/>
                    </a:cubicBezTo>
                    <a:cubicBezTo>
                      <a:pt x="197" y="408"/>
                      <a:pt x="198" y="407"/>
                      <a:pt x="198" y="405"/>
                    </a:cubicBezTo>
                    <a:cubicBezTo>
                      <a:pt x="199" y="403"/>
                      <a:pt x="199" y="401"/>
                      <a:pt x="199" y="399"/>
                    </a:cubicBezTo>
                    <a:cubicBezTo>
                      <a:pt x="199" y="397"/>
                      <a:pt x="199" y="396"/>
                      <a:pt x="198" y="394"/>
                    </a:cubicBezTo>
                    <a:cubicBezTo>
                      <a:pt x="197" y="392"/>
                      <a:pt x="197" y="391"/>
                      <a:pt x="195" y="390"/>
                    </a:cubicBezTo>
                    <a:cubicBezTo>
                      <a:pt x="194" y="389"/>
                      <a:pt x="193" y="388"/>
                      <a:pt x="191" y="387"/>
                    </a:cubicBezTo>
                    <a:cubicBezTo>
                      <a:pt x="189" y="387"/>
                      <a:pt x="187" y="386"/>
                      <a:pt x="185" y="386"/>
                    </a:cubicBezTo>
                    <a:cubicBezTo>
                      <a:pt x="181" y="386"/>
                      <a:pt x="176" y="387"/>
                      <a:pt x="171" y="389"/>
                    </a:cubicBezTo>
                    <a:cubicBezTo>
                      <a:pt x="166" y="391"/>
                      <a:pt x="161" y="394"/>
                      <a:pt x="157" y="398"/>
                    </a:cubicBezTo>
                    <a:cubicBezTo>
                      <a:pt x="157" y="371"/>
                      <a:pt x="157" y="371"/>
                      <a:pt x="157" y="371"/>
                    </a:cubicBezTo>
                    <a:cubicBezTo>
                      <a:pt x="161" y="369"/>
                      <a:pt x="166" y="367"/>
                      <a:pt x="172" y="365"/>
                    </a:cubicBezTo>
                    <a:cubicBezTo>
                      <a:pt x="177" y="364"/>
                      <a:pt x="183" y="363"/>
                      <a:pt x="188" y="363"/>
                    </a:cubicBezTo>
                    <a:cubicBezTo>
                      <a:pt x="194" y="363"/>
                      <a:pt x="199" y="364"/>
                      <a:pt x="203" y="365"/>
                    </a:cubicBezTo>
                    <a:cubicBezTo>
                      <a:pt x="208" y="366"/>
                      <a:pt x="212" y="368"/>
                      <a:pt x="216" y="371"/>
                    </a:cubicBezTo>
                    <a:cubicBezTo>
                      <a:pt x="219" y="373"/>
                      <a:pt x="222" y="377"/>
                      <a:pt x="224" y="381"/>
                    </a:cubicBezTo>
                    <a:close/>
                    <a:moveTo>
                      <a:pt x="137" y="235"/>
                    </a:moveTo>
                    <a:cubicBezTo>
                      <a:pt x="133" y="235"/>
                      <a:pt x="130" y="235"/>
                      <a:pt x="126" y="237"/>
                    </a:cubicBezTo>
                    <a:cubicBezTo>
                      <a:pt x="122" y="238"/>
                      <a:pt x="119" y="241"/>
                      <a:pt x="116" y="243"/>
                    </a:cubicBezTo>
                    <a:cubicBezTo>
                      <a:pt x="116" y="224"/>
                      <a:pt x="116" y="224"/>
                      <a:pt x="116" y="224"/>
                    </a:cubicBezTo>
                    <a:cubicBezTo>
                      <a:pt x="119" y="222"/>
                      <a:pt x="123" y="220"/>
                      <a:pt x="127" y="219"/>
                    </a:cubicBezTo>
                    <a:cubicBezTo>
                      <a:pt x="131" y="218"/>
                      <a:pt x="135" y="218"/>
                      <a:pt x="139" y="218"/>
                    </a:cubicBezTo>
                    <a:cubicBezTo>
                      <a:pt x="143" y="218"/>
                      <a:pt x="147" y="218"/>
                      <a:pt x="150" y="219"/>
                    </a:cubicBezTo>
                    <a:cubicBezTo>
                      <a:pt x="154" y="220"/>
                      <a:pt x="157" y="221"/>
                      <a:pt x="160" y="223"/>
                    </a:cubicBezTo>
                    <a:cubicBezTo>
                      <a:pt x="162" y="225"/>
                      <a:pt x="164" y="228"/>
                      <a:pt x="166" y="231"/>
                    </a:cubicBezTo>
                    <a:cubicBezTo>
                      <a:pt x="167" y="234"/>
                      <a:pt x="168" y="237"/>
                      <a:pt x="168" y="241"/>
                    </a:cubicBezTo>
                    <a:cubicBezTo>
                      <a:pt x="168" y="244"/>
                      <a:pt x="168" y="246"/>
                      <a:pt x="167" y="249"/>
                    </a:cubicBezTo>
                    <a:cubicBezTo>
                      <a:pt x="166" y="251"/>
                      <a:pt x="166" y="253"/>
                      <a:pt x="164" y="255"/>
                    </a:cubicBezTo>
                    <a:cubicBezTo>
                      <a:pt x="163" y="257"/>
                      <a:pt x="162" y="259"/>
                      <a:pt x="160" y="260"/>
                    </a:cubicBezTo>
                    <a:cubicBezTo>
                      <a:pt x="158" y="262"/>
                      <a:pt x="156" y="264"/>
                      <a:pt x="154" y="266"/>
                    </a:cubicBezTo>
                    <a:cubicBezTo>
                      <a:pt x="152" y="267"/>
                      <a:pt x="151" y="268"/>
                      <a:pt x="150" y="269"/>
                    </a:cubicBezTo>
                    <a:cubicBezTo>
                      <a:pt x="149" y="271"/>
                      <a:pt x="148" y="272"/>
                      <a:pt x="147" y="273"/>
                    </a:cubicBezTo>
                    <a:cubicBezTo>
                      <a:pt x="146" y="274"/>
                      <a:pt x="146" y="275"/>
                      <a:pt x="145" y="276"/>
                    </a:cubicBezTo>
                    <a:cubicBezTo>
                      <a:pt x="145" y="277"/>
                      <a:pt x="145" y="279"/>
                      <a:pt x="145" y="280"/>
                    </a:cubicBezTo>
                    <a:cubicBezTo>
                      <a:pt x="145" y="281"/>
                      <a:pt x="145" y="282"/>
                      <a:pt x="145" y="283"/>
                    </a:cubicBezTo>
                    <a:cubicBezTo>
                      <a:pt x="145" y="285"/>
                      <a:pt x="146" y="285"/>
                      <a:pt x="146" y="286"/>
                    </a:cubicBezTo>
                    <a:cubicBezTo>
                      <a:pt x="129" y="286"/>
                      <a:pt x="129" y="286"/>
                      <a:pt x="129" y="286"/>
                    </a:cubicBezTo>
                    <a:cubicBezTo>
                      <a:pt x="128" y="285"/>
                      <a:pt x="128" y="284"/>
                      <a:pt x="128" y="282"/>
                    </a:cubicBezTo>
                    <a:cubicBezTo>
                      <a:pt x="128" y="281"/>
                      <a:pt x="127" y="280"/>
                      <a:pt x="127" y="278"/>
                    </a:cubicBezTo>
                    <a:cubicBezTo>
                      <a:pt x="127" y="276"/>
                      <a:pt x="128" y="274"/>
                      <a:pt x="128" y="273"/>
                    </a:cubicBezTo>
                    <a:cubicBezTo>
                      <a:pt x="128" y="271"/>
                      <a:pt x="129" y="270"/>
                      <a:pt x="130" y="268"/>
                    </a:cubicBezTo>
                    <a:cubicBezTo>
                      <a:pt x="131" y="267"/>
                      <a:pt x="132" y="265"/>
                      <a:pt x="133" y="264"/>
                    </a:cubicBezTo>
                    <a:cubicBezTo>
                      <a:pt x="134" y="263"/>
                      <a:pt x="135" y="261"/>
                      <a:pt x="137" y="260"/>
                    </a:cubicBezTo>
                    <a:cubicBezTo>
                      <a:pt x="139" y="258"/>
                      <a:pt x="140" y="257"/>
                      <a:pt x="141" y="256"/>
                    </a:cubicBezTo>
                    <a:cubicBezTo>
                      <a:pt x="143" y="255"/>
                      <a:pt x="144" y="254"/>
                      <a:pt x="144" y="252"/>
                    </a:cubicBezTo>
                    <a:cubicBezTo>
                      <a:pt x="145" y="251"/>
                      <a:pt x="146" y="250"/>
                      <a:pt x="146" y="249"/>
                    </a:cubicBezTo>
                    <a:cubicBezTo>
                      <a:pt x="147" y="247"/>
                      <a:pt x="147" y="246"/>
                      <a:pt x="147" y="244"/>
                    </a:cubicBezTo>
                    <a:cubicBezTo>
                      <a:pt x="147" y="243"/>
                      <a:pt x="147" y="242"/>
                      <a:pt x="146" y="240"/>
                    </a:cubicBezTo>
                    <a:cubicBezTo>
                      <a:pt x="146" y="239"/>
                      <a:pt x="145" y="238"/>
                      <a:pt x="144" y="237"/>
                    </a:cubicBezTo>
                    <a:cubicBezTo>
                      <a:pt x="143" y="237"/>
                      <a:pt x="142" y="236"/>
                      <a:pt x="141" y="236"/>
                    </a:cubicBezTo>
                    <a:cubicBezTo>
                      <a:pt x="140" y="235"/>
                      <a:pt x="138" y="235"/>
                      <a:pt x="137" y="235"/>
                    </a:cubicBezTo>
                    <a:close/>
                    <a:moveTo>
                      <a:pt x="147" y="312"/>
                    </a:moveTo>
                    <a:cubicBezTo>
                      <a:pt x="145" y="314"/>
                      <a:pt x="142" y="315"/>
                      <a:pt x="138" y="315"/>
                    </a:cubicBezTo>
                    <a:cubicBezTo>
                      <a:pt x="135" y="315"/>
                      <a:pt x="132" y="314"/>
                      <a:pt x="130" y="312"/>
                    </a:cubicBezTo>
                    <a:cubicBezTo>
                      <a:pt x="127" y="310"/>
                      <a:pt x="126" y="307"/>
                      <a:pt x="126" y="304"/>
                    </a:cubicBezTo>
                    <a:cubicBezTo>
                      <a:pt x="126" y="301"/>
                      <a:pt x="127" y="299"/>
                      <a:pt x="130" y="296"/>
                    </a:cubicBezTo>
                    <a:cubicBezTo>
                      <a:pt x="132" y="294"/>
                      <a:pt x="135" y="293"/>
                      <a:pt x="138" y="293"/>
                    </a:cubicBezTo>
                    <a:cubicBezTo>
                      <a:pt x="142" y="293"/>
                      <a:pt x="145" y="294"/>
                      <a:pt x="147" y="296"/>
                    </a:cubicBezTo>
                    <a:cubicBezTo>
                      <a:pt x="149" y="298"/>
                      <a:pt x="150" y="301"/>
                      <a:pt x="150" y="304"/>
                    </a:cubicBezTo>
                    <a:cubicBezTo>
                      <a:pt x="150" y="307"/>
                      <a:pt x="149" y="310"/>
                      <a:pt x="147" y="312"/>
                    </a:cubicBezTo>
                    <a:close/>
                  </a:path>
                </a:pathLst>
              </a:custGeom>
              <a:solidFill>
                <a:schemeClr val="bg1"/>
              </a:solidFill>
              <a:ln>
                <a:noFill/>
              </a:ln>
            </p:spPr>
            <p:txBody>
              <a:bodyPr lIns="86402" tIns="43201" rIns="86402" bIns="43201"/>
              <a:lstStyle/>
              <a:p>
                <a:pPr defTabSz="913130" eaLnBrk="0" hangingPunct="0">
                  <a:defRPr/>
                </a:pPr>
                <a:endParaRPr lang="zh-CN" altLang="en-US" sz="2645" b="1">
                  <a:solidFill>
                    <a:prstClr val="black"/>
                  </a:solidFill>
                </a:endParaRPr>
              </a:p>
            </p:txBody>
          </p:sp>
        </p:grpSp>
        <p:sp>
          <p:nvSpPr>
            <p:cNvPr id="51" name="TextBox 118"/>
            <p:cNvSpPr txBox="1"/>
            <p:nvPr/>
          </p:nvSpPr>
          <p:spPr>
            <a:xfrm>
              <a:off x="5509239" y="1915749"/>
              <a:ext cx="1348347" cy="449525"/>
            </a:xfrm>
            <a:prstGeom prst="rect">
              <a:avLst/>
            </a:prstGeom>
            <a:noFill/>
          </p:spPr>
          <p:txBody>
            <a:bodyPr wrap="none">
              <a:spAutoFit/>
            </a:bodyPr>
            <a:lstStyle/>
            <a:p>
              <a:pPr algn="ctr" defTabSz="913130" eaLnBrk="0" hangingPunct="0">
                <a:defRPr/>
              </a:pPr>
              <a:r>
                <a:rPr lang="zh-CN" altLang="en-US" sz="1890" b="1" dirty="0">
                  <a:solidFill>
                    <a:prstClr val="white"/>
                  </a:solidFill>
                  <a:latin typeface="微软雅黑" panose="020B0503020204020204" pitchFamily="34" charset="-122"/>
                  <a:ea typeface="微软雅黑" panose="020B0503020204020204" pitchFamily="34" charset="-122"/>
                </a:rPr>
                <a:t>课时小结</a:t>
              </a:r>
            </a:p>
          </p:txBody>
        </p:sp>
      </p:grpSp>
      <p:cxnSp>
        <p:nvCxnSpPr>
          <p:cNvPr id="54" name="直接连接符 53"/>
          <p:cNvCxnSpPr/>
          <p:nvPr/>
        </p:nvCxnSpPr>
        <p:spPr>
          <a:xfrm>
            <a:off x="2052638" y="2239963"/>
            <a:ext cx="1631950"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2052638" y="2239963"/>
            <a:ext cx="0" cy="44926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2033588" y="3852863"/>
            <a:ext cx="0" cy="54451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8010525" y="2224088"/>
            <a:ext cx="1633538"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9644063" y="1874838"/>
            <a:ext cx="0" cy="32702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9644063" y="0"/>
            <a:ext cx="0" cy="101917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sp>
        <p:nvSpPr>
          <p:cNvPr id="76" name="燕尾形 75"/>
          <p:cNvSpPr/>
          <p:nvPr/>
        </p:nvSpPr>
        <p:spPr>
          <a:xfrm rot="5400000">
            <a:off x="9440069" y="216694"/>
            <a:ext cx="401638" cy="400050"/>
          </a:xfrm>
          <a:prstGeom prst="chevron">
            <a:avLst/>
          </a:prstGeom>
          <a:solidFill>
            <a:srgbClr val="DBDBD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28" name="矩形 27">
            <a:hlinkClick r:id="rId5" action="ppaction://hlinkfile"/>
          </p:cNvPr>
          <p:cNvSpPr/>
          <p:nvPr>
            <p:custDataLst>
              <p:tags r:id="rId1"/>
            </p:custDataLst>
          </p:nvPr>
        </p:nvSpPr>
        <p:spPr>
          <a:xfrm>
            <a:off x="3276761" y="4936687"/>
            <a:ext cx="5586413" cy="1104918"/>
          </a:xfrm>
          <a:prstGeom prst="rect">
            <a:avLst/>
          </a:prstGeom>
          <a:noFill/>
          <a:ln w="9525">
            <a:noFill/>
          </a:ln>
        </p:spPr>
        <p:txBody>
          <a:bodyPr>
            <a:spAutoFit/>
          </a:bodyPr>
          <a:lstStyle/>
          <a:p>
            <a:pPr defTabSz="815975" eaLnBrk="0" hangingPunct="0">
              <a:defRPr/>
            </a:pP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课后素养评价</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二十一</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p>
          <a:p>
            <a:pPr defTabSz="815975" eaLnBrk="0" hangingPunct="0">
              <a:defRPr/>
            </a:pPr>
            <a:r>
              <a:rPr lang="zh-CN" altLang="en-US"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公正司法</a:t>
            </a:r>
            <a:endParaRPr lang="en-US" altLang="zh-CN"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endParaRPr>
          </a:p>
        </p:txBody>
      </p:sp>
      <p:sp>
        <p:nvSpPr>
          <p:cNvPr id="31" name="矩形 30">
            <a:hlinkClick r:id="rId6" action="ppaction://hlinkfile"/>
          </p:cNvPr>
          <p:cNvSpPr/>
          <p:nvPr/>
        </p:nvSpPr>
        <p:spPr>
          <a:xfrm>
            <a:off x="-107951" y="-216137"/>
            <a:ext cx="11737975" cy="6732588"/>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b="1">
              <a:solidFill>
                <a:prstClr val="white"/>
              </a:solidFill>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mph" presetSubtype="0" repeatCount="indefinite" fill="hold" grpId="0" nodeType="withEffect">
                                  <p:stCondLst>
                                    <p:cond delay="0"/>
                                  </p:stCondLst>
                                  <p:endCondLst>
                                    <p:cond evt="onNext" delay="0">
                                      <p:tgtEl>
                                        <p:sldTgt/>
                                      </p:tgtEl>
                                    </p:cond>
                                  </p:endCondLst>
                                  <p:childTnLst>
                                    <p:animEffect transition="out" filter="fade">
                                      <p:cBhvr>
                                        <p:cTn id="6" dur="2000" tmFilter="0, 0; .2, .5; .8, .5; 1, 0"/>
                                        <p:tgtEl>
                                          <p:spTgt spid="38"/>
                                        </p:tgtEl>
                                      </p:cBhvr>
                                    </p:animEffect>
                                    <p:animScale>
                                      <p:cBhvr>
                                        <p:cTn id="7" dur="1000" autoRev="1" fill="hold"/>
                                        <p:tgtEl>
                                          <p:spTgt spid="38"/>
                                        </p:tgtEl>
                                      </p:cBhvr>
                                      <p:by x="105000" y="105000"/>
                                    </p:animScale>
                                  </p:childTnLst>
                                </p:cTn>
                              </p:par>
                              <p:par>
                                <p:cTn id="8" presetID="6" presetClass="emph" presetSubtype="0" repeatCount="indefinite" fill="hold" grpId="1" nodeType="withEffect">
                                  <p:stCondLst>
                                    <p:cond delay="0"/>
                                  </p:stCondLst>
                                  <p:endCondLst>
                                    <p:cond evt="onNext" delay="0">
                                      <p:tgtEl>
                                        <p:sldTgt/>
                                      </p:tgtEl>
                                    </p:cond>
                                  </p:endCondLst>
                                  <p:childTnLst>
                                    <p:animScale>
                                      <p:cBhvr>
                                        <p:cTn id="9" dur="1000" fill="hold"/>
                                        <p:tgtEl>
                                          <p:spTgt spid="38"/>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ldLvl="0" animBg="1"/>
      <p:bldP spid="38" grpId="1"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txBox="1">
            <a:spLocks noChangeArrowheads="1"/>
          </p:cNvSpPr>
          <p:nvPr/>
        </p:nvSpPr>
        <p:spPr bwMode="auto">
          <a:xfrm>
            <a:off x="0" y="431800"/>
            <a:ext cx="11522075"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ctr" eaLnBrk="1" hangingPunct="1">
              <a:lnSpc>
                <a:spcPct val="90000"/>
              </a:lnSpc>
            </a:pPr>
            <a:r>
              <a:rPr lang="zh-CN" altLang="en-US" sz="3600" b="1" dirty="0">
                <a:solidFill>
                  <a:schemeClr val="bg1"/>
                </a:solidFill>
                <a:latin typeface="微软雅黑" pitchFamily="34" charset="-122"/>
                <a:ea typeface="微软雅黑" pitchFamily="34" charset="-122"/>
              </a:rPr>
              <a:t>问题式预习</a:t>
            </a:r>
          </a:p>
        </p:txBody>
      </p:sp>
      <p:sp>
        <p:nvSpPr>
          <p:cNvPr id="3" name="副标题 2"/>
          <p:cNvSpPr>
            <a:spLocks noGrp="1"/>
          </p:cNvSpPr>
          <p:nvPr>
            <p:ph type="subTitle" idx="1"/>
          </p:nvPr>
        </p:nvSpPr>
        <p:spPr>
          <a:xfrm>
            <a:off x="415037" y="1655911"/>
            <a:ext cx="10692000" cy="3037498"/>
          </a:xfrm>
        </p:spPr>
        <p:txBody>
          <a:bodyPr/>
          <a:lstStyle/>
          <a:p>
            <a:pPr algn="just">
              <a:spcAft>
                <a:spcPts val="0"/>
              </a:spcAft>
            </a:pPr>
            <a:r>
              <a:rPr lang="zh-CN" altLang="zh-CN" kern="100" dirty="0">
                <a:latin typeface="Times New Roman"/>
                <a:ea typeface="黑体"/>
                <a:cs typeface="Times New Roman"/>
              </a:rPr>
              <a:t>一、公正司法的内涵</a:t>
            </a:r>
            <a:endParaRPr lang="zh-CN" altLang="zh-CN" sz="1050" kern="100" dirty="0">
              <a:latin typeface="宋体"/>
              <a:cs typeface="Courier New"/>
            </a:endParaRPr>
          </a:p>
          <a:p>
            <a:pPr algn="just">
              <a:spcAft>
                <a:spcPts val="0"/>
              </a:spcAft>
            </a:pPr>
            <a:r>
              <a:rPr lang="en-US" altLang="zh-CN" kern="100" dirty="0">
                <a:latin typeface="Times New Roman"/>
                <a:cs typeface="Courier New"/>
              </a:rPr>
              <a:t>1</a:t>
            </a:r>
            <a:r>
              <a:rPr lang="zh-CN" altLang="zh-CN" kern="100" dirty="0">
                <a:latin typeface="Times New Roman"/>
                <a:cs typeface="Times New Roman"/>
              </a:rPr>
              <a:t>．内涵、重要性及要求</a:t>
            </a:r>
            <a:endParaRPr lang="zh-CN" altLang="zh-CN" sz="1050" kern="100" dirty="0">
              <a:latin typeface="宋体"/>
              <a:cs typeface="Courier New"/>
            </a:endParaRPr>
          </a:p>
          <a:p>
            <a:pPr algn="just">
              <a:spcAft>
                <a:spcPts val="0"/>
              </a:spcAft>
            </a:pPr>
            <a:r>
              <a:rPr lang="en-US" altLang="zh-CN" kern="100" dirty="0">
                <a:latin typeface="Times New Roman"/>
                <a:cs typeface="Courier New"/>
              </a:rPr>
              <a:t>(1)</a:t>
            </a:r>
            <a:r>
              <a:rPr lang="zh-CN" altLang="zh-CN" kern="100" dirty="0">
                <a:latin typeface="Times New Roman"/>
                <a:cs typeface="Times New Roman"/>
              </a:rPr>
              <a:t>公正司法的内涵是什么？</a:t>
            </a:r>
            <a:endParaRPr lang="zh-CN" altLang="zh-CN" sz="1050" kern="100" dirty="0">
              <a:latin typeface="宋体"/>
              <a:cs typeface="Courier New"/>
            </a:endParaRPr>
          </a:p>
          <a:p>
            <a:pPr algn="just">
              <a:spcAft>
                <a:spcPts val="0"/>
              </a:spcAft>
            </a:pPr>
            <a:r>
              <a:rPr lang="zh-CN" altLang="zh-CN" kern="100" dirty="0">
                <a:solidFill>
                  <a:srgbClr val="FF0000"/>
                </a:solidFill>
                <a:latin typeface="Times New Roman"/>
                <a:ea typeface="华文楷体"/>
                <a:cs typeface="Times New Roman"/>
              </a:rPr>
              <a:t>公正司法就是要在司法活动的过程和结果中坚持和体现公平正义。</a:t>
            </a:r>
            <a:endParaRPr lang="zh-CN" altLang="zh-CN" sz="1050" kern="100" dirty="0">
              <a:latin typeface="宋体"/>
              <a:cs typeface="Courier New"/>
            </a:endParaRPr>
          </a:p>
          <a:p>
            <a:pPr algn="just">
              <a:spcAft>
                <a:spcPts val="0"/>
              </a:spcAft>
            </a:pPr>
            <a:r>
              <a:rPr lang="en-US" altLang="zh-CN" kern="100" dirty="0">
                <a:latin typeface="Times New Roman"/>
                <a:cs typeface="Courier New"/>
              </a:rPr>
              <a:t>(2)</a:t>
            </a:r>
            <a:r>
              <a:rPr lang="zh-CN" altLang="zh-CN" kern="100" dirty="0">
                <a:latin typeface="Times New Roman"/>
                <a:cs typeface="Times New Roman"/>
              </a:rPr>
              <a:t>重要性：公正司法是维护社会公平正义的最后一道</a:t>
            </a:r>
            <a:r>
              <a:rPr lang="en-US" altLang="zh-CN" kern="100" dirty="0">
                <a:solidFill>
                  <a:srgbClr val="000000"/>
                </a:solidFill>
                <a:latin typeface="Times New Roman"/>
                <a:ea typeface="华文楷体"/>
                <a:cs typeface="Courier New"/>
              </a:rPr>
              <a:t>____</a:t>
            </a:r>
            <a:r>
              <a:rPr lang="zh-CN" altLang="zh-CN" kern="100" dirty="0">
                <a:latin typeface="Times New Roman"/>
                <a:cs typeface="Times New Roman"/>
              </a:rPr>
              <a:t>。</a:t>
            </a:r>
            <a:endParaRPr lang="zh-CN" altLang="zh-CN" sz="1050" kern="100" dirty="0">
              <a:latin typeface="宋体"/>
              <a:cs typeface="Courier New"/>
            </a:endParaRPr>
          </a:p>
        </p:txBody>
      </p:sp>
      <p:sp>
        <p:nvSpPr>
          <p:cNvPr id="2" name="矩形 1"/>
          <p:cNvSpPr/>
          <p:nvPr/>
        </p:nvSpPr>
        <p:spPr>
          <a:xfrm>
            <a:off x="8710654" y="4140187"/>
            <a:ext cx="902811" cy="523220"/>
          </a:xfrm>
          <a:prstGeom prst="rect">
            <a:avLst/>
          </a:prstGeom>
        </p:spPr>
        <p:txBody>
          <a:bodyPr wrap="none">
            <a:spAutoFit/>
          </a:bodyPr>
          <a:lstStyle/>
          <a:p>
            <a:r>
              <a:rPr lang="zh-CN" altLang="zh-CN" b="1" dirty="0">
                <a:latin typeface="Times New Roman"/>
                <a:ea typeface="华文楷体"/>
                <a:cs typeface="Times New Roman"/>
              </a:rPr>
              <a:t>防线</a:t>
            </a:r>
            <a:endParaRPr lang="zh-CN" altLang="en-US" dirty="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randombar(horizontal)">
                                      <p:cBhvr>
                                        <p:cTn id="7" dur="500"/>
                                        <p:tgtEl>
                                          <p:spTgt spid="3">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randombar(horizontal)">
                                      <p:cBhvr>
                                        <p:cTn id="12" dur="500"/>
                                        <p:tgtEl>
                                          <p:spTgt spid="3">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randombar(horizontal)">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图片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88" y="0"/>
            <a:ext cx="11518900" cy="648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平行四边形 6"/>
          <p:cNvSpPr/>
          <p:nvPr/>
        </p:nvSpPr>
        <p:spPr>
          <a:xfrm>
            <a:off x="0" y="0"/>
            <a:ext cx="11522075" cy="3573463"/>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8" name="Rectangle 8"/>
          <p:cNvSpPr>
            <a:spLocks noChangeArrowheads="1"/>
          </p:cNvSpPr>
          <p:nvPr/>
        </p:nvSpPr>
        <p:spPr bwMode="auto">
          <a:xfrm>
            <a:off x="-1588" y="3544888"/>
            <a:ext cx="11523663" cy="379412"/>
          </a:xfrm>
          <a:prstGeom prst="rect">
            <a:avLst/>
          </a:prstGeom>
          <a:solidFill>
            <a:schemeClr val="accent4">
              <a:lumMod val="60000"/>
              <a:lumOff val="40000"/>
            </a:schemeClr>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864235">
              <a:defRPr/>
            </a:pPr>
            <a:endParaRPr lang="en-US" altLang="zh-CN" sz="1700">
              <a:solidFill>
                <a:srgbClr val="FFFFFF"/>
              </a:solidFill>
              <a:latin typeface="微软雅黑" panose="020B0503020204020204" pitchFamily="34" charset="-122"/>
              <a:ea typeface="微软雅黑" panose="020B0503020204020204" pitchFamily="34" charset="-122"/>
            </a:endParaRPr>
          </a:p>
        </p:txBody>
      </p:sp>
      <p:sp>
        <p:nvSpPr>
          <p:cNvPr id="9" name="文本占位符 11"/>
          <p:cNvSpPr txBox="1"/>
          <p:nvPr/>
        </p:nvSpPr>
        <p:spPr>
          <a:xfrm>
            <a:off x="0" y="2271713"/>
            <a:ext cx="11522075" cy="1200150"/>
          </a:xfrm>
          <a:prstGeom prst="rect">
            <a:avLst/>
          </a:prstGeom>
        </p:spPr>
        <p:txBody>
          <a:bodyPr>
            <a:spAutoFit/>
          </a:bodyPr>
          <a:lstStyle>
            <a:defPPr>
              <a:defRPr lang="zh-CN"/>
            </a:defPPr>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7200" b="1" kern="1200" spc="600">
                <a:solidFill>
                  <a:srgbClr val="404040"/>
                </a:solidFill>
                <a:latin typeface="微软雅黑" panose="020B0503020204020204" pitchFamily="34" charset="-122"/>
                <a:ea typeface="微软雅黑" panose="020B0503020204020204" pitchFamily="34" charset="-122"/>
                <a:cs typeface="+mn-cs"/>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2pPr>
            <a:lvl3pPr marL="9144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3pPr>
            <a:lvl4pPr marL="13716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4pPr>
            <a:lvl5pPr marL="18288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dirty="0">
                <a:solidFill>
                  <a:schemeClr val="bg1"/>
                </a:solidFill>
              </a:rPr>
              <a:t>谢 谢！</a:t>
            </a: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959636"/>
            <a:ext cx="10692000" cy="3108543"/>
          </a:xfrm>
        </p:spPr>
        <p:txBody>
          <a:bodyPr/>
          <a:lstStyle/>
          <a:p>
            <a:pPr algn="just">
              <a:spcAft>
                <a:spcPts val="0"/>
              </a:spcAft>
            </a:pPr>
            <a:r>
              <a:rPr lang="en-US" altLang="zh-CN" kern="100" dirty="0">
                <a:latin typeface="Times New Roman"/>
                <a:cs typeface="Courier New"/>
              </a:rPr>
              <a:t>(3)</a:t>
            </a:r>
            <a:r>
              <a:rPr lang="zh-CN" altLang="zh-CN" kern="100" dirty="0">
                <a:latin typeface="Times New Roman"/>
                <a:cs typeface="Times New Roman"/>
              </a:rPr>
              <a:t>要求：具体就人民法院的审判而言，公正司法既要求人民法院的审判过程做到</a:t>
            </a:r>
            <a:r>
              <a:rPr lang="en-US" altLang="zh-CN" kern="100" dirty="0">
                <a:solidFill>
                  <a:srgbClr val="000000"/>
                </a:solidFill>
                <a:latin typeface="Times New Roman"/>
                <a:ea typeface="华文楷体"/>
                <a:cs typeface="Courier New"/>
              </a:rPr>
              <a:t>__________</a:t>
            </a:r>
            <a:r>
              <a:rPr lang="zh-CN" altLang="zh-CN" kern="100" dirty="0">
                <a:latin typeface="Times New Roman"/>
                <a:cs typeface="Times New Roman"/>
              </a:rPr>
              <a:t>，也要求人民法院的审判结果体现公平和正义。</a:t>
            </a:r>
            <a:endParaRPr lang="zh-CN" altLang="zh-CN" sz="1050" kern="100" dirty="0">
              <a:latin typeface="宋体"/>
              <a:cs typeface="Courier New"/>
            </a:endParaRPr>
          </a:p>
          <a:p>
            <a:pPr algn="just">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易错清零</a:t>
            </a:r>
            <a:r>
              <a:rPr lang="en-US" altLang="zh-CN" kern="100" dirty="0">
                <a:latin typeface="Times New Roman"/>
                <a:ea typeface="黑体"/>
                <a:cs typeface="Courier New"/>
              </a:rPr>
              <a:t>]</a:t>
            </a:r>
            <a:r>
              <a:rPr lang="zh-CN" altLang="zh-CN" kern="100" dirty="0">
                <a:latin typeface="Times New Roman"/>
                <a:ea typeface="华文楷体"/>
                <a:cs typeface="Times New Roman"/>
              </a:rPr>
              <a:t>公正司法是维护社会公平正义的最后一道防线，但不是唯一一道防线。</a:t>
            </a:r>
            <a:endParaRPr lang="zh-CN" altLang="zh-CN" sz="1050" kern="100" dirty="0">
              <a:effectLst/>
              <a:latin typeface="宋体"/>
              <a:cs typeface="Courier New"/>
            </a:endParaRPr>
          </a:p>
        </p:txBody>
      </p:sp>
      <p:sp>
        <p:nvSpPr>
          <p:cNvPr id="2" name="矩形 1"/>
          <p:cNvSpPr/>
          <p:nvPr/>
        </p:nvSpPr>
        <p:spPr>
          <a:xfrm>
            <a:off x="2592685" y="1655911"/>
            <a:ext cx="1980029" cy="523220"/>
          </a:xfrm>
          <a:prstGeom prst="rect">
            <a:avLst/>
          </a:prstGeom>
        </p:spPr>
        <p:txBody>
          <a:bodyPr wrap="none">
            <a:spAutoFit/>
          </a:bodyPr>
          <a:lstStyle/>
          <a:p>
            <a:r>
              <a:rPr lang="zh-CN" altLang="zh-CN" b="1" dirty="0">
                <a:latin typeface="Times New Roman"/>
                <a:ea typeface="华文楷体"/>
                <a:cs typeface="Times New Roman"/>
              </a:rPr>
              <a:t>平等和正当</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副标题 5"/>
          <p:cNvSpPr>
            <a:spLocks noGrp="1"/>
          </p:cNvSpPr>
          <p:nvPr>
            <p:ph type="subTitle" idx="1"/>
          </p:nvPr>
        </p:nvSpPr>
        <p:spPr>
          <a:xfrm>
            <a:off x="415037" y="755811"/>
            <a:ext cx="10692000" cy="624530"/>
          </a:xfrm>
        </p:spPr>
        <p:txBody>
          <a:bodyPr/>
          <a:lstStyle/>
          <a:p>
            <a:pPr algn="just">
              <a:spcAft>
                <a:spcPts val="0"/>
              </a:spcAft>
            </a:pPr>
            <a:r>
              <a:rPr lang="en-US" altLang="zh-CN" kern="100" dirty="0">
                <a:latin typeface="Times New Roman"/>
                <a:cs typeface="Courier New"/>
              </a:rPr>
              <a:t>2</a:t>
            </a:r>
            <a:r>
              <a:rPr lang="zh-CN" altLang="zh-CN" kern="100" dirty="0">
                <a:latin typeface="Times New Roman"/>
                <a:cs typeface="Times New Roman"/>
              </a:rPr>
              <a:t>．正确理解公正司法的内涵</a:t>
            </a:r>
            <a:endParaRPr lang="zh-CN" altLang="zh-CN" sz="1050" kern="100" dirty="0">
              <a:effectLst/>
              <a:latin typeface="宋体"/>
              <a:cs typeface="Courier New"/>
            </a:endParaRPr>
          </a:p>
        </p:txBody>
      </p:sp>
      <p:pic>
        <p:nvPicPr>
          <p:cNvPr id="3" name="图片 2">
            <a:extLst>
              <a:ext uri="{FF2B5EF4-FFF2-40B4-BE49-F238E27FC236}">
                <a16:creationId xmlns:a16="http://schemas.microsoft.com/office/drawing/2014/main" id="{B7114EA7-9E85-B481-D960-B042C3C8CEB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8569" y="1390331"/>
            <a:ext cx="7566434" cy="4190015"/>
          </a:xfrm>
          <a:prstGeom prst="rect">
            <a:avLst/>
          </a:prstGeom>
        </p:spPr>
      </p:pic>
    </p:spTree>
    <p:extLst>
      <p:ext uri="{BB962C8B-B14F-4D97-AF65-F5344CB8AC3E}">
        <p14:creationId xmlns:p14="http://schemas.microsoft.com/office/powerpoint/2010/main" val="2609892198"/>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539787"/>
            <a:ext cx="10692000" cy="605359"/>
          </a:xfrm>
        </p:spPr>
        <p:txBody>
          <a:bodyPr/>
          <a:lstStyle/>
          <a:p>
            <a:pPr algn="just">
              <a:spcAft>
                <a:spcPts val="0"/>
              </a:spcAft>
            </a:pPr>
            <a:r>
              <a:rPr lang="zh-CN" altLang="zh-CN" kern="100" dirty="0">
                <a:latin typeface="Times New Roman"/>
                <a:ea typeface="黑体"/>
                <a:cs typeface="Times New Roman"/>
              </a:rPr>
              <a:t>二、推进公正司法</a:t>
            </a:r>
            <a:endParaRPr lang="zh-CN" altLang="zh-CN" sz="1050" kern="100" dirty="0">
              <a:effectLst/>
              <a:latin typeface="宋体"/>
              <a:cs typeface="Courier New"/>
            </a:endParaRPr>
          </a:p>
        </p:txBody>
      </p:sp>
      <p:graphicFrame>
        <p:nvGraphicFramePr>
          <p:cNvPr id="3" name="表格 2"/>
          <p:cNvGraphicFramePr>
            <a:graphicFrameLocks noGrp="1"/>
          </p:cNvGraphicFramePr>
          <p:nvPr>
            <p:extLst>
              <p:ext uri="{D42A27DB-BD31-4B8C-83A1-F6EECF244321}">
                <p14:modId xmlns:p14="http://schemas.microsoft.com/office/powerpoint/2010/main" val="473049197"/>
              </p:ext>
            </p:extLst>
          </p:nvPr>
        </p:nvGraphicFramePr>
        <p:xfrm>
          <a:off x="576263" y="1187859"/>
          <a:ext cx="10369550" cy="4619562"/>
        </p:xfrm>
        <a:graphic>
          <a:graphicData uri="http://schemas.openxmlformats.org/drawingml/2006/table">
            <a:tbl>
              <a:tblPr/>
              <a:tblGrid>
                <a:gridCol w="3372178">
                  <a:extLst>
                    <a:ext uri="{9D8B030D-6E8A-4147-A177-3AD203B41FA5}">
                      <a16:colId xmlns:a16="http://schemas.microsoft.com/office/drawing/2014/main" val="20000"/>
                    </a:ext>
                  </a:extLst>
                </a:gridCol>
                <a:gridCol w="6997372">
                  <a:extLst>
                    <a:ext uri="{9D8B030D-6E8A-4147-A177-3AD203B41FA5}">
                      <a16:colId xmlns:a16="http://schemas.microsoft.com/office/drawing/2014/main" val="20001"/>
                    </a:ext>
                  </a:extLst>
                </a:gridCol>
              </a:tblGrid>
              <a:tr h="0">
                <a:tc>
                  <a:txBody>
                    <a:bodyPr/>
                    <a:lstStyle/>
                    <a:p>
                      <a:pPr algn="l">
                        <a:lnSpc>
                          <a:spcPct val="140000"/>
                        </a:lnSpc>
                        <a:spcAft>
                          <a:spcPts val="0"/>
                        </a:spcAft>
                      </a:pPr>
                      <a:r>
                        <a:rPr lang="zh-CN" sz="2800" b="1" kern="100" dirty="0">
                          <a:effectLst/>
                          <a:latin typeface="Times New Roman"/>
                          <a:cs typeface="Times New Roman"/>
                        </a:rPr>
                        <a:t>必须确保审判权和检察权依法独立行使</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40000"/>
                        </a:lnSpc>
                        <a:spcAft>
                          <a:spcPts val="0"/>
                        </a:spcAft>
                      </a:pPr>
                      <a:r>
                        <a:rPr lang="zh-CN" sz="2800" b="1" kern="100">
                          <a:effectLst/>
                          <a:latin typeface="Times New Roman"/>
                          <a:cs typeface="Times New Roman"/>
                        </a:rPr>
                        <a:t>各级党政机关和领导干部要支持人民法院、人民检察院</a:t>
                      </a:r>
                      <a:r>
                        <a:rPr lang="en-US" sz="2800" b="1" kern="100">
                          <a:solidFill>
                            <a:srgbClr val="000000"/>
                          </a:solidFill>
                          <a:effectLst/>
                          <a:latin typeface="Times New Roman"/>
                          <a:ea typeface="华文楷体"/>
                          <a:cs typeface="Courier New"/>
                        </a:rPr>
                        <a:t>____________</a:t>
                      </a:r>
                      <a:r>
                        <a:rPr lang="zh-CN" sz="2800" b="1" kern="100">
                          <a:effectLst/>
                          <a:latin typeface="Times New Roman"/>
                          <a:cs typeface="Times New Roman"/>
                        </a:rPr>
                        <a:t>行使职权。任何党政机关和领导干部都不得让司法机关做违反法定职责、有碍司法公正的事情，任何司法机关都不得执行党政机关和领导干部违法干预司法活动的要求</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0">
                <a:tc>
                  <a:txBody>
                    <a:bodyPr/>
                    <a:lstStyle/>
                    <a:p>
                      <a:pPr algn="l">
                        <a:lnSpc>
                          <a:spcPct val="140000"/>
                        </a:lnSpc>
                        <a:spcAft>
                          <a:spcPts val="0"/>
                        </a:spcAft>
                      </a:pPr>
                      <a:r>
                        <a:rPr lang="zh-CN" sz="2800" b="1" kern="100">
                          <a:effectLst/>
                          <a:latin typeface="Times New Roman"/>
                          <a:cs typeface="Times New Roman"/>
                        </a:rPr>
                        <a:t>必须坚持以</a:t>
                      </a:r>
                      <a:r>
                        <a:rPr lang="en-US" sz="2800" b="1" kern="100">
                          <a:solidFill>
                            <a:srgbClr val="000000"/>
                          </a:solidFill>
                          <a:effectLst/>
                          <a:latin typeface="Times New Roman"/>
                          <a:ea typeface="华文楷体"/>
                          <a:cs typeface="Courier New"/>
                        </a:rPr>
                        <a:t>____</a:t>
                      </a:r>
                      <a:r>
                        <a:rPr lang="zh-CN" sz="2800" b="1" kern="100">
                          <a:effectLst/>
                          <a:latin typeface="Times New Roman"/>
                          <a:cs typeface="Times New Roman"/>
                        </a:rPr>
                        <a:t>为根据、以</a:t>
                      </a:r>
                      <a:r>
                        <a:rPr lang="en-US" sz="2800" b="1" kern="100">
                          <a:solidFill>
                            <a:srgbClr val="000000"/>
                          </a:solidFill>
                          <a:effectLst/>
                          <a:latin typeface="Times New Roman"/>
                          <a:ea typeface="华文楷体"/>
                          <a:cs typeface="Courier New"/>
                        </a:rPr>
                        <a:t>____</a:t>
                      </a:r>
                      <a:r>
                        <a:rPr lang="zh-CN" sz="2800" b="1" kern="100">
                          <a:effectLst/>
                          <a:latin typeface="Times New Roman"/>
                          <a:cs typeface="Times New Roman"/>
                        </a:rPr>
                        <a:t>为准绳</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40000"/>
                        </a:lnSpc>
                        <a:spcAft>
                          <a:spcPts val="0"/>
                        </a:spcAft>
                      </a:pPr>
                      <a:r>
                        <a:rPr lang="zh-CN" sz="2800" b="1" kern="100" dirty="0">
                          <a:effectLst/>
                          <a:latin typeface="Times New Roman"/>
                          <a:cs typeface="Times New Roman"/>
                        </a:rPr>
                        <a:t>做到事实认定符合客观真相、办案结果公正、办案程序公正</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4" name="矩形 3"/>
          <p:cNvSpPr/>
          <p:nvPr/>
        </p:nvSpPr>
        <p:spPr>
          <a:xfrm>
            <a:off x="5725033" y="1835931"/>
            <a:ext cx="2339102" cy="523220"/>
          </a:xfrm>
          <a:prstGeom prst="rect">
            <a:avLst/>
          </a:prstGeom>
        </p:spPr>
        <p:txBody>
          <a:bodyPr wrap="none">
            <a:spAutoFit/>
          </a:bodyPr>
          <a:lstStyle/>
          <a:p>
            <a:r>
              <a:rPr lang="zh-CN" altLang="zh-CN" b="1" dirty="0">
                <a:latin typeface="Times New Roman"/>
                <a:ea typeface="华文楷体"/>
                <a:cs typeface="Times New Roman"/>
              </a:rPr>
              <a:t>依法独立公正</a:t>
            </a:r>
            <a:endParaRPr lang="zh-CN" altLang="en-US" dirty="0"/>
          </a:p>
        </p:txBody>
      </p:sp>
      <p:sp>
        <p:nvSpPr>
          <p:cNvPr id="5" name="矩形 4"/>
          <p:cNvSpPr/>
          <p:nvPr/>
        </p:nvSpPr>
        <p:spPr>
          <a:xfrm>
            <a:off x="2340657" y="4824263"/>
            <a:ext cx="902811" cy="523220"/>
          </a:xfrm>
          <a:prstGeom prst="rect">
            <a:avLst/>
          </a:prstGeom>
        </p:spPr>
        <p:txBody>
          <a:bodyPr wrap="none">
            <a:spAutoFit/>
          </a:bodyPr>
          <a:lstStyle/>
          <a:p>
            <a:r>
              <a:rPr lang="zh-CN" altLang="zh-CN" b="1" dirty="0">
                <a:latin typeface="Times New Roman"/>
                <a:ea typeface="华文楷体"/>
                <a:cs typeface="Times New Roman"/>
              </a:rPr>
              <a:t>事实</a:t>
            </a:r>
            <a:endParaRPr lang="zh-CN" altLang="en-US" dirty="0"/>
          </a:p>
        </p:txBody>
      </p:sp>
      <p:sp>
        <p:nvSpPr>
          <p:cNvPr id="6" name="矩形 5"/>
          <p:cNvSpPr/>
          <p:nvPr/>
        </p:nvSpPr>
        <p:spPr>
          <a:xfrm>
            <a:off x="1620577" y="5417167"/>
            <a:ext cx="902811" cy="523220"/>
          </a:xfrm>
          <a:prstGeom prst="rect">
            <a:avLst/>
          </a:prstGeom>
        </p:spPr>
        <p:txBody>
          <a:bodyPr wrap="none">
            <a:spAutoFit/>
          </a:bodyPr>
          <a:lstStyle/>
          <a:p>
            <a:r>
              <a:rPr lang="zh-CN" altLang="zh-CN" b="1" dirty="0">
                <a:latin typeface="Times New Roman"/>
                <a:ea typeface="华文楷体"/>
                <a:cs typeface="Times New Roman"/>
              </a:rPr>
              <a:t>法律</a:t>
            </a:r>
            <a:endParaRPr lang="zh-CN" altLang="en-US" dirty="0"/>
          </a:p>
        </p:txBody>
      </p:sp>
    </p:spTree>
    <p:extLst>
      <p:ext uri="{BB962C8B-B14F-4D97-AF65-F5344CB8AC3E}">
        <p14:creationId xmlns:p14="http://schemas.microsoft.com/office/powerpoint/2010/main" val="85026016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extLst>
              <p:ext uri="{D42A27DB-BD31-4B8C-83A1-F6EECF244321}">
                <p14:modId xmlns:p14="http://schemas.microsoft.com/office/powerpoint/2010/main" val="3130506384"/>
              </p:ext>
            </p:extLst>
          </p:nvPr>
        </p:nvGraphicFramePr>
        <p:xfrm>
          <a:off x="576263" y="1007839"/>
          <a:ext cx="10369550" cy="4600576"/>
        </p:xfrm>
        <a:graphic>
          <a:graphicData uri="http://schemas.openxmlformats.org/drawingml/2006/table">
            <a:tbl>
              <a:tblPr/>
              <a:tblGrid>
                <a:gridCol w="3372178">
                  <a:extLst>
                    <a:ext uri="{9D8B030D-6E8A-4147-A177-3AD203B41FA5}">
                      <a16:colId xmlns:a16="http://schemas.microsoft.com/office/drawing/2014/main" val="20000"/>
                    </a:ext>
                  </a:extLst>
                </a:gridCol>
                <a:gridCol w="6997372">
                  <a:extLst>
                    <a:ext uri="{9D8B030D-6E8A-4147-A177-3AD203B41FA5}">
                      <a16:colId xmlns:a16="http://schemas.microsoft.com/office/drawing/2014/main" val="20001"/>
                    </a:ext>
                  </a:extLst>
                </a:gridCol>
              </a:tblGrid>
              <a:tr h="0">
                <a:tc>
                  <a:txBody>
                    <a:bodyPr/>
                    <a:lstStyle/>
                    <a:p>
                      <a:pPr algn="l">
                        <a:lnSpc>
                          <a:spcPct val="140000"/>
                        </a:lnSpc>
                        <a:spcAft>
                          <a:spcPts val="0"/>
                        </a:spcAft>
                      </a:pPr>
                      <a:r>
                        <a:rPr lang="zh-CN" sz="2800" b="1" kern="100" dirty="0">
                          <a:effectLst/>
                          <a:latin typeface="Times New Roman"/>
                          <a:cs typeface="Times New Roman"/>
                        </a:rPr>
                        <a:t>必须坚持人民司法为</a:t>
                      </a:r>
                      <a:r>
                        <a:rPr lang="en-US" sz="2800" b="1" kern="100" dirty="0">
                          <a:solidFill>
                            <a:srgbClr val="000000"/>
                          </a:solidFill>
                          <a:effectLst/>
                          <a:latin typeface="Times New Roman"/>
                          <a:ea typeface="华文楷体"/>
                          <a:cs typeface="Courier New"/>
                        </a:rPr>
                        <a:t>____</a:t>
                      </a:r>
                      <a:r>
                        <a:rPr lang="zh-CN" sz="2800" b="1" kern="100" dirty="0">
                          <a:effectLst/>
                          <a:latin typeface="Times New Roman"/>
                          <a:cs typeface="Times New Roman"/>
                        </a:rPr>
                        <a:t>，依靠人民推进公正司法，通过公正司法维护人民权益</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40000"/>
                        </a:lnSpc>
                        <a:spcAft>
                          <a:spcPts val="0"/>
                        </a:spcAft>
                      </a:pPr>
                      <a:r>
                        <a:rPr lang="zh-CN" sz="2800" b="1" kern="100">
                          <a:effectLst/>
                          <a:latin typeface="Times New Roman"/>
                          <a:cs typeface="Times New Roman"/>
                        </a:rPr>
                        <a:t>构建开放、动态、透明、便民的阳光司法机制，推进审判公开、检务公开，依法及时公开司法依据、程序、流程、结果和生效法律文书，杜绝暗箱操作</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0">
                <a:tc>
                  <a:txBody>
                    <a:bodyPr/>
                    <a:lstStyle/>
                    <a:p>
                      <a:pPr algn="l">
                        <a:lnSpc>
                          <a:spcPct val="140000"/>
                        </a:lnSpc>
                        <a:spcAft>
                          <a:spcPts val="0"/>
                        </a:spcAft>
                      </a:pPr>
                      <a:r>
                        <a:rPr lang="zh-CN" sz="2800" b="1" kern="100">
                          <a:effectLst/>
                          <a:latin typeface="Times New Roman"/>
                          <a:cs typeface="Times New Roman"/>
                        </a:rPr>
                        <a:t>必须加强</a:t>
                      </a:r>
                      <a:r>
                        <a:rPr lang="en-US" sz="2800" b="1" kern="100">
                          <a:solidFill>
                            <a:srgbClr val="000000"/>
                          </a:solidFill>
                          <a:effectLst/>
                          <a:latin typeface="Times New Roman"/>
                          <a:ea typeface="华文楷体"/>
                          <a:cs typeface="Courier New"/>
                        </a:rPr>
                        <a:t>____________</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40000"/>
                        </a:lnSpc>
                        <a:spcAft>
                          <a:spcPts val="0"/>
                        </a:spcAft>
                      </a:pPr>
                      <a:r>
                        <a:rPr lang="zh-CN" sz="2800" b="1" kern="100" dirty="0">
                          <a:effectLst/>
                          <a:latin typeface="Times New Roman"/>
                          <a:cs typeface="Times New Roman"/>
                        </a:rPr>
                        <a:t>强化诉讼过程中当事人和其他诉讼参与人的知情权、陈述权、辩护辩论权等的制度保障。健全落实罪刑法定、疑罪从无、非法证据排除等法律原则的法律制度</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矩形 1"/>
          <p:cNvSpPr/>
          <p:nvPr/>
        </p:nvSpPr>
        <p:spPr>
          <a:xfrm>
            <a:off x="540457" y="1636747"/>
            <a:ext cx="902811" cy="523220"/>
          </a:xfrm>
          <a:prstGeom prst="rect">
            <a:avLst/>
          </a:prstGeom>
        </p:spPr>
        <p:txBody>
          <a:bodyPr wrap="none">
            <a:spAutoFit/>
          </a:bodyPr>
          <a:lstStyle/>
          <a:p>
            <a:r>
              <a:rPr lang="zh-CN" altLang="zh-CN" b="1" dirty="0">
                <a:latin typeface="Times New Roman"/>
                <a:ea typeface="华文楷体"/>
                <a:cs typeface="Times New Roman"/>
              </a:rPr>
              <a:t>人民</a:t>
            </a:r>
            <a:endParaRPr lang="zh-CN" altLang="en-US" dirty="0"/>
          </a:p>
        </p:txBody>
      </p:sp>
      <p:sp>
        <p:nvSpPr>
          <p:cNvPr id="3" name="矩形 2"/>
          <p:cNvSpPr/>
          <p:nvPr/>
        </p:nvSpPr>
        <p:spPr>
          <a:xfrm>
            <a:off x="555265" y="4589075"/>
            <a:ext cx="2339102" cy="523220"/>
          </a:xfrm>
          <a:prstGeom prst="rect">
            <a:avLst/>
          </a:prstGeom>
        </p:spPr>
        <p:txBody>
          <a:bodyPr wrap="none">
            <a:spAutoFit/>
          </a:bodyPr>
          <a:lstStyle/>
          <a:p>
            <a:r>
              <a:rPr lang="zh-CN" altLang="zh-CN" b="1" dirty="0">
                <a:latin typeface="Times New Roman"/>
                <a:ea typeface="华文楷体"/>
                <a:cs typeface="Times New Roman"/>
              </a:rPr>
              <a:t>人权司法保障</a:t>
            </a:r>
            <a:endParaRPr lang="zh-CN" altLang="en-US" dirty="0"/>
          </a:p>
        </p:txBody>
      </p:sp>
    </p:spTree>
    <p:extLst>
      <p:ext uri="{BB962C8B-B14F-4D97-AF65-F5344CB8AC3E}">
        <p14:creationId xmlns:p14="http://schemas.microsoft.com/office/powerpoint/2010/main" val="261695872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randombar(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859087"/>
          </a:xfrm>
        </p:spPr>
        <p:txBody>
          <a:bodyPr/>
          <a:lstStyle/>
          <a:p>
            <a:pPr algn="just">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知识拓展</a:t>
            </a:r>
            <a:r>
              <a:rPr lang="en-US" altLang="zh-CN" kern="100" dirty="0">
                <a:latin typeface="Times New Roman"/>
                <a:ea typeface="黑体"/>
                <a:cs typeface="Courier New"/>
              </a:rPr>
              <a:t>]</a:t>
            </a:r>
            <a:r>
              <a:rPr lang="zh-CN" altLang="zh-CN" kern="100" dirty="0">
                <a:latin typeface="Times New Roman"/>
                <a:ea typeface="华文楷体"/>
                <a:cs typeface="Times New Roman"/>
              </a:rPr>
              <a:t>司法活动须努力追求实质公正，不能止于形式合法。必须坚持以事实为根据、以法律为准绳，做到事实认定符合客观真相、办案结果符合实体公正、办案过程符合程序公正。</a:t>
            </a:r>
            <a:endParaRPr lang="zh-CN" altLang="zh-CN" sz="1050" kern="100" dirty="0">
              <a:latin typeface="宋体"/>
              <a:cs typeface="Courier New"/>
            </a:endParaRPr>
          </a:p>
          <a:p>
            <a:pPr algn="just">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新词速递</a:t>
            </a:r>
            <a:r>
              <a:rPr lang="en-US" altLang="zh-CN" kern="100" dirty="0">
                <a:latin typeface="Times New Roman"/>
                <a:ea typeface="黑体"/>
                <a:cs typeface="Courier New"/>
              </a:rPr>
              <a:t>]</a:t>
            </a:r>
            <a:r>
              <a:rPr lang="zh-CN" altLang="zh-CN" kern="100" dirty="0">
                <a:latin typeface="Times New Roman"/>
                <a:ea typeface="华文楷体"/>
                <a:cs typeface="Times New Roman"/>
              </a:rPr>
              <a:t>人权司法保障是指通过司法实践活动或在其过程中，依法保障当事人应有的权利。人权司法保障是人权保障体系不可或缺的一部分，是实现司法公正的重要保证和衡量一国法治建设程度的重要标准，也是我国国家治理体系和治理能力现代化的重要组成部分、重要标志和重要保证。</a:t>
            </a:r>
            <a:endParaRPr lang="zh-CN" altLang="zh-CN" sz="1050" kern="100" dirty="0">
              <a:effectLst/>
              <a:latin typeface="宋体"/>
              <a:cs typeface="Courier New"/>
            </a:endParaRPr>
          </a:p>
        </p:txBody>
      </p:sp>
    </p:spTree>
    <p:extLst>
      <p:ext uri="{BB962C8B-B14F-4D97-AF65-F5344CB8AC3E}">
        <p14:creationId xmlns:p14="http://schemas.microsoft.com/office/powerpoint/2010/main" val="517364004"/>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2445" y="490208"/>
            <a:ext cx="6383508" cy="6256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副标题 1"/>
          <p:cNvSpPr>
            <a:spLocks noGrp="1"/>
          </p:cNvSpPr>
          <p:nvPr>
            <p:ph type="subTitle" idx="1"/>
          </p:nvPr>
        </p:nvSpPr>
        <p:spPr>
          <a:xfrm>
            <a:off x="415037" y="1212364"/>
            <a:ext cx="10692000" cy="4243982"/>
          </a:xfrm>
        </p:spPr>
        <p:txBody>
          <a:bodyPr/>
          <a:lstStyle/>
          <a:p>
            <a:pPr>
              <a:spcAft>
                <a:spcPts val="0"/>
              </a:spcAft>
            </a:pPr>
            <a:r>
              <a:rPr lang="en-US" altLang="zh-CN" kern="100" dirty="0">
                <a:latin typeface="Times New Roman"/>
                <a:cs typeface="Courier New"/>
              </a:rPr>
              <a:t>1</a:t>
            </a:r>
            <a:r>
              <a:rPr lang="zh-CN" altLang="zh-CN" kern="100" dirty="0">
                <a:latin typeface="Times New Roman"/>
                <a:cs typeface="Times New Roman"/>
              </a:rPr>
              <a:t>．要推动政府公正司法、人民法院科学立法。</a:t>
            </a:r>
            <a:r>
              <a:rPr lang="en-US" altLang="zh-CN" kern="100" dirty="0">
                <a:latin typeface="Times New Roman"/>
                <a:cs typeface="Times New Roman"/>
              </a:rPr>
              <a:t>			</a:t>
            </a:r>
            <a:r>
              <a:rPr lang="en-US" altLang="zh-CN" kern="100" dirty="0">
                <a:latin typeface="Times New Roman"/>
                <a:cs typeface="Courier New"/>
              </a:rPr>
              <a:t> (</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spcAft>
                <a:spcPts val="0"/>
              </a:spcAft>
            </a:pPr>
            <a:r>
              <a:rPr lang="en-US" altLang="zh-CN" kern="100" dirty="0">
                <a:latin typeface="Times New Roman"/>
                <a:cs typeface="Courier New"/>
              </a:rPr>
              <a:t>2</a:t>
            </a:r>
            <a:r>
              <a:rPr lang="zh-CN" altLang="zh-CN" kern="100" dirty="0">
                <a:latin typeface="Times New Roman"/>
                <a:cs typeface="Times New Roman"/>
              </a:rPr>
              <a:t>．在我国，行政机关坚持依法独立行使审判权。</a:t>
            </a:r>
            <a:r>
              <a:rPr lang="en-US" altLang="zh-CN" kern="100" dirty="0">
                <a:latin typeface="Times New Roman"/>
                <a:cs typeface="Times New Roman"/>
              </a:rPr>
              <a:t>			</a:t>
            </a:r>
            <a:r>
              <a:rPr lang="en-US" altLang="zh-CN" kern="100" dirty="0">
                <a:latin typeface="Times New Roman"/>
                <a:cs typeface="Courier New"/>
              </a:rPr>
              <a:t>(</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spcAft>
                <a:spcPts val="0"/>
              </a:spcAft>
            </a:pPr>
            <a:r>
              <a:rPr lang="en-US" altLang="zh-CN" kern="100" dirty="0">
                <a:latin typeface="Times New Roman"/>
                <a:cs typeface="Courier New"/>
              </a:rPr>
              <a:t>3</a:t>
            </a:r>
            <a:r>
              <a:rPr lang="zh-CN" altLang="zh-CN" kern="100" dirty="0">
                <a:latin typeface="Times New Roman"/>
                <a:cs typeface="Times New Roman"/>
              </a:rPr>
              <a:t>．公正司法，就是司法活动的结果体现公平正义。</a:t>
            </a:r>
            <a:r>
              <a:rPr lang="en-US" altLang="zh-CN" kern="100" dirty="0">
                <a:latin typeface="Times New Roman"/>
                <a:cs typeface="Times New Roman"/>
              </a:rPr>
              <a:t>		</a:t>
            </a:r>
            <a:r>
              <a:rPr lang="en-US" altLang="zh-CN" kern="100" dirty="0">
                <a:latin typeface="Times New Roman"/>
                <a:cs typeface="Courier New"/>
              </a:rPr>
              <a:t>(</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spcAft>
                <a:spcPts val="0"/>
              </a:spcAft>
            </a:pPr>
            <a:r>
              <a:rPr lang="en-US" altLang="zh-CN" kern="100" dirty="0">
                <a:latin typeface="Times New Roman"/>
                <a:cs typeface="Courier New"/>
              </a:rPr>
              <a:t>4</a:t>
            </a:r>
            <a:r>
              <a:rPr lang="zh-CN" altLang="zh-CN" kern="100" dirty="0">
                <a:latin typeface="Times New Roman"/>
                <a:cs typeface="Times New Roman"/>
              </a:rPr>
              <a:t>．坚持以事实为根据、以法律为准绳，要做到办案结果符合客观真相、办案过程符合结果公正、事实认定符合程序公正。</a:t>
            </a:r>
            <a:r>
              <a:rPr lang="en-US" altLang="zh-CN" kern="100" dirty="0">
                <a:latin typeface="Times New Roman"/>
                <a:cs typeface="Times New Roman"/>
              </a:rPr>
              <a:t>	</a:t>
            </a:r>
            <a:r>
              <a:rPr lang="en-US" altLang="zh-CN" kern="100" dirty="0">
                <a:latin typeface="Times New Roman"/>
                <a:cs typeface="Courier New"/>
              </a:rPr>
              <a:t>(</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spcAft>
                <a:spcPts val="0"/>
              </a:spcAft>
            </a:pPr>
            <a:r>
              <a:rPr lang="en-US" altLang="zh-CN" kern="100" dirty="0">
                <a:latin typeface="Times New Roman"/>
                <a:cs typeface="Courier New"/>
              </a:rPr>
              <a:t>5</a:t>
            </a:r>
            <a:r>
              <a:rPr lang="zh-CN" altLang="zh-CN" kern="100" dirty="0">
                <a:latin typeface="Times New Roman"/>
                <a:cs typeface="Times New Roman"/>
              </a:rPr>
              <a:t>．推进公正司法，要健全落实罪刑法定、疑罪从有、非法证据排除等法律原则的法律制度。</a:t>
            </a:r>
            <a:r>
              <a:rPr lang="en-US" altLang="zh-CN" kern="100" dirty="0">
                <a:latin typeface="Times New Roman"/>
                <a:cs typeface="Times New Roman"/>
              </a:rPr>
              <a:t>							</a:t>
            </a:r>
            <a:r>
              <a:rPr lang="en-US" altLang="zh-CN" kern="100" dirty="0">
                <a:latin typeface="Times New Roman"/>
                <a:cs typeface="Courier New"/>
              </a:rPr>
              <a:t>(</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effectLst/>
              <a:latin typeface="宋体"/>
              <a:cs typeface="Courier New"/>
            </a:endParaRPr>
          </a:p>
        </p:txBody>
      </p:sp>
      <p:sp>
        <p:nvSpPr>
          <p:cNvPr id="3" name="矩形 2"/>
          <p:cNvSpPr/>
          <p:nvPr/>
        </p:nvSpPr>
        <p:spPr>
          <a:xfrm>
            <a:off x="10261537" y="1331875"/>
            <a:ext cx="545342" cy="523220"/>
          </a:xfrm>
          <a:prstGeom prst="rect">
            <a:avLst/>
          </a:prstGeom>
        </p:spPr>
        <p:txBody>
          <a:bodyPr wrap="none">
            <a:spAutoFit/>
          </a:bodyPr>
          <a:lstStyle/>
          <a:p>
            <a:r>
              <a:rPr lang="en-US" altLang="zh-CN" b="1" dirty="0"/>
              <a:t>×</a:t>
            </a:r>
            <a:endParaRPr lang="zh-CN" altLang="en-US" dirty="0"/>
          </a:p>
        </p:txBody>
      </p:sp>
      <p:sp>
        <p:nvSpPr>
          <p:cNvPr id="5" name="矩形 4"/>
          <p:cNvSpPr/>
          <p:nvPr/>
        </p:nvSpPr>
        <p:spPr>
          <a:xfrm>
            <a:off x="10261537" y="1882045"/>
            <a:ext cx="545342" cy="523220"/>
          </a:xfrm>
          <a:prstGeom prst="rect">
            <a:avLst/>
          </a:prstGeom>
        </p:spPr>
        <p:txBody>
          <a:bodyPr wrap="none">
            <a:spAutoFit/>
          </a:bodyPr>
          <a:lstStyle/>
          <a:p>
            <a:r>
              <a:rPr lang="en-US" altLang="zh-CN" b="1" dirty="0"/>
              <a:t>×</a:t>
            </a:r>
            <a:endParaRPr lang="zh-CN" altLang="en-US" dirty="0"/>
          </a:p>
        </p:txBody>
      </p:sp>
      <p:sp>
        <p:nvSpPr>
          <p:cNvPr id="6" name="矩形 5"/>
          <p:cNvSpPr/>
          <p:nvPr/>
        </p:nvSpPr>
        <p:spPr>
          <a:xfrm>
            <a:off x="10245785" y="2484003"/>
            <a:ext cx="545342" cy="523220"/>
          </a:xfrm>
          <a:prstGeom prst="rect">
            <a:avLst/>
          </a:prstGeom>
        </p:spPr>
        <p:txBody>
          <a:bodyPr wrap="none">
            <a:spAutoFit/>
          </a:bodyPr>
          <a:lstStyle/>
          <a:p>
            <a:r>
              <a:rPr lang="en-US" altLang="zh-CN" b="1" dirty="0"/>
              <a:t>×</a:t>
            </a:r>
            <a:endParaRPr lang="zh-CN" altLang="en-US" dirty="0"/>
          </a:p>
        </p:txBody>
      </p:sp>
      <p:sp>
        <p:nvSpPr>
          <p:cNvPr id="7" name="矩形 6"/>
          <p:cNvSpPr/>
          <p:nvPr/>
        </p:nvSpPr>
        <p:spPr>
          <a:xfrm>
            <a:off x="10245785" y="3672135"/>
            <a:ext cx="545342" cy="523220"/>
          </a:xfrm>
          <a:prstGeom prst="rect">
            <a:avLst/>
          </a:prstGeom>
        </p:spPr>
        <p:txBody>
          <a:bodyPr wrap="none">
            <a:spAutoFit/>
          </a:bodyPr>
          <a:lstStyle/>
          <a:p>
            <a:r>
              <a:rPr lang="en-US" altLang="zh-CN" b="1" dirty="0"/>
              <a:t>×</a:t>
            </a:r>
            <a:endParaRPr lang="zh-CN" altLang="en-US" dirty="0"/>
          </a:p>
        </p:txBody>
      </p:sp>
      <p:sp>
        <p:nvSpPr>
          <p:cNvPr id="8" name="矩形 7"/>
          <p:cNvSpPr/>
          <p:nvPr/>
        </p:nvSpPr>
        <p:spPr>
          <a:xfrm>
            <a:off x="10222995" y="5040287"/>
            <a:ext cx="545342" cy="523220"/>
          </a:xfrm>
          <a:prstGeom prst="rect">
            <a:avLst/>
          </a:prstGeom>
        </p:spPr>
        <p:txBody>
          <a:bodyPr wrap="none">
            <a:spAutoFit/>
          </a:bodyPr>
          <a:lstStyle/>
          <a:p>
            <a:r>
              <a:rPr lang="en-US" altLang="zh-CN" b="1" dirty="0"/>
              <a:t>×</a:t>
            </a:r>
            <a:endParaRPr lang="zh-CN" altLang="en-US" dirty="0"/>
          </a:p>
        </p:txBody>
      </p:sp>
    </p:spTree>
    <p:extLst>
      <p:ext uri="{BB962C8B-B14F-4D97-AF65-F5344CB8AC3E}">
        <p14:creationId xmlns:p14="http://schemas.microsoft.com/office/powerpoint/2010/main" val="392494067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randombar(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randombar(horizontal)">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7" grpId="0"/>
      <p:bldP spid="8"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AS_UNIQUEID" val="96"/>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AS_UNIQUEID" val="98"/>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320</TotalTime>
  <Words>2641</Words>
  <Application>Microsoft Office PowerPoint</Application>
  <PresentationFormat>自定义</PresentationFormat>
  <Paragraphs>147</Paragraphs>
  <Slides>30</Slides>
  <Notes>12</Notes>
  <HiddenSlides>0</HiddenSlides>
  <MMClips>0</MMClips>
  <ScaleCrop>false</ScaleCrop>
  <HeadingPairs>
    <vt:vector size="6" baseType="variant">
      <vt:variant>
        <vt:lpstr>已用的字体</vt:lpstr>
      </vt:variant>
      <vt:variant>
        <vt:i4>11</vt:i4>
      </vt:variant>
      <vt:variant>
        <vt:lpstr>主题</vt:lpstr>
      </vt:variant>
      <vt:variant>
        <vt:i4>3</vt:i4>
      </vt:variant>
      <vt:variant>
        <vt:lpstr>幻灯片标题</vt:lpstr>
      </vt:variant>
      <vt:variant>
        <vt:i4>30</vt:i4>
      </vt:variant>
    </vt:vector>
  </HeadingPairs>
  <TitlesOfParts>
    <vt:vector size="44" baseType="lpstr">
      <vt:lpstr>HelveticaNeueLT Pro 67 MdCn</vt:lpstr>
      <vt:lpstr>等线</vt:lpstr>
      <vt:lpstr>等线 Light</vt:lpstr>
      <vt:lpstr>黑体</vt:lpstr>
      <vt:lpstr>华文细黑</vt:lpstr>
      <vt:lpstr>宋体</vt:lpstr>
      <vt:lpstr>微软雅黑</vt:lpstr>
      <vt:lpstr>Arial</vt:lpstr>
      <vt:lpstr>Calibri</vt:lpstr>
      <vt:lpstr>Calibri Light</vt:lpstr>
      <vt:lpstr>Times New Roman</vt:lpstr>
      <vt:lpstr>Office 主题</vt:lpstr>
      <vt:lpstr>1_Office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XSLQQ752179280</dc:creator>
  <cp:lastModifiedBy>li</cp:lastModifiedBy>
  <cp:revision>1361</cp:revision>
  <dcterms:created xsi:type="dcterms:W3CDTF">2016-06-29T09:22:00Z</dcterms:created>
  <dcterms:modified xsi:type="dcterms:W3CDTF">2026-02-06T04:13:00Z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BEFA92FF478347DCB3611873C4047654_12</vt:lpwstr>
  </property>
  <property fmtid="{D5CDD505-2E9C-101B-9397-08002B2CF9AE}" pid="3" name="KSOProductBuildVer">
    <vt:lpwstr>2052-12.1.0.22529</vt:lpwstr>
  </property>
</Properties>
</file>