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43"/>
  </p:notesMasterIdLst>
  <p:handoutMasterIdLst>
    <p:handoutMasterId r:id="rId44"/>
  </p:handoutMasterIdLst>
  <p:sldIdLst>
    <p:sldId id="2476" r:id="rId4"/>
    <p:sldId id="3800" r:id="rId5"/>
    <p:sldId id="2478" r:id="rId6"/>
    <p:sldId id="2343" r:id="rId7"/>
    <p:sldId id="3858" r:id="rId8"/>
    <p:sldId id="3903" r:id="rId9"/>
    <p:sldId id="3926" r:id="rId10"/>
    <p:sldId id="3904" r:id="rId11"/>
    <p:sldId id="3905" r:id="rId12"/>
    <p:sldId id="3906" r:id="rId13"/>
    <p:sldId id="3873" r:id="rId14"/>
    <p:sldId id="3664" r:id="rId15"/>
    <p:sldId id="3671" r:id="rId16"/>
    <p:sldId id="3907" r:id="rId17"/>
    <p:sldId id="3908" r:id="rId18"/>
    <p:sldId id="3909" r:id="rId19"/>
    <p:sldId id="3910" r:id="rId20"/>
    <p:sldId id="3911" r:id="rId21"/>
    <p:sldId id="3888" r:id="rId22"/>
    <p:sldId id="3785" r:id="rId23"/>
    <p:sldId id="3786" r:id="rId24"/>
    <p:sldId id="3919" r:id="rId25"/>
    <p:sldId id="3920" r:id="rId26"/>
    <p:sldId id="3921" r:id="rId27"/>
    <p:sldId id="3922" r:id="rId28"/>
    <p:sldId id="3923" r:id="rId29"/>
    <p:sldId id="3924" r:id="rId30"/>
    <p:sldId id="3925" r:id="rId31"/>
    <p:sldId id="3886" r:id="rId32"/>
    <p:sldId id="3887" r:id="rId33"/>
    <p:sldId id="3863" r:id="rId34"/>
    <p:sldId id="3881" r:id="rId35"/>
    <p:sldId id="3882" r:id="rId36"/>
    <p:sldId id="3912" r:id="rId37"/>
    <p:sldId id="3913" r:id="rId38"/>
    <p:sldId id="3914" r:id="rId39"/>
    <p:sldId id="3915" r:id="rId40"/>
    <p:sldId id="3780" r:id="rId41"/>
    <p:sldId id="2276" r:id="rId42"/>
  </p:sldIdLst>
  <p:sldSz cx="11522075" cy="6480175"/>
  <p:notesSz cx="6858000" cy="9144000"/>
  <p:custDataLst>
    <p:tags r:id="rId45"/>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72" autoAdjust="0"/>
    <p:restoredTop sz="94268" autoAdjust="0"/>
  </p:normalViewPr>
  <p:slideViewPr>
    <p:cSldViewPr>
      <p:cViewPr varScale="1">
        <p:scale>
          <a:sx n="121" d="100"/>
          <a:sy n="121" d="100"/>
        </p:scale>
        <p:origin x="210" y="9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32</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38</a:t>
            </a:fld>
            <a:endParaRPr lang="en-US" altLang="zh-CN" sz="120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39</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12</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13</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20</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21</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8.xml"/><Relationship Id="rId4" Type="http://schemas.openxmlformats.org/officeDocument/2006/relationships/slide" Target="../slides/slide32.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8.xml"/><Relationship Id="rId4" Type="http://schemas.openxmlformats.org/officeDocument/2006/relationships/slide" Target="../slides/slide32.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slide" Target="../slides/slide38.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8.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2.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9.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9.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9.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2</a:t>
            </a:r>
            <a:r>
              <a:rPr lang="zh-CN" altLang="en-US" sz="1600" dirty="0">
                <a:solidFill>
                  <a:srgbClr val="F2F2F2"/>
                </a:solidFill>
                <a:latin typeface="微软雅黑" pitchFamily="34" charset="-122"/>
                <a:ea typeface="微软雅黑" pitchFamily="34" charset="-122"/>
              </a:rPr>
              <a:t>课时　人民代表大会制度：我国的根本政治制度</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2</a:t>
            </a:r>
            <a:r>
              <a:rPr lang="zh-CN" altLang="en-US" sz="1400" b="1" dirty="0">
                <a:solidFill>
                  <a:srgbClr val="C0472D"/>
                </a:solidFill>
                <a:latin typeface="微软雅黑" pitchFamily="34" charset="-122"/>
                <a:ea typeface="微软雅黑" pitchFamily="34" charset="-122"/>
              </a:rPr>
              <a:t>课时　人民代表大会制度：我国的根本政治制度</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2</a:t>
            </a:r>
            <a:r>
              <a:rPr lang="zh-CN" altLang="en-US" sz="1400" b="1" dirty="0">
                <a:solidFill>
                  <a:srgbClr val="C0472D"/>
                </a:solidFill>
                <a:latin typeface="微软雅黑" pitchFamily="34" charset="-122"/>
                <a:ea typeface="微软雅黑" pitchFamily="34" charset="-122"/>
              </a:rPr>
              <a:t>课时　人民代表大会制度：我国的根本政治制度</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10%20%20&#35838;&#21518;&#32032;&#20859;&#35780;&#20215;(&#21313;)&#12288;&#20154;&#27665;&#20195;&#34920;&#22823;&#20250;&#21046;&#24230;&#65306;&#25105;&#22269;&#30340;&#26681;&#26412;&#25919;&#27835;&#21046;&#24230;.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8.png"/></Relationships>
</file>

<file path=ppt/slides/_rels/slide3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第二单元　人民当家作主</a:t>
            </a:r>
            <a:endParaRPr lang="en-US" altLang="zh-CN"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第五课　我国的根本政治制度</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人民代表大会制度：我国的根本政治制度</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坚持和完善人民代表大会制度</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原因：人民代表大会制度是坚持</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、人民当家作主、依法治国有机统一的根本政治制度安排，体现了中国特色社会主义的制度优势。</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要求：必须</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、不断完善。我们绝不照搬西方政治制度的模式。</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辨别区分</a:t>
            </a:r>
            <a:r>
              <a:rPr lang="en-US" altLang="zh-CN" kern="100" dirty="0">
                <a:latin typeface="Times New Roman"/>
                <a:ea typeface="黑体"/>
                <a:cs typeface="Courier New"/>
              </a:rPr>
              <a:t>]</a:t>
            </a:r>
            <a:r>
              <a:rPr lang="zh-CN" altLang="zh-CN" kern="100" dirty="0">
                <a:latin typeface="Times New Roman"/>
                <a:ea typeface="华文楷体"/>
                <a:cs typeface="Times New Roman"/>
              </a:rPr>
              <a:t>全国人民代表大会在我国的国家机关组织体系中居于最高地位。人民代表大会在国家政权体系中居于核心地位。人民代表大会制度在我国政治制度体系中居于核心地位。</a:t>
            </a:r>
            <a:endParaRPr lang="zh-CN" altLang="zh-CN" sz="1050" kern="100" dirty="0">
              <a:effectLst/>
              <a:latin typeface="宋体"/>
              <a:cs typeface="Courier New"/>
            </a:endParaRPr>
          </a:p>
        </p:txBody>
      </p:sp>
      <p:sp>
        <p:nvSpPr>
          <p:cNvPr id="3" name="矩形 2"/>
          <p:cNvSpPr/>
          <p:nvPr/>
        </p:nvSpPr>
        <p:spPr>
          <a:xfrm>
            <a:off x="5941057" y="1439887"/>
            <a:ext cx="1620957" cy="523220"/>
          </a:xfrm>
          <a:prstGeom prst="rect">
            <a:avLst/>
          </a:prstGeom>
        </p:spPr>
        <p:txBody>
          <a:bodyPr wrap="none">
            <a:spAutoFit/>
          </a:bodyPr>
          <a:lstStyle/>
          <a:p>
            <a:r>
              <a:rPr lang="zh-CN" altLang="zh-CN" b="1" dirty="0">
                <a:latin typeface="Times New Roman"/>
                <a:ea typeface="华文楷体"/>
                <a:cs typeface="Times New Roman"/>
              </a:rPr>
              <a:t>党的领导</a:t>
            </a:r>
            <a:endParaRPr lang="zh-CN" altLang="en-US" dirty="0"/>
          </a:p>
        </p:txBody>
      </p:sp>
      <p:sp>
        <p:nvSpPr>
          <p:cNvPr id="4" name="矩形 3"/>
          <p:cNvSpPr/>
          <p:nvPr/>
        </p:nvSpPr>
        <p:spPr>
          <a:xfrm>
            <a:off x="2664693" y="3240088"/>
            <a:ext cx="1620957" cy="523220"/>
          </a:xfrm>
          <a:prstGeom prst="rect">
            <a:avLst/>
          </a:prstGeom>
        </p:spPr>
        <p:txBody>
          <a:bodyPr wrap="none">
            <a:spAutoFit/>
          </a:bodyPr>
          <a:lstStyle/>
          <a:p>
            <a:r>
              <a:rPr lang="zh-CN" altLang="zh-CN" b="1" dirty="0">
                <a:latin typeface="Times New Roman"/>
                <a:ea typeface="华文楷体"/>
                <a:cs typeface="Times New Roman"/>
              </a:rPr>
              <a:t>长期坚持</a:t>
            </a:r>
            <a:endParaRPr lang="zh-CN" altLang="en-US" dirty="0"/>
          </a:p>
        </p:txBody>
      </p:sp>
    </p:spTree>
    <p:extLst>
      <p:ext uri="{BB962C8B-B14F-4D97-AF65-F5344CB8AC3E}">
        <p14:creationId xmlns:p14="http://schemas.microsoft.com/office/powerpoint/2010/main" val="36660938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5262979"/>
          </a:xfrm>
        </p:spPr>
        <p:txBody>
          <a:bodyPr/>
          <a:lstStyle/>
          <a:p>
            <a:pPr algn="just">
              <a:lnSpc>
                <a:spcPct val="120000"/>
              </a:lnSpc>
              <a:spcAft>
                <a:spcPts val="0"/>
              </a:spcAft>
            </a:pPr>
            <a:r>
              <a:rPr lang="en-US" altLang="zh-CN" kern="100" dirty="0">
                <a:latin typeface="Times New Roman"/>
                <a:ea typeface="黑体"/>
                <a:cs typeface="Courier New"/>
              </a:rPr>
              <a:t>1</a:t>
            </a:r>
            <a:r>
              <a:rPr lang="zh-CN" altLang="zh-CN" kern="100" dirty="0">
                <a:latin typeface="Times New Roman"/>
                <a:ea typeface="华文楷体"/>
                <a:cs typeface="Times New Roman"/>
              </a:rPr>
              <a:t>．</a:t>
            </a:r>
            <a:r>
              <a:rPr lang="zh-CN" altLang="zh-CN" kern="100" dirty="0">
                <a:latin typeface="Times New Roman"/>
                <a:cs typeface="Times New Roman"/>
              </a:rPr>
              <a:t>人民代表大会是我国的根本政治制度。</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2</a:t>
            </a:r>
            <a:r>
              <a:rPr lang="zh-CN" altLang="zh-CN" kern="100" dirty="0">
                <a:latin typeface="Times New Roman"/>
                <a:cs typeface="Times New Roman"/>
              </a:rPr>
              <a:t>．我国的政权组织形式是人民代表大会，在社会主义制度中具有根本性意义。</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3</a:t>
            </a:r>
            <a:r>
              <a:rPr lang="zh-CN" altLang="zh-CN" kern="100" dirty="0">
                <a:latin typeface="Times New Roman"/>
                <a:cs typeface="Times New Roman"/>
              </a:rPr>
              <a:t>．人民代表大会制度的基本功能是把国家和人民的意志转化为党的政策。</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4</a:t>
            </a:r>
            <a:r>
              <a:rPr lang="zh-CN" altLang="zh-CN" kern="100" dirty="0">
                <a:latin typeface="Times New Roman"/>
                <a:cs typeface="Times New Roman"/>
              </a:rPr>
              <a:t>．人民代表大会与其他国家机关一起统一行使国家权力，集体行使职权，集体决定问题。</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5</a:t>
            </a:r>
            <a:r>
              <a:rPr lang="zh-CN" altLang="zh-CN" kern="100" dirty="0">
                <a:latin typeface="Times New Roman"/>
                <a:cs typeface="Times New Roman"/>
              </a:rPr>
              <a:t>．在我国，各个国家机关是相互分工、相互制衡的关系。</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nSpc>
                <a:spcPct val="120000"/>
              </a:lnSpc>
              <a:spcAft>
                <a:spcPts val="0"/>
              </a:spcAft>
            </a:pPr>
            <a:r>
              <a:rPr lang="en-US" altLang="zh-CN" kern="100" dirty="0">
                <a:latin typeface="Times New Roman"/>
                <a:cs typeface="Courier New"/>
              </a:rPr>
              <a:t>6</a:t>
            </a:r>
            <a:r>
              <a:rPr lang="zh-CN" altLang="zh-CN" kern="100" dirty="0">
                <a:latin typeface="Times New Roman"/>
                <a:cs typeface="Times New Roman"/>
              </a:rPr>
              <a:t>．人民代表大会制度决定了我国人民当家作主的社会主义国家性质。</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189529" y="1295871"/>
            <a:ext cx="545342" cy="523220"/>
          </a:xfrm>
          <a:prstGeom prst="rect">
            <a:avLst/>
          </a:prstGeom>
        </p:spPr>
        <p:txBody>
          <a:bodyPr wrap="none">
            <a:spAutoFit/>
          </a:bodyPr>
          <a:lstStyle/>
          <a:p>
            <a:r>
              <a:rPr lang="en-US" altLang="zh-CN" b="1" dirty="0"/>
              <a:t>×</a:t>
            </a:r>
            <a:endParaRPr lang="zh-CN" altLang="en-US" dirty="0"/>
          </a:p>
        </p:txBody>
      </p:sp>
      <p:sp>
        <p:nvSpPr>
          <p:cNvPr id="5" name="矩形 4"/>
          <p:cNvSpPr/>
          <p:nvPr/>
        </p:nvSpPr>
        <p:spPr>
          <a:xfrm>
            <a:off x="10206782" y="2279282"/>
            <a:ext cx="545342" cy="523220"/>
          </a:xfrm>
          <a:prstGeom prst="rect">
            <a:avLst/>
          </a:prstGeom>
        </p:spPr>
        <p:txBody>
          <a:bodyPr wrap="none">
            <a:spAutoFit/>
          </a:bodyPr>
          <a:lstStyle/>
          <a:p>
            <a:r>
              <a:rPr lang="en-US" altLang="zh-CN" b="1" dirty="0"/>
              <a:t>×</a:t>
            </a:r>
            <a:endParaRPr lang="zh-CN" altLang="en-US" dirty="0"/>
          </a:p>
        </p:txBody>
      </p:sp>
      <p:sp>
        <p:nvSpPr>
          <p:cNvPr id="6" name="矩形 5"/>
          <p:cNvSpPr/>
          <p:nvPr/>
        </p:nvSpPr>
        <p:spPr>
          <a:xfrm>
            <a:off x="10180903" y="3331705"/>
            <a:ext cx="545342" cy="523220"/>
          </a:xfrm>
          <a:prstGeom prst="rect">
            <a:avLst/>
          </a:prstGeom>
        </p:spPr>
        <p:txBody>
          <a:bodyPr wrap="none">
            <a:spAutoFit/>
          </a:bodyPr>
          <a:lstStyle/>
          <a:p>
            <a:r>
              <a:rPr lang="en-US" altLang="zh-CN" b="1" dirty="0"/>
              <a:t>×</a:t>
            </a:r>
            <a:endParaRPr lang="zh-CN" altLang="en-US" dirty="0"/>
          </a:p>
        </p:txBody>
      </p:sp>
      <p:sp>
        <p:nvSpPr>
          <p:cNvPr id="7" name="矩形 6"/>
          <p:cNvSpPr/>
          <p:nvPr/>
        </p:nvSpPr>
        <p:spPr>
          <a:xfrm>
            <a:off x="10224035" y="4358249"/>
            <a:ext cx="545342" cy="523220"/>
          </a:xfrm>
          <a:prstGeom prst="rect">
            <a:avLst/>
          </a:prstGeom>
        </p:spPr>
        <p:txBody>
          <a:bodyPr wrap="none">
            <a:spAutoFit/>
          </a:bodyPr>
          <a:lstStyle/>
          <a:p>
            <a:r>
              <a:rPr lang="en-US" altLang="zh-CN" b="1" dirty="0"/>
              <a:t>×</a:t>
            </a:r>
            <a:endParaRPr lang="zh-CN" altLang="en-US" dirty="0"/>
          </a:p>
        </p:txBody>
      </p:sp>
      <p:sp>
        <p:nvSpPr>
          <p:cNvPr id="8" name="矩形 7"/>
          <p:cNvSpPr/>
          <p:nvPr/>
        </p:nvSpPr>
        <p:spPr>
          <a:xfrm>
            <a:off x="10232661" y="4918966"/>
            <a:ext cx="545342" cy="523220"/>
          </a:xfrm>
          <a:prstGeom prst="rect">
            <a:avLst/>
          </a:prstGeom>
        </p:spPr>
        <p:txBody>
          <a:bodyPr wrap="none">
            <a:spAutoFit/>
          </a:bodyPr>
          <a:lstStyle/>
          <a:p>
            <a:r>
              <a:rPr lang="en-US" altLang="zh-CN" b="1" dirty="0"/>
              <a:t>×</a:t>
            </a:r>
            <a:endParaRPr lang="zh-CN" altLang="en-US" dirty="0"/>
          </a:p>
        </p:txBody>
      </p:sp>
      <p:sp>
        <p:nvSpPr>
          <p:cNvPr id="9" name="矩形 8"/>
          <p:cNvSpPr/>
          <p:nvPr/>
        </p:nvSpPr>
        <p:spPr>
          <a:xfrm>
            <a:off x="10267166" y="5833366"/>
            <a:ext cx="545342" cy="523220"/>
          </a:xfrm>
          <a:prstGeom prst="rect">
            <a:avLst/>
          </a:prstGeom>
        </p:spPr>
        <p:txBody>
          <a:bodyPr wrap="none">
            <a:spAutoFit/>
          </a:bodyPr>
          <a:lstStyle/>
          <a:p>
            <a:r>
              <a:rPr lang="en-US" altLang="zh-CN" b="1" dirty="0"/>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我国的政权组织形式</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2446119"/>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习近平总书记指出，人民代表大会制度是实现我国全过程人民民主的重要制度载体，为新时代发展全过程人民民主、推进社会主义民主政治建设提供了根本遵循。</a:t>
            </a:r>
            <a:endParaRPr lang="zh-CN" altLang="zh-CN" sz="1050" kern="100" dirty="0">
              <a:latin typeface="宋体"/>
              <a:cs typeface="Courier New"/>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zh-CN" altLang="zh-CN" kern="100" dirty="0">
                <a:latin typeface="Times New Roman"/>
                <a:cs typeface="Times New Roman"/>
              </a:rPr>
              <a:t>人民代表大会制度为什么是实现我国全过程人民民主的重要制度载体？</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人民代表大会制度是由我国人民民主专政的社会主义国家性质决定的。</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人民代表大会制度是按照民主集中制原则，由人民定期选出自己的代表组成各级人民代表大会作为人民行使国家权力的机关，并由人民代表大会产生其他国家机关，以实现人民民主专政历史任务的政权组织形式。</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467779"/>
            <a:ext cx="10692000" cy="5742406"/>
          </a:xfrm>
        </p:spPr>
        <p:txBody>
          <a:bodyPr/>
          <a:lstStyle/>
          <a:p>
            <a:pPr algn="just">
              <a:lnSpc>
                <a:spcPct val="12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：人民代表大会制度的实践保障了全过程人民民主。人民代表大会制度怎样确保党和国家在决策、执行、监督落实各个环节都能听到来自人民的声音？</a:t>
            </a:r>
            <a:endParaRPr lang="zh-CN" altLang="zh-CN" sz="1050" kern="100" dirty="0">
              <a:latin typeface="宋体"/>
              <a:cs typeface="Courier New"/>
            </a:endParaRPr>
          </a:p>
          <a:p>
            <a:pPr algn="just">
              <a:lnSpc>
                <a:spcPct val="12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人民代表大会制度的一项基本功能，就是把体现广大人民根本利益的党的路线、方针、政策依照法定程序转化为国家意志，并使之成为全体公民共同遵守的法律规范。</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人民代表大会制度在国家政治生活中体现人民当家作主，突出强调权为民所赋，最充分地体现了社会主义国家的本质要求。</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人民代表大会制度在我国政治制度体系中居于核心地位，国家的其他制度，包括行政制度、监察制度、司法制度等，都是由人民代表大会通过立法创制出来的，都要受其统领和制约。</a:t>
            </a:r>
            <a:endParaRPr lang="zh-CN" altLang="zh-CN" sz="1050" kern="100" dirty="0">
              <a:effectLst/>
              <a:latin typeface="宋体"/>
              <a:cs typeface="Courier New"/>
            </a:endParaRPr>
          </a:p>
        </p:txBody>
      </p:sp>
    </p:spTree>
    <p:extLst>
      <p:ext uri="{BB962C8B-B14F-4D97-AF65-F5344CB8AC3E}">
        <p14:creationId xmlns:p14="http://schemas.microsoft.com/office/powerpoint/2010/main" val="22400432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327869"/>
          </a:xfrm>
        </p:spPr>
        <p:txBody>
          <a:bodyPr/>
          <a:lstStyle/>
          <a:p>
            <a:pPr algn="just">
              <a:lnSpc>
                <a:spcPct val="120000"/>
              </a:lnSpc>
              <a:spcAft>
                <a:spcPts val="0"/>
              </a:spcAft>
            </a:pPr>
            <a:r>
              <a:rPr lang="en-US" altLang="zh-CN" sz="2600" kern="100" dirty="0">
                <a:latin typeface="Times New Roman"/>
                <a:ea typeface="黑体"/>
                <a:cs typeface="Courier New"/>
              </a:rPr>
              <a:t>[</a:t>
            </a:r>
            <a:r>
              <a:rPr lang="zh-CN" altLang="zh-CN" sz="2600" kern="100" dirty="0">
                <a:latin typeface="Times New Roman"/>
                <a:ea typeface="黑体"/>
                <a:cs typeface="Times New Roman"/>
              </a:rPr>
              <a:t>评价活动</a:t>
            </a:r>
            <a:r>
              <a:rPr lang="en-US" altLang="zh-CN" sz="2600" kern="100" dirty="0">
                <a:latin typeface="Times New Roman"/>
                <a:ea typeface="黑体"/>
                <a:cs typeface="Courier New"/>
              </a:rPr>
              <a:t>]</a:t>
            </a:r>
            <a:endParaRPr lang="zh-CN" altLang="zh-CN" sz="2600" kern="100" dirty="0">
              <a:latin typeface="宋体"/>
              <a:cs typeface="Courier New"/>
            </a:endParaRPr>
          </a:p>
          <a:p>
            <a:pPr algn="just">
              <a:lnSpc>
                <a:spcPct val="120000"/>
              </a:lnSpc>
              <a:spcAft>
                <a:spcPts val="0"/>
              </a:spcAft>
            </a:pPr>
            <a:r>
              <a:rPr lang="en-US" altLang="zh-CN" sz="2600" kern="100" dirty="0">
                <a:latin typeface="Times New Roman"/>
                <a:cs typeface="Courier New"/>
              </a:rPr>
              <a:t>1</a:t>
            </a:r>
            <a:r>
              <a:rPr lang="zh-CN" altLang="zh-CN" sz="2600" kern="100" dirty="0">
                <a:latin typeface="Times New Roman"/>
                <a:cs typeface="Times New Roman"/>
              </a:rPr>
              <a:t>．在《中华人民共和国地方各级人民代表大会和地方各级人民政府组织法》修改过程中，全国人大常委会多次征求中央有关部门和单位、全国人大各专门委员会和常委会有关工作机构、地方人大、基层立法联系点、高校及研究机构的意见，两次向社会公众征求意见，最终形成法律文本，由十三届全国人大五次会议审议通过。这表明</a:t>
            </a:r>
            <a:r>
              <a:rPr lang="en-US" altLang="zh-CN" sz="2600" kern="100" dirty="0">
                <a:latin typeface="Times New Roman"/>
                <a:cs typeface="Courier New"/>
              </a:rPr>
              <a:t>(</a:t>
            </a:r>
            <a:r>
              <a:rPr lang="zh-CN" altLang="zh-CN" sz="2600" kern="100" dirty="0">
                <a:latin typeface="Times New Roman"/>
                <a:cs typeface="Times New Roman"/>
              </a:rPr>
              <a:t>　　</a:t>
            </a:r>
            <a:r>
              <a:rPr lang="en-US" altLang="zh-CN" sz="2600" kern="100" dirty="0">
                <a:latin typeface="Times New Roman"/>
                <a:cs typeface="Courier New"/>
              </a:rPr>
              <a:t>)</a:t>
            </a:r>
            <a:endParaRPr lang="zh-CN" altLang="zh-CN" sz="2600" kern="100" dirty="0">
              <a:latin typeface="宋体"/>
              <a:cs typeface="Courier New"/>
            </a:endParaRPr>
          </a:p>
          <a:p>
            <a:pPr algn="just">
              <a:lnSpc>
                <a:spcPct val="120000"/>
              </a:lnSpc>
              <a:spcAft>
                <a:spcPts val="0"/>
              </a:spcAft>
            </a:pPr>
            <a:r>
              <a:rPr lang="en-US" altLang="zh-CN" sz="2600" kern="100" dirty="0">
                <a:latin typeface="Times New Roman"/>
                <a:cs typeface="Courier New"/>
              </a:rPr>
              <a:t>①</a:t>
            </a:r>
            <a:r>
              <a:rPr lang="zh-CN" altLang="zh-CN" sz="2600" kern="100" dirty="0">
                <a:latin typeface="Times New Roman"/>
                <a:cs typeface="Times New Roman"/>
              </a:rPr>
              <a:t>全国人大常委会依法行使最高立法权</a:t>
            </a:r>
            <a:endParaRPr lang="zh-CN" altLang="zh-CN" sz="2600" kern="100" dirty="0">
              <a:latin typeface="宋体"/>
              <a:cs typeface="Courier New"/>
            </a:endParaRPr>
          </a:p>
          <a:p>
            <a:pPr algn="just">
              <a:lnSpc>
                <a:spcPct val="120000"/>
              </a:lnSpc>
              <a:spcAft>
                <a:spcPts val="0"/>
              </a:spcAft>
            </a:pPr>
            <a:r>
              <a:rPr lang="en-US" altLang="zh-CN" sz="2600" kern="100" dirty="0">
                <a:latin typeface="Times New Roman"/>
                <a:cs typeface="Courier New"/>
              </a:rPr>
              <a:t>②</a:t>
            </a:r>
            <a:r>
              <a:rPr lang="zh-CN" altLang="zh-CN" sz="2600" kern="100" dirty="0">
                <a:latin typeface="Times New Roman"/>
                <a:cs typeface="Times New Roman"/>
              </a:rPr>
              <a:t>我国在立法过程中坚持全过程人民民主</a:t>
            </a:r>
            <a:endParaRPr lang="zh-CN" altLang="zh-CN" sz="2600" kern="100" dirty="0">
              <a:latin typeface="宋体"/>
              <a:cs typeface="Courier New"/>
            </a:endParaRPr>
          </a:p>
          <a:p>
            <a:pPr algn="just">
              <a:lnSpc>
                <a:spcPct val="120000"/>
              </a:lnSpc>
              <a:spcAft>
                <a:spcPts val="0"/>
              </a:spcAft>
            </a:pPr>
            <a:r>
              <a:rPr lang="zh-CN" altLang="zh-CN" sz="2600" kern="100" dirty="0">
                <a:latin typeface="Times New Roman"/>
                <a:cs typeface="Times New Roman"/>
              </a:rPr>
              <a:t>③人民代表大会是我国的根本政治制度</a:t>
            </a:r>
            <a:endParaRPr lang="zh-CN" altLang="zh-CN" sz="2600" kern="100" dirty="0">
              <a:latin typeface="宋体"/>
              <a:cs typeface="Courier New"/>
            </a:endParaRPr>
          </a:p>
          <a:p>
            <a:pPr algn="just">
              <a:lnSpc>
                <a:spcPct val="120000"/>
              </a:lnSpc>
              <a:spcAft>
                <a:spcPts val="0"/>
              </a:spcAft>
            </a:pPr>
            <a:r>
              <a:rPr lang="zh-CN" altLang="zh-CN" sz="2600" kern="100" dirty="0">
                <a:latin typeface="Times New Roman"/>
                <a:cs typeface="Times New Roman"/>
              </a:rPr>
              <a:t>④在人民代表大会制度运行中坚持民主集中制原则</a:t>
            </a:r>
            <a:endParaRPr lang="zh-CN" altLang="zh-CN" sz="2600" kern="100" dirty="0">
              <a:latin typeface="宋体"/>
              <a:cs typeface="Courier New"/>
            </a:endParaRPr>
          </a:p>
          <a:p>
            <a:pPr algn="just">
              <a:lnSpc>
                <a:spcPct val="120000"/>
              </a:lnSpc>
              <a:spcAft>
                <a:spcPts val="0"/>
              </a:spcAft>
            </a:pPr>
            <a:r>
              <a:rPr lang="en-US" altLang="zh-CN" sz="2600" kern="100" dirty="0">
                <a:latin typeface="Times New Roman"/>
                <a:cs typeface="Courier New"/>
              </a:rPr>
              <a:t>A</a:t>
            </a:r>
            <a:r>
              <a:rPr lang="zh-CN" altLang="zh-CN" sz="2600" kern="100" dirty="0">
                <a:latin typeface="Times New Roman"/>
                <a:cs typeface="Times New Roman"/>
              </a:rPr>
              <a:t>．</a:t>
            </a:r>
            <a:r>
              <a:rPr lang="en-US" altLang="zh-CN" sz="2600" kern="100" dirty="0">
                <a:latin typeface="Times New Roman"/>
                <a:cs typeface="Courier New"/>
              </a:rPr>
              <a:t>①②</a:t>
            </a:r>
            <a:r>
              <a:rPr lang="zh-CN" altLang="zh-CN" sz="2600" kern="100" dirty="0">
                <a:latin typeface="Times New Roman"/>
                <a:cs typeface="Times New Roman"/>
              </a:rPr>
              <a:t>　　</a:t>
            </a:r>
            <a:r>
              <a:rPr lang="en-US" altLang="zh-CN" sz="2600" kern="100" dirty="0">
                <a:latin typeface="Times New Roman"/>
                <a:cs typeface="Courier New"/>
              </a:rPr>
              <a:t>B</a:t>
            </a:r>
            <a:r>
              <a:rPr lang="zh-CN" altLang="zh-CN" sz="2600" kern="100" dirty="0">
                <a:latin typeface="Times New Roman"/>
                <a:cs typeface="Times New Roman"/>
              </a:rPr>
              <a:t>．</a:t>
            </a:r>
            <a:r>
              <a:rPr lang="en-US" altLang="zh-CN" sz="2600" kern="100" dirty="0">
                <a:latin typeface="Times New Roman"/>
                <a:cs typeface="Courier New"/>
              </a:rPr>
              <a:t>①③</a:t>
            </a:r>
            <a:r>
              <a:rPr lang="zh-CN" altLang="zh-CN" sz="2600" kern="100" dirty="0">
                <a:latin typeface="Times New Roman"/>
                <a:cs typeface="Times New Roman"/>
              </a:rPr>
              <a:t>　　</a:t>
            </a:r>
            <a:r>
              <a:rPr lang="en-US" altLang="zh-CN" sz="2600" kern="100" dirty="0">
                <a:latin typeface="Times New Roman"/>
                <a:cs typeface="Courier New"/>
              </a:rPr>
              <a:t>C</a:t>
            </a:r>
            <a:r>
              <a:rPr lang="zh-CN" altLang="zh-CN" sz="2600" kern="100" dirty="0">
                <a:latin typeface="Times New Roman"/>
                <a:cs typeface="Times New Roman"/>
              </a:rPr>
              <a:t>．</a:t>
            </a:r>
            <a:r>
              <a:rPr lang="en-US" altLang="zh-CN" sz="2600" kern="100" dirty="0">
                <a:latin typeface="Times New Roman"/>
                <a:cs typeface="Courier New"/>
              </a:rPr>
              <a:t>②④</a:t>
            </a:r>
            <a:r>
              <a:rPr lang="zh-CN" altLang="zh-CN" sz="2600" kern="100" dirty="0">
                <a:latin typeface="Times New Roman"/>
                <a:cs typeface="Times New Roman"/>
              </a:rPr>
              <a:t>　　</a:t>
            </a:r>
            <a:r>
              <a:rPr lang="en-US" altLang="zh-CN" sz="2600" kern="100" dirty="0">
                <a:latin typeface="Times New Roman"/>
                <a:cs typeface="Courier New"/>
              </a:rPr>
              <a:t>D</a:t>
            </a:r>
            <a:r>
              <a:rPr lang="zh-CN" altLang="zh-CN" sz="2600" kern="100" dirty="0">
                <a:latin typeface="Times New Roman"/>
                <a:cs typeface="Times New Roman"/>
              </a:rPr>
              <a:t>．</a:t>
            </a:r>
            <a:r>
              <a:rPr lang="en-US" altLang="zh-CN" sz="2600" kern="100" dirty="0">
                <a:latin typeface="Times New Roman"/>
                <a:cs typeface="Courier New"/>
              </a:rPr>
              <a:t>③④</a:t>
            </a:r>
            <a:endParaRPr lang="zh-CN" altLang="zh-CN" sz="2600" kern="100" dirty="0">
              <a:effectLst/>
              <a:latin typeface="宋体"/>
              <a:cs typeface="Courier New"/>
            </a:endParaRPr>
          </a:p>
        </p:txBody>
      </p:sp>
      <p:sp>
        <p:nvSpPr>
          <p:cNvPr id="3" name="矩形 2"/>
          <p:cNvSpPr/>
          <p:nvPr/>
        </p:nvSpPr>
        <p:spPr>
          <a:xfrm>
            <a:off x="4106594" y="547233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54950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全国人大依法行使最高立法权，全国人大常委会依法行使国家立法权，</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错误。《中华人民共和国地方各级人民代表大会和地方各级人民政府组织法》修改过程中，全国人大常委会多次征求中央有关部门和单位、全国人大各专门委员会和常委会有关工作机构、地方人大、基层立法联系点、高校及研究机构的意见，两次向社会公众征求意见，这表明我国在立法过程中坚持全过程人民民主，我国在人民代表大会制度运行中坚持民主集中制原则，②④正确。人民代表大会制度是我国的根本政治制度，人民代表大会是国家权力机关，③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301266178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11795"/>
            <a:ext cx="10692000" cy="5450466"/>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a:t>
            </a:r>
            <a:r>
              <a:rPr lang="en-US" altLang="zh-CN" kern="100" dirty="0">
                <a:latin typeface="Times New Roman"/>
                <a:cs typeface="Courier New"/>
              </a:rPr>
              <a:t>2023</a:t>
            </a:r>
            <a:r>
              <a:rPr lang="zh-CN" altLang="zh-CN" kern="100" dirty="0">
                <a:latin typeface="Times New Roman"/>
                <a:cs typeface="Times New Roman"/>
              </a:rPr>
              <a:t>年</a:t>
            </a:r>
            <a:r>
              <a:rPr lang="en-US" altLang="zh-CN" kern="100" dirty="0">
                <a:latin typeface="Times New Roman"/>
                <a:cs typeface="Courier New"/>
              </a:rPr>
              <a:t>10</a:t>
            </a:r>
            <a:r>
              <a:rPr lang="zh-CN" altLang="zh-CN" kern="100" dirty="0">
                <a:latin typeface="Times New Roman"/>
                <a:cs typeface="Times New Roman"/>
              </a:rPr>
              <a:t>月</a:t>
            </a:r>
            <a:r>
              <a:rPr lang="en-US" altLang="zh-CN" kern="100" dirty="0">
                <a:latin typeface="Times New Roman"/>
                <a:cs typeface="Courier New"/>
              </a:rPr>
              <a:t>24</a:t>
            </a:r>
            <a:r>
              <a:rPr lang="zh-CN" altLang="zh-CN" kern="100" dirty="0">
                <a:latin typeface="Times New Roman"/>
                <a:cs typeface="Times New Roman"/>
              </a:rPr>
              <a:t>日，中华人民共和国第十四届全国人民代表大会常务委员会第六次会议表决通过了新修订的《中华人民共和国海洋环境保护法》。根据国家主席习近平颁布的第十二号主席令，该法自</a:t>
            </a:r>
            <a:r>
              <a:rPr lang="en-US" altLang="zh-CN" kern="100" dirty="0">
                <a:latin typeface="Times New Roman"/>
                <a:cs typeface="Courier New"/>
              </a:rPr>
              <a:t>2024</a:t>
            </a:r>
            <a:r>
              <a:rPr lang="zh-CN" altLang="zh-CN" kern="100" dirty="0">
                <a:latin typeface="Times New Roman"/>
                <a:cs typeface="Times New Roman"/>
              </a:rPr>
              <a:t>年</a:t>
            </a:r>
            <a:r>
              <a:rPr lang="en-US" altLang="zh-CN" kern="100" dirty="0">
                <a:latin typeface="Times New Roman"/>
                <a:cs typeface="Courier New"/>
              </a:rPr>
              <a:t>1</a:t>
            </a:r>
            <a:r>
              <a:rPr lang="zh-CN" altLang="zh-CN" kern="100" dirty="0">
                <a:latin typeface="Times New Roman"/>
                <a:cs typeface="Times New Roman"/>
              </a:rPr>
              <a:t>月</a:t>
            </a:r>
            <a:r>
              <a:rPr lang="en-US" altLang="zh-CN" kern="100" dirty="0">
                <a:latin typeface="Times New Roman"/>
                <a:cs typeface="Courier New"/>
              </a:rPr>
              <a:t>1</a:t>
            </a:r>
            <a:r>
              <a:rPr lang="zh-CN" altLang="zh-CN" kern="100" dirty="0">
                <a:latin typeface="Times New Roman"/>
                <a:cs typeface="Times New Roman"/>
              </a:rPr>
              <a:t>日起施行。由此可见，在我国</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全国人大常委会依法制定基本法律</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全国人大常委会坚持民主集中制原则</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国家主席是全国人大常委会的职能部门</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④全国人大常委会行使宪法规定的立法权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5364993" y="5366064"/>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5996240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en-US" altLang="zh-CN" kern="100" dirty="0">
                <a:latin typeface="宋体"/>
                <a:cs typeface="Times New Roman"/>
              </a:rPr>
              <a:t>“</a:t>
            </a:r>
            <a:r>
              <a:rPr lang="zh-CN" altLang="zh-CN" kern="100" dirty="0">
                <a:latin typeface="Times New Roman"/>
                <a:ea typeface="华文楷体"/>
                <a:cs typeface="Times New Roman"/>
              </a:rPr>
              <a:t>中华人民共和国第十四届全国人民代表大会常务委员会第六次会议表决通过了新修订的《中华人民共和国海洋环境保护法》</a:t>
            </a:r>
            <a:r>
              <a:rPr lang="en-US" altLang="zh-CN" kern="100" dirty="0">
                <a:latin typeface="宋体"/>
                <a:cs typeface="Times New Roman"/>
              </a:rPr>
              <a:t>”</a:t>
            </a:r>
            <a:r>
              <a:rPr lang="zh-CN" altLang="zh-CN" kern="100" dirty="0">
                <a:latin typeface="Times New Roman"/>
                <a:ea typeface="华文楷体"/>
                <a:cs typeface="Times New Roman"/>
              </a:rPr>
              <a:t>，说明全国人大常委会坚持民主集中制原则，全国人大常委会行使宪法规定的立法权，</a:t>
            </a:r>
            <a:r>
              <a:rPr lang="en-US" altLang="zh-CN" kern="100" dirty="0">
                <a:latin typeface="Times New Roman"/>
                <a:ea typeface="华文楷体"/>
                <a:cs typeface="Courier New"/>
              </a:rPr>
              <a:t>②④</a:t>
            </a:r>
            <a:r>
              <a:rPr lang="zh-CN" altLang="zh-CN" kern="100" dirty="0">
                <a:latin typeface="Times New Roman"/>
                <a:ea typeface="华文楷体"/>
                <a:cs typeface="Times New Roman"/>
              </a:rPr>
              <a:t>符合题意。全国人大依法制定基本法律，</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错误。在我国，国家主席是国家机构，不是全国人大常委会的职能部门，</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1115768006"/>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767459"/>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spcAft>
                <a:spcPts val="0"/>
              </a:spcAft>
            </a:pPr>
            <a:r>
              <a:rPr lang="zh-CN" altLang="zh-CN" kern="100" dirty="0">
                <a:latin typeface="Times New Roman"/>
                <a:ea typeface="华文仿宋"/>
                <a:cs typeface="Times New Roman"/>
              </a:rPr>
              <a:t>民主集中制</a:t>
            </a:r>
            <a:endParaRPr lang="en-US" altLang="zh-CN"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5" name="表格 4"/>
          <p:cNvGraphicFramePr>
            <a:graphicFrameLocks noGrp="1"/>
          </p:cNvGraphicFramePr>
          <p:nvPr>
            <p:extLst>
              <p:ext uri="{D42A27DB-BD31-4B8C-83A1-F6EECF244321}">
                <p14:modId xmlns:p14="http://schemas.microsoft.com/office/powerpoint/2010/main" val="855060745"/>
              </p:ext>
            </p:extLst>
          </p:nvPr>
        </p:nvGraphicFramePr>
        <p:xfrm>
          <a:off x="576263" y="1979947"/>
          <a:ext cx="10369550" cy="3844482"/>
        </p:xfrm>
        <a:graphic>
          <a:graphicData uri="http://schemas.openxmlformats.org/drawingml/2006/table">
            <a:tbl>
              <a:tblPr/>
              <a:tblGrid>
                <a:gridCol w="3276562">
                  <a:extLst>
                    <a:ext uri="{9D8B030D-6E8A-4147-A177-3AD203B41FA5}">
                      <a16:colId xmlns:a16="http://schemas.microsoft.com/office/drawing/2014/main" val="20000"/>
                    </a:ext>
                  </a:extLst>
                </a:gridCol>
                <a:gridCol w="7092988">
                  <a:extLst>
                    <a:ext uri="{9D8B030D-6E8A-4147-A177-3AD203B41FA5}">
                      <a16:colId xmlns:a16="http://schemas.microsoft.com/office/drawing/2014/main" val="20001"/>
                    </a:ext>
                  </a:extLst>
                </a:gridCol>
              </a:tblGrid>
              <a:tr h="0">
                <a:tc>
                  <a:txBody>
                    <a:bodyPr/>
                    <a:lstStyle/>
                    <a:p>
                      <a:pPr algn="ctr">
                        <a:lnSpc>
                          <a:spcPct val="120000"/>
                        </a:lnSpc>
                        <a:spcAft>
                          <a:spcPts val="0"/>
                        </a:spcAft>
                      </a:pPr>
                      <a:r>
                        <a:rPr lang="zh-CN" sz="2800" b="1" kern="100">
                          <a:solidFill>
                            <a:srgbClr val="C00000"/>
                          </a:solidFill>
                          <a:effectLst/>
                          <a:latin typeface="宋体"/>
                          <a:ea typeface="微软雅黑"/>
                          <a:cs typeface="Times New Roman"/>
                        </a:rPr>
                        <a:t>表现</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20000"/>
                        </a:lnSpc>
                        <a:spcAft>
                          <a:spcPts val="0"/>
                        </a:spcAft>
                      </a:pPr>
                      <a:r>
                        <a:rPr lang="zh-CN" sz="2800" b="1" kern="100">
                          <a:solidFill>
                            <a:srgbClr val="C00000"/>
                          </a:solidFill>
                          <a:effectLst/>
                          <a:latin typeface="宋体"/>
                          <a:ea typeface="微软雅黑"/>
                          <a:cs typeface="Times New Roman"/>
                        </a:rPr>
                        <a:t>具体体现</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ctr">
                        <a:lnSpc>
                          <a:spcPct val="120000"/>
                        </a:lnSpc>
                        <a:spcAft>
                          <a:spcPts val="0"/>
                        </a:spcAft>
                      </a:pPr>
                      <a:r>
                        <a:rPr lang="zh-CN" sz="2800" b="1" kern="100" dirty="0">
                          <a:effectLst/>
                          <a:latin typeface="Times New Roman"/>
                          <a:cs typeface="Times New Roman"/>
                        </a:rPr>
                        <a:t>从人大和人民的关系看</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pPr>
                      <a:r>
                        <a:rPr lang="zh-CN" sz="2800" b="1" kern="100">
                          <a:effectLst/>
                          <a:latin typeface="Times New Roman"/>
                          <a:cs typeface="Times New Roman"/>
                        </a:rPr>
                        <a:t>人民代表大会由人民通过民主选举产生，对人民负责，受人民监督</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l">
                        <a:lnSpc>
                          <a:spcPct val="120000"/>
                        </a:lnSpc>
                        <a:spcAft>
                          <a:spcPts val="0"/>
                        </a:spcAft>
                      </a:pPr>
                      <a:r>
                        <a:rPr lang="zh-CN" sz="2800" b="1" kern="100" dirty="0">
                          <a:effectLst/>
                          <a:latin typeface="Times New Roman"/>
                          <a:cs typeface="Times New Roman"/>
                        </a:rPr>
                        <a:t>从人大与其他国家机关的关系看</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pPr>
                      <a:r>
                        <a:rPr lang="zh-CN" sz="2800" b="1" kern="100">
                          <a:effectLst/>
                          <a:latin typeface="Times New Roman"/>
                          <a:cs typeface="Times New Roman"/>
                        </a:rPr>
                        <a:t>人大是国家的权力机关，国家的行政机关、监察机关、审判机关、检察机关都由人大产生，对它负责，受它监督</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l">
                        <a:lnSpc>
                          <a:spcPct val="120000"/>
                        </a:lnSpc>
                        <a:spcAft>
                          <a:spcPts val="0"/>
                        </a:spcAft>
                      </a:pPr>
                      <a:r>
                        <a:rPr lang="zh-CN" sz="2800" b="1" kern="100">
                          <a:effectLst/>
                          <a:latin typeface="Times New Roman"/>
                          <a:cs typeface="Times New Roman"/>
                        </a:rPr>
                        <a:t>从中央和地方国家机构的关系看</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20000"/>
                        </a:lnSpc>
                        <a:spcAft>
                          <a:spcPts val="0"/>
                        </a:spcAft>
                      </a:pPr>
                      <a:r>
                        <a:rPr lang="zh-CN" sz="2800" b="1" kern="100" dirty="0">
                          <a:effectLst/>
                          <a:latin typeface="Times New Roman"/>
                          <a:cs typeface="Times New Roman"/>
                        </a:rPr>
                        <a:t>遵循在中央的统一领导下，充分发挥地方主动性、积极性的原则</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89437192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2695416843"/>
              </p:ext>
            </p:extLst>
          </p:nvPr>
        </p:nvGraphicFramePr>
        <p:xfrm>
          <a:off x="576263" y="2339987"/>
          <a:ext cx="10369550" cy="2319274"/>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1</a:t>
                      </a:r>
                      <a:r>
                        <a:rPr lang="zh-CN" altLang="en-US" sz="2800" b="1" kern="100" dirty="0">
                          <a:effectLst/>
                          <a:latin typeface="Times New Roman" pitchFamily="18" charset="0"/>
                          <a:ea typeface="Times New Roman" pitchFamily="18" charset="0"/>
                          <a:cs typeface="Times New Roman" pitchFamily="18" charset="0"/>
                        </a:rPr>
                        <a:t>．列举宪法有关规定，说明人民代表大会制度是我国的根本政治制度。</a:t>
                      </a:r>
                    </a:p>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2</a:t>
                      </a:r>
                      <a:r>
                        <a:rPr lang="zh-CN" altLang="en-US" sz="2800" b="1" kern="100" dirty="0">
                          <a:effectLst/>
                          <a:latin typeface="Times New Roman" pitchFamily="18" charset="0"/>
                          <a:ea typeface="Times New Roman" pitchFamily="18" charset="0"/>
                          <a:cs typeface="Times New Roman" pitchFamily="18" charset="0"/>
                        </a:rPr>
                        <a:t>．理解实行人民代表大会制度的原因。</a:t>
                      </a:r>
                    </a:p>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3</a:t>
                      </a:r>
                      <a:r>
                        <a:rPr lang="zh-CN" altLang="en-US" sz="2800" b="1" kern="100" dirty="0">
                          <a:effectLst/>
                          <a:latin typeface="Times New Roman" pitchFamily="18" charset="0"/>
                          <a:ea typeface="Times New Roman" pitchFamily="18" charset="0"/>
                          <a:cs typeface="Times New Roman" pitchFamily="18" charset="0"/>
                        </a:rPr>
                        <a:t>．理解坚持和完善人民代表大会制度的原因和要求。</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人民代表大会制度的优势</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2505301"/>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人民代表大会制度坚持中国共产党领导，坚持马克思主义国家学说的基本原则，适应人民民主专政的国体，有效保证国家沿着社会主义道路前进。</a:t>
            </a:r>
            <a:endParaRPr lang="zh-CN" altLang="zh-CN" sz="1050" kern="100" dirty="0">
              <a:effectLst/>
              <a:latin typeface="宋体"/>
              <a:cs typeface="Courier New"/>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2603"/>
          </a:xfrm>
        </p:spPr>
        <p:txBody>
          <a:bodyPr/>
          <a:lstStyle/>
          <a:p>
            <a:pPr algn="just">
              <a:spcAft>
                <a:spcPts val="0"/>
              </a:spcAft>
            </a:pPr>
            <a:r>
              <a:rPr lang="zh-CN" altLang="zh-CN" kern="100" dirty="0">
                <a:latin typeface="Times New Roman"/>
                <a:cs typeface="Times New Roman"/>
              </a:rPr>
              <a:t>人民代表大会制度为什么能有效保证国家沿着社会主义道路前进？</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人民代表大会制度是中国共产党把马克思主义基本原理同中国具体实际相结合、同中华优秀传统文化相结合创立的全新政治制度。</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人民代表大会制度坚持中国共产党领导，坚持马克思主义国家学说的基本原则，适应人民民主专政的国体，具有鲜明的中国特色和突出的制度优势。</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37221"/>
          </a:xfrm>
        </p:spPr>
        <p:txBody>
          <a:bodyPr/>
          <a:lstStyle/>
          <a:p>
            <a:pPr algn="just">
              <a:lnSpc>
                <a:spcPct val="114000"/>
              </a:lnSpc>
              <a:spcAft>
                <a:spcPts val="0"/>
              </a:spcAft>
            </a:pPr>
            <a:r>
              <a:rPr lang="zh-CN" altLang="zh-CN" sz="2600" kern="100" dirty="0">
                <a:latin typeface="Times New Roman"/>
                <a:ea typeface="黑体"/>
                <a:cs typeface="Times New Roman"/>
              </a:rPr>
              <a:t>活动</a:t>
            </a:r>
            <a:r>
              <a:rPr lang="en-US" altLang="zh-CN" sz="2600" kern="100" dirty="0">
                <a:latin typeface="Times New Roman"/>
                <a:ea typeface="黑体"/>
                <a:cs typeface="Courier New"/>
              </a:rPr>
              <a:t>2</a:t>
            </a:r>
            <a:r>
              <a:rPr lang="zh-CN" altLang="zh-CN" sz="2600" kern="100" dirty="0">
                <a:latin typeface="Times New Roman"/>
                <a:cs typeface="Times New Roman"/>
              </a:rPr>
              <a:t>：</a:t>
            </a:r>
            <a:r>
              <a:rPr lang="en-US" altLang="zh-CN" sz="2600" kern="100" dirty="0">
                <a:latin typeface="Times New Roman"/>
                <a:ea typeface="华文楷体"/>
                <a:cs typeface="Courier New"/>
              </a:rPr>
              <a:t>70</a:t>
            </a:r>
            <a:r>
              <a:rPr lang="zh-CN" altLang="zh-CN" sz="2600" kern="100" dirty="0">
                <a:latin typeface="Times New Roman"/>
                <a:ea typeface="华文楷体"/>
                <a:cs typeface="Times New Roman"/>
              </a:rPr>
              <a:t>多年来特别是改革开放</a:t>
            </a:r>
            <a:r>
              <a:rPr lang="en-US" altLang="zh-CN" sz="2600" kern="100" dirty="0">
                <a:latin typeface="Times New Roman"/>
                <a:ea typeface="华文楷体"/>
                <a:cs typeface="Courier New"/>
              </a:rPr>
              <a:t>40</a:t>
            </a:r>
            <a:r>
              <a:rPr lang="zh-CN" altLang="zh-CN" sz="2600" kern="100" dirty="0">
                <a:latin typeface="Times New Roman"/>
                <a:ea typeface="华文楷体"/>
                <a:cs typeface="Times New Roman"/>
              </a:rPr>
              <a:t>多年来，人民代表大会制度为党领导人民创造经济快速发展奇迹和社会长期稳定奇迹提供了重要制度保障。</a:t>
            </a:r>
            <a:endParaRPr lang="zh-CN" altLang="zh-CN" sz="2600" kern="100" dirty="0">
              <a:latin typeface="宋体"/>
              <a:cs typeface="Courier New"/>
            </a:endParaRPr>
          </a:p>
          <a:p>
            <a:pPr algn="just">
              <a:lnSpc>
                <a:spcPct val="114000"/>
              </a:lnSpc>
              <a:spcAft>
                <a:spcPts val="0"/>
              </a:spcAft>
            </a:pPr>
            <a:r>
              <a:rPr lang="zh-CN" altLang="zh-CN" sz="2600" kern="100" dirty="0">
                <a:latin typeface="Times New Roman"/>
                <a:cs typeface="Times New Roman"/>
              </a:rPr>
              <a:t>请结合所学知识，分析人民代表大会制度的特色和制度优势所在。</a:t>
            </a:r>
            <a:endParaRPr lang="zh-CN" altLang="zh-CN" sz="2600" kern="100" dirty="0">
              <a:latin typeface="宋体"/>
              <a:cs typeface="Courier New"/>
            </a:endParaRPr>
          </a:p>
          <a:p>
            <a:pPr algn="just">
              <a:lnSpc>
                <a:spcPct val="114000"/>
              </a:lnSpc>
              <a:spcAft>
                <a:spcPts val="0"/>
              </a:spcAft>
            </a:pPr>
            <a:r>
              <a:rPr lang="zh-CN" altLang="zh-CN" sz="2600" kern="100" dirty="0">
                <a:solidFill>
                  <a:srgbClr val="7030A0"/>
                </a:solidFill>
                <a:latin typeface="Times New Roman"/>
                <a:ea typeface="黑体"/>
                <a:cs typeface="Times New Roman"/>
              </a:rPr>
              <a:t>提示：</a:t>
            </a:r>
            <a:r>
              <a:rPr lang="en-US" altLang="zh-CN" sz="2600" kern="100" dirty="0">
                <a:latin typeface="Times New Roman"/>
                <a:ea typeface="华文楷体"/>
                <a:cs typeface="Courier New"/>
              </a:rPr>
              <a:t>①</a:t>
            </a:r>
            <a:r>
              <a:rPr lang="zh-CN" altLang="zh-CN" sz="2600" kern="100" dirty="0">
                <a:latin typeface="Times New Roman"/>
                <a:ea typeface="华文楷体"/>
                <a:cs typeface="Times New Roman"/>
              </a:rPr>
              <a:t>人民代表大会制度具有坚持中国共产党领导、保证党领导人民依法有效治理国家的显著优势。</a:t>
            </a:r>
            <a:r>
              <a:rPr lang="en-US" altLang="zh-CN" sz="2600" kern="100" dirty="0">
                <a:latin typeface="Times New Roman"/>
                <a:ea typeface="华文楷体"/>
                <a:cs typeface="Courier New"/>
              </a:rPr>
              <a:t> ②</a:t>
            </a:r>
            <a:r>
              <a:rPr lang="zh-CN" altLang="zh-CN" sz="2600" kern="100" dirty="0">
                <a:latin typeface="Times New Roman"/>
                <a:ea typeface="华文楷体"/>
                <a:cs typeface="Times New Roman"/>
              </a:rPr>
              <a:t>人民代表大会制度具有践行全过程人民民主、保障人民当家作主的显著优势。</a:t>
            </a:r>
            <a:r>
              <a:rPr lang="en-US" altLang="zh-CN" sz="2600" kern="100" dirty="0">
                <a:latin typeface="Times New Roman"/>
                <a:ea typeface="华文楷体"/>
                <a:cs typeface="Courier New"/>
              </a:rPr>
              <a:t>③</a:t>
            </a:r>
            <a:r>
              <a:rPr lang="zh-CN" altLang="zh-CN" sz="2600" kern="100" dirty="0">
                <a:latin typeface="Times New Roman"/>
                <a:ea typeface="华文楷体"/>
                <a:cs typeface="Times New Roman"/>
              </a:rPr>
              <a:t>人民代表大会制度具有贯彻民主集中制、保证国家政治生活既充满活力又安定有序的显著优势。</a:t>
            </a:r>
            <a:r>
              <a:rPr lang="en-US" altLang="zh-CN" sz="2600" kern="100" dirty="0">
                <a:latin typeface="Times New Roman"/>
                <a:ea typeface="华文楷体"/>
                <a:cs typeface="Courier New"/>
              </a:rPr>
              <a:t>④</a:t>
            </a:r>
            <a:r>
              <a:rPr lang="zh-CN" altLang="zh-CN" sz="2600" kern="100" dirty="0">
                <a:latin typeface="Times New Roman"/>
                <a:ea typeface="华文楷体"/>
                <a:cs typeface="Times New Roman"/>
              </a:rPr>
              <a:t>人民代表大会制度具有保障全面依法治国、实现国家各方面工作法治化的显著优势。</a:t>
            </a:r>
            <a:r>
              <a:rPr lang="en-US" altLang="zh-CN" sz="2600" kern="100" dirty="0">
                <a:latin typeface="Times New Roman"/>
                <a:ea typeface="华文楷体"/>
                <a:cs typeface="Courier New"/>
              </a:rPr>
              <a:t>⑤</a:t>
            </a:r>
            <a:r>
              <a:rPr lang="zh-CN" altLang="zh-CN" sz="2600" kern="100" dirty="0">
                <a:latin typeface="Times New Roman"/>
                <a:ea typeface="华文楷体"/>
                <a:cs typeface="Times New Roman"/>
              </a:rPr>
              <a:t>人民代表大会制度具有维护国家统一、保障国家长治久安的显著优势。</a:t>
            </a:r>
            <a:r>
              <a:rPr lang="en-US" altLang="zh-CN" sz="2600" kern="100" dirty="0">
                <a:latin typeface="Times New Roman"/>
                <a:ea typeface="华文楷体"/>
                <a:cs typeface="Courier New"/>
              </a:rPr>
              <a:t>⑥</a:t>
            </a:r>
            <a:r>
              <a:rPr lang="zh-CN" altLang="zh-CN" sz="2600" kern="100" dirty="0">
                <a:latin typeface="Times New Roman"/>
                <a:ea typeface="华文楷体"/>
                <a:cs typeface="Times New Roman"/>
              </a:rPr>
              <a:t>人民代表大会制度是坚持党的领导、人民当家作主、依法治国有机统一的根本政治制度安排，体现了中国特色社会主义的制度优势。</a:t>
            </a:r>
            <a:endParaRPr lang="zh-CN" altLang="zh-CN" sz="2600" kern="100" dirty="0">
              <a:effectLst/>
              <a:latin typeface="宋体"/>
              <a:cs typeface="Courier New"/>
            </a:endParaRPr>
          </a:p>
        </p:txBody>
      </p:sp>
    </p:spTree>
    <p:extLst>
      <p:ext uri="{BB962C8B-B14F-4D97-AF65-F5344CB8AC3E}">
        <p14:creationId xmlns:p14="http://schemas.microsoft.com/office/powerpoint/2010/main" val="35333296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03783"/>
            <a:ext cx="10692000" cy="5633593"/>
          </a:xfrm>
        </p:spPr>
        <p:txBody>
          <a:bodyPr/>
          <a:lstStyle/>
          <a:p>
            <a:pPr algn="just">
              <a:lnSpc>
                <a:spcPct val="13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1</a:t>
            </a:r>
            <a:r>
              <a:rPr lang="zh-CN" altLang="zh-CN" kern="100" dirty="0">
                <a:latin typeface="Times New Roman"/>
                <a:cs typeface="Times New Roman"/>
              </a:rPr>
              <a:t>．第十三届全国人民代表大会第一次会议表决通过的《中华人民共和国监察法》规定：各级监察委员会是行使国家监察职能的专责机关，依照本法对所有行使公权力的公职人员进行监察，调查职务违法和职务犯罪。这表明</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①</a:t>
            </a:r>
            <a:r>
              <a:rPr lang="zh-CN" altLang="zh-CN" kern="100" dirty="0">
                <a:latin typeface="Times New Roman"/>
                <a:cs typeface="Times New Roman"/>
              </a:rPr>
              <a:t>监察委员会与人民代表大会相互监督，防止滥用权力</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②</a:t>
            </a:r>
            <a:r>
              <a:rPr lang="zh-CN" altLang="zh-CN" kern="100" dirty="0">
                <a:latin typeface="Times New Roman"/>
                <a:cs typeface="Times New Roman"/>
              </a:rPr>
              <a:t>我国国家权力机关实行民主集中制原则</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③</a:t>
            </a:r>
            <a:r>
              <a:rPr lang="zh-CN" altLang="zh-CN" kern="100" dirty="0">
                <a:latin typeface="Times New Roman"/>
                <a:cs typeface="Times New Roman"/>
              </a:rPr>
              <a:t>人民代表大会制度保证了国家机关协调一致地履行职责</a:t>
            </a:r>
            <a:endParaRPr lang="zh-CN" altLang="zh-CN" sz="1050" kern="100" dirty="0">
              <a:latin typeface="宋体"/>
              <a:cs typeface="Courier New"/>
            </a:endParaRPr>
          </a:p>
          <a:p>
            <a:pPr algn="just">
              <a:lnSpc>
                <a:spcPct val="130000"/>
              </a:lnSpc>
              <a:spcAft>
                <a:spcPts val="0"/>
              </a:spcAft>
            </a:pPr>
            <a:r>
              <a:rPr lang="zh-CN" altLang="zh-CN" kern="100" dirty="0">
                <a:latin typeface="Times New Roman"/>
                <a:cs typeface="Times New Roman"/>
              </a:rPr>
              <a:t>④实施体制机制创新，强化公民民主监督</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708809" y="547233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3391262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全国人大通过的《中华人民共和国监察法》对监察机关行使监察权作出规定，这表明人民代表大会制度保证了国家机关协调一致地履行职责，我国国家权力机关实行民主集中制原则，</a:t>
            </a:r>
            <a:r>
              <a:rPr lang="en-US" altLang="zh-CN" kern="100" dirty="0">
                <a:latin typeface="Times New Roman"/>
                <a:ea typeface="华文楷体"/>
                <a:cs typeface="Courier New"/>
              </a:rPr>
              <a:t>②③</a:t>
            </a:r>
            <a:r>
              <a:rPr lang="zh-CN" altLang="zh-CN" kern="100" dirty="0">
                <a:latin typeface="Times New Roman"/>
                <a:ea typeface="华文楷体"/>
                <a:cs typeface="Times New Roman"/>
              </a:rPr>
              <a:t>正确。人民代表大会与监察委员会是监督与被监督的关系，不是相互监督，</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错误。材料体现的是监察机关的监督，不是公民的民主监督，</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1356532221"/>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2775"/>
          </a:xfrm>
        </p:spPr>
        <p:txBody>
          <a:bodyPr/>
          <a:lstStyle/>
          <a:p>
            <a:pPr algn="just">
              <a:lnSpc>
                <a:spcPct val="114000"/>
              </a:lnSpc>
              <a:spcAft>
                <a:spcPts val="0"/>
              </a:spcAft>
            </a:pPr>
            <a:r>
              <a:rPr lang="en-US" altLang="zh-CN" kern="100" dirty="0">
                <a:latin typeface="Times New Roman"/>
                <a:cs typeface="Courier New"/>
              </a:rPr>
              <a:t>2</a:t>
            </a:r>
            <a:r>
              <a:rPr lang="zh-CN" altLang="zh-CN" kern="100" dirty="0">
                <a:latin typeface="Times New Roman"/>
                <a:cs typeface="Times New Roman"/>
              </a:rPr>
              <a:t>．</a:t>
            </a:r>
            <a:r>
              <a:rPr lang="en-US" altLang="zh-CN" kern="100" dirty="0">
                <a:latin typeface="Times New Roman"/>
                <a:cs typeface="Courier New"/>
              </a:rPr>
              <a:t>2024</a:t>
            </a:r>
            <a:r>
              <a:rPr lang="zh-CN" altLang="zh-CN" kern="100" dirty="0">
                <a:latin typeface="Times New Roman"/>
                <a:cs typeface="Times New Roman"/>
              </a:rPr>
              <a:t>年是全国人民代表大会成立</a:t>
            </a:r>
            <a:r>
              <a:rPr lang="en-US" altLang="zh-CN" kern="100" dirty="0">
                <a:latin typeface="Times New Roman"/>
                <a:cs typeface="Courier New"/>
              </a:rPr>
              <a:t>70</a:t>
            </a:r>
            <a:r>
              <a:rPr lang="zh-CN" altLang="zh-CN" kern="100" dirty="0">
                <a:latin typeface="Times New Roman"/>
                <a:cs typeface="Times New Roman"/>
              </a:rPr>
              <a:t>周年。在中国实行人民代表大会制度，是中国人民在人类政治制度史上的伟大创造。</a:t>
            </a:r>
            <a:r>
              <a:rPr lang="en-US" altLang="zh-CN" kern="100" dirty="0">
                <a:latin typeface="Times New Roman"/>
                <a:cs typeface="Courier New"/>
              </a:rPr>
              <a:t>70</a:t>
            </a:r>
            <a:r>
              <a:rPr lang="zh-CN" altLang="zh-CN" kern="100" dirty="0">
                <a:latin typeface="Times New Roman"/>
                <a:cs typeface="Times New Roman"/>
              </a:rPr>
              <a:t>年来，人民代表大会制度不断发展完善，为党领导人民以中国式现代化全面推进强国建设、民族复兴伟业提供根本政治制度保障。人民代表大会制度</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①</a:t>
            </a:r>
            <a:r>
              <a:rPr lang="zh-CN" altLang="zh-CN" kern="100" dirty="0">
                <a:latin typeface="Times New Roman"/>
                <a:cs typeface="Times New Roman"/>
              </a:rPr>
              <a:t>始终坚持民主集中制的原则，在我国社会主义制度中具有根本性意义</a:t>
            </a:r>
            <a:r>
              <a:rPr lang="en-US" altLang="zh-CN" kern="100" dirty="0">
                <a:latin typeface="Times New Roman"/>
                <a:cs typeface="Courier New"/>
              </a:rPr>
              <a:t>②</a:t>
            </a:r>
            <a:r>
              <a:rPr lang="zh-CN" altLang="zh-CN" kern="100" dirty="0">
                <a:latin typeface="Times New Roman"/>
                <a:cs typeface="Times New Roman"/>
              </a:rPr>
              <a:t>最符合中国国情和实际，是人民当家作主的重要途径和最高实现形式</a:t>
            </a:r>
            <a:r>
              <a:rPr lang="en-US" altLang="zh-CN" kern="100" dirty="0">
                <a:latin typeface="Times New Roman"/>
                <a:cs typeface="Courier New"/>
              </a:rPr>
              <a:t>③</a:t>
            </a:r>
            <a:r>
              <a:rPr lang="zh-CN" altLang="zh-CN" kern="100" dirty="0">
                <a:latin typeface="Times New Roman"/>
                <a:cs typeface="Times New Roman"/>
              </a:rPr>
              <a:t>是实现全过程人民民主的重要制度载体，具有鲜明的中国特色和制度优势</a:t>
            </a:r>
            <a:r>
              <a:rPr lang="en-US" altLang="zh-CN" kern="100" dirty="0">
                <a:latin typeface="Times New Roman"/>
                <a:cs typeface="Courier New"/>
              </a:rPr>
              <a:t>④</a:t>
            </a:r>
            <a:r>
              <a:rPr lang="zh-CN" altLang="zh-CN" kern="100" dirty="0">
                <a:latin typeface="Times New Roman"/>
                <a:cs typeface="Times New Roman"/>
              </a:rPr>
              <a:t>统领和制约着其他制度，能把人民意志通过国家机关转化为国家意志</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782558" y="55443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5534179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人民民主专政在我国社会主义制度中具有根本性意义，</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错误。人民代表大会制度最符合中国国情和实际，是人民当家作主的重要途径和最高实现形式，</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符合题意。人民代表大会制度是实现全过程人民民主的重要制度载体，具有鲜明的中国特色和制度优势，</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符合题意。人民代表大会制度是我国的根本政治制度，统领和制约着其他制度，能把人民意志通过法定程序转化为国家意志，而不是通过国家机关转化为国家意志，</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排除。</a:t>
            </a:r>
            <a:endParaRPr lang="zh-CN" altLang="zh-CN" sz="1050" kern="100" dirty="0">
              <a:effectLst/>
              <a:latin typeface="宋体"/>
              <a:cs typeface="Courier New"/>
            </a:endParaRPr>
          </a:p>
        </p:txBody>
      </p:sp>
    </p:spTree>
    <p:extLst>
      <p:ext uri="{BB962C8B-B14F-4D97-AF65-F5344CB8AC3E}">
        <p14:creationId xmlns:p14="http://schemas.microsoft.com/office/powerpoint/2010/main" val="18290964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43982"/>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．人民代表大会制度为党和国家兴旺发达、长治久安提供了坚实的制度保障。这是因为，这一制度</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具有践行全过程人民民主、保障人民当家作主的显著优势　</a:t>
            </a:r>
            <a:r>
              <a:rPr lang="en-US" altLang="zh-CN" kern="100" dirty="0">
                <a:latin typeface="Times New Roman"/>
                <a:cs typeface="Courier New"/>
              </a:rPr>
              <a:t>②</a:t>
            </a:r>
            <a:r>
              <a:rPr lang="zh-CN" altLang="zh-CN" kern="100" dirty="0">
                <a:latin typeface="Times New Roman"/>
                <a:cs typeface="Times New Roman"/>
              </a:rPr>
              <a:t>具有贯彻民主集中制、保证国家政治生活既充满活力又安定有序的显著优势　</a:t>
            </a:r>
            <a:r>
              <a:rPr lang="en-US" altLang="zh-CN" kern="100" dirty="0">
                <a:latin typeface="Times New Roman"/>
                <a:cs typeface="Courier New"/>
              </a:rPr>
              <a:t>③</a:t>
            </a:r>
            <a:r>
              <a:rPr lang="zh-CN" altLang="zh-CN" kern="100" dirty="0">
                <a:latin typeface="Times New Roman"/>
                <a:cs typeface="Times New Roman"/>
              </a:rPr>
              <a:t>充分体现了全体公民的意志和利益　</a:t>
            </a:r>
            <a:r>
              <a:rPr lang="en-US" altLang="zh-CN" kern="100" dirty="0">
                <a:latin typeface="Times New Roman"/>
                <a:cs typeface="Courier New"/>
              </a:rPr>
              <a:t>④</a:t>
            </a:r>
            <a:r>
              <a:rPr lang="zh-CN" altLang="zh-CN" kern="100" dirty="0">
                <a:latin typeface="Times New Roman"/>
                <a:cs typeface="Times New Roman"/>
              </a:rPr>
              <a:t>真正保障了人民直接管理国家事务的权利</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24432" y="435621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911496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05301"/>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本题考查人民代表大会制度的优势。</a:t>
            </a:r>
            <a:r>
              <a:rPr lang="en-US" altLang="zh-CN" kern="100" dirty="0">
                <a:latin typeface="Times New Roman"/>
                <a:ea typeface="华文楷体"/>
                <a:cs typeface="Courier New"/>
              </a:rPr>
              <a:t>①②</a:t>
            </a:r>
            <a:r>
              <a:rPr lang="zh-CN" altLang="zh-CN" kern="100" dirty="0">
                <a:latin typeface="Times New Roman"/>
                <a:ea typeface="华文楷体"/>
                <a:cs typeface="Times New Roman"/>
              </a:rPr>
              <a:t>是人民代表大会制度的优势，符合题意。人民代表大会制度充分体现了全体人民的意志和利益，并非</a:t>
            </a:r>
            <a:r>
              <a:rPr lang="zh-CN" altLang="zh-CN" kern="100" dirty="0">
                <a:latin typeface="宋体"/>
                <a:cs typeface="Times New Roman"/>
              </a:rPr>
              <a:t>“</a:t>
            </a:r>
            <a:r>
              <a:rPr lang="zh-CN" altLang="zh-CN" kern="100" dirty="0">
                <a:latin typeface="Times New Roman"/>
                <a:ea typeface="华文楷体"/>
                <a:cs typeface="Times New Roman"/>
              </a:rPr>
              <a:t>全体公民</a:t>
            </a:r>
            <a:r>
              <a:rPr lang="zh-CN" altLang="zh-CN" kern="100" dirty="0">
                <a:latin typeface="宋体"/>
                <a:cs typeface="Times New Roman"/>
              </a:rPr>
              <a:t>”</a:t>
            </a:r>
            <a:r>
              <a:rPr lang="zh-CN" altLang="zh-CN" kern="100" dirty="0">
                <a:latin typeface="Times New Roman"/>
                <a:ea typeface="华文楷体"/>
                <a:cs typeface="Times New Roman"/>
              </a:rPr>
              <a:t>，③错误。人民代表大会制度保障了人民当家作主，人民间接管理国家事务，④错误。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119754262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255845"/>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全面理解我国的国体、政体和中国共产党领导之间的关系</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国体决定政体，政体反映国体。人民代表大会制度直接体现我国人民民主专政的国家性质，人民民主专政通过人民代表大会制度实现自己的历史任务。</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工人阶级的领导是人民民主专政国家政权的最重要特征，工人阶级的领导是通过自己的先锋队组织——中国共产党的领导来实现的，人民民主专政的国家性质决定了在我国必须坚持中国共产党的领导。</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873493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4191212"/>
          </a:xfrm>
        </p:spPr>
        <p:txBody>
          <a:bodyPr/>
          <a:lstStyle/>
          <a:p>
            <a:pPr algn="just">
              <a:lnSpc>
                <a:spcPct val="120000"/>
              </a:lnSpc>
              <a:spcAft>
                <a:spcPts val="0"/>
              </a:spcAft>
            </a:pPr>
            <a:r>
              <a:rPr lang="zh-CN" altLang="zh-CN" kern="100" dirty="0">
                <a:latin typeface="Times New Roman"/>
                <a:ea typeface="黑体"/>
                <a:cs typeface="Times New Roman"/>
              </a:rPr>
              <a:t>一、我国的政权组织形式</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．人民代表大会制度的内涵：是按照</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原则，由人民定期选出自己的代表组成各级人民代表大会作为人民行使</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的机关，并由人民代表大会产生其他国家机关，以实现人民民主专政历史任务的政权组织形式。</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2</a:t>
            </a:r>
            <a:r>
              <a:rPr lang="zh-CN" altLang="zh-CN" kern="100" dirty="0">
                <a:latin typeface="Times New Roman"/>
                <a:cs typeface="Times New Roman"/>
              </a:rPr>
              <a:t>．人民代表大会的基本功能是什么？</a:t>
            </a:r>
            <a:endParaRPr lang="zh-CN" altLang="zh-CN" sz="1050" kern="100" dirty="0">
              <a:latin typeface="宋体"/>
              <a:cs typeface="Courier New"/>
            </a:endParaRPr>
          </a:p>
          <a:p>
            <a:pPr algn="just">
              <a:lnSpc>
                <a:spcPct val="120000"/>
              </a:lnSpc>
              <a:spcAft>
                <a:spcPts val="0"/>
              </a:spcAft>
            </a:pPr>
            <a:r>
              <a:rPr lang="zh-CN" altLang="zh-CN" kern="100" dirty="0">
                <a:solidFill>
                  <a:srgbClr val="FF0000"/>
                </a:solidFill>
                <a:latin typeface="Times New Roman"/>
                <a:ea typeface="华文楷体"/>
                <a:cs typeface="Times New Roman"/>
              </a:rPr>
              <a:t>就是把体现广大人民根本利益的党的路线、方针、政策依照法定程序转化为国家意志，并使之成为全体公民共同遵守的法律规范。</a:t>
            </a:r>
            <a:endParaRPr lang="zh-CN" altLang="zh-CN" sz="1050" kern="100" dirty="0">
              <a:latin typeface="宋体"/>
              <a:cs typeface="Courier New"/>
            </a:endParaRPr>
          </a:p>
        </p:txBody>
      </p:sp>
      <p:sp>
        <p:nvSpPr>
          <p:cNvPr id="2" name="矩形 1"/>
          <p:cNvSpPr/>
          <p:nvPr/>
        </p:nvSpPr>
        <p:spPr>
          <a:xfrm>
            <a:off x="6517121" y="2195971"/>
            <a:ext cx="1980029" cy="523220"/>
          </a:xfrm>
          <a:prstGeom prst="rect">
            <a:avLst/>
          </a:prstGeom>
        </p:spPr>
        <p:txBody>
          <a:bodyPr wrap="none">
            <a:spAutoFit/>
          </a:bodyPr>
          <a:lstStyle/>
          <a:p>
            <a:r>
              <a:rPr lang="zh-CN" altLang="zh-CN" b="1" dirty="0">
                <a:latin typeface="Times New Roman"/>
                <a:ea typeface="华文楷体"/>
                <a:cs typeface="Times New Roman"/>
              </a:rPr>
              <a:t>民主集中制</a:t>
            </a:r>
            <a:endParaRPr lang="zh-CN" altLang="en-US" dirty="0"/>
          </a:p>
        </p:txBody>
      </p:sp>
      <p:sp>
        <p:nvSpPr>
          <p:cNvPr id="4" name="矩形 3"/>
          <p:cNvSpPr/>
          <p:nvPr/>
        </p:nvSpPr>
        <p:spPr>
          <a:xfrm>
            <a:off x="9144636" y="2710606"/>
            <a:ext cx="1620957" cy="523220"/>
          </a:xfrm>
          <a:prstGeom prst="rect">
            <a:avLst/>
          </a:prstGeom>
        </p:spPr>
        <p:txBody>
          <a:bodyPr wrap="none">
            <a:spAutoFit/>
          </a:bodyPr>
          <a:lstStyle/>
          <a:p>
            <a:r>
              <a:rPr lang="zh-CN" altLang="zh-CN" b="1" dirty="0">
                <a:latin typeface="Times New Roman"/>
                <a:ea typeface="华文楷体"/>
                <a:cs typeface="Times New Roman"/>
              </a:rPr>
              <a:t>国家权力</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899827"/>
            <a:ext cx="10693400" cy="3108543"/>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中国共产党是我国的执政党，是中国特色社会主义事业的领导核心。中国共产党实现对国家的领导主要表现在党制定正确的路线、方针、政策，并通过法定程序上升为国家意志。</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(4)</a:t>
            </a:r>
            <a:r>
              <a:rPr lang="zh-CN" altLang="zh-CN" kern="100" dirty="0">
                <a:latin typeface="Times New Roman"/>
                <a:ea typeface="华文仿宋"/>
                <a:cs typeface="Times New Roman"/>
              </a:rPr>
              <a:t>在法律上，党必须遵守全国人民代表大会制定的宪法和法律。在国家政治体制中，人大要在党的领导之下，接受党的领导。</a:t>
            </a:r>
            <a:endParaRPr lang="zh-CN" altLang="zh-CN" sz="1050" kern="100" dirty="0">
              <a:effectLst/>
              <a:latin typeface="宋体"/>
              <a:cs typeface="Courier New"/>
            </a:endParaRPr>
          </a:p>
        </p:txBody>
      </p:sp>
    </p:spTree>
    <p:extLst>
      <p:ext uri="{BB962C8B-B14F-4D97-AF65-F5344CB8AC3E}">
        <p14:creationId xmlns:p14="http://schemas.microsoft.com/office/powerpoint/2010/main" val="3832682344"/>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30198" y="1150150"/>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descr="zzxh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90238" y="2291661"/>
            <a:ext cx="62484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4918269"/>
          </a:xfrm>
        </p:spPr>
        <p:txBody>
          <a:bodyPr/>
          <a:lstStyle/>
          <a:p>
            <a:pPr algn="just">
              <a:spcAft>
                <a:spcPts val="0"/>
              </a:spcAft>
            </a:pPr>
            <a:r>
              <a:rPr lang="en-US" altLang="zh-CN" kern="100" dirty="0">
                <a:latin typeface="Times New Roman"/>
                <a:cs typeface="Courier New"/>
              </a:rPr>
              <a:t>1</a:t>
            </a:r>
            <a:r>
              <a:rPr lang="zh-CN" altLang="zh-CN" kern="100" dirty="0">
                <a:latin typeface="Times New Roman"/>
                <a:cs typeface="Times New Roman"/>
              </a:rPr>
              <a:t>．</a:t>
            </a:r>
            <a:r>
              <a:rPr lang="en-US" altLang="zh-CN" kern="100" dirty="0">
                <a:latin typeface="Times New Roman"/>
                <a:cs typeface="Courier New"/>
              </a:rPr>
              <a:t>2025</a:t>
            </a:r>
            <a:r>
              <a:rPr lang="zh-CN" altLang="zh-CN" kern="100" dirty="0">
                <a:latin typeface="Times New Roman"/>
                <a:cs typeface="Times New Roman"/>
              </a:rPr>
              <a:t>年</a:t>
            </a:r>
            <a:r>
              <a:rPr lang="en-US" altLang="zh-CN" kern="100" dirty="0">
                <a:latin typeface="Times New Roman"/>
                <a:cs typeface="Courier New"/>
              </a:rPr>
              <a:t>1</a:t>
            </a:r>
            <a:r>
              <a:rPr lang="zh-CN" altLang="zh-CN" kern="100" dirty="0">
                <a:latin typeface="Times New Roman"/>
                <a:cs typeface="Times New Roman"/>
              </a:rPr>
              <a:t>月</a:t>
            </a:r>
            <a:r>
              <a:rPr lang="en-US" altLang="zh-CN" kern="100" dirty="0">
                <a:latin typeface="Times New Roman"/>
                <a:cs typeface="Courier New"/>
              </a:rPr>
              <a:t>31</a:t>
            </a:r>
            <a:r>
              <a:rPr lang="zh-CN" altLang="zh-CN" kern="100" dirty="0">
                <a:latin typeface="Times New Roman"/>
                <a:cs typeface="Times New Roman"/>
              </a:rPr>
              <a:t>日，</a:t>
            </a:r>
            <a:r>
              <a:rPr lang="en-US" altLang="zh-CN" kern="100" dirty="0">
                <a:latin typeface="Times New Roman"/>
                <a:cs typeface="Courier New"/>
              </a:rPr>
              <a:t>A</a:t>
            </a:r>
            <a:r>
              <a:rPr lang="zh-CN" altLang="zh-CN" kern="100" dirty="0">
                <a:latin typeface="Times New Roman"/>
                <a:cs typeface="Times New Roman"/>
              </a:rPr>
              <a:t>市十六届人大二次会议胜利闭幕。会议全票通过了</a:t>
            </a:r>
            <a:r>
              <a:rPr lang="en-US" altLang="zh-CN" kern="100" dirty="0">
                <a:latin typeface="Times New Roman"/>
                <a:cs typeface="Courier New"/>
              </a:rPr>
              <a:t>A</a:t>
            </a:r>
            <a:r>
              <a:rPr lang="zh-CN" altLang="zh-CN" kern="100" dirty="0">
                <a:latin typeface="Times New Roman"/>
                <a:cs typeface="Times New Roman"/>
              </a:rPr>
              <a:t>市</a:t>
            </a:r>
            <a:r>
              <a:rPr lang="en-US" altLang="zh-CN" kern="100" dirty="0">
                <a:latin typeface="Times New Roman"/>
                <a:cs typeface="Courier New"/>
              </a:rPr>
              <a:t>2024</a:t>
            </a:r>
            <a:r>
              <a:rPr lang="zh-CN" altLang="zh-CN" kern="100" dirty="0">
                <a:latin typeface="Times New Roman"/>
                <a:cs typeface="Times New Roman"/>
              </a:rPr>
              <a:t>年国民经济和社会发展计划执行情况与</a:t>
            </a:r>
            <a:r>
              <a:rPr lang="en-US" altLang="zh-CN" kern="100" dirty="0">
                <a:latin typeface="Times New Roman"/>
                <a:cs typeface="Courier New"/>
              </a:rPr>
              <a:t>2025</a:t>
            </a:r>
            <a:r>
              <a:rPr lang="zh-CN" altLang="zh-CN" kern="100" dirty="0">
                <a:latin typeface="Times New Roman"/>
                <a:cs typeface="Times New Roman"/>
              </a:rPr>
              <a:t>年国民经济和社会发展计划草案的报告</a:t>
            </a:r>
            <a:r>
              <a:rPr lang="zh-CN" altLang="en-US" kern="100" dirty="0">
                <a:latin typeface="Times New Roman"/>
                <a:cs typeface="Times New Roman"/>
              </a:rPr>
              <a:t>，批准</a:t>
            </a:r>
            <a:r>
              <a:rPr lang="en-US" altLang="zh-CN" kern="100" dirty="0">
                <a:latin typeface="Times New Roman"/>
                <a:cs typeface="Courier New"/>
              </a:rPr>
              <a:t>2025</a:t>
            </a:r>
            <a:r>
              <a:rPr lang="zh-CN" altLang="zh-CN" kern="100" dirty="0">
                <a:latin typeface="Times New Roman"/>
                <a:cs typeface="Times New Roman"/>
              </a:rPr>
              <a:t>年国民经济和社会发展计划草案。这表明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．人大行使最高立法权、表决权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．人民代表大会制度实行民主集中制</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．我国政府接受全国人大的统一领导</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．人民代表大会是我国的根本政治制度</a:t>
            </a:r>
            <a:endParaRPr lang="zh-CN" altLang="zh-CN" sz="1050" kern="100" dirty="0">
              <a:latin typeface="宋体"/>
              <a:cs typeface="Courier New"/>
            </a:endParaRPr>
          </a:p>
        </p:txBody>
      </p:sp>
      <p:sp>
        <p:nvSpPr>
          <p:cNvPr id="4" name="矩形 3"/>
          <p:cNvSpPr/>
          <p:nvPr/>
        </p:nvSpPr>
        <p:spPr>
          <a:xfrm>
            <a:off x="324431" y="46442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．在我国，法律规定全国人大代表的名额，一线工人、农民、妇女、少数民族等要有一定的比例。这告诉我们</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我国的政体与我国的国体是相适应的</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我国的全国人大代表是经协商产生的</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我国的人大制度保证了人民当家作主的地位</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全国人大是我国的最高国家权力机关</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330415" y="439221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693866"/>
          </a:xfrm>
        </p:spPr>
        <p:txBody>
          <a:bodyPr/>
          <a:lstStyle/>
          <a:p>
            <a:pPr algn="just">
              <a:lnSpc>
                <a:spcPct val="130000"/>
              </a:lnSpc>
              <a:spcAft>
                <a:spcPts val="0"/>
              </a:spcAft>
            </a:pPr>
            <a:r>
              <a:rPr lang="en-US" altLang="zh-CN" kern="100" dirty="0">
                <a:latin typeface="Times New Roman"/>
                <a:ea typeface="黑体"/>
                <a:cs typeface="Courier New"/>
              </a:rPr>
              <a:t>3</a:t>
            </a:r>
            <a:r>
              <a:rPr lang="zh-CN" altLang="zh-CN" kern="100" dirty="0">
                <a:latin typeface="Times New Roman"/>
                <a:cs typeface="Times New Roman"/>
              </a:rPr>
              <a:t>．人民代表大会制度是中国共产党把马克思主义基本原理同中国具体实际相结合、同中华优秀传统文化相结合创立的全新政治制度，具有鲜明的中国特色和突出的制度优势。下列关于人民代表大会制度表述正确的是</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①</a:t>
            </a:r>
            <a:r>
              <a:rPr lang="zh-CN" altLang="zh-CN" kern="100" dirty="0">
                <a:latin typeface="Times New Roman"/>
                <a:cs typeface="Times New Roman"/>
              </a:rPr>
              <a:t>人民代表大会制度在我国政治制度体系中居于核心地位</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②</a:t>
            </a:r>
            <a:r>
              <a:rPr lang="zh-CN" altLang="zh-CN" kern="100" dirty="0">
                <a:latin typeface="Times New Roman"/>
                <a:cs typeface="Times New Roman"/>
              </a:rPr>
              <a:t>人民代表大会制度是我国的一项基本政治制度</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③</a:t>
            </a:r>
            <a:r>
              <a:rPr lang="zh-CN" altLang="zh-CN" kern="100" dirty="0">
                <a:latin typeface="Times New Roman"/>
                <a:cs typeface="Times New Roman"/>
              </a:rPr>
              <a:t>人民代表大会制度具有维护国家统一、保障国家长治久安的显著优势</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④</a:t>
            </a:r>
            <a:r>
              <a:rPr lang="zh-CN" altLang="zh-CN" kern="100" dirty="0">
                <a:latin typeface="Times New Roman"/>
                <a:cs typeface="Times New Roman"/>
              </a:rPr>
              <a:t>人民代表大会制度决定了我国社会主义国家性质</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324432" y="5798112"/>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2603"/>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．阅读材料，完成下列要求。</a:t>
            </a:r>
            <a:endParaRPr lang="zh-CN" altLang="zh-CN" sz="1050" kern="100" dirty="0">
              <a:latin typeface="宋体"/>
              <a:cs typeface="Courier New"/>
            </a:endParaRPr>
          </a:p>
          <a:p>
            <a:pPr indent="629920" algn="just">
              <a:spcAft>
                <a:spcPts val="0"/>
              </a:spcAft>
            </a:pPr>
            <a:r>
              <a:rPr lang="zh-CN" altLang="zh-CN" kern="100" dirty="0">
                <a:latin typeface="Times New Roman"/>
                <a:ea typeface="华文楷体"/>
                <a:cs typeface="Times New Roman"/>
              </a:rPr>
              <a:t>全国人大代表来自各行各业，具有广泛的代表性。以十四届全国人大代表的构成为例：</a:t>
            </a:r>
            <a:r>
              <a:rPr lang="en-US" altLang="zh-CN" kern="100" dirty="0">
                <a:latin typeface="Times New Roman"/>
                <a:ea typeface="华文楷体"/>
                <a:cs typeface="Courier New"/>
              </a:rPr>
              <a:t>2 977</a:t>
            </a:r>
            <a:r>
              <a:rPr lang="zh-CN" altLang="zh-CN" kern="100" dirty="0">
                <a:latin typeface="Times New Roman"/>
                <a:ea typeface="华文楷体"/>
                <a:cs typeface="Times New Roman"/>
              </a:rPr>
              <a:t>名全国人大代表中，一线工人、农民代表</a:t>
            </a:r>
            <a:r>
              <a:rPr lang="en-US" altLang="zh-CN" kern="100" dirty="0">
                <a:latin typeface="Times New Roman"/>
                <a:ea typeface="华文楷体"/>
                <a:cs typeface="Courier New"/>
              </a:rPr>
              <a:t>497</a:t>
            </a:r>
            <a:r>
              <a:rPr lang="zh-CN" altLang="zh-CN" kern="100" dirty="0">
                <a:latin typeface="Times New Roman"/>
                <a:ea typeface="华文楷体"/>
                <a:cs typeface="Times New Roman"/>
              </a:rPr>
              <a:t>名，占代表总数的</a:t>
            </a:r>
            <a:r>
              <a:rPr lang="en-US" altLang="zh-CN" kern="100" dirty="0">
                <a:latin typeface="Times New Roman"/>
                <a:ea typeface="华文楷体"/>
                <a:cs typeface="Courier New"/>
              </a:rPr>
              <a:t>16.69%</a:t>
            </a:r>
            <a:r>
              <a:rPr lang="zh-CN" altLang="zh-CN" kern="100" dirty="0">
                <a:latin typeface="Times New Roman"/>
                <a:ea typeface="华文楷体"/>
                <a:cs typeface="Times New Roman"/>
              </a:rPr>
              <a:t>，其中有</a:t>
            </a:r>
            <a:r>
              <a:rPr lang="en-US" altLang="zh-CN" kern="100" dirty="0">
                <a:latin typeface="Times New Roman"/>
                <a:ea typeface="华文楷体"/>
                <a:cs typeface="Courier New"/>
              </a:rPr>
              <a:t>56</a:t>
            </a:r>
            <a:r>
              <a:rPr lang="zh-CN" altLang="zh-CN" kern="100" dirty="0">
                <a:latin typeface="Times New Roman"/>
                <a:ea typeface="华文楷体"/>
                <a:cs typeface="Times New Roman"/>
              </a:rPr>
              <a:t>名农民工代表；专业技术人员代表</a:t>
            </a:r>
            <a:r>
              <a:rPr lang="en-US" altLang="zh-CN" kern="100" dirty="0">
                <a:latin typeface="Times New Roman"/>
                <a:ea typeface="华文楷体"/>
                <a:cs typeface="Courier New"/>
              </a:rPr>
              <a:t>634</a:t>
            </a:r>
            <a:r>
              <a:rPr lang="zh-CN" altLang="zh-CN" kern="100" dirty="0">
                <a:latin typeface="Times New Roman"/>
                <a:ea typeface="华文楷体"/>
                <a:cs typeface="Times New Roman"/>
              </a:rPr>
              <a:t>名，占代表总数的</a:t>
            </a:r>
            <a:r>
              <a:rPr lang="en-US" altLang="zh-CN" kern="100" dirty="0">
                <a:latin typeface="Times New Roman"/>
                <a:ea typeface="华文楷体"/>
                <a:cs typeface="Courier New"/>
              </a:rPr>
              <a:t>21.3%</a:t>
            </a:r>
            <a:r>
              <a:rPr lang="zh-CN" altLang="zh-CN" kern="100" dirty="0">
                <a:latin typeface="Times New Roman"/>
                <a:ea typeface="华文楷体"/>
                <a:cs typeface="Times New Roman"/>
              </a:rPr>
              <a:t>；党政领导干部代表</a:t>
            </a:r>
            <a:r>
              <a:rPr lang="en-US" altLang="zh-CN" kern="100" dirty="0">
                <a:latin typeface="Times New Roman"/>
                <a:ea typeface="华文楷体"/>
                <a:cs typeface="Courier New"/>
              </a:rPr>
              <a:t>969</a:t>
            </a:r>
            <a:r>
              <a:rPr lang="zh-CN" altLang="zh-CN" kern="100" dirty="0">
                <a:latin typeface="Times New Roman"/>
                <a:ea typeface="华文楷体"/>
                <a:cs typeface="Times New Roman"/>
              </a:rPr>
              <a:t>名，占代表总数的</a:t>
            </a:r>
            <a:r>
              <a:rPr lang="en-US" altLang="zh-CN" kern="100" dirty="0">
                <a:latin typeface="Times New Roman"/>
                <a:ea typeface="华文楷体"/>
                <a:cs typeface="Courier New"/>
              </a:rPr>
              <a:t>32.55%</a:t>
            </a:r>
            <a:r>
              <a:rPr lang="zh-CN" altLang="zh-CN" kern="100" dirty="0">
                <a:latin typeface="Times New Roman"/>
                <a:ea typeface="华文楷体"/>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057975360"/>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indent="629920" algn="just">
              <a:spcAft>
                <a:spcPts val="0"/>
              </a:spcAft>
            </a:pPr>
            <a:r>
              <a:rPr lang="zh-CN" altLang="zh-CN" kern="100" dirty="0">
                <a:latin typeface="Times New Roman"/>
                <a:ea typeface="华文楷体"/>
                <a:cs typeface="Times New Roman"/>
              </a:rPr>
              <a:t>根据《中华人民共和国宪法》和有关法律的规定，人大代表有权依照法律规定的程序向本级人大提出属于本级人大职权范围内的议案；有权向本级人大及其常委会提出对各方面工作的建议、批评和意见，有关机关、组织必须研究处理并负责答复。</a:t>
            </a:r>
            <a:endParaRPr lang="zh-CN" altLang="zh-CN" sz="1050" kern="100" dirty="0">
              <a:latin typeface="宋体"/>
              <a:cs typeface="Courier New"/>
            </a:endParaRPr>
          </a:p>
          <a:p>
            <a:pPr indent="629920" algn="just">
              <a:spcAft>
                <a:spcPts val="0"/>
              </a:spcAft>
            </a:pPr>
            <a:r>
              <a:rPr lang="zh-CN" altLang="zh-CN" kern="100" dirty="0">
                <a:latin typeface="Times New Roman"/>
                <a:ea typeface="华文楷体"/>
                <a:cs typeface="Times New Roman"/>
              </a:rPr>
              <a:t>人大代表提出建议、批评和意见，是执行代表职务，代表人民参与管理国家事务、管理经济和文化事业、管理社会事务的一项重要工作。代表通过提出建议、批评和意见，反映民意，集中民智，督促、支持有关机关、组织做好工作或者改进工作。</a:t>
            </a:r>
            <a:endParaRPr lang="zh-CN" altLang="zh-CN" sz="1050" kern="100" dirty="0">
              <a:effectLst/>
              <a:latin typeface="宋体"/>
              <a:cs typeface="Courier New"/>
            </a:endParaRPr>
          </a:p>
        </p:txBody>
      </p:sp>
    </p:spTree>
    <p:extLst>
      <p:ext uri="{BB962C8B-B14F-4D97-AF65-F5344CB8AC3E}">
        <p14:creationId xmlns:p14="http://schemas.microsoft.com/office/powerpoint/2010/main" val="4052434083"/>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94307"/>
          </a:xfrm>
        </p:spPr>
        <p:txBody>
          <a:bodyPr/>
          <a:lstStyle/>
          <a:p>
            <a:pPr algn="just">
              <a:lnSpc>
                <a:spcPct val="120000"/>
              </a:lnSpc>
              <a:spcAft>
                <a:spcPts val="0"/>
              </a:spcAft>
            </a:pPr>
            <a:r>
              <a:rPr lang="zh-CN" altLang="zh-CN" kern="100" dirty="0">
                <a:latin typeface="Times New Roman"/>
                <a:cs typeface="Times New Roman"/>
              </a:rPr>
              <a:t>如何理解人大代表尽职履职的背后，有民主的深意，更有人民的期待。</a:t>
            </a:r>
            <a:endParaRPr lang="zh-CN" altLang="zh-CN" sz="1050" kern="100" dirty="0">
              <a:latin typeface="宋体"/>
              <a:cs typeface="Courier New"/>
            </a:endParaRPr>
          </a:p>
          <a:p>
            <a:pPr>
              <a:lnSpc>
                <a:spcPct val="120000"/>
              </a:lnSpc>
              <a:spcAft>
                <a:spcPts val="0"/>
              </a:spcAft>
            </a:pPr>
            <a:r>
              <a:rPr lang="zh-CN" altLang="zh-CN" kern="100" dirty="0">
                <a:solidFill>
                  <a:srgbClr val="FF0000"/>
                </a:solidFill>
                <a:latin typeface="Times New Roman"/>
                <a:ea typeface="黑体"/>
                <a:cs typeface="Times New Roman"/>
              </a:rPr>
              <a:t>答案：</a:t>
            </a:r>
            <a:r>
              <a:rPr lang="en-US" altLang="zh-CN" kern="100" dirty="0">
                <a:latin typeface="Times New Roman"/>
                <a:cs typeface="Courier New"/>
              </a:rPr>
              <a:t>①</a:t>
            </a:r>
            <a:r>
              <a:rPr lang="zh-CN" altLang="zh-CN" kern="100" dirty="0">
                <a:latin typeface="Times New Roman"/>
                <a:cs typeface="Times New Roman"/>
              </a:rPr>
              <a:t>我国是人民民主专政的社会主义国家，一切权力属于人民。人大代表是由人民通过民主选举产生的，人大代表是人民利益的代言人。人大代表积极行使提案权、质询权，提出建议、批评和意见，能够确保人民当家作主。②人民民主是社会主义的生命，全过程人民民主是社会主义民主的本质属性。全国人大代表具有广泛的代表性，体现了全过程人民民主是最广泛的民主；人大代表反映民意，集中民智，提出建议、批评和意见，有关机关、组织必须研究处理并负责答复，体现了全过程人民民主是最真实、最管用的民主。</a:t>
            </a:r>
            <a:endParaRPr lang="zh-CN" altLang="zh-CN" sz="1050" kern="100" dirty="0">
              <a:effectLst/>
              <a:latin typeface="宋体"/>
              <a:cs typeface="Courier New"/>
            </a:endParaRPr>
          </a:p>
        </p:txBody>
      </p:sp>
    </p:spTree>
    <p:extLst>
      <p:ext uri="{BB962C8B-B14F-4D97-AF65-F5344CB8AC3E}">
        <p14:creationId xmlns:p14="http://schemas.microsoft.com/office/powerpoint/2010/main" val="26486804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8064896" cy="1104918"/>
          </a:xfrm>
          <a:prstGeom prst="rect">
            <a:avLst/>
          </a:prstGeom>
          <a:noFill/>
          <a:ln w="9525">
            <a:noFill/>
          </a:ln>
        </p:spPr>
        <p:txBody>
          <a:bodyPr wrap="square">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人民代表大会制度：我国的根本政治制度</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71611" y="-180133"/>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575791"/>
            <a:ext cx="10692000" cy="5742406"/>
          </a:xfrm>
        </p:spPr>
        <p:txBody>
          <a:bodyPr/>
          <a:lstStyle/>
          <a:p>
            <a:pPr algn="just">
              <a:lnSpc>
                <a:spcPct val="120000"/>
              </a:lnSpc>
              <a:spcAft>
                <a:spcPts val="0"/>
              </a:spcAft>
            </a:pPr>
            <a:r>
              <a:rPr lang="en-US" altLang="zh-CN" kern="100" dirty="0">
                <a:latin typeface="Times New Roman"/>
                <a:cs typeface="Courier New"/>
              </a:rPr>
              <a:t>3</a:t>
            </a:r>
            <a:r>
              <a:rPr lang="zh-CN" altLang="zh-CN" kern="100" dirty="0">
                <a:latin typeface="Times New Roman"/>
                <a:cs typeface="Times New Roman"/>
              </a:rPr>
              <a:t>．人民代表大会制度的地位及表现</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地位：人民代表大会制度是我国的</a:t>
            </a:r>
            <a:r>
              <a:rPr lang="en-US" altLang="zh-CN" kern="100" dirty="0">
                <a:solidFill>
                  <a:srgbClr val="000000"/>
                </a:solidFill>
                <a:latin typeface="Times New Roman"/>
                <a:ea typeface="华文楷体"/>
                <a:cs typeface="Courier New"/>
              </a:rPr>
              <a:t>____________</a:t>
            </a:r>
            <a:r>
              <a:rPr lang="zh-CN" altLang="zh-CN" kern="100" dirty="0">
                <a:latin typeface="Times New Roman"/>
                <a:cs typeface="Times New Roman"/>
              </a:rPr>
              <a:t>，是我国的政权组织形式。</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(2)</a:t>
            </a:r>
            <a:r>
              <a:rPr lang="zh-CN" altLang="zh-CN" kern="100" dirty="0">
                <a:latin typeface="Times New Roman"/>
                <a:cs typeface="Times New Roman"/>
              </a:rPr>
              <a:t>具体表现</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人民代表大会制度在国家政治生活中体现</a:t>
            </a:r>
            <a:r>
              <a:rPr lang="en-US" altLang="zh-CN" kern="100" dirty="0">
                <a:solidFill>
                  <a:srgbClr val="000000"/>
                </a:solidFill>
                <a:latin typeface="Times New Roman"/>
                <a:ea typeface="华文楷体"/>
                <a:cs typeface="Courier New"/>
              </a:rPr>
              <a:t>____________</a:t>
            </a:r>
            <a:r>
              <a:rPr lang="zh-CN" altLang="zh-CN" kern="100" dirty="0">
                <a:latin typeface="Times New Roman"/>
                <a:cs typeface="Times New Roman"/>
              </a:rPr>
              <a:t>，突出强调权为民所赋，最充分地体现了</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国家的本质要求。</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②</a:t>
            </a:r>
            <a:r>
              <a:rPr lang="zh-CN" altLang="zh-CN" kern="100" dirty="0">
                <a:latin typeface="Times New Roman"/>
                <a:cs typeface="Times New Roman"/>
              </a:rPr>
              <a:t>人民代表大会制度在我国政治制度体系中居于</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地位，国家的其他制度，包括行政制度、监察制度、司法制度等，都是由人民代表大会通过立法创制出来的，都要受其统领和制约。</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易错清零</a:t>
            </a:r>
            <a:r>
              <a:rPr lang="en-US" altLang="zh-CN" kern="100" dirty="0">
                <a:latin typeface="Times New Roman"/>
                <a:ea typeface="黑体"/>
                <a:cs typeface="Courier New"/>
              </a:rPr>
              <a:t>]</a:t>
            </a:r>
            <a:r>
              <a:rPr lang="zh-CN" altLang="zh-CN" kern="100" dirty="0">
                <a:latin typeface="Times New Roman"/>
                <a:ea typeface="华文楷体"/>
                <a:cs typeface="Times New Roman"/>
              </a:rPr>
              <a:t>人大在党的领导下，依法行使自己的职权，自觉把坚持党的领导贯穿于人大工作的各方面。党不能代替人大行使职权。</a:t>
            </a:r>
            <a:endParaRPr lang="zh-CN" altLang="zh-CN" sz="1050" kern="100" dirty="0">
              <a:effectLst/>
              <a:latin typeface="宋体"/>
              <a:cs typeface="Courier New"/>
            </a:endParaRPr>
          </a:p>
        </p:txBody>
      </p:sp>
      <p:sp>
        <p:nvSpPr>
          <p:cNvPr id="2" name="矩形 1"/>
          <p:cNvSpPr/>
          <p:nvPr/>
        </p:nvSpPr>
        <p:spPr>
          <a:xfrm>
            <a:off x="6229089" y="1096687"/>
            <a:ext cx="2339102" cy="523220"/>
          </a:xfrm>
          <a:prstGeom prst="rect">
            <a:avLst/>
          </a:prstGeom>
        </p:spPr>
        <p:txBody>
          <a:bodyPr wrap="none">
            <a:spAutoFit/>
          </a:bodyPr>
          <a:lstStyle/>
          <a:p>
            <a:r>
              <a:rPr lang="zh-CN" altLang="zh-CN" b="1" dirty="0">
                <a:latin typeface="Times New Roman"/>
                <a:ea typeface="华文楷体"/>
                <a:cs typeface="Times New Roman"/>
              </a:rPr>
              <a:t>根本政治制度</a:t>
            </a:r>
            <a:endParaRPr lang="zh-CN" altLang="en-US" dirty="0"/>
          </a:p>
        </p:txBody>
      </p:sp>
      <p:sp>
        <p:nvSpPr>
          <p:cNvPr id="4" name="矩形 3"/>
          <p:cNvSpPr/>
          <p:nvPr/>
        </p:nvSpPr>
        <p:spPr>
          <a:xfrm>
            <a:off x="7309209" y="2628019"/>
            <a:ext cx="2339102" cy="523220"/>
          </a:xfrm>
          <a:prstGeom prst="rect">
            <a:avLst/>
          </a:prstGeom>
        </p:spPr>
        <p:txBody>
          <a:bodyPr wrap="none">
            <a:spAutoFit/>
          </a:bodyPr>
          <a:lstStyle/>
          <a:p>
            <a:r>
              <a:rPr lang="zh-CN" altLang="zh-CN" b="1" dirty="0">
                <a:latin typeface="Times New Roman"/>
                <a:ea typeface="华文楷体"/>
                <a:cs typeface="Times New Roman"/>
              </a:rPr>
              <a:t>人民当家作主</a:t>
            </a:r>
            <a:endParaRPr lang="zh-CN" altLang="en-US" dirty="0"/>
          </a:p>
        </p:txBody>
      </p:sp>
      <p:sp>
        <p:nvSpPr>
          <p:cNvPr id="5" name="矩形 4"/>
          <p:cNvSpPr/>
          <p:nvPr/>
        </p:nvSpPr>
        <p:spPr>
          <a:xfrm>
            <a:off x="5418610" y="3151239"/>
            <a:ext cx="1620957" cy="523220"/>
          </a:xfrm>
          <a:prstGeom prst="rect">
            <a:avLst/>
          </a:prstGeom>
        </p:spPr>
        <p:txBody>
          <a:bodyPr wrap="none">
            <a:spAutoFit/>
          </a:bodyPr>
          <a:lstStyle/>
          <a:p>
            <a:r>
              <a:rPr lang="zh-CN" altLang="zh-CN" b="1" dirty="0">
                <a:latin typeface="Times New Roman"/>
                <a:ea typeface="华文楷体"/>
                <a:cs typeface="Times New Roman"/>
              </a:rPr>
              <a:t>社会主义</a:t>
            </a:r>
            <a:endParaRPr lang="zh-CN" altLang="en-US" dirty="0"/>
          </a:p>
        </p:txBody>
      </p:sp>
      <p:sp>
        <p:nvSpPr>
          <p:cNvPr id="6" name="矩形 5"/>
          <p:cNvSpPr/>
          <p:nvPr/>
        </p:nvSpPr>
        <p:spPr>
          <a:xfrm>
            <a:off x="8026578" y="3674459"/>
            <a:ext cx="902811" cy="523220"/>
          </a:xfrm>
          <a:prstGeom prst="rect">
            <a:avLst/>
          </a:prstGeom>
        </p:spPr>
        <p:txBody>
          <a:bodyPr wrap="none">
            <a:spAutoFit/>
          </a:bodyPr>
          <a:lstStyle/>
          <a:p>
            <a:r>
              <a:rPr lang="zh-CN" altLang="zh-CN" b="1" dirty="0">
                <a:latin typeface="Times New Roman"/>
                <a:ea typeface="华文楷体"/>
                <a:cs typeface="Times New Roman"/>
              </a:rPr>
              <a:t>核心</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15037" y="755811"/>
            <a:ext cx="10692000" cy="3711785"/>
          </a:xfrm>
        </p:spPr>
        <p:txBody>
          <a:bodyPr/>
          <a:lstStyle/>
          <a:p>
            <a:pPr algn="just">
              <a:spcAft>
                <a:spcPts val="0"/>
              </a:spcAft>
            </a:pPr>
            <a:r>
              <a:rPr lang="zh-CN" altLang="zh-CN" kern="100" dirty="0">
                <a:latin typeface="Times New Roman"/>
                <a:ea typeface="黑体"/>
                <a:cs typeface="Times New Roman"/>
              </a:rPr>
              <a:t>二、人民代表大会制度的优势</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．制度优势：人民代表大会制度是中国共产党把</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基本原理同中国具体实际相结合、同中华优秀传统文化相结合创立的全新政治制度，具有鲜明的中国特色和突出的制度优势。</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zh-CN" altLang="zh-CN" kern="100" dirty="0">
                <a:latin typeface="Times New Roman"/>
                <a:ea typeface="华文楷体"/>
                <a:cs typeface="Times New Roman"/>
              </a:rPr>
              <a:t>人民代表大会制度是我国的根本政治制度，也是我国的政权组织形式，具有鲜明的中国特色和突出的制度优势。</a:t>
            </a:r>
            <a:endParaRPr lang="zh-CN" altLang="zh-CN" sz="1050" kern="100" dirty="0">
              <a:effectLst/>
              <a:latin typeface="宋体"/>
              <a:cs typeface="Courier New"/>
            </a:endParaRPr>
          </a:p>
        </p:txBody>
      </p:sp>
      <p:sp>
        <p:nvSpPr>
          <p:cNvPr id="2" name="矩形 1"/>
          <p:cNvSpPr/>
          <p:nvPr/>
        </p:nvSpPr>
        <p:spPr>
          <a:xfrm>
            <a:off x="8353325" y="1439887"/>
            <a:ext cx="1980029" cy="523220"/>
          </a:xfrm>
          <a:prstGeom prst="rect">
            <a:avLst/>
          </a:prstGeom>
        </p:spPr>
        <p:txBody>
          <a:bodyPr wrap="none">
            <a:spAutoFit/>
          </a:bodyPr>
          <a:lstStyle/>
          <a:p>
            <a:r>
              <a:rPr lang="zh-CN" altLang="zh-CN" b="1" dirty="0">
                <a:latin typeface="Times New Roman"/>
                <a:ea typeface="华文楷体"/>
                <a:cs typeface="Times New Roman"/>
              </a:rPr>
              <a:t>马克思主义</a:t>
            </a:r>
            <a:endParaRPr lang="zh-CN" altLang="en-US" dirty="0"/>
          </a:p>
        </p:txBody>
      </p:sp>
    </p:spTree>
    <p:extLst>
      <p:ext uri="{BB962C8B-B14F-4D97-AF65-F5344CB8AC3E}">
        <p14:creationId xmlns:p14="http://schemas.microsoft.com/office/powerpoint/2010/main" val="2609892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36393"/>
          </a:xfrm>
        </p:spPr>
        <p:txBody>
          <a:bodyPr/>
          <a:lstStyle/>
          <a:p>
            <a:pPr algn="just">
              <a:spcAft>
                <a:spcPts val="0"/>
              </a:spcAft>
            </a:pPr>
            <a:r>
              <a:rPr lang="en-US" altLang="zh-CN" kern="100" dirty="0">
                <a:latin typeface="Times New Roman"/>
                <a:cs typeface="Courier New"/>
              </a:rPr>
              <a:t>2</a:t>
            </a:r>
            <a:r>
              <a:rPr lang="zh-CN" altLang="zh-CN" kern="100" dirty="0">
                <a:latin typeface="Times New Roman"/>
                <a:ea typeface="华文楷体"/>
                <a:cs typeface="Times New Roman"/>
              </a:rPr>
              <a:t>．</a:t>
            </a:r>
            <a:r>
              <a:rPr lang="zh-CN" altLang="zh-CN" kern="100" dirty="0">
                <a:latin typeface="Times New Roman"/>
                <a:cs typeface="Times New Roman"/>
              </a:rPr>
              <a:t>具体优势</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4283664005"/>
              </p:ext>
            </p:extLst>
          </p:nvPr>
        </p:nvGraphicFramePr>
        <p:xfrm>
          <a:off x="612465" y="1547899"/>
          <a:ext cx="10369550" cy="3425762"/>
        </p:xfrm>
        <a:graphic>
          <a:graphicData uri="http://schemas.openxmlformats.org/drawingml/2006/table">
            <a:tbl>
              <a:tblPr/>
              <a:tblGrid>
                <a:gridCol w="3542238">
                  <a:extLst>
                    <a:ext uri="{9D8B030D-6E8A-4147-A177-3AD203B41FA5}">
                      <a16:colId xmlns:a16="http://schemas.microsoft.com/office/drawing/2014/main" val="20000"/>
                    </a:ext>
                  </a:extLst>
                </a:gridCol>
                <a:gridCol w="6827312">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solidFill>
                            <a:srgbClr val="C00000"/>
                          </a:solidFill>
                          <a:effectLst/>
                          <a:latin typeface="宋体"/>
                          <a:ea typeface="微软雅黑"/>
                          <a:cs typeface="Times New Roman"/>
                        </a:rPr>
                        <a:t>优势</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原因</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l">
                        <a:lnSpc>
                          <a:spcPct val="140000"/>
                        </a:lnSpc>
                        <a:spcAft>
                          <a:spcPts val="0"/>
                        </a:spcAft>
                      </a:pPr>
                      <a:r>
                        <a:rPr lang="zh-CN" sz="2800" b="1" kern="100" dirty="0">
                          <a:effectLst/>
                          <a:latin typeface="Times New Roman"/>
                          <a:cs typeface="Times New Roman"/>
                        </a:rPr>
                        <a:t>人民代表大会制度具有坚持中国共产党领导、保证党领导人民依法有效治理国家的显著优势</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人民代表大会制度坚决维护党中央权威和</a:t>
                      </a:r>
                      <a:r>
                        <a:rPr lang="en-US" sz="2800" b="1" kern="100" dirty="0">
                          <a:solidFill>
                            <a:srgbClr val="000000"/>
                          </a:solidFill>
                          <a:effectLst/>
                          <a:latin typeface="Times New Roman"/>
                          <a:ea typeface="华文楷体"/>
                          <a:cs typeface="Courier New"/>
                        </a:rPr>
                        <a:t>____________</a:t>
                      </a:r>
                      <a:r>
                        <a:rPr lang="zh-CN" sz="2800" b="1" kern="100" dirty="0">
                          <a:effectLst/>
                          <a:latin typeface="Times New Roman"/>
                          <a:cs typeface="Times New Roman"/>
                        </a:rPr>
                        <a:t>，有利于从制度上法律上坚持和巩固党的领导地位和执政地位，保证党的理论、路线、方针政策和决策部署在国家工作中得到全面贯彻</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矩形 3"/>
          <p:cNvSpPr/>
          <p:nvPr/>
        </p:nvSpPr>
        <p:spPr>
          <a:xfrm>
            <a:off x="4106011" y="2753738"/>
            <a:ext cx="2339102" cy="523220"/>
          </a:xfrm>
          <a:prstGeom prst="rect">
            <a:avLst/>
          </a:prstGeom>
        </p:spPr>
        <p:txBody>
          <a:bodyPr wrap="none">
            <a:spAutoFit/>
          </a:bodyPr>
          <a:lstStyle/>
          <a:p>
            <a:r>
              <a:rPr lang="zh-CN" altLang="zh-CN" b="1" dirty="0">
                <a:latin typeface="Times New Roman"/>
                <a:ea typeface="华文楷体"/>
                <a:cs typeface="Times New Roman"/>
              </a:rPr>
              <a:t>集中统一领导</a:t>
            </a:r>
            <a:endParaRPr lang="zh-CN" altLang="en-US" dirty="0"/>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457576116"/>
              </p:ext>
            </p:extLst>
          </p:nvPr>
        </p:nvGraphicFramePr>
        <p:xfrm>
          <a:off x="612465" y="647799"/>
          <a:ext cx="10369550" cy="5310836"/>
        </p:xfrm>
        <a:graphic>
          <a:graphicData uri="http://schemas.openxmlformats.org/drawingml/2006/table">
            <a:tbl>
              <a:tblPr/>
              <a:tblGrid>
                <a:gridCol w="2376264">
                  <a:extLst>
                    <a:ext uri="{9D8B030D-6E8A-4147-A177-3AD203B41FA5}">
                      <a16:colId xmlns:a16="http://schemas.microsoft.com/office/drawing/2014/main" val="20000"/>
                    </a:ext>
                  </a:extLst>
                </a:gridCol>
                <a:gridCol w="7993286">
                  <a:extLst>
                    <a:ext uri="{9D8B030D-6E8A-4147-A177-3AD203B41FA5}">
                      <a16:colId xmlns:a16="http://schemas.microsoft.com/office/drawing/2014/main" val="20001"/>
                    </a:ext>
                  </a:extLst>
                </a:gridCol>
              </a:tblGrid>
              <a:tr h="451144">
                <a:tc>
                  <a:txBody>
                    <a:bodyPr/>
                    <a:lstStyle/>
                    <a:p>
                      <a:pPr algn="ctr">
                        <a:lnSpc>
                          <a:spcPct val="110000"/>
                        </a:lnSpc>
                        <a:spcAft>
                          <a:spcPts val="0"/>
                        </a:spcAft>
                      </a:pPr>
                      <a:r>
                        <a:rPr lang="zh-CN" sz="2800" b="1" kern="100" dirty="0">
                          <a:solidFill>
                            <a:srgbClr val="C00000"/>
                          </a:solidFill>
                          <a:effectLst/>
                          <a:latin typeface="宋体"/>
                          <a:ea typeface="微软雅黑"/>
                          <a:cs typeface="Times New Roman"/>
                        </a:rPr>
                        <a:t>优势</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0000"/>
                        </a:lnSpc>
                        <a:spcAft>
                          <a:spcPts val="0"/>
                        </a:spcAft>
                      </a:pPr>
                      <a:r>
                        <a:rPr lang="zh-CN" sz="2800" b="1" kern="100" dirty="0">
                          <a:solidFill>
                            <a:srgbClr val="C00000"/>
                          </a:solidFill>
                          <a:effectLst/>
                          <a:latin typeface="宋体"/>
                          <a:ea typeface="微软雅黑"/>
                          <a:cs typeface="Times New Roman"/>
                        </a:rPr>
                        <a:t>原因</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4841444">
                <a:tc>
                  <a:txBody>
                    <a:bodyPr/>
                    <a:lstStyle/>
                    <a:p>
                      <a:pPr algn="l">
                        <a:lnSpc>
                          <a:spcPct val="150000"/>
                        </a:lnSpc>
                        <a:spcAft>
                          <a:spcPts val="0"/>
                        </a:spcAft>
                      </a:pPr>
                      <a:r>
                        <a:rPr lang="zh-CN" sz="2800" b="1" kern="100" dirty="0">
                          <a:effectLst/>
                          <a:latin typeface="Times New Roman"/>
                          <a:cs typeface="Times New Roman"/>
                        </a:rPr>
                        <a:t>人民代表大会制度具有践行全过程人民民主、保障人民当家作主的显著优势</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b="1" kern="100" dirty="0">
                          <a:effectLst/>
                          <a:latin typeface="Times New Roman"/>
                          <a:cs typeface="Times New Roman"/>
                        </a:rPr>
                        <a:t>人民代表大会制度坚持人民主体地位，坚持国家一切权力属于人民，支持和保证人民通过</a:t>
                      </a:r>
                      <a:r>
                        <a:rPr lang="en-US" altLang="zh-CN" sz="2800" b="1" kern="100" dirty="0">
                          <a:solidFill>
                            <a:srgbClr val="FF0000"/>
                          </a:solidFill>
                          <a:effectLst/>
                          <a:latin typeface="Times New Roman"/>
                          <a:ea typeface="华文楷体"/>
                          <a:cs typeface="Times New Roman"/>
                        </a:rPr>
                        <a:t>                          </a:t>
                      </a:r>
                    </a:p>
                    <a:p>
                      <a:pPr algn="l">
                        <a:lnSpc>
                          <a:spcPct val="150000"/>
                        </a:lnSpc>
                        <a:spcAft>
                          <a:spcPts val="0"/>
                        </a:spcAft>
                      </a:pPr>
                      <a:r>
                        <a:rPr lang="en-US" altLang="zh-CN" sz="2800" b="1" kern="100" dirty="0">
                          <a:solidFill>
                            <a:srgbClr val="FF0000"/>
                          </a:solidFill>
                          <a:effectLst/>
                          <a:latin typeface="Times New Roman"/>
                          <a:ea typeface="华文楷体"/>
                          <a:cs typeface="Times New Roman"/>
                        </a:rPr>
                        <a:t> </a:t>
                      </a:r>
                      <a:r>
                        <a:rPr lang="en-US" altLang="zh-CN" sz="2800" b="1" u="sng" kern="100" dirty="0">
                          <a:solidFill>
                            <a:schemeClr val="tx1"/>
                          </a:solidFill>
                          <a:effectLst/>
                          <a:latin typeface="Times New Roman"/>
                          <a:ea typeface="华文楷体"/>
                          <a:cs typeface="Times New Roman"/>
                        </a:rPr>
                        <a:t>                        </a:t>
                      </a:r>
                      <a:r>
                        <a:rPr lang="zh-CN" sz="2800" b="1" kern="100" dirty="0">
                          <a:effectLst/>
                          <a:latin typeface="Times New Roman"/>
                          <a:cs typeface="Times New Roman"/>
                        </a:rPr>
                        <a:t>行使国家权力，体现了人民民主专政的国家性质，有利于保障全体人民依法实行民主选举、民主协商、民主决策、民主管理、民主监督，依法通过各种途径和形式管理国家事务、经济和文化事业、社会事务</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矩形 1"/>
          <p:cNvSpPr/>
          <p:nvPr/>
        </p:nvSpPr>
        <p:spPr>
          <a:xfrm>
            <a:off x="3060737" y="2716868"/>
            <a:ext cx="2339102" cy="523220"/>
          </a:xfrm>
          <a:prstGeom prst="rect">
            <a:avLst/>
          </a:prstGeom>
        </p:spPr>
        <p:txBody>
          <a:bodyPr wrap="none">
            <a:spAutoFit/>
          </a:bodyPr>
          <a:lstStyle/>
          <a:p>
            <a:r>
              <a:rPr lang="zh-CN" altLang="en-US" b="1" kern="100" dirty="0">
                <a:latin typeface="Times New Roman"/>
                <a:ea typeface="华文楷体"/>
                <a:cs typeface="Times New Roman"/>
              </a:rPr>
              <a:t>人民代表大会</a:t>
            </a:r>
            <a:endParaRPr lang="zh-CN" altLang="en-US" dirty="0"/>
          </a:p>
        </p:txBody>
      </p:sp>
    </p:spTree>
    <p:extLst>
      <p:ext uri="{BB962C8B-B14F-4D97-AF65-F5344CB8AC3E}">
        <p14:creationId xmlns:p14="http://schemas.microsoft.com/office/powerpoint/2010/main" val="19939400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27134966"/>
              </p:ext>
            </p:extLst>
          </p:nvPr>
        </p:nvGraphicFramePr>
        <p:xfrm>
          <a:off x="612465" y="539787"/>
          <a:ext cx="10369550" cy="5796644"/>
        </p:xfrm>
        <a:graphic>
          <a:graphicData uri="http://schemas.openxmlformats.org/drawingml/2006/table">
            <a:tbl>
              <a:tblPr/>
              <a:tblGrid>
                <a:gridCol w="3542238">
                  <a:extLst>
                    <a:ext uri="{9D8B030D-6E8A-4147-A177-3AD203B41FA5}">
                      <a16:colId xmlns:a16="http://schemas.microsoft.com/office/drawing/2014/main" val="20000"/>
                    </a:ext>
                  </a:extLst>
                </a:gridCol>
                <a:gridCol w="6827312">
                  <a:extLst>
                    <a:ext uri="{9D8B030D-6E8A-4147-A177-3AD203B41FA5}">
                      <a16:colId xmlns:a16="http://schemas.microsoft.com/office/drawing/2014/main" val="20001"/>
                    </a:ext>
                  </a:extLst>
                </a:gridCol>
              </a:tblGrid>
              <a:tr h="445896">
                <a:tc>
                  <a:txBody>
                    <a:bodyPr/>
                    <a:lstStyle/>
                    <a:p>
                      <a:pPr algn="ctr">
                        <a:lnSpc>
                          <a:spcPct val="100000"/>
                        </a:lnSpc>
                        <a:spcAft>
                          <a:spcPts val="0"/>
                        </a:spcAft>
                      </a:pPr>
                      <a:r>
                        <a:rPr lang="zh-CN" sz="2800" b="1" kern="100" dirty="0">
                          <a:solidFill>
                            <a:srgbClr val="C00000"/>
                          </a:solidFill>
                          <a:effectLst/>
                          <a:latin typeface="宋体"/>
                          <a:ea typeface="微软雅黑"/>
                          <a:cs typeface="Times New Roman"/>
                        </a:rPr>
                        <a:t>优势</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00000"/>
                        </a:lnSpc>
                        <a:spcAft>
                          <a:spcPts val="0"/>
                        </a:spcAft>
                      </a:pPr>
                      <a:r>
                        <a:rPr lang="zh-CN" sz="2800" b="1" kern="100">
                          <a:solidFill>
                            <a:srgbClr val="C00000"/>
                          </a:solidFill>
                          <a:effectLst/>
                          <a:latin typeface="宋体"/>
                          <a:ea typeface="微软雅黑"/>
                          <a:cs typeface="Times New Roman"/>
                        </a:rPr>
                        <a:t>原因</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2229478">
                <a:tc>
                  <a:txBody>
                    <a:bodyPr/>
                    <a:lstStyle/>
                    <a:p>
                      <a:pPr algn="l">
                        <a:lnSpc>
                          <a:spcPct val="100000"/>
                        </a:lnSpc>
                        <a:spcAft>
                          <a:spcPts val="0"/>
                        </a:spcAft>
                      </a:pPr>
                      <a:r>
                        <a:rPr lang="zh-CN" sz="2800" b="1" kern="100" dirty="0">
                          <a:effectLst/>
                          <a:latin typeface="Times New Roman"/>
                          <a:cs typeface="Times New Roman"/>
                        </a:rPr>
                        <a:t>人民代表大会制度具有贯彻民主集中制、保证国家政治生活既充满活力又安定有序的显著优势</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2800" b="1" kern="100" dirty="0">
                          <a:effectLst/>
                          <a:latin typeface="Times New Roman"/>
                          <a:cs typeface="Times New Roman"/>
                        </a:rPr>
                        <a:t>各级人大及其常委会实行民主集中制，充分发扬民主，集体行使职权。这充分体现了民主和</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的高度统一，有力保证</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高效协调运转，保证国家统一高效组织推进各项事业</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121270">
                <a:tc>
                  <a:txBody>
                    <a:bodyPr/>
                    <a:lstStyle/>
                    <a:p>
                      <a:pPr algn="l">
                        <a:lnSpc>
                          <a:spcPct val="100000"/>
                        </a:lnSpc>
                        <a:spcAft>
                          <a:spcPts val="0"/>
                        </a:spcAft>
                      </a:pPr>
                      <a:r>
                        <a:rPr lang="zh-CN" sz="2800" b="1" kern="100">
                          <a:effectLst/>
                          <a:latin typeface="Times New Roman"/>
                          <a:cs typeface="Times New Roman"/>
                        </a:rPr>
                        <a:t>人民代表大会制度具有保障全面依法治国、实现国家各方面工作法治化的显著优势</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00000"/>
                        </a:lnSpc>
                        <a:spcAft>
                          <a:spcPts val="0"/>
                        </a:spcAft>
                      </a:pPr>
                      <a:r>
                        <a:rPr lang="zh-CN" sz="2800" b="1" kern="100" dirty="0">
                          <a:effectLst/>
                          <a:latin typeface="Times New Roman"/>
                          <a:cs typeface="Times New Roman"/>
                        </a:rPr>
                        <a:t>人民代表大会制度有利于充分发挥各级人大及其常委会在中国特色社会主义</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建设中的职能作用，促进科学立法、严格执法、公正司法、全民守法，不断完善以宪法为核心的中国特色社会主义法律体系，保证宪法法律全面有效实施，维护社会公平正义</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矩形 1"/>
          <p:cNvSpPr/>
          <p:nvPr/>
        </p:nvSpPr>
        <p:spPr>
          <a:xfrm>
            <a:off x="5578306" y="1835931"/>
            <a:ext cx="902811" cy="523220"/>
          </a:xfrm>
          <a:prstGeom prst="rect">
            <a:avLst/>
          </a:prstGeom>
        </p:spPr>
        <p:txBody>
          <a:bodyPr wrap="none">
            <a:spAutoFit/>
          </a:bodyPr>
          <a:lstStyle/>
          <a:p>
            <a:r>
              <a:rPr lang="zh-CN" altLang="zh-CN" b="1" dirty="0">
                <a:latin typeface="Times New Roman"/>
                <a:ea typeface="华文楷体"/>
                <a:cs typeface="Times New Roman"/>
              </a:rPr>
              <a:t>效率</a:t>
            </a:r>
            <a:endParaRPr lang="zh-CN" altLang="en-US" dirty="0"/>
          </a:p>
        </p:txBody>
      </p:sp>
      <p:sp>
        <p:nvSpPr>
          <p:cNvPr id="3" name="矩形 2"/>
          <p:cNvSpPr/>
          <p:nvPr/>
        </p:nvSpPr>
        <p:spPr>
          <a:xfrm>
            <a:off x="4143574" y="2267979"/>
            <a:ext cx="1620957" cy="523220"/>
          </a:xfrm>
          <a:prstGeom prst="rect">
            <a:avLst/>
          </a:prstGeom>
        </p:spPr>
        <p:txBody>
          <a:bodyPr wrap="none">
            <a:spAutoFit/>
          </a:bodyPr>
          <a:lstStyle/>
          <a:p>
            <a:r>
              <a:rPr lang="zh-CN" altLang="zh-CN" b="1" dirty="0">
                <a:latin typeface="Times New Roman"/>
                <a:ea typeface="华文楷体"/>
                <a:cs typeface="Times New Roman"/>
              </a:rPr>
              <a:t>国家机关</a:t>
            </a:r>
            <a:endParaRPr lang="zh-CN" altLang="en-US" dirty="0"/>
          </a:p>
        </p:txBody>
      </p:sp>
      <p:sp>
        <p:nvSpPr>
          <p:cNvPr id="5" name="矩形 4"/>
          <p:cNvSpPr/>
          <p:nvPr/>
        </p:nvSpPr>
        <p:spPr>
          <a:xfrm>
            <a:off x="4143574" y="4068179"/>
            <a:ext cx="1620957" cy="523220"/>
          </a:xfrm>
          <a:prstGeom prst="rect">
            <a:avLst/>
          </a:prstGeom>
        </p:spPr>
        <p:txBody>
          <a:bodyPr wrap="none">
            <a:spAutoFit/>
          </a:bodyPr>
          <a:lstStyle/>
          <a:p>
            <a:r>
              <a:rPr lang="zh-CN" altLang="zh-CN" b="1" dirty="0">
                <a:latin typeface="Times New Roman"/>
                <a:ea typeface="华文楷体"/>
                <a:cs typeface="Times New Roman"/>
              </a:rPr>
              <a:t>法治体系</a:t>
            </a:r>
            <a:endParaRPr lang="zh-CN" altLang="en-US" dirty="0"/>
          </a:p>
        </p:txBody>
      </p:sp>
    </p:spTree>
    <p:extLst>
      <p:ext uri="{BB962C8B-B14F-4D97-AF65-F5344CB8AC3E}">
        <p14:creationId xmlns:p14="http://schemas.microsoft.com/office/powerpoint/2010/main" val="2616958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801688266"/>
              </p:ext>
            </p:extLst>
          </p:nvPr>
        </p:nvGraphicFramePr>
        <p:xfrm>
          <a:off x="612465" y="647799"/>
          <a:ext cx="10369550" cy="5310836"/>
        </p:xfrm>
        <a:graphic>
          <a:graphicData uri="http://schemas.openxmlformats.org/drawingml/2006/table">
            <a:tbl>
              <a:tblPr/>
              <a:tblGrid>
                <a:gridCol w="1656184">
                  <a:extLst>
                    <a:ext uri="{9D8B030D-6E8A-4147-A177-3AD203B41FA5}">
                      <a16:colId xmlns:a16="http://schemas.microsoft.com/office/drawing/2014/main" val="20000"/>
                    </a:ext>
                  </a:extLst>
                </a:gridCol>
                <a:gridCol w="8713366">
                  <a:extLst>
                    <a:ext uri="{9D8B030D-6E8A-4147-A177-3AD203B41FA5}">
                      <a16:colId xmlns:a16="http://schemas.microsoft.com/office/drawing/2014/main" val="20001"/>
                    </a:ext>
                  </a:extLst>
                </a:gridCol>
              </a:tblGrid>
              <a:tr h="451144">
                <a:tc>
                  <a:txBody>
                    <a:bodyPr/>
                    <a:lstStyle/>
                    <a:p>
                      <a:pPr algn="ctr">
                        <a:lnSpc>
                          <a:spcPct val="110000"/>
                        </a:lnSpc>
                        <a:spcAft>
                          <a:spcPts val="0"/>
                        </a:spcAft>
                      </a:pPr>
                      <a:r>
                        <a:rPr lang="zh-CN" sz="2800" b="1" kern="100" dirty="0">
                          <a:solidFill>
                            <a:srgbClr val="C00000"/>
                          </a:solidFill>
                          <a:effectLst/>
                          <a:latin typeface="宋体"/>
                          <a:ea typeface="微软雅黑"/>
                          <a:cs typeface="Times New Roman"/>
                        </a:rPr>
                        <a:t>优势</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0000"/>
                        </a:lnSpc>
                        <a:spcAft>
                          <a:spcPts val="0"/>
                        </a:spcAft>
                      </a:pPr>
                      <a:r>
                        <a:rPr lang="zh-CN" sz="2800" b="1" kern="100" dirty="0">
                          <a:solidFill>
                            <a:srgbClr val="C00000"/>
                          </a:solidFill>
                          <a:effectLst/>
                          <a:latin typeface="宋体"/>
                          <a:ea typeface="微软雅黑"/>
                          <a:cs typeface="Times New Roman"/>
                        </a:rPr>
                        <a:t>原因</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4841444">
                <a:tc>
                  <a:txBody>
                    <a:bodyPr/>
                    <a:lstStyle/>
                    <a:p>
                      <a:pPr algn="l">
                        <a:lnSpc>
                          <a:spcPct val="110000"/>
                        </a:lnSpc>
                        <a:spcAft>
                          <a:spcPts val="0"/>
                        </a:spcAft>
                      </a:pPr>
                      <a:r>
                        <a:rPr lang="zh-CN" sz="2800" b="1" kern="100" dirty="0">
                          <a:effectLst/>
                          <a:latin typeface="Times New Roman"/>
                          <a:cs typeface="Times New Roman"/>
                        </a:rPr>
                        <a:t>人民代表大会制度具有维护国家统一、保障国家</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的显著优势</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zh-CN" sz="2800" b="1" kern="100" dirty="0">
                          <a:effectLst/>
                          <a:latin typeface="Times New Roman"/>
                          <a:cs typeface="Times New Roman"/>
                        </a:rPr>
                        <a:t>人民代表大会制度是维护国家统一、民族团结、社会稳定的制度保证。在党中央集中统一领导下，合理划分中央和地方职权，中央对所有地方行政区域包括民族自治地方和特别行政区拥有</a:t>
                      </a:r>
                      <a:r>
                        <a:rPr lang="en-US" sz="2800" b="1" kern="100" dirty="0">
                          <a:solidFill>
                            <a:srgbClr val="000000"/>
                          </a:solidFill>
                          <a:effectLst/>
                          <a:latin typeface="Times New Roman"/>
                          <a:ea typeface="华文楷体"/>
                          <a:cs typeface="Courier New"/>
                        </a:rPr>
                        <a:t>__________</a:t>
                      </a:r>
                      <a:r>
                        <a:rPr lang="zh-CN" sz="2800" b="1" kern="100" dirty="0">
                          <a:effectLst/>
                          <a:latin typeface="Times New Roman"/>
                          <a:cs typeface="Times New Roman"/>
                        </a:rPr>
                        <a:t>；坚持各民族一律平等，各少数民族聚居的地方实行区域自治；坚持</a:t>
                      </a:r>
                      <a:r>
                        <a:rPr lang="en-US" sz="2800" b="1" kern="100" dirty="0">
                          <a:effectLst/>
                          <a:latin typeface="宋体"/>
                          <a:cs typeface="Times New Roman"/>
                        </a:rPr>
                        <a:t>“</a:t>
                      </a:r>
                      <a:r>
                        <a:rPr lang="zh-CN" sz="2800" b="1" kern="100" dirty="0">
                          <a:effectLst/>
                          <a:latin typeface="Times New Roman"/>
                          <a:cs typeface="Times New Roman"/>
                        </a:rPr>
                        <a:t>一国两制</a:t>
                      </a:r>
                      <a:r>
                        <a:rPr lang="en-US" sz="2800" b="1" kern="100" dirty="0">
                          <a:effectLst/>
                          <a:latin typeface="宋体"/>
                          <a:cs typeface="Times New Roman"/>
                        </a:rPr>
                        <a:t>”</a:t>
                      </a:r>
                      <a:r>
                        <a:rPr lang="zh-CN" sz="2800" b="1" kern="100" dirty="0">
                          <a:effectLst/>
                          <a:latin typeface="Times New Roman"/>
                          <a:cs typeface="Times New Roman"/>
                        </a:rPr>
                        <a:t>，在香港、澳门设立特别行政区。这些制度安排，有利于维护国家法制统一和主权、领土完整，充分发挥中央和地方两个积极性、集中力量办大事，巩固和发展平等团结互助和谐的社会主义民族关系、推进中华民族共同体建设</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矩形 1"/>
          <p:cNvSpPr/>
          <p:nvPr/>
        </p:nvSpPr>
        <p:spPr>
          <a:xfrm>
            <a:off x="576461" y="3960167"/>
            <a:ext cx="1620957" cy="523220"/>
          </a:xfrm>
          <a:prstGeom prst="rect">
            <a:avLst/>
          </a:prstGeom>
        </p:spPr>
        <p:txBody>
          <a:bodyPr wrap="none">
            <a:spAutoFit/>
          </a:bodyPr>
          <a:lstStyle/>
          <a:p>
            <a:r>
              <a:rPr lang="zh-CN" altLang="zh-CN" b="1" dirty="0">
                <a:latin typeface="Times New Roman"/>
                <a:ea typeface="华文楷体"/>
                <a:cs typeface="Times New Roman"/>
              </a:rPr>
              <a:t>长治久安</a:t>
            </a:r>
            <a:endParaRPr lang="zh-CN" altLang="en-US" dirty="0"/>
          </a:p>
        </p:txBody>
      </p:sp>
      <p:sp>
        <p:nvSpPr>
          <p:cNvPr id="4" name="矩形 3"/>
          <p:cNvSpPr/>
          <p:nvPr/>
        </p:nvSpPr>
        <p:spPr>
          <a:xfrm>
            <a:off x="5797232" y="2536847"/>
            <a:ext cx="1980029" cy="523220"/>
          </a:xfrm>
          <a:prstGeom prst="rect">
            <a:avLst/>
          </a:prstGeom>
        </p:spPr>
        <p:txBody>
          <a:bodyPr wrap="none">
            <a:spAutoFit/>
          </a:bodyPr>
          <a:lstStyle/>
          <a:p>
            <a:r>
              <a:rPr lang="zh-CN" altLang="zh-CN" b="1" dirty="0">
                <a:latin typeface="Times New Roman"/>
                <a:ea typeface="华文楷体"/>
                <a:cs typeface="Times New Roman"/>
              </a:rPr>
              <a:t>全面管制权</a:t>
            </a:r>
            <a:endParaRPr lang="zh-CN" altLang="en-US" dirty="0"/>
          </a:p>
        </p:txBody>
      </p:sp>
    </p:spTree>
    <p:extLst>
      <p:ext uri="{BB962C8B-B14F-4D97-AF65-F5344CB8AC3E}">
        <p14:creationId xmlns:p14="http://schemas.microsoft.com/office/powerpoint/2010/main" val="5173640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TotalTime>
  <Words>3556</Words>
  <Application>Microsoft Office PowerPoint</Application>
  <PresentationFormat>自定义</PresentationFormat>
  <Paragraphs>211</Paragraphs>
  <Slides>39</Slides>
  <Notes>12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39</vt:i4>
      </vt:variant>
    </vt:vector>
  </HeadingPairs>
  <TitlesOfParts>
    <vt:vector size="53"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1351</cp:revision>
  <dcterms:created xsi:type="dcterms:W3CDTF">2016-06-29T09:22:00Z</dcterms:created>
  <dcterms:modified xsi:type="dcterms:W3CDTF">2026-02-05T07:44:19Z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