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36"/>
  </p:notesMasterIdLst>
  <p:handoutMasterIdLst>
    <p:handoutMasterId r:id="rId37"/>
  </p:handoutMasterIdLst>
  <p:sldIdLst>
    <p:sldId id="2476" r:id="rId4"/>
    <p:sldId id="3800" r:id="rId5"/>
    <p:sldId id="2478" r:id="rId6"/>
    <p:sldId id="2343" r:id="rId7"/>
    <p:sldId id="3858" r:id="rId8"/>
    <p:sldId id="3903" r:id="rId9"/>
    <p:sldId id="3904" r:id="rId10"/>
    <p:sldId id="3873" r:id="rId11"/>
    <p:sldId id="3664" r:id="rId12"/>
    <p:sldId id="3671" r:id="rId13"/>
    <p:sldId id="3907" r:id="rId14"/>
    <p:sldId id="3908" r:id="rId15"/>
    <p:sldId id="3909" r:id="rId16"/>
    <p:sldId id="3910" r:id="rId17"/>
    <p:sldId id="3911" r:id="rId18"/>
    <p:sldId id="3919" r:id="rId19"/>
    <p:sldId id="3888" r:id="rId20"/>
    <p:sldId id="3785" r:id="rId21"/>
    <p:sldId id="3786" r:id="rId22"/>
    <p:sldId id="3920" r:id="rId23"/>
    <p:sldId id="3921" r:id="rId24"/>
    <p:sldId id="3922" r:id="rId25"/>
    <p:sldId id="3923" r:id="rId26"/>
    <p:sldId id="3924" r:id="rId27"/>
    <p:sldId id="3925" r:id="rId28"/>
    <p:sldId id="3886" r:id="rId29"/>
    <p:sldId id="3863" r:id="rId30"/>
    <p:sldId id="3881" r:id="rId31"/>
    <p:sldId id="3882" r:id="rId32"/>
    <p:sldId id="3912" r:id="rId33"/>
    <p:sldId id="3780" r:id="rId34"/>
    <p:sldId id="2276" r:id="rId35"/>
  </p:sldIdLst>
  <p:sldSz cx="11522075" cy="6480175"/>
  <p:notesSz cx="6858000" cy="9144000"/>
  <p:custDataLst>
    <p:tags r:id="rId38"/>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18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2026/2/6</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28</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31</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32</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9</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10</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18</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19</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1.xml"/><Relationship Id="rId4" Type="http://schemas.openxmlformats.org/officeDocument/2006/relationships/slide" Target="../slides/slide2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1.xml"/><Relationship Id="rId4" Type="http://schemas.openxmlformats.org/officeDocument/2006/relationships/slide" Target="../slides/slide2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31.xml"/><Relationship Id="rId1" Type="http://schemas.openxmlformats.org/officeDocument/2006/relationships/slideMaster" Target="../slideMasters/slideMaster1.xml"/><Relationship Id="rId5" Type="http://schemas.openxmlformats.org/officeDocument/2006/relationships/slide" Target="../slides/slide9.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2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9.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4</a:t>
            </a:r>
            <a:r>
              <a:rPr lang="zh-CN" altLang="en-US" sz="1600" dirty="0">
                <a:solidFill>
                  <a:srgbClr val="F2F2F2"/>
                </a:solidFill>
                <a:latin typeface="微软雅黑" pitchFamily="34" charset="-122"/>
                <a:ea typeface="微软雅黑" pitchFamily="34" charset="-122"/>
              </a:rPr>
              <a:t>课时　全民守法</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4</a:t>
            </a:r>
            <a:r>
              <a:rPr lang="zh-CN" altLang="en-US" sz="1400" b="1" dirty="0">
                <a:solidFill>
                  <a:srgbClr val="C0472D"/>
                </a:solidFill>
                <a:latin typeface="微软雅黑" pitchFamily="34" charset="-122"/>
                <a:ea typeface="微软雅黑" pitchFamily="34" charset="-122"/>
              </a:rPr>
              <a:t>课时　全民守法</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4</a:t>
            </a:r>
            <a:r>
              <a:rPr lang="zh-CN" altLang="en-US" sz="1400" b="1" dirty="0">
                <a:solidFill>
                  <a:srgbClr val="C0472D"/>
                </a:solidFill>
                <a:latin typeface="微软雅黑" pitchFamily="34" charset="-122"/>
                <a:ea typeface="微软雅黑" pitchFamily="34" charset="-122"/>
              </a:rPr>
              <a:t>课时　全民守法</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22%20%20&#35838;&#21518;&#32032;&#20859;&#35780;&#20215;(&#20108;&#21313;&#20108;)&#12288;&#20840;&#27665;&#23432;&#27861;.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3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全面依法治国</a:t>
            </a:r>
          </a:p>
          <a:p>
            <a:pPr algn="ctr">
              <a:lnSpc>
                <a:spcPct val="150000"/>
              </a:lnSpc>
              <a:defRPr/>
            </a:pPr>
            <a:r>
              <a:rPr lang="zh-CN" altLang="en-US" sz="3000" b="1">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第九课　全面推进依法治国的基本要求</a:t>
            </a:r>
            <a:endPar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4</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全民守法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2329"/>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中国梦，法治梦。古人云：</a:t>
            </a:r>
            <a:r>
              <a:rPr lang="en-US" altLang="zh-CN" kern="100" dirty="0">
                <a:latin typeface="宋体"/>
                <a:cs typeface="Times New Roman"/>
              </a:rPr>
              <a:t>“</a:t>
            </a:r>
            <a:r>
              <a:rPr lang="zh-CN" altLang="zh-CN" kern="100" dirty="0">
                <a:latin typeface="Times New Roman"/>
                <a:ea typeface="华文楷体"/>
                <a:cs typeface="Times New Roman"/>
              </a:rPr>
              <a:t>治国凭圭臬，安邦靠准绳。</a:t>
            </a:r>
            <a:r>
              <a:rPr lang="en-US" altLang="zh-CN" kern="100" dirty="0">
                <a:latin typeface="宋体"/>
                <a:cs typeface="Times New Roman"/>
              </a:rPr>
              <a:t>”</a:t>
            </a:r>
            <a:r>
              <a:rPr lang="zh-CN" altLang="zh-CN" kern="100" dirty="0">
                <a:latin typeface="Times New Roman"/>
                <a:ea typeface="华文楷体"/>
                <a:cs typeface="Times New Roman"/>
              </a:rPr>
              <a:t>只有坚定不移地走中国特色社会主义法治道路，让法治信仰植根于人民心中，形成全民守法的氛围，才能共建法治国家。</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形成全民守法的氛围有哪些要求？</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全民守法要求依法行使权利。公民在行使自由和权利的时候，不得损害国家的、社会的、集体的利益和其他公民的合法的自由和权利。②全民守法要求依法履行义务。在享有权利的同时，公民也</a:t>
            </a:r>
            <a:r>
              <a:rPr lang="zh-CN" altLang="en-US" kern="100" dirty="0">
                <a:latin typeface="Times New Roman"/>
                <a:ea typeface="华文楷体"/>
                <a:cs typeface="Times New Roman"/>
              </a:rPr>
              <a:t>应承担</a:t>
            </a:r>
            <a:r>
              <a:rPr lang="zh-CN" altLang="zh-CN" kern="100" dirty="0">
                <a:latin typeface="Times New Roman"/>
                <a:ea typeface="华文楷体"/>
                <a:cs typeface="Times New Roman"/>
              </a:rPr>
              <a:t>相应的义务。③全民守法意味着依法维护自己的正当权益。当合法权益遭受侵害时，</a:t>
            </a:r>
            <a:r>
              <a:rPr lang="zh-CN" altLang="en-US" kern="100" dirty="0">
                <a:latin typeface="Times New Roman"/>
                <a:ea typeface="华文楷体"/>
                <a:cs typeface="Times New Roman"/>
              </a:rPr>
              <a:t>公民</a:t>
            </a:r>
            <a:r>
              <a:rPr lang="zh-CN" altLang="zh-CN" kern="100" dirty="0">
                <a:latin typeface="Times New Roman"/>
                <a:ea typeface="华文楷体"/>
                <a:cs typeface="Times New Roman"/>
              </a:rPr>
              <a:t>应通过合法的手段，理性维权。</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．人民是法治建设的主体，是法治国家的主人。人民权益要靠法律保障，法律权威要靠人民维护。只有人人参与法治，全民守法才具有坚实的社会基础。全民守法要求公民</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依法行使权利、依法履行义务</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可以放弃对权利的行使和对义务的履行</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③依法维护自己的正当权益</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④履行法定义务都要积极作为</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a:t>
            </a:r>
            <a:r>
              <a:rPr lang="zh-CN"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a:t>
            </a:r>
            <a:r>
              <a:rPr lang="en-US" altLang="zh-CN" kern="100" dirty="0">
                <a:latin typeface="Times New Roman"/>
                <a:cs typeface="Courier New"/>
              </a:rPr>
              <a:t>①③</a:t>
            </a:r>
            <a:r>
              <a:rPr lang="zh-CN" altLang="zh-CN" kern="100" dirty="0">
                <a:latin typeface="Times New Roman"/>
                <a:cs typeface="Times New Roman"/>
              </a:rPr>
              <a:t>　　</a:t>
            </a:r>
            <a:r>
              <a:rPr lang="en-US" altLang="zh-CN" kern="100" dirty="0">
                <a:latin typeface="Times New Roman"/>
                <a:cs typeface="Courier New"/>
              </a:rPr>
              <a:t>C</a:t>
            </a:r>
            <a:r>
              <a:rPr lang="zh-CN" altLang="zh-CN" kern="100" dirty="0">
                <a:latin typeface="Times New Roman"/>
                <a:cs typeface="Times New Roman"/>
              </a:rPr>
              <a:t>．</a:t>
            </a:r>
            <a:r>
              <a:rPr lang="en-US" altLang="zh-CN" kern="100" dirty="0">
                <a:latin typeface="Times New Roman"/>
                <a:cs typeface="Courier New"/>
              </a:rPr>
              <a:t>②④</a:t>
            </a:r>
            <a:r>
              <a:rPr lang="zh-CN"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378402" y="55443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05301"/>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人民权益要靠法律保障，法律权威要靠人民维护，全民守法要求公民依法行使权利、依法履行义务、依法维护自己的正当权益，</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符合题意。权利可以放弃，但义务必须履行，</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错误。材料没有强调履行法定义务都要积极作为，</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ea typeface="华文楷体"/>
                <a:cs typeface="Times New Roman"/>
              </a:rPr>
              <a:t>．</a:t>
            </a:r>
            <a:r>
              <a:rPr lang="zh-CN" altLang="zh-CN" kern="100" dirty="0">
                <a:latin typeface="Times New Roman"/>
                <a:cs typeface="Times New Roman"/>
              </a:rPr>
              <a:t>网络不是法外之地，任何恶意编造、散布虚假信息扰乱互联网秩序的行为，都将受到法律的严惩。共同维护健康文明安全的网络环境，公民在行使权利时必须</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增强法律意识，维护个人的一切利益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自觉履行义务，尊重他人的合法权利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利用各种手段，充分表达意愿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遵守宪法法律，有序参与政治生活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5364993" y="4932275"/>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2661781"/>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05301"/>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共同维护健康文明安全的网络环境，公民在行使权利时必须履行相应的法定义务，坚持有序参与政治生活，</a:t>
            </a:r>
            <a:r>
              <a:rPr lang="en-US" altLang="zh-CN" kern="100" dirty="0">
                <a:latin typeface="Times New Roman"/>
                <a:ea typeface="华文楷体"/>
                <a:cs typeface="Courier New"/>
              </a:rPr>
              <a:t>②④</a:t>
            </a:r>
            <a:r>
              <a:rPr lang="zh-CN" altLang="zh-CN" kern="100" dirty="0">
                <a:latin typeface="Times New Roman"/>
                <a:ea typeface="华文楷体"/>
                <a:cs typeface="Times New Roman"/>
              </a:rPr>
              <a:t>符合题意。公民在行使权利时必须坚持个人利益与国家利益相结合，</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说法错误。</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中</a:t>
            </a:r>
            <a:r>
              <a:rPr lang="en-US" altLang="zh-CN" kern="100" dirty="0">
                <a:latin typeface="宋体"/>
                <a:cs typeface="Times New Roman"/>
              </a:rPr>
              <a:t>“</a:t>
            </a:r>
            <a:r>
              <a:rPr lang="zh-CN" altLang="zh-CN" kern="100" dirty="0">
                <a:latin typeface="Times New Roman"/>
                <a:ea typeface="华文楷体"/>
                <a:cs typeface="Times New Roman"/>
              </a:rPr>
              <a:t>利用各种手段</a:t>
            </a:r>
            <a:r>
              <a:rPr lang="en-US" altLang="zh-CN" kern="100" dirty="0">
                <a:latin typeface="宋体"/>
                <a:cs typeface="Times New Roman"/>
              </a:rPr>
              <a:t>”</a:t>
            </a:r>
            <a:r>
              <a:rPr lang="zh-CN" altLang="zh-CN" kern="100" dirty="0">
                <a:latin typeface="Times New Roman"/>
                <a:ea typeface="华文楷体"/>
                <a:cs typeface="Times New Roman"/>
              </a:rPr>
              <a:t>的说法错误。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59962401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3</a:t>
            </a:r>
            <a:r>
              <a:rPr lang="zh-CN" altLang="zh-CN" kern="100" dirty="0">
                <a:latin typeface="Times New Roman"/>
                <a:ea typeface="华文楷体"/>
                <a:cs typeface="Times New Roman"/>
              </a:rPr>
              <a:t>．</a:t>
            </a:r>
            <a:r>
              <a:rPr lang="en-US" altLang="zh-CN" kern="100" dirty="0">
                <a:latin typeface="Times New Roman"/>
                <a:cs typeface="Courier New"/>
              </a:rPr>
              <a:t>2025</a:t>
            </a:r>
            <a:r>
              <a:rPr lang="zh-CN" altLang="zh-CN" kern="100" dirty="0">
                <a:latin typeface="Times New Roman"/>
                <a:cs typeface="Times New Roman"/>
              </a:rPr>
              <a:t>年</a:t>
            </a:r>
            <a:r>
              <a:rPr lang="en-US" altLang="zh-CN" kern="100" dirty="0">
                <a:latin typeface="Times New Roman"/>
                <a:cs typeface="Courier New"/>
              </a:rPr>
              <a:t>5</a:t>
            </a:r>
            <a:r>
              <a:rPr lang="zh-CN" altLang="zh-CN" kern="100" dirty="0">
                <a:latin typeface="Times New Roman"/>
                <a:cs typeface="Times New Roman"/>
              </a:rPr>
              <a:t>月是我国第五个民法典宣传月。</a:t>
            </a:r>
            <a:r>
              <a:rPr lang="en-US" altLang="zh-CN" kern="100" dirty="0">
                <a:latin typeface="Times New Roman"/>
                <a:cs typeface="Courier New"/>
              </a:rPr>
              <a:t>H</a:t>
            </a:r>
            <a:r>
              <a:rPr lang="zh-CN" altLang="zh-CN" kern="100" dirty="0">
                <a:latin typeface="Times New Roman"/>
                <a:cs typeface="Times New Roman"/>
              </a:rPr>
              <a:t>街道司法所组织开展了以</a:t>
            </a:r>
            <a:r>
              <a:rPr lang="en-US" altLang="zh-CN" kern="100" dirty="0">
                <a:latin typeface="宋体"/>
                <a:cs typeface="Times New Roman"/>
              </a:rPr>
              <a:t>“</a:t>
            </a:r>
            <a:r>
              <a:rPr lang="zh-CN" altLang="zh-CN" kern="100" dirty="0">
                <a:latin typeface="Times New Roman"/>
                <a:cs typeface="Times New Roman"/>
              </a:rPr>
              <a:t>美好生活</a:t>
            </a:r>
            <a:r>
              <a:rPr lang="en-US" altLang="zh-CN" kern="100" dirty="0">
                <a:latin typeface="Times New Roman"/>
                <a:cs typeface="Courier New"/>
              </a:rPr>
              <a:t>·</a:t>
            </a:r>
            <a:r>
              <a:rPr lang="zh-CN" altLang="zh-CN" kern="100" dirty="0">
                <a:latin typeface="Times New Roman"/>
                <a:cs typeface="Times New Roman"/>
              </a:rPr>
              <a:t>民法典相伴</a:t>
            </a:r>
            <a:r>
              <a:rPr lang="en-US" altLang="zh-CN" kern="100" dirty="0">
                <a:latin typeface="宋体"/>
                <a:cs typeface="Times New Roman"/>
              </a:rPr>
              <a:t>”</a:t>
            </a:r>
            <a:r>
              <a:rPr lang="zh-CN" altLang="zh-CN" kern="100" dirty="0">
                <a:latin typeface="Times New Roman"/>
                <a:cs typeface="Times New Roman"/>
              </a:rPr>
              <a:t>为主题的民法典宣传月系列活动，让法律进一步走进群众心里，提高群众尊法守法、办事依法、遇事找法的意识和能力。开展上述活动</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旨在捍卫法律的权威，实现社会公平正义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为了鼓励和支持人们以各种方式表达诉求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努力使尊法守法成为人民群众的共同追求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有利于推动全社会树立法治意识，建设法治社会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364993" y="5544343"/>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1576800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结合材料和所学知识可知，严格执法有利于捍卫法律的权威，实现社会公平正义，材料中的活动是为了推动全社会树立法治意识，</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不选。全民守法，公民必须以合法方式表达诉求，而不是以各种方式表达诉求，</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错误。以多种形式开展法治宣传，是为了增强全民法治观念，努力使尊法守法成为人民群众的共同追求，</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符合题意。法律是人们的行为规范，帮助人民学习法律知识，提高广大群众尊法守法、办事依法、遇事找法的意识和能力，有利于推动全社会树立法治意识，建设法治社会，</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237787450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3652603"/>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全民守法</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必须增强全民法治观念，夯实法治社会建设的群众基础。</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必须做好法治实施工作，让法治走向社会、走向基层、走向群众。</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必须弘扬社会主义法治精神，传承中华优秀传统法律文化，建设社会主义法治文化，加大全民普法工作力度，持续提升公民法治素质，促进全社会成员养成法治思维方式和法治行为习惯。</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推进全民守法</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4859087"/>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在部分人的认知中，</a:t>
            </a:r>
            <a:r>
              <a:rPr lang="en-US" altLang="zh-CN" kern="100" dirty="0">
                <a:latin typeface="宋体"/>
                <a:cs typeface="Times New Roman"/>
              </a:rPr>
              <a:t>“</a:t>
            </a:r>
            <a:r>
              <a:rPr lang="zh-CN" altLang="zh-CN" kern="100" dirty="0">
                <a:latin typeface="Times New Roman"/>
                <a:ea typeface="华文楷体"/>
                <a:cs typeface="Times New Roman"/>
              </a:rPr>
              <a:t>以闹维权</a:t>
            </a:r>
            <a:r>
              <a:rPr lang="en-US" altLang="zh-CN" kern="100" dirty="0">
                <a:latin typeface="宋体"/>
                <a:cs typeface="Times New Roman"/>
              </a:rPr>
              <a:t>”</a:t>
            </a:r>
            <a:r>
              <a:rPr lang="zh-CN" altLang="zh-CN" kern="100" dirty="0">
                <a:latin typeface="Times New Roman"/>
                <a:ea typeface="华文楷体"/>
                <a:cs typeface="Times New Roman"/>
              </a:rPr>
              <a:t>影响大，解决问题快，还可以获得更多的赔偿。</a:t>
            </a:r>
            <a:r>
              <a:rPr lang="en-US" altLang="zh-CN" kern="100" dirty="0">
                <a:latin typeface="宋体"/>
                <a:cs typeface="Times New Roman"/>
              </a:rPr>
              <a:t>“</a:t>
            </a:r>
            <a:r>
              <a:rPr lang="zh-CN" altLang="zh-CN" kern="100" dirty="0">
                <a:latin typeface="Times New Roman"/>
                <a:ea typeface="华文楷体"/>
                <a:cs typeface="Times New Roman"/>
              </a:rPr>
              <a:t>不闹不解决、小闹小解决、大闹大解决</a:t>
            </a:r>
            <a:r>
              <a:rPr lang="en-US" altLang="zh-CN" kern="100" dirty="0">
                <a:latin typeface="宋体"/>
                <a:cs typeface="Times New Roman"/>
              </a:rPr>
              <a:t>”</a:t>
            </a:r>
            <a:r>
              <a:rPr lang="zh-CN" altLang="zh-CN" kern="100" dirty="0">
                <a:latin typeface="Times New Roman"/>
                <a:ea typeface="华文楷体"/>
                <a:cs typeface="Times New Roman"/>
              </a:rPr>
              <a:t>似乎成了</a:t>
            </a:r>
            <a:r>
              <a:rPr lang="en-US" altLang="zh-CN" kern="100" dirty="0">
                <a:latin typeface="宋体"/>
                <a:cs typeface="Times New Roman"/>
              </a:rPr>
              <a:t>“</a:t>
            </a:r>
            <a:r>
              <a:rPr lang="zh-CN" altLang="zh-CN" kern="100" dirty="0">
                <a:latin typeface="Times New Roman"/>
                <a:ea typeface="华文楷体"/>
                <a:cs typeface="Times New Roman"/>
              </a:rPr>
              <a:t>真理</a:t>
            </a:r>
            <a:r>
              <a:rPr lang="en-US" altLang="zh-CN" kern="100" dirty="0">
                <a:latin typeface="宋体"/>
                <a:cs typeface="Times New Roman"/>
              </a:rPr>
              <a:t>”</a:t>
            </a:r>
            <a:r>
              <a:rPr lang="zh-CN" altLang="zh-CN" kern="100" dirty="0">
                <a:latin typeface="Times New Roman"/>
                <a:ea typeface="华文楷体"/>
                <a:cs typeface="Times New Roman"/>
              </a:rPr>
              <a:t>。</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在法治社会中，从消费者角度看，如何才能避免少部分人</a:t>
            </a:r>
            <a:r>
              <a:rPr lang="en-US" altLang="zh-CN" kern="100" dirty="0">
                <a:latin typeface="宋体"/>
                <a:cs typeface="Times New Roman"/>
              </a:rPr>
              <a:t>“</a:t>
            </a:r>
            <a:r>
              <a:rPr lang="zh-CN" altLang="zh-CN" kern="100" dirty="0">
                <a:latin typeface="Times New Roman"/>
                <a:cs typeface="Times New Roman"/>
              </a:rPr>
              <a:t>以闹维权</a:t>
            </a:r>
            <a:r>
              <a:rPr lang="en-US" altLang="zh-CN" kern="100" dirty="0">
                <a:latin typeface="宋体"/>
                <a:cs typeface="Times New Roman"/>
              </a:rPr>
              <a:t>”</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要着力增强全民法治观念，引导全民自觉守法、遇事找法、解决问题靠法，使尊法守法成为全体人民的共同追求和自觉行动。</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25588"/>
          </a:xfrm>
        </p:spPr>
        <p:txBody>
          <a:bodyPr/>
          <a:lstStyle/>
          <a:p>
            <a:pPr algn="just">
              <a:spcAft>
                <a:spcPts val="0"/>
              </a:spcAft>
            </a:pPr>
            <a:r>
              <a:rPr lang="zh-CN" altLang="zh-CN" sz="2500" kern="100" dirty="0">
                <a:latin typeface="Times New Roman"/>
                <a:ea typeface="黑体"/>
                <a:cs typeface="Times New Roman"/>
              </a:rPr>
              <a:t>活动</a:t>
            </a:r>
            <a:r>
              <a:rPr lang="en-US" altLang="zh-CN" sz="2500" kern="100" dirty="0">
                <a:latin typeface="Times New Roman"/>
                <a:ea typeface="黑体"/>
                <a:cs typeface="Courier New"/>
              </a:rPr>
              <a:t>2</a:t>
            </a:r>
            <a:r>
              <a:rPr lang="zh-CN" altLang="zh-CN" sz="2500" kern="100" dirty="0">
                <a:latin typeface="Times New Roman"/>
                <a:cs typeface="Times New Roman"/>
              </a:rPr>
              <a:t>：</a:t>
            </a:r>
            <a:r>
              <a:rPr lang="zh-CN" altLang="zh-CN" sz="2500" kern="100" dirty="0">
                <a:latin typeface="Times New Roman"/>
                <a:ea typeface="华文楷体"/>
                <a:cs typeface="Times New Roman"/>
              </a:rPr>
              <a:t>受某车主坐在汽车引擎盖上维权事件的影响，全国接连出现效仿事件。</a:t>
            </a:r>
            <a:endParaRPr lang="zh-CN" altLang="zh-CN" sz="2500" kern="100" dirty="0">
              <a:latin typeface="宋体"/>
              <a:cs typeface="Courier New"/>
            </a:endParaRPr>
          </a:p>
          <a:p>
            <a:pPr algn="just">
              <a:spcAft>
                <a:spcPts val="0"/>
              </a:spcAft>
            </a:pPr>
            <a:r>
              <a:rPr lang="zh-CN" altLang="zh-CN" sz="2500" kern="100" dirty="0">
                <a:latin typeface="Times New Roman"/>
                <a:cs typeface="Times New Roman"/>
              </a:rPr>
              <a:t>从全民守法角度看，如何才能减少纠纷、构建消费者和经营者的和谐关系？</a:t>
            </a:r>
            <a:endParaRPr lang="zh-CN" altLang="zh-CN" sz="2500" kern="100" dirty="0">
              <a:latin typeface="宋体"/>
              <a:cs typeface="Courier New"/>
            </a:endParaRPr>
          </a:p>
          <a:p>
            <a:pPr algn="just">
              <a:spcAft>
                <a:spcPts val="0"/>
              </a:spcAft>
            </a:pPr>
            <a:r>
              <a:rPr lang="zh-CN" altLang="zh-CN" sz="2500" kern="100" dirty="0">
                <a:solidFill>
                  <a:srgbClr val="7030A0"/>
                </a:solidFill>
                <a:latin typeface="Times New Roman"/>
                <a:ea typeface="黑体"/>
                <a:cs typeface="Times New Roman"/>
              </a:rPr>
              <a:t>提示：</a:t>
            </a:r>
            <a:r>
              <a:rPr lang="en-US" altLang="zh-CN" sz="2500" kern="100" dirty="0">
                <a:latin typeface="Times New Roman"/>
                <a:ea typeface="华文楷体"/>
                <a:cs typeface="Courier New"/>
              </a:rPr>
              <a:t>①</a:t>
            </a:r>
            <a:r>
              <a:rPr lang="zh-CN" altLang="zh-CN" sz="2500" kern="100" dirty="0">
                <a:latin typeface="Times New Roman"/>
                <a:ea typeface="华文楷体"/>
                <a:cs typeface="Times New Roman"/>
              </a:rPr>
              <a:t>深入开展法治宣传教育，树立宪法法律至上、法律面前人人平等的法治理念，引导全民自觉守法、遇事找法、解决问题靠法。</a:t>
            </a:r>
            <a:r>
              <a:rPr lang="en-US" altLang="zh-CN" sz="2500" kern="100" dirty="0">
                <a:latin typeface="Times New Roman"/>
                <a:ea typeface="华文楷体"/>
                <a:cs typeface="Courier New"/>
              </a:rPr>
              <a:t>②</a:t>
            </a:r>
            <a:r>
              <a:rPr lang="zh-CN" altLang="zh-CN" sz="2500" kern="100" dirty="0">
                <a:latin typeface="Times New Roman"/>
                <a:ea typeface="华文楷体"/>
                <a:cs typeface="Times New Roman"/>
              </a:rPr>
              <a:t>使全体人民都成为社会主义法治的忠实崇尚者、自觉遵守者、坚定捍卫者，使尊法守法成为全体人民的共同追求和自觉行动。</a:t>
            </a:r>
            <a:r>
              <a:rPr lang="en-US" altLang="zh-CN" sz="2500" kern="100" dirty="0">
                <a:latin typeface="Times New Roman"/>
                <a:ea typeface="华文楷体"/>
                <a:cs typeface="Courier New"/>
              </a:rPr>
              <a:t>③</a:t>
            </a:r>
            <a:r>
              <a:rPr lang="zh-CN" altLang="zh-CN" sz="2500" kern="100" dirty="0">
                <a:latin typeface="Times New Roman"/>
                <a:ea typeface="华文楷体"/>
                <a:cs typeface="Times New Roman"/>
              </a:rPr>
              <a:t>要不断加强社会诚信建设，健全公民和组织守法信用记录，完善守法诚信褒奖机制和违法失信惩戒机制，构建诚信社会。④增强法治的道德底蕴，强化规则意识，倡导契约精神，弘扬公序良俗，引导人们自觉履行法定义务、社会责任。</a:t>
            </a:r>
            <a:endParaRPr lang="zh-CN" altLang="zh-CN" sz="250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3169112610"/>
              </p:ext>
            </p:extLst>
          </p:nvPr>
        </p:nvGraphicFramePr>
        <p:xfrm>
          <a:off x="576263" y="2339987"/>
          <a:ext cx="10369550" cy="2319274"/>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．通过探究全民守法的案例，懂得全民守法的内涵，理解推进全民守法的具体措施。</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．根据我国公民守法的活动，理解全民守法对依法治国的重要性，认同全民守法，树立法治观念。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latin typeface="Times New Roman"/>
                <a:cs typeface="Courier New"/>
              </a:rPr>
              <a:t>2025</a:t>
            </a:r>
            <a:r>
              <a:rPr lang="zh-CN" altLang="zh-CN" kern="100" dirty="0">
                <a:latin typeface="Times New Roman"/>
                <a:cs typeface="Times New Roman"/>
              </a:rPr>
              <a:t>年</a:t>
            </a:r>
            <a:r>
              <a:rPr lang="en-US" altLang="zh-CN" kern="100" dirty="0">
                <a:latin typeface="Times New Roman"/>
                <a:cs typeface="Courier New"/>
              </a:rPr>
              <a:t>9</a:t>
            </a:r>
            <a:r>
              <a:rPr lang="zh-CN" altLang="zh-CN" kern="100" dirty="0">
                <a:latin typeface="Times New Roman"/>
                <a:cs typeface="Times New Roman"/>
              </a:rPr>
              <a:t>月</a:t>
            </a:r>
            <a:r>
              <a:rPr lang="en-US" altLang="zh-CN" kern="100" dirty="0">
                <a:latin typeface="Times New Roman"/>
                <a:cs typeface="Courier New"/>
              </a:rPr>
              <a:t>22</a:t>
            </a:r>
            <a:r>
              <a:rPr lang="zh-CN" altLang="zh-CN" kern="100" dirty="0">
                <a:latin typeface="Times New Roman"/>
                <a:cs typeface="Times New Roman"/>
              </a:rPr>
              <a:t>日，刘某信息网络犯罪案在某中学开庭审理并当庭宣判，该校</a:t>
            </a:r>
            <a:r>
              <a:rPr lang="en-US" altLang="zh-CN" kern="100" dirty="0">
                <a:latin typeface="Times New Roman"/>
                <a:cs typeface="Courier New"/>
              </a:rPr>
              <a:t>1 000</a:t>
            </a:r>
            <a:r>
              <a:rPr lang="zh-CN" altLang="zh-CN" kern="100" dirty="0">
                <a:latin typeface="Times New Roman"/>
                <a:cs typeface="Times New Roman"/>
              </a:rPr>
              <a:t>余名师生在庄严肃穆的氛围中，共同亲历见证了一次司法审判的全过程。法庭庭审进校园</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有利于完善司法机关与社会公众的沟通机制</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有利于引导公民自觉守法，有利于涵养全社会的法治意识</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③推动法治观念深入人心，促进依法治国理念的落实</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④表明司法机关和学校在法治框架内协调一致地履行职责</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708809" y="5508339"/>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56855055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法庭庭审进校园，拉近了学生与庭审的距离，让同学们沉浸式体验庭审现场，零距离感受法律威严，有利于推动法治观念深入人心，引导公民自觉守法，依法行使权利，依法履行义务，有助于涵养全社会的法治意识，尊重和信仰法律，促进依法治国理念的落实，</a:t>
            </a:r>
            <a:r>
              <a:rPr lang="en-US" altLang="zh-CN" kern="100" dirty="0">
                <a:latin typeface="Times New Roman"/>
                <a:ea typeface="华文楷体"/>
                <a:cs typeface="Courier New"/>
              </a:rPr>
              <a:t>②③</a:t>
            </a:r>
            <a:r>
              <a:rPr lang="zh-CN" altLang="zh-CN" kern="100" dirty="0">
                <a:latin typeface="Times New Roman"/>
                <a:ea typeface="华文楷体"/>
                <a:cs typeface="Times New Roman"/>
              </a:rPr>
              <a:t>符合题意。法庭庭审进校园，将司法审判与普法宣传相结合，是人民法院积极履行普法职责的体现，未体现完善司法机关与社会公众的沟通机制，并不是司法机关和学校在法治框架内协调一致地履行职责，①④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82288949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．法安天下，德润人心。只有发挥法治对道德的保障作用，强化道德对法治的支撑作用，把道德要求贯彻到法治建设中，才能真正实现法治和德治相得益彰。这启示我们</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加强公民道德建设</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引导人们自觉履行法定义务</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法治比德治重要</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增强法治的道德底蕴</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2018362" y="4968279"/>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25029954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02059"/>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材料启示我们要加强公民道德建设，增强法治的道德底蕴，</a:t>
            </a:r>
            <a:r>
              <a:rPr lang="en-US" altLang="zh-CN" kern="100" dirty="0">
                <a:latin typeface="Times New Roman"/>
                <a:ea typeface="华文楷体"/>
                <a:cs typeface="Courier New"/>
              </a:rPr>
              <a:t>①④</a:t>
            </a:r>
            <a:r>
              <a:rPr lang="zh-CN" altLang="zh-CN" kern="100" dirty="0">
                <a:latin typeface="Times New Roman"/>
                <a:ea typeface="华文楷体"/>
                <a:cs typeface="Times New Roman"/>
              </a:rPr>
              <a:t>符合题意，</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不符合题意。要实现法治和德治相得益彰，法治和德治同等重要，</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256402741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91"/>
            <a:ext cx="10692000" cy="5633593"/>
          </a:xfrm>
        </p:spPr>
        <p:txBody>
          <a:bodyPr/>
          <a:lstStyle/>
          <a:p>
            <a:pPr algn="just">
              <a:lnSpc>
                <a:spcPct val="130000"/>
              </a:lnSpc>
              <a:spcAft>
                <a:spcPts val="0"/>
              </a:spcAft>
            </a:pPr>
            <a:r>
              <a:rPr lang="en-US" altLang="zh-CN" kern="100" dirty="0">
                <a:latin typeface="Times New Roman"/>
                <a:cs typeface="Courier New"/>
              </a:rPr>
              <a:t>3</a:t>
            </a:r>
            <a:r>
              <a:rPr lang="zh-CN" altLang="zh-CN" kern="100" dirty="0">
                <a:latin typeface="Times New Roman"/>
                <a:ea typeface="华文楷体"/>
                <a:cs typeface="Times New Roman"/>
              </a:rPr>
              <a:t>．</a:t>
            </a:r>
            <a:r>
              <a:rPr lang="zh-CN" altLang="zh-CN" kern="100" dirty="0">
                <a:latin typeface="Times New Roman"/>
                <a:cs typeface="Times New Roman"/>
              </a:rPr>
              <a:t>法律知识很枯燥，但法律普及很重要。在互联网上，人们能看到许多法学专业教师把人们日常可能遇到的涉法问题进行演绎，用生动的事例讲授法治课，以案说法，以例释典，用易于理解、易于接受的方式，让书本上的法条</a:t>
            </a:r>
            <a:r>
              <a:rPr lang="en-US" altLang="zh-CN" kern="100" dirty="0">
                <a:latin typeface="宋体"/>
                <a:cs typeface="Times New Roman"/>
              </a:rPr>
              <a:t>“</a:t>
            </a:r>
            <a:r>
              <a:rPr lang="zh-CN" altLang="zh-CN" kern="100" dirty="0">
                <a:latin typeface="Times New Roman"/>
                <a:cs typeface="Times New Roman"/>
              </a:rPr>
              <a:t>活</a:t>
            </a:r>
            <a:r>
              <a:rPr lang="en-US" altLang="zh-CN" kern="100" dirty="0">
                <a:latin typeface="宋体"/>
                <a:cs typeface="Times New Roman"/>
              </a:rPr>
              <a:t>”</a:t>
            </a:r>
            <a:r>
              <a:rPr lang="zh-CN" altLang="zh-CN" kern="100" dirty="0">
                <a:latin typeface="Times New Roman"/>
                <a:cs typeface="Times New Roman"/>
              </a:rPr>
              <a:t>起来，让人们</a:t>
            </a:r>
            <a:r>
              <a:rPr lang="en-US" altLang="zh-CN" kern="100" dirty="0">
                <a:latin typeface="宋体"/>
                <a:cs typeface="Times New Roman"/>
              </a:rPr>
              <a:t>“</a:t>
            </a:r>
            <a:r>
              <a:rPr lang="zh-CN" altLang="zh-CN" kern="100" dirty="0">
                <a:latin typeface="Times New Roman"/>
                <a:cs typeface="Times New Roman"/>
              </a:rPr>
              <a:t>秒懂</a:t>
            </a:r>
            <a:r>
              <a:rPr lang="en-US" altLang="zh-CN" kern="100" dirty="0">
                <a:latin typeface="宋体"/>
                <a:cs typeface="Times New Roman"/>
              </a:rPr>
              <a:t>”</a:t>
            </a:r>
            <a:r>
              <a:rPr lang="zh-CN" altLang="zh-CN" kern="100" dirty="0">
                <a:latin typeface="Times New Roman"/>
                <a:cs typeface="Times New Roman"/>
              </a:rPr>
              <a:t>生活中的</a:t>
            </a:r>
            <a:r>
              <a:rPr lang="en-US" altLang="zh-CN" kern="100" dirty="0">
                <a:latin typeface="宋体"/>
                <a:cs typeface="Times New Roman"/>
              </a:rPr>
              <a:t>“</a:t>
            </a:r>
            <a:r>
              <a:rPr lang="zh-CN" altLang="zh-CN" kern="100" dirty="0">
                <a:latin typeface="Times New Roman"/>
                <a:cs typeface="Times New Roman"/>
              </a:rPr>
              <a:t>为与不为</a:t>
            </a:r>
            <a:r>
              <a:rPr lang="en-US" altLang="zh-CN" kern="100" dirty="0">
                <a:latin typeface="宋体"/>
                <a:cs typeface="Times New Roman"/>
              </a:rPr>
              <a:t>”</a:t>
            </a:r>
            <a:r>
              <a:rPr lang="zh-CN" altLang="zh-CN" kern="100" dirty="0">
                <a:latin typeface="Times New Roman"/>
                <a:cs typeface="Times New Roman"/>
              </a:rPr>
              <a:t>。这样</a:t>
            </a:r>
            <a:r>
              <a:rPr lang="en-US" altLang="zh-CN" kern="100" dirty="0">
                <a:latin typeface="宋体"/>
                <a:cs typeface="Times New Roman"/>
              </a:rPr>
              <a:t>“</a:t>
            </a:r>
            <a:r>
              <a:rPr lang="zh-CN" altLang="zh-CN" kern="100" dirty="0">
                <a:latin typeface="Times New Roman"/>
                <a:cs typeface="Times New Roman"/>
              </a:rPr>
              <a:t>化枯燥为有趣</a:t>
            </a:r>
            <a:r>
              <a:rPr lang="en-US" altLang="zh-CN" kern="100" dirty="0">
                <a:latin typeface="宋体"/>
                <a:cs typeface="Times New Roman"/>
              </a:rPr>
              <a:t>”</a:t>
            </a:r>
            <a:r>
              <a:rPr lang="zh-CN" altLang="zh-CN" kern="100" dirty="0">
                <a:latin typeface="Times New Roman"/>
                <a:cs typeface="Times New Roman"/>
              </a:rPr>
              <a:t>的法治课</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①</a:t>
            </a:r>
            <a:r>
              <a:rPr lang="zh-CN" altLang="zh-CN" kern="100" dirty="0">
                <a:latin typeface="Times New Roman"/>
                <a:cs typeface="Times New Roman"/>
              </a:rPr>
              <a:t>能够帮助公民在知法懂法的基础之上增强法治意识　②有利于公民自觉地把宪法和法律作为根本行为准则　③能够使全体人民都成为社会主义法治的忠实崇尚者　④为推进全民守法、弘扬公序良俗提供根本法治保障</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a:t>
            </a:r>
            <a:r>
              <a:rPr lang="zh-CN"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a:t>
            </a:r>
            <a:r>
              <a:rPr lang="en-US" altLang="zh-CN" kern="100" dirty="0">
                <a:latin typeface="Times New Roman"/>
                <a:cs typeface="Courier New"/>
              </a:rPr>
              <a:t>①③</a:t>
            </a:r>
            <a:r>
              <a:rPr lang="zh-CN" altLang="zh-CN" kern="100" dirty="0">
                <a:latin typeface="Times New Roman"/>
                <a:cs typeface="Times New Roman"/>
              </a:rPr>
              <a:t>　　</a:t>
            </a:r>
            <a:r>
              <a:rPr lang="en-US" altLang="zh-CN" kern="100" dirty="0">
                <a:latin typeface="Times New Roman"/>
                <a:cs typeface="Courier New"/>
              </a:rPr>
              <a:t>C</a:t>
            </a:r>
            <a:r>
              <a:rPr lang="zh-CN" altLang="zh-CN" kern="100" dirty="0">
                <a:latin typeface="Times New Roman"/>
                <a:cs typeface="Times New Roman"/>
              </a:rPr>
              <a:t>．</a:t>
            </a:r>
            <a:r>
              <a:rPr lang="en-US" altLang="zh-CN" kern="100" dirty="0">
                <a:latin typeface="Times New Roman"/>
                <a:cs typeface="Courier New"/>
              </a:rPr>
              <a:t>②④</a:t>
            </a:r>
            <a:r>
              <a:rPr lang="zh-CN"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90170" y="5544343"/>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84697602"/>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许多法学专业教师把人们日常可能遇到的涉法问题进行演绎，用生动的事例讲授法治课，这样</a:t>
            </a:r>
            <a:r>
              <a:rPr lang="en-US" altLang="zh-CN" kern="100" dirty="0">
                <a:latin typeface="宋体"/>
                <a:cs typeface="Times New Roman"/>
              </a:rPr>
              <a:t>“</a:t>
            </a:r>
            <a:r>
              <a:rPr lang="zh-CN" altLang="zh-CN" kern="100" dirty="0">
                <a:latin typeface="Times New Roman"/>
                <a:ea typeface="华文楷体"/>
                <a:cs typeface="Times New Roman"/>
              </a:rPr>
              <a:t>化枯燥为有趣</a:t>
            </a:r>
            <a:r>
              <a:rPr lang="en-US" altLang="zh-CN" kern="100" dirty="0">
                <a:latin typeface="宋体"/>
                <a:cs typeface="Times New Roman"/>
              </a:rPr>
              <a:t>”</a:t>
            </a:r>
            <a:r>
              <a:rPr lang="zh-CN" altLang="zh-CN" kern="100" dirty="0">
                <a:latin typeface="Times New Roman"/>
                <a:ea typeface="华文楷体"/>
                <a:cs typeface="Times New Roman"/>
              </a:rPr>
              <a:t>的法治课能够帮助公民在知法懂法的基础之上增强法治意识，有利于公民自觉地把宪法和法律作为根本行为准则，</a:t>
            </a:r>
            <a:r>
              <a:rPr lang="en-US" altLang="zh-CN" kern="100" dirty="0">
                <a:latin typeface="Times New Roman"/>
                <a:ea typeface="华文楷体"/>
                <a:cs typeface="Courier New"/>
              </a:rPr>
              <a:t>①②</a:t>
            </a:r>
            <a:r>
              <a:rPr lang="zh-CN" altLang="zh-CN" kern="100" dirty="0">
                <a:latin typeface="Times New Roman"/>
                <a:ea typeface="华文楷体"/>
                <a:cs typeface="Times New Roman"/>
              </a:rPr>
              <a:t>正确。</a:t>
            </a:r>
            <a:r>
              <a:rPr lang="en-US" altLang="zh-CN" kern="100" dirty="0">
                <a:latin typeface="宋体"/>
                <a:cs typeface="Times New Roman"/>
              </a:rPr>
              <a:t>“</a:t>
            </a:r>
            <a:r>
              <a:rPr lang="zh-CN" altLang="zh-CN" kern="100" dirty="0">
                <a:latin typeface="Times New Roman"/>
                <a:ea typeface="华文楷体"/>
                <a:cs typeface="Times New Roman"/>
              </a:rPr>
              <a:t>能够使全体人民都成为社会主义法治的忠实崇尚者</a:t>
            </a:r>
            <a:r>
              <a:rPr lang="zh-CN" altLang="zh-CN" kern="100" dirty="0">
                <a:latin typeface="宋体"/>
                <a:cs typeface="Times New Roman"/>
              </a:rPr>
              <a:t>”</a:t>
            </a:r>
            <a:r>
              <a:rPr lang="zh-CN" altLang="zh-CN" kern="100" dirty="0">
                <a:latin typeface="Times New Roman"/>
                <a:ea typeface="华文楷体"/>
                <a:cs typeface="Times New Roman"/>
              </a:rPr>
              <a:t>这一说法夸大了材料中法治课的作用，③排除。我国宪法为推进全民守法、弘扬公序良俗提供根本法治保障，④与题意不符。</a:t>
            </a:r>
            <a:endParaRPr lang="zh-CN" altLang="zh-CN" sz="1050" kern="100" dirty="0">
              <a:effectLst/>
              <a:latin typeface="宋体"/>
              <a:cs typeface="Courier New"/>
            </a:endParaRPr>
          </a:p>
        </p:txBody>
      </p:sp>
    </p:spTree>
    <p:extLst>
      <p:ext uri="{BB962C8B-B14F-4D97-AF65-F5344CB8AC3E}">
        <p14:creationId xmlns:p14="http://schemas.microsoft.com/office/powerpoint/2010/main" val="1724365523"/>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5085303"/>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spcAft>
                <a:spcPts val="0"/>
              </a:spcAft>
            </a:pPr>
            <a:r>
              <a:rPr lang="zh-CN" altLang="zh-CN" kern="100" dirty="0">
                <a:latin typeface="Times New Roman"/>
                <a:ea typeface="华文仿宋"/>
                <a:cs typeface="Times New Roman"/>
              </a:rPr>
              <a:t>推进全民守法</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要坚持把全民普法和守法作为依法治国的长期基础性工作，深入开展法治宣传教育，培养公民法治思维；健全普法宣传教育机制，提高普法实效。</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加强社会诚信建设，健全公民和组织的守法信用记录；增强法治的道德底蕴，引导人们自觉履行法定义务、社会责任、家庭责任。</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提高党员干部法治实践的能力，建设完备的法律服务体系，健全依法维权和化解纠纷机制，完善立体化社会治安防控体系，建设高素质法治专门队伍等，为全民守法提供健全的制度保障。</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S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8589" y="1837482"/>
            <a:ext cx="737870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2434256"/>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．亚里士多德说：</a:t>
            </a:r>
            <a:r>
              <a:rPr lang="en-US" altLang="zh-CN" kern="100" dirty="0">
                <a:latin typeface="宋体"/>
                <a:cs typeface="Times New Roman"/>
              </a:rPr>
              <a:t>“</a:t>
            </a:r>
            <a:r>
              <a:rPr lang="zh-CN" altLang="zh-CN" kern="100" dirty="0">
                <a:latin typeface="Times New Roman"/>
                <a:cs typeface="Times New Roman"/>
              </a:rPr>
              <a:t>邦国虽有良法，要是人民不能全都遵守，仍不能实现法治。</a:t>
            </a:r>
            <a:r>
              <a:rPr lang="zh-CN" altLang="zh-CN" kern="100" dirty="0">
                <a:latin typeface="宋体"/>
                <a:cs typeface="Times New Roman"/>
              </a:rPr>
              <a:t>”</a:t>
            </a:r>
            <a:r>
              <a:rPr lang="zh-CN" altLang="zh-CN" kern="100" dirty="0">
                <a:latin typeface="Times New Roman"/>
                <a:cs typeface="Times New Roman"/>
              </a:rPr>
              <a:t>这启示我们全面依法治国需要</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．推动科学立法</a:t>
            </a:r>
            <a:r>
              <a:rPr lang="en-US" altLang="zh-CN" kern="100" dirty="0">
                <a:latin typeface="Times New Roman"/>
                <a:cs typeface="Courier New"/>
              </a:rPr>
              <a:t>    B</a:t>
            </a:r>
            <a:r>
              <a:rPr lang="zh-CN" altLang="zh-CN" kern="100" dirty="0">
                <a:latin typeface="Times New Roman"/>
                <a:cs typeface="Times New Roman"/>
              </a:rPr>
              <a:t>．推动严格执法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．推动公正司法</a:t>
            </a:r>
            <a:r>
              <a:rPr lang="en-US" altLang="zh-CN" kern="100" dirty="0">
                <a:latin typeface="Times New Roman"/>
                <a:cs typeface="Courier New"/>
              </a:rPr>
              <a:t>    D</a:t>
            </a:r>
            <a:r>
              <a:rPr lang="zh-CN" altLang="zh-CN" kern="100" dirty="0">
                <a:latin typeface="Times New Roman"/>
                <a:cs typeface="Times New Roman"/>
              </a:rPr>
              <a:t>．推动全民守法</a:t>
            </a:r>
            <a:endParaRPr lang="zh-CN" altLang="zh-CN" sz="1050" kern="100" dirty="0">
              <a:latin typeface="宋体"/>
              <a:cs typeface="Courier New"/>
            </a:endParaRPr>
          </a:p>
        </p:txBody>
      </p:sp>
      <p:sp>
        <p:nvSpPr>
          <p:cNvPr id="4" name="矩形 3"/>
          <p:cNvSpPr/>
          <p:nvPr/>
        </p:nvSpPr>
        <p:spPr>
          <a:xfrm>
            <a:off x="3492785" y="3492115"/>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a:t>
            </a:r>
            <a:r>
              <a:rPr lang="en-US" altLang="zh-CN" kern="100" dirty="0">
                <a:latin typeface="宋体"/>
                <a:cs typeface="Times New Roman"/>
              </a:rPr>
              <a:t>“</a:t>
            </a:r>
            <a:r>
              <a:rPr lang="zh-CN" altLang="zh-CN" kern="100" dirty="0">
                <a:latin typeface="Times New Roman"/>
                <a:cs typeface="Times New Roman"/>
              </a:rPr>
              <a:t>没有法律是立法的悲哀，有法律而不遵守是公民的悲哀。与其诅咒社会的不公，不如点燃守法的蜡烛。</a:t>
            </a:r>
            <a:r>
              <a:rPr lang="en-US" altLang="zh-CN" kern="100" dirty="0">
                <a:latin typeface="宋体"/>
                <a:cs typeface="Times New Roman"/>
              </a:rPr>
              <a:t>”</a:t>
            </a:r>
            <a:r>
              <a:rPr lang="zh-CN" altLang="zh-CN" kern="100" dirty="0">
                <a:latin typeface="Times New Roman"/>
                <a:cs typeface="Times New Roman"/>
              </a:rPr>
              <a:t>这一观点强调了</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．科学立法是加强社会主义法治的根本前提</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．法治国家建设需推动全民守法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．严格执法是加强社会主义法治的中心环节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．执法必严是社会主义法治权威的体现</a:t>
            </a:r>
            <a:endParaRPr lang="zh-CN" altLang="zh-CN" sz="1050" kern="100" dirty="0">
              <a:effectLst/>
              <a:latin typeface="宋体"/>
              <a:cs typeface="Courier New"/>
            </a:endParaRPr>
          </a:p>
        </p:txBody>
      </p:sp>
      <p:sp>
        <p:nvSpPr>
          <p:cNvPr id="3" name="矩形 2"/>
          <p:cNvSpPr/>
          <p:nvPr/>
        </p:nvSpPr>
        <p:spPr>
          <a:xfrm>
            <a:off x="288429" y="3204083"/>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2505301"/>
          </a:xfrm>
        </p:spPr>
        <p:txBody>
          <a:bodyPr/>
          <a:lstStyle/>
          <a:p>
            <a:pPr algn="just">
              <a:spcAft>
                <a:spcPts val="0"/>
              </a:spcAft>
            </a:pPr>
            <a:r>
              <a:rPr lang="zh-CN" altLang="zh-CN" kern="100" dirty="0">
                <a:latin typeface="Times New Roman"/>
                <a:ea typeface="黑体"/>
                <a:cs typeface="Times New Roman"/>
              </a:rPr>
              <a:t>一、全民守法的内涵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．全民守法有什么内涵？</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全民守法是指所有社会成员普遍尊重和信仰法律、依法行使权利和履行义务的状态。</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．近年来，多地在立法上出实招，对城市养犬作出严格规定，比如</a:t>
            </a:r>
            <a:r>
              <a:rPr lang="zh-CN" altLang="zh-CN" kern="100" dirty="0">
                <a:latin typeface="宋体"/>
                <a:cs typeface="Times New Roman"/>
              </a:rPr>
              <a:t>“</a:t>
            </a:r>
            <a:r>
              <a:rPr lang="zh-CN" altLang="zh-CN" kern="100" dirty="0">
                <a:latin typeface="Times New Roman"/>
                <a:cs typeface="Times New Roman"/>
              </a:rPr>
              <a:t>未经登记和年检，任何单位、个人不得养犬</a:t>
            </a:r>
            <a:r>
              <a:rPr lang="zh-CN" altLang="zh-CN" kern="100" dirty="0">
                <a:latin typeface="宋体"/>
                <a:cs typeface="Times New Roman"/>
              </a:rPr>
              <a:t>”</a:t>
            </a:r>
            <a:r>
              <a:rPr lang="zh-CN" altLang="zh-CN" kern="100" dirty="0">
                <a:latin typeface="Times New Roman"/>
                <a:cs typeface="Times New Roman"/>
              </a:rPr>
              <a:t>；</a:t>
            </a:r>
            <a:r>
              <a:rPr lang="zh-CN" altLang="zh-CN" kern="100" dirty="0">
                <a:latin typeface="宋体"/>
                <a:cs typeface="Times New Roman"/>
              </a:rPr>
              <a:t>“</a:t>
            </a:r>
            <a:r>
              <a:rPr lang="zh-CN" altLang="zh-CN" kern="100" dirty="0">
                <a:latin typeface="Times New Roman"/>
                <a:cs typeface="Times New Roman"/>
              </a:rPr>
              <a:t>携犬出户时，应当对犬束犬链，由成年人牵领</a:t>
            </a:r>
            <a:r>
              <a:rPr lang="zh-CN" altLang="zh-CN" kern="100" dirty="0">
                <a:latin typeface="宋体"/>
                <a:cs typeface="Times New Roman"/>
              </a:rPr>
              <a:t>”……</a:t>
            </a:r>
            <a:r>
              <a:rPr lang="zh-CN" altLang="zh-CN" kern="100" dirty="0">
                <a:latin typeface="Times New Roman"/>
                <a:cs typeface="Times New Roman"/>
              </a:rPr>
              <a:t>但是，在许多居民小区，不办养犬证，不拴狗链，犬只随地大小便等现象依然存在。这警示我们要</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科学立法　</a:t>
            </a:r>
            <a:r>
              <a:rPr lang="en-US" altLang="zh-CN" kern="100" dirty="0">
                <a:latin typeface="Times New Roman"/>
                <a:cs typeface="Courier New"/>
              </a:rPr>
              <a:t>②</a:t>
            </a:r>
            <a:r>
              <a:rPr lang="zh-CN" altLang="zh-CN" kern="100" dirty="0">
                <a:latin typeface="Times New Roman"/>
                <a:cs typeface="Times New Roman"/>
              </a:rPr>
              <a:t>严格执法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公正司法　</a:t>
            </a:r>
            <a:r>
              <a:rPr lang="en-US" altLang="zh-CN" kern="100" dirty="0">
                <a:latin typeface="Times New Roman"/>
                <a:cs typeface="Courier New"/>
              </a:rPr>
              <a:t>④</a:t>
            </a:r>
            <a:r>
              <a:rPr lang="zh-CN" altLang="zh-CN" kern="100" dirty="0">
                <a:latin typeface="Times New Roman"/>
                <a:cs typeface="Times New Roman"/>
              </a:rPr>
              <a:t>全民守法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②④	C</a:t>
            </a:r>
            <a:r>
              <a:rPr lang="zh-CN" altLang="zh-CN" kern="100" dirty="0">
                <a:latin typeface="Times New Roman"/>
                <a:cs typeface="Times New Roman"/>
              </a:rPr>
              <a:t>．</a:t>
            </a:r>
            <a:r>
              <a:rPr lang="en-US" altLang="zh-CN" kern="100" dirty="0">
                <a:latin typeface="Times New Roman"/>
                <a:cs typeface="Courier New"/>
              </a:rPr>
              <a:t>①③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1980617" y="4968279"/>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二十二</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全民守法</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08125"/>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539787"/>
            <a:ext cx="10692000" cy="624530"/>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．要求</a:t>
            </a:r>
            <a:endParaRPr lang="zh-CN" altLang="zh-CN" sz="105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907105715"/>
              </p:ext>
            </p:extLst>
          </p:nvPr>
        </p:nvGraphicFramePr>
        <p:xfrm>
          <a:off x="576263" y="1295871"/>
          <a:ext cx="10369550" cy="5127626"/>
        </p:xfrm>
        <a:graphic>
          <a:graphicData uri="http://schemas.openxmlformats.org/drawingml/2006/table">
            <a:tbl>
              <a:tblPr/>
              <a:tblGrid>
                <a:gridCol w="1872406">
                  <a:extLst>
                    <a:ext uri="{9D8B030D-6E8A-4147-A177-3AD203B41FA5}">
                      <a16:colId xmlns:a16="http://schemas.microsoft.com/office/drawing/2014/main" val="20000"/>
                    </a:ext>
                  </a:extLst>
                </a:gridCol>
                <a:gridCol w="8497144">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effectLst/>
                          <a:latin typeface="Times New Roman"/>
                          <a:cs typeface="Times New Roman"/>
                        </a:rPr>
                        <a:t>依法行使权利</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公民在行使自由和权利的时候，不得损害</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、社会的、集体的利益和其他公民的</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自由和权利</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dirty="0">
                          <a:effectLst/>
                          <a:latin typeface="Times New Roman"/>
                          <a:cs typeface="Times New Roman"/>
                        </a:rPr>
                        <a:t>依法履行义务</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在享有权利的同时，公民也</a:t>
                      </a:r>
                      <a:r>
                        <a:rPr lang="zh-CN" altLang="en-US" sz="2800" b="1" kern="100" dirty="0">
                          <a:effectLst/>
                          <a:latin typeface="Times New Roman"/>
                          <a:cs typeface="Times New Roman"/>
                        </a:rPr>
                        <a:t>应承担</a:t>
                      </a:r>
                      <a:r>
                        <a:rPr lang="zh-CN" sz="2800" b="1" kern="100" dirty="0">
                          <a:effectLst/>
                          <a:latin typeface="Times New Roman"/>
                          <a:cs typeface="Times New Roman"/>
                        </a:rPr>
                        <a:t>相应的义务。只有所有的人都依法履行自己的义务，才能维护公共安全和社会秩序</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effectLst/>
                          <a:latin typeface="Times New Roman"/>
                          <a:cs typeface="Times New Roman"/>
                        </a:rPr>
                        <a:t>依法维护自己的正当权益</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当合法权益遭受侵害时，</a:t>
                      </a:r>
                      <a:r>
                        <a:rPr lang="zh-CN" altLang="en-US" sz="2800" b="1" kern="100" dirty="0">
                          <a:effectLst/>
                          <a:latin typeface="Times New Roman"/>
                          <a:cs typeface="Times New Roman"/>
                        </a:rPr>
                        <a:t>公民</a:t>
                      </a:r>
                      <a:r>
                        <a:rPr lang="zh-CN" sz="2800" b="1" kern="100" dirty="0">
                          <a:effectLst/>
                          <a:latin typeface="Times New Roman"/>
                          <a:cs typeface="Times New Roman"/>
                        </a:rPr>
                        <a:t>应通过</a:t>
                      </a:r>
                      <a:r>
                        <a:rPr lang="en-US" sz="2800" b="1" kern="100" dirty="0">
                          <a:solidFill>
                            <a:srgbClr val="000000"/>
                          </a:solidFill>
                          <a:effectLst/>
                          <a:latin typeface="Times New Roman"/>
                          <a:ea typeface="华文楷体"/>
                          <a:cs typeface="Courier New"/>
                        </a:rPr>
                        <a:t>______</a:t>
                      </a:r>
                      <a:r>
                        <a:rPr lang="zh-CN" sz="2800" b="1" kern="100" dirty="0">
                          <a:effectLst/>
                          <a:latin typeface="Times New Roman"/>
                          <a:cs typeface="Times New Roman"/>
                        </a:rPr>
                        <a:t>手段，理性维权。</a:t>
                      </a:r>
                      <a:r>
                        <a:rPr lang="zh-CN" altLang="en-US" sz="2800" b="1" kern="100" dirty="0">
                          <a:effectLst/>
                          <a:latin typeface="Times New Roman"/>
                          <a:cs typeface="Times New Roman"/>
                        </a:rPr>
                        <a:t>公民</a:t>
                      </a:r>
                      <a:r>
                        <a:rPr lang="zh-CN" sz="2800" b="1" kern="100" dirty="0">
                          <a:effectLst/>
                          <a:latin typeface="Times New Roman"/>
                          <a:cs typeface="Times New Roman"/>
                        </a:rPr>
                        <a:t>可以通过</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、调解、仲裁、</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等方式，解决争议、化解矛盾，不应诉诸暴力或其他违法手段</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矩形 4"/>
          <p:cNvSpPr/>
          <p:nvPr/>
        </p:nvSpPr>
        <p:spPr>
          <a:xfrm>
            <a:off x="8855637" y="1312711"/>
            <a:ext cx="1261884" cy="523220"/>
          </a:xfrm>
          <a:prstGeom prst="rect">
            <a:avLst/>
          </a:prstGeom>
        </p:spPr>
        <p:txBody>
          <a:bodyPr wrap="none">
            <a:spAutoFit/>
          </a:bodyPr>
          <a:lstStyle/>
          <a:p>
            <a:r>
              <a:rPr lang="zh-CN" altLang="zh-CN" b="1" dirty="0">
                <a:latin typeface="Times New Roman"/>
                <a:ea typeface="华文楷体"/>
                <a:cs typeface="Times New Roman"/>
              </a:rPr>
              <a:t>国家的</a:t>
            </a:r>
            <a:endParaRPr lang="zh-CN" altLang="en-US" dirty="0"/>
          </a:p>
        </p:txBody>
      </p:sp>
      <p:sp>
        <p:nvSpPr>
          <p:cNvPr id="6" name="矩形 5"/>
          <p:cNvSpPr/>
          <p:nvPr/>
        </p:nvSpPr>
        <p:spPr>
          <a:xfrm>
            <a:off x="7379473" y="1943943"/>
            <a:ext cx="1261884" cy="523220"/>
          </a:xfrm>
          <a:prstGeom prst="rect">
            <a:avLst/>
          </a:prstGeom>
        </p:spPr>
        <p:txBody>
          <a:bodyPr wrap="none">
            <a:spAutoFit/>
          </a:bodyPr>
          <a:lstStyle/>
          <a:p>
            <a:r>
              <a:rPr lang="zh-CN" altLang="zh-CN" b="1" dirty="0">
                <a:latin typeface="Times New Roman"/>
                <a:ea typeface="华文楷体"/>
                <a:cs typeface="Times New Roman"/>
              </a:rPr>
              <a:t>合法的</a:t>
            </a:r>
            <a:endParaRPr lang="zh-CN" altLang="en-US" dirty="0"/>
          </a:p>
        </p:txBody>
      </p:sp>
      <p:sp>
        <p:nvSpPr>
          <p:cNvPr id="7" name="矩形 6"/>
          <p:cNvSpPr/>
          <p:nvPr/>
        </p:nvSpPr>
        <p:spPr>
          <a:xfrm>
            <a:off x="8224695" y="4123470"/>
            <a:ext cx="1261884" cy="523220"/>
          </a:xfrm>
          <a:prstGeom prst="rect">
            <a:avLst/>
          </a:prstGeom>
        </p:spPr>
        <p:txBody>
          <a:bodyPr wrap="none">
            <a:spAutoFit/>
          </a:bodyPr>
          <a:lstStyle/>
          <a:p>
            <a:r>
              <a:rPr lang="zh-CN" altLang="zh-CN" b="1" dirty="0">
                <a:latin typeface="Times New Roman"/>
                <a:ea typeface="华文楷体"/>
                <a:cs typeface="Times New Roman"/>
              </a:rPr>
              <a:t>合法的</a:t>
            </a:r>
            <a:endParaRPr lang="zh-CN" altLang="en-US" dirty="0"/>
          </a:p>
        </p:txBody>
      </p:sp>
      <p:sp>
        <p:nvSpPr>
          <p:cNvPr id="8" name="矩形 7"/>
          <p:cNvSpPr/>
          <p:nvPr/>
        </p:nvSpPr>
        <p:spPr>
          <a:xfrm>
            <a:off x="5941057" y="4778244"/>
            <a:ext cx="902811" cy="523220"/>
          </a:xfrm>
          <a:prstGeom prst="rect">
            <a:avLst/>
          </a:prstGeom>
        </p:spPr>
        <p:txBody>
          <a:bodyPr wrap="none">
            <a:spAutoFit/>
          </a:bodyPr>
          <a:lstStyle/>
          <a:p>
            <a:r>
              <a:rPr lang="zh-CN" altLang="zh-CN" b="1" dirty="0">
                <a:latin typeface="Times New Roman"/>
                <a:ea typeface="华文楷体"/>
                <a:cs typeface="Times New Roman"/>
              </a:rPr>
              <a:t>和解</a:t>
            </a:r>
            <a:endParaRPr lang="zh-CN" altLang="en-US" dirty="0"/>
          </a:p>
        </p:txBody>
      </p:sp>
      <p:sp>
        <p:nvSpPr>
          <p:cNvPr id="9" name="矩形 8"/>
          <p:cNvSpPr/>
          <p:nvPr/>
        </p:nvSpPr>
        <p:spPr>
          <a:xfrm>
            <a:off x="9035173" y="4778244"/>
            <a:ext cx="902811" cy="523220"/>
          </a:xfrm>
          <a:prstGeom prst="rect">
            <a:avLst/>
          </a:prstGeom>
        </p:spPr>
        <p:txBody>
          <a:bodyPr wrap="none">
            <a:spAutoFit/>
          </a:bodyPr>
          <a:lstStyle/>
          <a:p>
            <a:r>
              <a:rPr lang="zh-CN" altLang="zh-CN" b="1" dirty="0">
                <a:latin typeface="Times New Roman"/>
                <a:ea typeface="华文楷体"/>
                <a:cs typeface="Times New Roman"/>
              </a:rPr>
              <a:t>诉讼</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755811"/>
            <a:ext cx="10692000" cy="1842877"/>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画里话外</a:t>
            </a:r>
            <a:r>
              <a:rPr lang="en-US" altLang="zh-CN" kern="100" dirty="0">
                <a:latin typeface="Times New Roman"/>
                <a:ea typeface="黑体"/>
                <a:cs typeface="Courier New"/>
              </a:rPr>
              <a:t>]</a:t>
            </a:r>
            <a:r>
              <a:rPr lang="zh-CN" altLang="zh-CN" kern="100" dirty="0">
                <a:latin typeface="Times New Roman"/>
                <a:ea typeface="华文楷体"/>
                <a:cs typeface="Times New Roman"/>
              </a:rPr>
              <a:t>推进全民守法，要着力增强全民法治观念。深入开展法治宣传教育，树立宪法法律至上、法律面前人人平等的法治理念，引导全民自觉守法、遇事找法、解决问题靠法。</a:t>
            </a:r>
            <a:endParaRPr lang="zh-CN" altLang="zh-CN" sz="1050" kern="100" dirty="0">
              <a:effectLst/>
              <a:latin typeface="宋体"/>
              <a:cs typeface="Courier New"/>
            </a:endParaRPr>
          </a:p>
        </p:txBody>
      </p:sp>
      <p:pic>
        <p:nvPicPr>
          <p:cNvPr id="3" name="图片 2" descr="ZZ116-37"/>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32845" y="2628019"/>
            <a:ext cx="3164840" cy="3427730"/>
          </a:xfrm>
          <a:prstGeom prst="rect">
            <a:avLst/>
          </a:prstGeom>
          <a:noFill/>
          <a:ln>
            <a:noFill/>
          </a:ln>
        </p:spPr>
      </p:pic>
    </p:spTree>
    <p:extLst>
      <p:ext uri="{BB962C8B-B14F-4D97-AF65-F5344CB8AC3E}">
        <p14:creationId xmlns:p14="http://schemas.microsoft.com/office/powerpoint/2010/main" val="260989219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43982"/>
          </a:xfrm>
        </p:spPr>
        <p:txBody>
          <a:bodyPr/>
          <a:lstStyle/>
          <a:p>
            <a:pPr algn="just">
              <a:spcAft>
                <a:spcPts val="0"/>
              </a:spcAft>
            </a:pPr>
            <a:r>
              <a:rPr lang="zh-CN" altLang="zh-CN" kern="100" dirty="0">
                <a:latin typeface="Times New Roman"/>
                <a:ea typeface="黑体"/>
                <a:cs typeface="Times New Roman"/>
              </a:rPr>
              <a:t>二、推进全民守法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．要着力增强</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，坚持把</a:t>
            </a:r>
            <a:r>
              <a:rPr lang="en-US" altLang="zh-CN" kern="100" dirty="0">
                <a:solidFill>
                  <a:srgbClr val="000000"/>
                </a:solidFill>
                <a:latin typeface="Times New Roman"/>
                <a:ea typeface="华文楷体"/>
                <a:cs typeface="Courier New"/>
              </a:rPr>
              <a:t>______________</a:t>
            </a:r>
            <a:r>
              <a:rPr lang="zh-CN" altLang="zh-CN" kern="100" dirty="0">
                <a:latin typeface="Times New Roman"/>
                <a:cs typeface="Times New Roman"/>
              </a:rPr>
              <a:t>作为依法治国的长期基础性工作，深入开展法治宣传教育，树立</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至上、法律面前人人平等的法治理念，引导全民自觉守法、遇事找法、解决问题靠法。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．要调动人民群众投身</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实践的积极性和主动性，使</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成为全体人民的共同追求和自觉行动。</a:t>
            </a:r>
            <a:endParaRPr lang="zh-CN" altLang="zh-CN" sz="1050" kern="100" dirty="0">
              <a:effectLst/>
              <a:latin typeface="宋体"/>
              <a:cs typeface="Courier New"/>
            </a:endParaRPr>
          </a:p>
        </p:txBody>
      </p:sp>
      <p:sp>
        <p:nvSpPr>
          <p:cNvPr id="3" name="矩形 2"/>
          <p:cNvSpPr/>
          <p:nvPr/>
        </p:nvSpPr>
        <p:spPr>
          <a:xfrm>
            <a:off x="2880717" y="1439887"/>
            <a:ext cx="2339102" cy="523220"/>
          </a:xfrm>
          <a:prstGeom prst="rect">
            <a:avLst/>
          </a:prstGeom>
        </p:spPr>
        <p:txBody>
          <a:bodyPr wrap="none">
            <a:spAutoFit/>
          </a:bodyPr>
          <a:lstStyle/>
          <a:p>
            <a:r>
              <a:rPr lang="zh-CN" altLang="zh-CN" b="1" dirty="0">
                <a:latin typeface="Times New Roman"/>
                <a:ea typeface="华文楷体"/>
                <a:cs typeface="Times New Roman"/>
              </a:rPr>
              <a:t>全民法治观念</a:t>
            </a:r>
            <a:endParaRPr lang="zh-CN" altLang="en-US" dirty="0"/>
          </a:p>
        </p:txBody>
      </p:sp>
      <p:sp>
        <p:nvSpPr>
          <p:cNvPr id="4" name="矩形 3"/>
          <p:cNvSpPr/>
          <p:nvPr/>
        </p:nvSpPr>
        <p:spPr>
          <a:xfrm>
            <a:off x="6519246" y="1439887"/>
            <a:ext cx="2698175" cy="523220"/>
          </a:xfrm>
          <a:prstGeom prst="rect">
            <a:avLst/>
          </a:prstGeom>
        </p:spPr>
        <p:txBody>
          <a:bodyPr wrap="none">
            <a:spAutoFit/>
          </a:bodyPr>
          <a:lstStyle/>
          <a:p>
            <a:r>
              <a:rPr lang="zh-CN" altLang="zh-CN" b="1" dirty="0">
                <a:latin typeface="Times New Roman"/>
                <a:ea typeface="华文楷体"/>
                <a:cs typeface="Times New Roman"/>
              </a:rPr>
              <a:t>全民普法和守法</a:t>
            </a:r>
            <a:endParaRPr lang="zh-CN" altLang="en-US" dirty="0"/>
          </a:p>
        </p:txBody>
      </p:sp>
      <p:sp>
        <p:nvSpPr>
          <p:cNvPr id="5" name="矩形 4"/>
          <p:cNvSpPr/>
          <p:nvPr/>
        </p:nvSpPr>
        <p:spPr>
          <a:xfrm>
            <a:off x="8748592" y="2032791"/>
            <a:ext cx="1620957" cy="523220"/>
          </a:xfrm>
          <a:prstGeom prst="rect">
            <a:avLst/>
          </a:prstGeom>
        </p:spPr>
        <p:txBody>
          <a:bodyPr wrap="none">
            <a:spAutoFit/>
          </a:bodyPr>
          <a:lstStyle/>
          <a:p>
            <a:r>
              <a:rPr lang="zh-CN" altLang="zh-CN" b="1" dirty="0">
                <a:latin typeface="Times New Roman"/>
                <a:ea typeface="华文楷体"/>
                <a:cs typeface="Times New Roman"/>
              </a:rPr>
              <a:t>宪法法律</a:t>
            </a:r>
            <a:endParaRPr lang="zh-CN" altLang="en-US" dirty="0"/>
          </a:p>
        </p:txBody>
      </p:sp>
      <p:sp>
        <p:nvSpPr>
          <p:cNvPr id="6" name="矩形 5"/>
          <p:cNvSpPr/>
          <p:nvPr/>
        </p:nvSpPr>
        <p:spPr>
          <a:xfrm>
            <a:off x="4680917" y="3796987"/>
            <a:ext cx="1620957" cy="523220"/>
          </a:xfrm>
          <a:prstGeom prst="rect">
            <a:avLst/>
          </a:prstGeom>
        </p:spPr>
        <p:txBody>
          <a:bodyPr wrap="none">
            <a:spAutoFit/>
          </a:bodyPr>
          <a:lstStyle/>
          <a:p>
            <a:r>
              <a:rPr lang="zh-CN" altLang="zh-CN" b="1" dirty="0">
                <a:latin typeface="Times New Roman"/>
                <a:ea typeface="华文楷体"/>
                <a:cs typeface="Times New Roman"/>
              </a:rPr>
              <a:t>依法治国</a:t>
            </a:r>
            <a:endParaRPr lang="zh-CN" altLang="en-US" dirty="0"/>
          </a:p>
        </p:txBody>
      </p:sp>
      <p:sp>
        <p:nvSpPr>
          <p:cNvPr id="7" name="矩形 6"/>
          <p:cNvSpPr/>
          <p:nvPr/>
        </p:nvSpPr>
        <p:spPr>
          <a:xfrm>
            <a:off x="396441" y="4409055"/>
            <a:ext cx="1620957" cy="523220"/>
          </a:xfrm>
          <a:prstGeom prst="rect">
            <a:avLst/>
          </a:prstGeom>
        </p:spPr>
        <p:txBody>
          <a:bodyPr wrap="none">
            <a:spAutoFit/>
          </a:bodyPr>
          <a:lstStyle/>
          <a:p>
            <a:r>
              <a:rPr lang="zh-CN" altLang="zh-CN" b="1" dirty="0">
                <a:latin typeface="Times New Roman"/>
                <a:ea typeface="华文楷体"/>
                <a:cs typeface="Times New Roman"/>
              </a:rPr>
              <a:t>尊法守法</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．要不断加强</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，弘扬中华优秀传统文化，增强法治的道德底蕴，强化</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，倡导</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，弘扬</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，引导人们自觉履行法定义务、社会责任、家庭责任。</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良法善治要求法律得到普遍遵守。我国法律集中体现人民的根本利益和共同意志，人民权益要靠法律保障，法律权威要靠人民维护，法律也依靠全体人民贯彻实施。</a:t>
            </a:r>
            <a:endParaRPr lang="zh-CN" altLang="zh-CN" sz="1050" kern="100" dirty="0">
              <a:effectLst/>
              <a:latin typeface="宋体"/>
              <a:cs typeface="Courier New"/>
            </a:endParaRPr>
          </a:p>
        </p:txBody>
      </p:sp>
      <p:sp>
        <p:nvSpPr>
          <p:cNvPr id="3" name="矩形 2"/>
          <p:cNvSpPr/>
          <p:nvPr/>
        </p:nvSpPr>
        <p:spPr>
          <a:xfrm>
            <a:off x="2808709" y="791815"/>
            <a:ext cx="2339102" cy="523220"/>
          </a:xfrm>
          <a:prstGeom prst="rect">
            <a:avLst/>
          </a:prstGeom>
        </p:spPr>
        <p:txBody>
          <a:bodyPr wrap="none">
            <a:spAutoFit/>
          </a:bodyPr>
          <a:lstStyle/>
          <a:p>
            <a:r>
              <a:rPr lang="zh-CN" altLang="zh-CN" b="1" dirty="0">
                <a:latin typeface="Times New Roman"/>
                <a:ea typeface="华文楷体"/>
                <a:cs typeface="Times New Roman"/>
              </a:rPr>
              <a:t>公民道德建设</a:t>
            </a:r>
            <a:endParaRPr lang="zh-CN" altLang="en-US" dirty="0"/>
          </a:p>
        </p:txBody>
      </p:sp>
      <p:sp>
        <p:nvSpPr>
          <p:cNvPr id="4" name="矩形 3"/>
          <p:cNvSpPr/>
          <p:nvPr/>
        </p:nvSpPr>
        <p:spPr>
          <a:xfrm>
            <a:off x="3319258" y="1439887"/>
            <a:ext cx="1620957" cy="523220"/>
          </a:xfrm>
          <a:prstGeom prst="rect">
            <a:avLst/>
          </a:prstGeom>
        </p:spPr>
        <p:txBody>
          <a:bodyPr wrap="none">
            <a:spAutoFit/>
          </a:bodyPr>
          <a:lstStyle/>
          <a:p>
            <a:r>
              <a:rPr lang="zh-CN" altLang="zh-CN" b="1" dirty="0">
                <a:latin typeface="Times New Roman"/>
                <a:ea typeface="华文楷体"/>
                <a:cs typeface="Times New Roman"/>
              </a:rPr>
              <a:t>规则意识</a:t>
            </a:r>
            <a:endParaRPr lang="zh-CN" altLang="en-US" dirty="0"/>
          </a:p>
        </p:txBody>
      </p:sp>
      <p:sp>
        <p:nvSpPr>
          <p:cNvPr id="5" name="矩形 4"/>
          <p:cNvSpPr/>
          <p:nvPr/>
        </p:nvSpPr>
        <p:spPr>
          <a:xfrm>
            <a:off x="5832268" y="1403883"/>
            <a:ext cx="1620957" cy="523220"/>
          </a:xfrm>
          <a:prstGeom prst="rect">
            <a:avLst/>
          </a:prstGeom>
        </p:spPr>
        <p:txBody>
          <a:bodyPr wrap="none">
            <a:spAutoFit/>
          </a:bodyPr>
          <a:lstStyle/>
          <a:p>
            <a:r>
              <a:rPr lang="zh-CN" altLang="zh-CN" b="1" dirty="0">
                <a:latin typeface="Times New Roman"/>
                <a:ea typeface="华文楷体"/>
                <a:cs typeface="Times New Roman"/>
              </a:rPr>
              <a:t>契约精神</a:t>
            </a:r>
            <a:endParaRPr lang="zh-CN" altLang="en-US" dirty="0"/>
          </a:p>
        </p:txBody>
      </p:sp>
      <p:sp>
        <p:nvSpPr>
          <p:cNvPr id="6" name="矩形 5"/>
          <p:cNvSpPr/>
          <p:nvPr/>
        </p:nvSpPr>
        <p:spPr>
          <a:xfrm>
            <a:off x="8388552" y="1403883"/>
            <a:ext cx="1620957" cy="523220"/>
          </a:xfrm>
          <a:prstGeom prst="rect">
            <a:avLst/>
          </a:prstGeom>
        </p:spPr>
        <p:txBody>
          <a:bodyPr wrap="none">
            <a:spAutoFit/>
          </a:bodyPr>
          <a:lstStyle/>
          <a:p>
            <a:r>
              <a:rPr lang="zh-CN" altLang="zh-CN" b="1" dirty="0">
                <a:latin typeface="Times New Roman"/>
                <a:ea typeface="华文楷体"/>
                <a:cs typeface="Times New Roman"/>
              </a:rPr>
              <a:t>公序良俗</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243982"/>
          </a:xfrm>
        </p:spPr>
        <p:txBody>
          <a:bodyPr/>
          <a:lstStyle/>
          <a:p>
            <a:pPr>
              <a:spcAft>
                <a:spcPts val="0"/>
              </a:spcAft>
            </a:pPr>
            <a:r>
              <a:rPr lang="en-US" altLang="zh-CN" kern="100" dirty="0">
                <a:latin typeface="Times New Roman"/>
                <a:cs typeface="Courier New"/>
              </a:rPr>
              <a:t>1</a:t>
            </a:r>
            <a:r>
              <a:rPr lang="zh-CN" altLang="zh-CN" kern="100" dirty="0">
                <a:latin typeface="Times New Roman"/>
                <a:cs typeface="Times New Roman"/>
              </a:rPr>
              <a:t>．我国所有社会成员普遍尊重和信仰法律，依法行使权利和履行义务。</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2</a:t>
            </a:r>
            <a:r>
              <a:rPr lang="zh-CN" altLang="zh-CN" kern="100" dirty="0">
                <a:latin typeface="Times New Roman"/>
                <a:cs typeface="Times New Roman"/>
              </a:rPr>
              <a:t>．自觉守法、遇事找法、解决问题靠法已经蔚然成风。</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3</a:t>
            </a:r>
            <a:r>
              <a:rPr lang="zh-CN" altLang="zh-CN" kern="100" dirty="0">
                <a:latin typeface="Times New Roman"/>
                <a:cs typeface="Times New Roman"/>
              </a:rPr>
              <a:t>．坚持全面守法，就应该引导人们依法行使权利。</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4</a:t>
            </a:r>
            <a:r>
              <a:rPr lang="zh-CN" altLang="zh-CN" kern="100" dirty="0">
                <a:latin typeface="Times New Roman"/>
                <a:cs typeface="Times New Roman"/>
              </a:rPr>
              <a:t>．推进全民守法，要不断加强公民道德建设，弘扬中华传统文化，增强法治的道德底蕴。</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5</a:t>
            </a:r>
            <a:r>
              <a:rPr lang="zh-CN" altLang="zh-CN" kern="100" dirty="0">
                <a:latin typeface="Times New Roman"/>
                <a:cs typeface="Times New Roman"/>
              </a:rPr>
              <a:t>．公民应采取一切必要的手段维护自己的利益。</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153525" y="190793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172575" y="258421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172575" y="310808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220200" y="434633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8" name="矩形 7"/>
          <p:cNvSpPr/>
          <p:nvPr/>
        </p:nvSpPr>
        <p:spPr>
          <a:xfrm>
            <a:off x="10229725" y="488926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全民守法的内涵</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3898440"/>
          </a:xfrm>
        </p:spPr>
        <p:txBody>
          <a:bodyPr/>
          <a:lstStyle/>
          <a:p>
            <a:pPr algn="just">
              <a:lnSpc>
                <a:spcPct val="120000"/>
              </a:lnSpc>
              <a:spcAft>
                <a:spcPts val="0"/>
              </a:spcAft>
            </a:pPr>
            <a:r>
              <a:rPr lang="en-US" altLang="zh-CN" sz="2600" kern="100" dirty="0">
                <a:latin typeface="Times New Roman"/>
                <a:ea typeface="黑体"/>
                <a:cs typeface="Courier New"/>
              </a:rPr>
              <a:t>[</a:t>
            </a:r>
            <a:r>
              <a:rPr lang="zh-CN" altLang="zh-CN" sz="2600" kern="100" dirty="0">
                <a:latin typeface="Times New Roman"/>
                <a:ea typeface="黑体"/>
                <a:cs typeface="Times New Roman"/>
              </a:rPr>
              <a:t>探究活动</a:t>
            </a:r>
            <a:r>
              <a:rPr lang="en-US" altLang="zh-CN" sz="2600" kern="100" dirty="0">
                <a:latin typeface="Times New Roman"/>
                <a:ea typeface="黑体"/>
                <a:cs typeface="Courier New"/>
              </a:rPr>
              <a:t>]</a:t>
            </a:r>
            <a:endParaRPr lang="zh-CN" altLang="zh-CN" sz="2600" kern="100" dirty="0">
              <a:latin typeface="宋体"/>
              <a:cs typeface="Courier New"/>
            </a:endParaRPr>
          </a:p>
          <a:p>
            <a:pPr algn="just">
              <a:lnSpc>
                <a:spcPct val="120000"/>
              </a:lnSpc>
              <a:spcAft>
                <a:spcPts val="0"/>
              </a:spcAft>
            </a:pPr>
            <a:r>
              <a:rPr lang="zh-CN" altLang="zh-CN" sz="2600" kern="100" dirty="0">
                <a:latin typeface="Times New Roman"/>
                <a:ea typeface="黑体"/>
                <a:cs typeface="Times New Roman"/>
              </a:rPr>
              <a:t>活动</a:t>
            </a:r>
            <a:r>
              <a:rPr lang="en-US" altLang="zh-CN" sz="2600" kern="100" dirty="0">
                <a:latin typeface="Times New Roman"/>
                <a:ea typeface="黑体"/>
                <a:cs typeface="Courier New"/>
              </a:rPr>
              <a:t>1</a:t>
            </a:r>
            <a:r>
              <a:rPr lang="zh-CN" altLang="zh-CN" sz="2600" kern="100" dirty="0">
                <a:latin typeface="Times New Roman"/>
                <a:cs typeface="Times New Roman"/>
              </a:rPr>
              <a:t>：</a:t>
            </a:r>
            <a:r>
              <a:rPr lang="zh-CN" altLang="zh-CN" sz="2600" kern="100" dirty="0">
                <a:latin typeface="Times New Roman"/>
                <a:ea typeface="华文楷体"/>
                <a:cs typeface="Times New Roman"/>
              </a:rPr>
              <a:t>党的十八大以来，以习近平同志为核心的党中央对全面依法治国作出一系列重大决策部署，强调全面推进依法治国，必须坚持全民守法。</a:t>
            </a:r>
            <a:endParaRPr lang="zh-CN" altLang="zh-CN" sz="2600" kern="100" dirty="0">
              <a:latin typeface="宋体"/>
              <a:cs typeface="Courier New"/>
            </a:endParaRPr>
          </a:p>
          <a:p>
            <a:pPr algn="just">
              <a:lnSpc>
                <a:spcPct val="120000"/>
              </a:lnSpc>
              <a:spcAft>
                <a:spcPts val="0"/>
              </a:spcAft>
            </a:pPr>
            <a:r>
              <a:rPr lang="zh-CN" altLang="zh-CN" sz="2600" kern="100" dirty="0">
                <a:latin typeface="Times New Roman"/>
                <a:cs typeface="Times New Roman"/>
              </a:rPr>
              <a:t>当前推动全民守法，要形成什么样的氛围和状态？</a:t>
            </a:r>
            <a:endParaRPr lang="zh-CN" altLang="zh-CN" sz="2600" kern="100" dirty="0">
              <a:latin typeface="宋体"/>
              <a:cs typeface="Courier New"/>
            </a:endParaRPr>
          </a:p>
          <a:p>
            <a:pPr algn="just">
              <a:lnSpc>
                <a:spcPct val="120000"/>
              </a:lnSpc>
              <a:spcAft>
                <a:spcPts val="0"/>
              </a:spcAft>
            </a:pPr>
            <a:r>
              <a:rPr lang="zh-CN" altLang="zh-CN" sz="2600" kern="100" dirty="0">
                <a:solidFill>
                  <a:srgbClr val="7030A0"/>
                </a:solidFill>
                <a:latin typeface="Times New Roman"/>
                <a:ea typeface="黑体"/>
                <a:cs typeface="Times New Roman"/>
              </a:rPr>
              <a:t>提示：</a:t>
            </a:r>
            <a:r>
              <a:rPr lang="en-US" altLang="zh-CN" sz="2600" kern="100" dirty="0">
                <a:latin typeface="Times New Roman"/>
                <a:ea typeface="华文楷体"/>
                <a:cs typeface="Courier New"/>
              </a:rPr>
              <a:t>①</a:t>
            </a:r>
            <a:r>
              <a:rPr lang="zh-CN" altLang="zh-CN" sz="2600" kern="100" dirty="0">
                <a:latin typeface="Times New Roman"/>
                <a:ea typeface="华文楷体"/>
                <a:cs typeface="Times New Roman"/>
              </a:rPr>
              <a:t>推动全民守法，形成所有社会成员普遍尊重和信仰法律、依法行使权利和履行义务的状态。</a:t>
            </a:r>
            <a:r>
              <a:rPr lang="en-US" altLang="zh-CN" sz="2600" kern="100" dirty="0">
                <a:latin typeface="Times New Roman"/>
                <a:ea typeface="华文楷体"/>
                <a:cs typeface="Courier New"/>
              </a:rPr>
              <a:t>②</a:t>
            </a:r>
            <a:r>
              <a:rPr lang="zh-CN" altLang="zh-CN" sz="2600" kern="100" dirty="0">
                <a:latin typeface="Times New Roman"/>
                <a:ea typeface="华文楷体"/>
                <a:cs typeface="Times New Roman"/>
              </a:rPr>
              <a:t>推动全民守法，增强全社会厉行法治的积极性和主动性，形成守法光荣、违法可耻的社会氛围，使全体人民都成为社会主义法治的忠实崇尚者、自觉遵守者、坚定捍卫者。</a:t>
            </a:r>
            <a:endParaRPr lang="zh-CN" altLang="zh-CN" sz="260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TotalTime>
  <Words>3001</Words>
  <Application>Microsoft Office PowerPoint</Application>
  <PresentationFormat>自定义</PresentationFormat>
  <Paragraphs>164</Paragraphs>
  <Slides>32</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32</vt:i4>
      </vt:variant>
    </vt:vector>
  </HeadingPairs>
  <TitlesOfParts>
    <vt:vector size="46"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1362</cp:revision>
  <dcterms:created xsi:type="dcterms:W3CDTF">2016-06-29T09:22:00Z</dcterms:created>
  <dcterms:modified xsi:type="dcterms:W3CDTF">2026-02-06T04:16:53Z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