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8"/>
  </p:notesMasterIdLst>
  <p:handoutMasterIdLst>
    <p:handoutMasterId r:id="rId49"/>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921" r:id="rId15"/>
    <p:sldId id="3873" r:id="rId16"/>
    <p:sldId id="3664" r:id="rId17"/>
    <p:sldId id="3671" r:id="rId18"/>
    <p:sldId id="3907" r:id="rId19"/>
    <p:sldId id="3908" r:id="rId20"/>
    <p:sldId id="3909" r:id="rId21"/>
    <p:sldId id="3910" r:id="rId22"/>
    <p:sldId id="3888" r:id="rId23"/>
    <p:sldId id="3785" r:id="rId24"/>
    <p:sldId id="3786" r:id="rId25"/>
    <p:sldId id="3922" r:id="rId26"/>
    <p:sldId id="3923" r:id="rId27"/>
    <p:sldId id="3924" r:id="rId28"/>
    <p:sldId id="3925" r:id="rId29"/>
    <p:sldId id="3926" r:id="rId30"/>
    <p:sldId id="3886" r:id="rId31"/>
    <p:sldId id="3890" r:id="rId32"/>
    <p:sldId id="3891" r:id="rId33"/>
    <p:sldId id="3892" r:id="rId34"/>
    <p:sldId id="3893" r:id="rId35"/>
    <p:sldId id="3894" r:id="rId36"/>
    <p:sldId id="3927" r:id="rId37"/>
    <p:sldId id="3928" r:id="rId38"/>
    <p:sldId id="3896" r:id="rId39"/>
    <p:sldId id="3863" r:id="rId40"/>
    <p:sldId id="3881" r:id="rId41"/>
    <p:sldId id="3882" r:id="rId42"/>
    <p:sldId id="3912" r:id="rId43"/>
    <p:sldId id="3913" r:id="rId44"/>
    <p:sldId id="3914" r:id="rId45"/>
    <p:sldId id="3780" r:id="rId46"/>
    <p:sldId id="2276" r:id="rId47"/>
  </p:sldIdLst>
  <p:sldSz cx="11522075" cy="6480175"/>
  <p:notesSz cx="6858000" cy="9144000"/>
  <p:custDataLst>
    <p:tags r:id="rId50"/>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29</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30</a:t>
            </a:fld>
            <a:endParaRPr lang="en-US" altLang="zh-CN"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FA0B9AA-1C3D-4026-9A44-02864B67D1FB}" type="slidenum">
              <a:rPr lang="zh-CN" altLang="en-US" sz="1200" smtClean="0">
                <a:latin typeface="Calibri" pitchFamily="34" charset="0"/>
              </a:rPr>
              <a:pPr defTabSz="912813" eaLnBrk="1" hangingPunct="1"/>
              <a:t>32</a:t>
            </a:fld>
            <a:endParaRPr lang="en-US" altLang="zh-CN"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1A6CBBE-815D-45B1-A281-B09F8B085232}" type="slidenum">
              <a:rPr lang="zh-CN" altLang="en-US" sz="1200" smtClean="0">
                <a:latin typeface="Calibri" pitchFamily="34" charset="0"/>
              </a:rPr>
              <a:pPr defTabSz="912813" eaLnBrk="1" hangingPunct="1"/>
              <a:t>33</a:t>
            </a:fld>
            <a:endParaRPr lang="en-US" altLang="zh-CN"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38</a:t>
            </a:fld>
            <a:endParaRPr lang="en-US" altLang="zh-CN"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43</a:t>
            </a:fld>
            <a:endParaRPr lang="en-US" altLang="zh-CN" sz="1200">
              <a:solidFill>
                <a:srgbClr val="000000"/>
              </a:solidFill>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44</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22</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3.xml"/><Relationship Id="rId4" Type="http://schemas.openxmlformats.org/officeDocument/2006/relationships/slide" Target="../slides/slide3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3.xml"/><Relationship Id="rId4" Type="http://schemas.openxmlformats.org/officeDocument/2006/relationships/slide" Target="../slides/slide3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slide" Target="../slides/slide43.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4.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我国法治建设的历程</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我国法治建设的历程</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我国法治建设的历程</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4%20%20&#35838;&#21518;&#32032;&#20859;&#35780;&#20215;(&#21313;&#22235;)&#12288;&#25105;&#22269;&#27861;&#27835;&#24314;&#35774;&#30340;&#21382;&#31243;.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4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第七课　治国理政的基本方式</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我国法治建设的历程</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91"/>
            <a:ext cx="10692000" cy="62453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．新中国法治建设的巨大成就</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703278667"/>
              </p:ext>
            </p:extLst>
          </p:nvPr>
        </p:nvGraphicFramePr>
        <p:xfrm>
          <a:off x="576263" y="1295871"/>
          <a:ext cx="10369550" cy="4779264"/>
        </p:xfrm>
        <a:graphic>
          <a:graphicData uri="http://schemas.openxmlformats.org/drawingml/2006/table">
            <a:tbl>
              <a:tblPr/>
              <a:tblGrid>
                <a:gridCol w="1837484">
                  <a:extLst>
                    <a:ext uri="{9D8B030D-6E8A-4147-A177-3AD203B41FA5}">
                      <a16:colId xmlns:a16="http://schemas.microsoft.com/office/drawing/2014/main" val="20000"/>
                    </a:ext>
                  </a:extLst>
                </a:gridCol>
                <a:gridCol w="8532066">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成就</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表现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dirty="0">
                          <a:effectLst/>
                          <a:latin typeface="Times New Roman"/>
                          <a:cs typeface="Times New Roman"/>
                        </a:rPr>
                        <a:t>形成了以宪法为核心的中国特色社会主义法律体系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40000"/>
                        </a:lnSpc>
                        <a:spcAft>
                          <a:spcPts val="0"/>
                        </a:spcAft>
                      </a:pPr>
                      <a:r>
                        <a:rPr lang="zh-CN" sz="2800" b="1" kern="100" dirty="0">
                          <a:effectLst/>
                          <a:latin typeface="Times New Roman"/>
                          <a:cs typeface="Times New Roman"/>
                        </a:rPr>
                        <a:t>在现行宪法基础上，制定并完善了一大批法律、法规，法律体系日趋完备，国家经济建设、政治建设、文化建设、社会建设和生态文明建设的各个方面实现了</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。立法的科学化、民主化水平和立法质量不断提高，法律在促进经济社会发展、维护社会公平正义、保障公民权利、确保国家权力正确行使等方面的作用不断增强</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3" name="矩形 2"/>
          <p:cNvSpPr/>
          <p:nvPr/>
        </p:nvSpPr>
        <p:spPr>
          <a:xfrm>
            <a:off x="2339880" y="3744143"/>
            <a:ext cx="1620957" cy="523220"/>
          </a:xfrm>
          <a:prstGeom prst="rect">
            <a:avLst/>
          </a:prstGeom>
        </p:spPr>
        <p:txBody>
          <a:bodyPr wrap="none">
            <a:spAutoFit/>
          </a:bodyPr>
          <a:lstStyle/>
          <a:p>
            <a:r>
              <a:rPr lang="zh-CN" altLang="zh-CN" b="1" dirty="0">
                <a:latin typeface="Times New Roman"/>
                <a:ea typeface="华文楷体"/>
                <a:cs typeface="Times New Roman"/>
              </a:rPr>
              <a:t>有法可依</a:t>
            </a:r>
            <a:endParaRPr lang="zh-CN" altLang="en-US" dirty="0"/>
          </a:p>
        </p:txBody>
      </p:sp>
    </p:spTree>
    <p:extLst>
      <p:ext uri="{BB962C8B-B14F-4D97-AF65-F5344CB8AC3E}">
        <p14:creationId xmlns:p14="http://schemas.microsoft.com/office/powerpoint/2010/main" val="182792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35724207"/>
              </p:ext>
            </p:extLst>
          </p:nvPr>
        </p:nvGraphicFramePr>
        <p:xfrm>
          <a:off x="576263" y="647799"/>
          <a:ext cx="10369550" cy="5632704"/>
        </p:xfrm>
        <a:graphic>
          <a:graphicData uri="http://schemas.openxmlformats.org/drawingml/2006/table">
            <a:tbl>
              <a:tblPr/>
              <a:tblGrid>
                <a:gridCol w="1837484">
                  <a:extLst>
                    <a:ext uri="{9D8B030D-6E8A-4147-A177-3AD203B41FA5}">
                      <a16:colId xmlns:a16="http://schemas.microsoft.com/office/drawing/2014/main" val="20000"/>
                    </a:ext>
                  </a:extLst>
                </a:gridCol>
                <a:gridCol w="8532066">
                  <a:extLst>
                    <a:ext uri="{9D8B030D-6E8A-4147-A177-3AD203B41FA5}">
                      <a16:colId xmlns:a16="http://schemas.microsoft.com/office/drawing/2014/main" val="20001"/>
                    </a:ext>
                  </a:extLst>
                </a:gridCol>
              </a:tblGrid>
              <a:tr h="0">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成就</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表现</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10000"/>
                        </a:lnSpc>
                        <a:spcAft>
                          <a:spcPts val="0"/>
                        </a:spcAft>
                      </a:pPr>
                      <a:r>
                        <a:rPr lang="zh-CN" sz="2800" b="1" kern="100" dirty="0">
                          <a:effectLst/>
                          <a:latin typeface="Times New Roman"/>
                          <a:cs typeface="Times New Roman"/>
                        </a:rPr>
                        <a:t>依法行政和公正司法水平不断提高</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0000"/>
                        </a:lnSpc>
                        <a:spcAft>
                          <a:spcPts val="0"/>
                        </a:spcAft>
                      </a:pPr>
                      <a:r>
                        <a:rPr lang="zh-CN" sz="2800" b="1" kern="100" dirty="0">
                          <a:effectLst/>
                          <a:latin typeface="Times New Roman"/>
                          <a:cs typeface="Times New Roman"/>
                        </a:rPr>
                        <a:t>建立健全科学完备的行政执法和司法体制，保证了行政机关和司法机关按照法定权限和程序行使权力、履行职责。行政机关不断简政放权、优化服务，严格规范公正文明执法，</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建设不断推进。审判机关和检察机关依法独立行使审判权、检察权，坚持以事实为依据、以</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为准绳，坚持公民在法律面前一律平等，维护和实现司法公正和权威</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0">
                <a:tc>
                  <a:txBody>
                    <a:bodyPr/>
                    <a:lstStyle/>
                    <a:p>
                      <a:pPr algn="ctr">
                        <a:lnSpc>
                          <a:spcPct val="110000"/>
                        </a:lnSpc>
                        <a:spcAft>
                          <a:spcPts val="0"/>
                        </a:spcAft>
                      </a:pPr>
                      <a:r>
                        <a:rPr lang="zh-CN" sz="2800" b="1" kern="100">
                          <a:effectLst/>
                          <a:latin typeface="Times New Roman"/>
                          <a:cs typeface="Times New Roman"/>
                        </a:rPr>
                        <a:t>人权的法治保障取得巨大成就</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10000"/>
                        </a:lnSpc>
                        <a:spcAft>
                          <a:spcPts val="0"/>
                        </a:spcAft>
                      </a:pPr>
                      <a:r>
                        <a:rPr lang="zh-CN" sz="2800" b="1" kern="100" dirty="0">
                          <a:effectLst/>
                          <a:latin typeface="Times New Roman"/>
                          <a:cs typeface="Times New Roman"/>
                        </a:rPr>
                        <a:t>在通过经济社会发展改善人民的生存权和发展权的同时，国家高度重视通过</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保障公民的基本权利和自由。我国将人权保障贯穿法治建设的各个环节，使人权法治保障水平达到了新的高度</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
        <p:nvSpPr>
          <p:cNvPr id="2" name="矩形 1"/>
          <p:cNvSpPr/>
          <p:nvPr/>
        </p:nvSpPr>
        <p:spPr>
          <a:xfrm>
            <a:off x="5256981" y="2484003"/>
            <a:ext cx="1620957" cy="523220"/>
          </a:xfrm>
          <a:prstGeom prst="rect">
            <a:avLst/>
          </a:prstGeom>
        </p:spPr>
        <p:txBody>
          <a:bodyPr wrap="none">
            <a:spAutoFit/>
          </a:bodyPr>
          <a:lstStyle/>
          <a:p>
            <a:r>
              <a:rPr lang="zh-CN" altLang="zh-CN" b="1" dirty="0">
                <a:latin typeface="Times New Roman"/>
                <a:ea typeface="华文楷体"/>
                <a:cs typeface="Times New Roman"/>
              </a:rPr>
              <a:t>法治政府</a:t>
            </a:r>
            <a:endParaRPr lang="zh-CN" altLang="en-US" dirty="0"/>
          </a:p>
        </p:txBody>
      </p:sp>
      <p:sp>
        <p:nvSpPr>
          <p:cNvPr id="4" name="矩形 3"/>
          <p:cNvSpPr/>
          <p:nvPr/>
        </p:nvSpPr>
        <p:spPr>
          <a:xfrm>
            <a:off x="4536901" y="3420107"/>
            <a:ext cx="902811" cy="523220"/>
          </a:xfrm>
          <a:prstGeom prst="rect">
            <a:avLst/>
          </a:prstGeom>
        </p:spPr>
        <p:txBody>
          <a:bodyPr wrap="none">
            <a:spAutoFit/>
          </a:bodyPr>
          <a:lstStyle/>
          <a:p>
            <a:r>
              <a:rPr lang="zh-CN" altLang="zh-CN" b="1" dirty="0">
                <a:latin typeface="Times New Roman"/>
                <a:ea typeface="华文楷体"/>
                <a:cs typeface="Times New Roman"/>
              </a:rPr>
              <a:t>法律</a:t>
            </a:r>
            <a:endParaRPr lang="zh-CN" altLang="en-US" dirty="0"/>
          </a:p>
        </p:txBody>
      </p:sp>
      <p:sp>
        <p:nvSpPr>
          <p:cNvPr id="5" name="矩形 4"/>
          <p:cNvSpPr/>
          <p:nvPr/>
        </p:nvSpPr>
        <p:spPr>
          <a:xfrm>
            <a:off x="5977061" y="4824263"/>
            <a:ext cx="1980029" cy="523220"/>
          </a:xfrm>
          <a:prstGeom prst="rect">
            <a:avLst/>
          </a:prstGeom>
        </p:spPr>
        <p:txBody>
          <a:bodyPr wrap="none">
            <a:spAutoFit/>
          </a:bodyPr>
          <a:lstStyle/>
          <a:p>
            <a:r>
              <a:rPr lang="zh-CN" altLang="zh-CN" b="1" dirty="0">
                <a:latin typeface="Times New Roman"/>
                <a:ea typeface="华文楷体"/>
                <a:cs typeface="Times New Roman"/>
              </a:rPr>
              <a:t>宪法和法律</a:t>
            </a:r>
            <a:endParaRPr lang="zh-CN" altLang="en-US" dirty="0"/>
          </a:p>
        </p:txBody>
      </p:sp>
    </p:spTree>
    <p:extLst>
      <p:ext uri="{BB962C8B-B14F-4D97-AF65-F5344CB8AC3E}">
        <p14:creationId xmlns:p14="http://schemas.microsoft.com/office/powerpoint/2010/main" val="27907574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071987916"/>
              </p:ext>
            </p:extLst>
          </p:nvPr>
        </p:nvGraphicFramePr>
        <p:xfrm>
          <a:off x="576263" y="611795"/>
          <a:ext cx="10369550" cy="5120640"/>
        </p:xfrm>
        <a:graphic>
          <a:graphicData uri="http://schemas.openxmlformats.org/drawingml/2006/table">
            <a:tbl>
              <a:tblPr/>
              <a:tblGrid>
                <a:gridCol w="1837484">
                  <a:extLst>
                    <a:ext uri="{9D8B030D-6E8A-4147-A177-3AD203B41FA5}">
                      <a16:colId xmlns:a16="http://schemas.microsoft.com/office/drawing/2014/main" val="20000"/>
                    </a:ext>
                  </a:extLst>
                </a:gridCol>
                <a:gridCol w="8532066">
                  <a:extLst>
                    <a:ext uri="{9D8B030D-6E8A-4147-A177-3AD203B41FA5}">
                      <a16:colId xmlns:a16="http://schemas.microsoft.com/office/drawing/2014/main" val="20001"/>
                    </a:ext>
                  </a:extLst>
                </a:gridCol>
              </a:tblGrid>
              <a:tr h="0">
                <a:tc>
                  <a:txBody>
                    <a:bodyPr/>
                    <a:lstStyle/>
                    <a:p>
                      <a:pPr algn="ctr">
                        <a:lnSpc>
                          <a:spcPct val="120000"/>
                        </a:lnSpc>
                        <a:spcAft>
                          <a:spcPts val="0"/>
                        </a:spcAft>
                      </a:pPr>
                      <a:r>
                        <a:rPr lang="zh-CN" sz="2800" b="1" kern="100" dirty="0">
                          <a:solidFill>
                            <a:srgbClr val="C00000"/>
                          </a:solidFill>
                          <a:effectLst/>
                          <a:latin typeface="宋体"/>
                          <a:ea typeface="微软雅黑"/>
                          <a:cs typeface="Times New Roman"/>
                        </a:rPr>
                        <a:t>成就</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pPr>
                      <a:r>
                        <a:rPr lang="zh-CN" sz="2800" b="1" kern="100">
                          <a:solidFill>
                            <a:srgbClr val="C00000"/>
                          </a:solidFill>
                          <a:effectLst/>
                          <a:latin typeface="宋体"/>
                          <a:ea typeface="微软雅黑"/>
                          <a:cs typeface="Times New Roman"/>
                        </a:rPr>
                        <a:t>表现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20000"/>
                        </a:lnSpc>
                        <a:spcAft>
                          <a:spcPts val="0"/>
                        </a:spcAft>
                      </a:pPr>
                      <a:r>
                        <a:rPr lang="zh-CN" sz="2800" b="1" kern="100" dirty="0">
                          <a:effectLst/>
                          <a:latin typeface="Times New Roman"/>
                          <a:cs typeface="Times New Roman"/>
                        </a:rPr>
                        <a:t>在习近平法治思想的指引下，中国特色社会主义法治事业蓬勃发展</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l">
                        <a:lnSpc>
                          <a:spcPct val="120000"/>
                        </a:lnSpc>
                        <a:spcAft>
                          <a:spcPts val="0"/>
                        </a:spcAft>
                      </a:pPr>
                      <a:r>
                        <a:rPr lang="zh-CN" sz="2800" b="1" kern="100" dirty="0">
                          <a:effectLst/>
                          <a:latin typeface="Times New Roman"/>
                          <a:cs typeface="Times New Roman"/>
                        </a:rPr>
                        <a:t>党的十八大以来，我国社会主义法治国家建设深入推进，全面</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总体格局基本形成，中国特色社会主义法治体系加快建设，司法体制改革取得重大进展，社会公平正义保障更为坚实，法治中国建设开创新局面。中国特色社会主义法治事业是一场由</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领导的、全体中国人民共同参与的、史无前例的伟大社会实践。有着悠久历史和灿烂文明的中华民族，正在</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的道路上阔步前进，努力开创人类政治文明发展的新境界</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bl>
          </a:graphicData>
        </a:graphic>
      </p:graphicFrame>
      <p:sp>
        <p:nvSpPr>
          <p:cNvPr id="2" name="矩形 1"/>
          <p:cNvSpPr/>
          <p:nvPr/>
        </p:nvSpPr>
        <p:spPr>
          <a:xfrm>
            <a:off x="3816821" y="1600743"/>
            <a:ext cx="1620957" cy="523220"/>
          </a:xfrm>
          <a:prstGeom prst="rect">
            <a:avLst/>
          </a:prstGeom>
        </p:spPr>
        <p:txBody>
          <a:bodyPr wrap="none">
            <a:spAutoFit/>
          </a:bodyPr>
          <a:lstStyle/>
          <a:p>
            <a:r>
              <a:rPr lang="zh-CN" altLang="zh-CN" b="1" dirty="0">
                <a:latin typeface="Times New Roman"/>
                <a:ea typeface="华文楷体"/>
                <a:cs typeface="Times New Roman"/>
              </a:rPr>
              <a:t>依法治国</a:t>
            </a:r>
            <a:endParaRPr lang="zh-CN" altLang="en-US" dirty="0"/>
          </a:p>
        </p:txBody>
      </p:sp>
      <p:sp>
        <p:nvSpPr>
          <p:cNvPr id="4" name="矩形 3"/>
          <p:cNvSpPr/>
          <p:nvPr/>
        </p:nvSpPr>
        <p:spPr>
          <a:xfrm>
            <a:off x="8785373" y="3132075"/>
            <a:ext cx="1980029" cy="523220"/>
          </a:xfrm>
          <a:prstGeom prst="rect">
            <a:avLst/>
          </a:prstGeom>
        </p:spPr>
        <p:txBody>
          <a:bodyPr wrap="none">
            <a:spAutoFit/>
          </a:bodyPr>
          <a:lstStyle/>
          <a:p>
            <a:r>
              <a:rPr lang="zh-CN" altLang="zh-CN" b="1" dirty="0">
                <a:latin typeface="Times New Roman"/>
                <a:ea typeface="华文楷体"/>
                <a:cs typeface="Times New Roman"/>
              </a:rPr>
              <a:t>中国共产党</a:t>
            </a:r>
            <a:endParaRPr lang="zh-CN" altLang="en-US" dirty="0"/>
          </a:p>
        </p:txBody>
      </p:sp>
      <p:sp>
        <p:nvSpPr>
          <p:cNvPr id="5" name="矩形 4"/>
          <p:cNvSpPr/>
          <p:nvPr/>
        </p:nvSpPr>
        <p:spPr>
          <a:xfrm>
            <a:off x="2736701" y="4644243"/>
            <a:ext cx="1980029" cy="523220"/>
          </a:xfrm>
          <a:prstGeom prst="rect">
            <a:avLst/>
          </a:prstGeom>
        </p:spPr>
        <p:txBody>
          <a:bodyPr wrap="none">
            <a:spAutoFit/>
          </a:bodyPr>
          <a:lstStyle/>
          <a:p>
            <a:r>
              <a:rPr lang="zh-CN" altLang="zh-CN" b="1" dirty="0">
                <a:latin typeface="Times New Roman"/>
                <a:ea typeface="华文楷体"/>
                <a:cs typeface="Times New Roman"/>
              </a:rPr>
              <a:t>民主与法治</a:t>
            </a:r>
            <a:endParaRPr lang="zh-CN" altLang="en-US" dirty="0"/>
          </a:p>
        </p:txBody>
      </p:sp>
    </p:spTree>
    <p:extLst>
      <p:ext uri="{BB962C8B-B14F-4D97-AF65-F5344CB8AC3E}">
        <p14:creationId xmlns:p14="http://schemas.microsoft.com/office/powerpoint/2010/main" val="26385142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648756"/>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．坚持全过程人民民主为我国民主政治建设提供根本法律保障。</a:t>
            </a:r>
            <a:r>
              <a:rPr lang="en-US" altLang="zh-CN" kern="100" dirty="0">
                <a:latin typeface="Times New Roman"/>
                <a:cs typeface="Courier New"/>
              </a:rPr>
              <a:t> </a:t>
            </a:r>
          </a:p>
          <a:p>
            <a:pPr algn="r">
              <a:spcAft>
                <a:spcPts val="0"/>
              </a:spcAft>
            </a:pP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．法律是人民群众根本利益和共同意志的体现。</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．在阶级社会中，法反映的是最高统治者的个人利益和意志。</a:t>
            </a:r>
            <a:endParaRPr lang="en-US" altLang="zh-CN" kern="100" dirty="0">
              <a:latin typeface="Times New Roman"/>
              <a:cs typeface="Times New Roman"/>
            </a:endParaRPr>
          </a:p>
          <a:p>
            <a:pPr algn="r">
              <a:spcAft>
                <a:spcPts val="0"/>
              </a:spcAft>
            </a:pP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r>
              <a:rPr lang="en-US" altLang="zh-CN" dirty="0">
                <a:latin typeface="Times New Roman"/>
              </a:rPr>
              <a:t>4</a:t>
            </a:r>
            <a:r>
              <a:rPr lang="zh-CN" altLang="zh-CN" dirty="0">
                <a:latin typeface="Times New Roman"/>
                <a:cs typeface="Times New Roman"/>
              </a:rPr>
              <a:t>．法律只维护公共管理秩序，不保障正常的社会生活。</a:t>
            </a:r>
            <a:r>
              <a:rPr lang="en-US" altLang="zh-CN" dirty="0">
                <a:latin typeface="Times New Roman"/>
                <a:cs typeface="Times New Roman"/>
              </a:rPr>
              <a:t>	</a:t>
            </a:r>
            <a:r>
              <a:rPr lang="en-US" altLang="zh-CN" dirty="0">
                <a:latin typeface="Times New Roman"/>
              </a:rPr>
              <a:t>(</a:t>
            </a:r>
            <a:r>
              <a:rPr lang="zh-CN" altLang="zh-CN" dirty="0">
                <a:solidFill>
                  <a:srgbClr val="FF0000"/>
                </a:solidFill>
                <a:latin typeface="Times New Roman"/>
                <a:cs typeface="Times New Roman"/>
              </a:rPr>
              <a:t>　　</a:t>
            </a:r>
            <a:r>
              <a:rPr lang="en-US" altLang="zh-CN" dirty="0">
                <a:latin typeface="Times New Roman"/>
              </a:rPr>
              <a:t>) </a:t>
            </a:r>
            <a:endParaRPr lang="zh-CN" altLang="en-US" dirty="0"/>
          </a:p>
        </p:txBody>
      </p:sp>
      <p:sp>
        <p:nvSpPr>
          <p:cNvPr id="3" name="矩形 2"/>
          <p:cNvSpPr/>
          <p:nvPr/>
        </p:nvSpPr>
        <p:spPr>
          <a:xfrm>
            <a:off x="10261537" y="19079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78790" y="2511788"/>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52911" y="3719486"/>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52911" y="4392347"/>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我国法律发展的历史</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41508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zh-CN" altLang="zh-CN" kern="100" dirty="0">
                <a:latin typeface="Times New Roman"/>
                <a:ea typeface="华文楷体"/>
                <a:cs typeface="Times New Roman"/>
              </a:rPr>
              <a:t>我国是世界上文明发展较早的国家之一，法治文明的历史源远流长。</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我国法治文明的历史源远流长，请谈谈你对此的认识。</a:t>
            </a:r>
            <a:endParaRPr lang="zh-CN" altLang="zh-CN" sz="1050" kern="100" dirty="0">
              <a:latin typeface="宋体"/>
              <a:cs typeface="Courier New"/>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我国是一个具有五千多年文明史的古国。春秋战国时期，我国开始制定成文法，并通过铸刑鼎、书竹简等方式发布法律。</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西汉时期，儒家思想成为政治生活的主导思想，强调礼法结合。</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唐朝时，我国形成了以《唐律疏议》为代表的较为完备的封建法典，并为以后历代封建王朝所传承和发展。④中华法系成为世界上独树一帜的法律文明，古老的中国为人类法治发展作出了重要贡献。</a:t>
            </a:r>
            <a:endParaRPr lang="zh-CN" altLang="zh-CN" sz="1050" kern="100" dirty="0">
              <a:effectLst/>
              <a:latin typeface="宋体"/>
              <a:cs typeface="Courier New"/>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．中华法系是在我国特定历史条件下形成的，凝聚了中华民族的精神和智慧，有很多优秀的思想和理念值得我们传承。下列关于中华法系的发展历程对应正确的是</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．西汉时期</a:t>
            </a:r>
            <a:r>
              <a:rPr lang="en-US" altLang="zh-CN" kern="100" dirty="0">
                <a:latin typeface="Times New Roman"/>
                <a:cs typeface="Courier New"/>
              </a:rPr>
              <a:t>——</a:t>
            </a:r>
            <a:r>
              <a:rPr lang="zh-CN" altLang="zh-CN" kern="100" dirty="0">
                <a:latin typeface="Times New Roman"/>
                <a:cs typeface="Times New Roman"/>
              </a:rPr>
              <a:t>儒家思想为主导</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．春秋战国</a:t>
            </a:r>
            <a:r>
              <a:rPr lang="en-US" altLang="zh-CN" kern="100" dirty="0">
                <a:latin typeface="Times New Roman"/>
                <a:cs typeface="Courier New"/>
              </a:rPr>
              <a:t>——</a:t>
            </a:r>
            <a:r>
              <a:rPr lang="zh-CN" altLang="zh-CN" kern="100" dirty="0">
                <a:latin typeface="Times New Roman"/>
                <a:cs typeface="Times New Roman"/>
              </a:rPr>
              <a:t>形成了较为完备的封建法典</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．唐朝时期</a:t>
            </a:r>
            <a:r>
              <a:rPr lang="en-US" altLang="zh-CN" kern="100" dirty="0">
                <a:latin typeface="Times New Roman"/>
                <a:cs typeface="Courier New"/>
              </a:rPr>
              <a:t>——</a:t>
            </a:r>
            <a:r>
              <a:rPr lang="zh-CN" altLang="zh-CN" kern="100" dirty="0">
                <a:latin typeface="Times New Roman"/>
                <a:cs typeface="Times New Roman"/>
              </a:rPr>
              <a:t>强调了礼法结合</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1840</a:t>
            </a:r>
            <a:r>
              <a:rPr lang="zh-CN" altLang="zh-CN" kern="100" dirty="0">
                <a:latin typeface="Times New Roman"/>
                <a:cs typeface="Times New Roman"/>
              </a:rPr>
              <a:t>年后</a:t>
            </a:r>
            <a:r>
              <a:rPr lang="en-US" altLang="zh-CN" kern="100" dirty="0">
                <a:latin typeface="Times New Roman"/>
                <a:cs typeface="Courier New"/>
              </a:rPr>
              <a:t>——</a:t>
            </a:r>
            <a:r>
              <a:rPr lang="zh-CN" altLang="zh-CN" kern="100" dirty="0">
                <a:latin typeface="Times New Roman"/>
                <a:cs typeface="Times New Roman"/>
              </a:rPr>
              <a:t>开始制定成文法</a:t>
            </a:r>
            <a:endParaRPr lang="zh-CN" altLang="zh-CN" sz="1050" kern="100" dirty="0">
              <a:effectLst/>
              <a:latin typeface="宋体"/>
              <a:cs typeface="Courier New"/>
            </a:endParaRPr>
          </a:p>
        </p:txBody>
      </p:sp>
      <p:sp>
        <p:nvSpPr>
          <p:cNvPr id="3" name="矩形 2"/>
          <p:cNvSpPr/>
          <p:nvPr/>
        </p:nvSpPr>
        <p:spPr>
          <a:xfrm>
            <a:off x="324431" y="31680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西汉时期，儒家思想成为政治生活的主导思想，强调礼法结合，</a:t>
            </a:r>
            <a:r>
              <a:rPr lang="en-US" altLang="zh-CN" kern="100" dirty="0">
                <a:latin typeface="Times New Roman"/>
                <a:ea typeface="华文楷体"/>
                <a:cs typeface="Courier New"/>
              </a:rPr>
              <a:t>A</a:t>
            </a:r>
            <a:r>
              <a:rPr lang="zh-CN" altLang="zh-CN" kern="100" dirty="0">
                <a:latin typeface="Times New Roman"/>
                <a:ea typeface="华文楷体"/>
                <a:cs typeface="Times New Roman"/>
              </a:rPr>
              <a:t>符合题意，</a:t>
            </a:r>
            <a:r>
              <a:rPr lang="en-US" altLang="zh-CN" kern="100" dirty="0">
                <a:latin typeface="Times New Roman"/>
                <a:ea typeface="华文楷体"/>
                <a:cs typeface="Courier New"/>
              </a:rPr>
              <a:t>C</a:t>
            </a:r>
            <a:r>
              <a:rPr lang="zh-CN" altLang="zh-CN" kern="100" dirty="0">
                <a:latin typeface="Times New Roman"/>
                <a:ea typeface="华文楷体"/>
                <a:cs typeface="Times New Roman"/>
              </a:rPr>
              <a:t>对应错误。唐朝时，我国形成了较为完备的封建法典，并为以后历代封建王朝所传承和发展，</a:t>
            </a:r>
            <a:r>
              <a:rPr lang="en-US" altLang="zh-CN" kern="100" dirty="0">
                <a:latin typeface="Times New Roman"/>
                <a:ea typeface="华文楷体"/>
                <a:cs typeface="Courier New"/>
              </a:rPr>
              <a:t>B</a:t>
            </a:r>
            <a:r>
              <a:rPr lang="zh-CN" altLang="zh-CN" kern="100" dirty="0">
                <a:latin typeface="Times New Roman"/>
                <a:ea typeface="华文楷体"/>
                <a:cs typeface="Times New Roman"/>
              </a:rPr>
              <a:t>对应错误。春秋战国时期，我国开始制定成文法，并通过铸刑鼎、书竹简等方式发布法律，</a:t>
            </a:r>
            <a:r>
              <a:rPr lang="en-US" altLang="zh-CN" kern="100" dirty="0">
                <a:latin typeface="Times New Roman"/>
                <a:ea typeface="华文楷体"/>
                <a:cs typeface="Courier New"/>
              </a:rPr>
              <a:t>D</a:t>
            </a:r>
            <a:r>
              <a:rPr lang="zh-CN" altLang="zh-CN" kern="100" dirty="0">
                <a:latin typeface="Times New Roman"/>
                <a:ea typeface="华文楷体"/>
                <a:cs typeface="Times New Roman"/>
              </a:rPr>
              <a:t>对应错误。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cs typeface="Times New Roman"/>
              </a:rPr>
              <a:t>．《法经》是中国历史上第一部较为系统的封建成文法典，它确立了</a:t>
            </a:r>
            <a:r>
              <a:rPr lang="en-US" altLang="zh-CN" sz="2700" kern="100" dirty="0">
                <a:latin typeface="宋体"/>
                <a:cs typeface="Times New Roman"/>
              </a:rPr>
              <a:t>“</a:t>
            </a:r>
            <a:r>
              <a:rPr lang="zh-CN" altLang="zh-CN" sz="2700" kern="100" dirty="0">
                <a:latin typeface="Times New Roman"/>
                <a:cs typeface="Times New Roman"/>
              </a:rPr>
              <a:t>王者之政，莫急于盗贼</a:t>
            </a:r>
            <a:r>
              <a:rPr lang="en-US" altLang="zh-CN" sz="2700" kern="100" dirty="0">
                <a:latin typeface="宋体"/>
                <a:cs typeface="Times New Roman"/>
              </a:rPr>
              <a:t>”</a:t>
            </a:r>
            <a:r>
              <a:rPr lang="zh-CN" altLang="zh-CN" sz="2700" kern="100" dirty="0">
                <a:latin typeface="Times New Roman"/>
                <a:cs typeface="Times New Roman"/>
              </a:rPr>
              <a:t>的立法宗旨，成为后世历代刑事立法的重要指导思想。《唐律疏议》是中华法系的代表性法典，体现</a:t>
            </a:r>
            <a:r>
              <a:rPr lang="zh-CN" altLang="zh-CN" sz="2700" kern="100" dirty="0">
                <a:latin typeface="宋体"/>
                <a:cs typeface="Times New Roman"/>
              </a:rPr>
              <a:t>“</a:t>
            </a:r>
            <a:r>
              <a:rPr lang="zh-CN" altLang="zh-CN" sz="2700" kern="100" dirty="0">
                <a:latin typeface="Times New Roman"/>
                <a:cs typeface="Times New Roman"/>
              </a:rPr>
              <a:t>法律道德化，道德法律化</a:t>
            </a:r>
            <a:r>
              <a:rPr lang="zh-CN" altLang="zh-CN" sz="2700" kern="100" dirty="0">
                <a:latin typeface="宋体"/>
                <a:cs typeface="Times New Roman"/>
              </a:rPr>
              <a:t>”</a:t>
            </a:r>
            <a:r>
              <a:rPr lang="zh-CN" altLang="zh-CN" sz="2700" kern="100" dirty="0">
                <a:latin typeface="Times New Roman"/>
                <a:cs typeface="Times New Roman"/>
              </a:rPr>
              <a:t>的特征，为以后历代封建王朝所传承和发展。由此可见</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．法律与人类社会是一对孪生兄弟</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B</a:t>
            </a:r>
            <a:r>
              <a:rPr lang="zh-CN" altLang="zh-CN" sz="2700" kern="100" dirty="0">
                <a:latin typeface="Times New Roman"/>
                <a:cs typeface="Times New Roman"/>
              </a:rPr>
              <a:t>．人类社会已经完全实现法治代替人治</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C</a:t>
            </a:r>
            <a:r>
              <a:rPr lang="zh-CN" altLang="zh-CN" sz="2700" kern="100" dirty="0">
                <a:latin typeface="Times New Roman"/>
                <a:cs typeface="Times New Roman"/>
              </a:rPr>
              <a:t>．中华法系独树一帜，是世界上最优秀的法律体系</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D</a:t>
            </a:r>
            <a:r>
              <a:rPr lang="zh-CN" altLang="zh-CN" sz="2700" kern="100" dirty="0">
                <a:latin typeface="Times New Roman"/>
                <a:cs typeface="Times New Roman"/>
              </a:rPr>
              <a:t>．中华法系源远流长，古老的中国为人类法治发展作出了重要贡献</a:t>
            </a:r>
            <a:endParaRPr lang="zh-CN" altLang="zh-CN" sz="2700" kern="100" dirty="0">
              <a:effectLst/>
              <a:latin typeface="宋体"/>
              <a:cs typeface="Courier New"/>
            </a:endParaRPr>
          </a:p>
        </p:txBody>
      </p:sp>
      <p:sp>
        <p:nvSpPr>
          <p:cNvPr id="3" name="矩形 2"/>
          <p:cNvSpPr/>
          <p:nvPr/>
        </p:nvSpPr>
        <p:spPr>
          <a:xfrm>
            <a:off x="324432"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96441" y="1403883"/>
            <a:ext cx="10692000" cy="2505301"/>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由材料可以看出中华法系源远流长，古老的中国为人类法治发展作出了重要贡献，</a:t>
            </a:r>
            <a:r>
              <a:rPr lang="en-US" altLang="zh-CN" kern="100" dirty="0">
                <a:latin typeface="Times New Roman"/>
                <a:ea typeface="华文楷体"/>
                <a:cs typeface="Courier New"/>
              </a:rPr>
              <a:t>D</a:t>
            </a:r>
            <a:r>
              <a:rPr lang="zh-CN" altLang="zh-CN" kern="100" dirty="0">
                <a:latin typeface="Times New Roman"/>
                <a:ea typeface="华文楷体"/>
                <a:cs typeface="Times New Roman"/>
              </a:rPr>
              <a:t>符合题意。人类社会产生的时间早于法律出现的时间，</a:t>
            </a:r>
            <a:r>
              <a:rPr lang="en-US" altLang="zh-CN" kern="100" dirty="0">
                <a:latin typeface="Times New Roman"/>
                <a:ea typeface="华文楷体"/>
                <a:cs typeface="Courier New"/>
              </a:rPr>
              <a:t>A</a:t>
            </a:r>
            <a:r>
              <a:rPr lang="zh-CN" altLang="zh-CN" kern="100" dirty="0">
                <a:latin typeface="Times New Roman"/>
                <a:ea typeface="华文楷体"/>
                <a:cs typeface="Times New Roman"/>
              </a:rPr>
              <a:t>错误。人类社会并未完全实现法治代替人治，</a:t>
            </a:r>
            <a:r>
              <a:rPr lang="en-US" altLang="zh-CN" kern="100" dirty="0">
                <a:latin typeface="Times New Roman"/>
                <a:ea typeface="华文楷体"/>
                <a:cs typeface="Courier New"/>
              </a:rPr>
              <a:t>B</a:t>
            </a:r>
            <a:r>
              <a:rPr lang="zh-CN" altLang="zh-CN" kern="100" dirty="0">
                <a:latin typeface="Times New Roman"/>
                <a:ea typeface="华文楷体"/>
                <a:cs typeface="Times New Roman"/>
              </a:rPr>
              <a:t>错误。中华法系是世界上最优秀的法律体系的说法太绝对，</a:t>
            </a:r>
            <a:r>
              <a:rPr lang="en-US" altLang="zh-CN" kern="100" dirty="0">
                <a:latin typeface="Times New Roman"/>
                <a:ea typeface="华文楷体"/>
                <a:cs typeface="Courier New"/>
              </a:rPr>
              <a:t>C</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3160610269"/>
              </p:ext>
            </p:extLst>
          </p:nvPr>
        </p:nvGraphicFramePr>
        <p:xfrm>
          <a:off x="576263" y="2339987"/>
          <a:ext cx="10369550" cy="2916682"/>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．通过了解我国法律发展的历史，懂得法治的决定性因素，理解马克思主义是我国法治建设的理论基础。</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．根据我国法治发展的历程和实践，理解我国法治建设的成就，坚定认同依法治国、建设社会主义法治国家这一中国人民的主张、理念、实践。</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118179"/>
            <a:ext cx="10693400" cy="499367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我国法律发展的历史</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611795"/>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449808895"/>
              </p:ext>
            </p:extLst>
          </p:nvPr>
        </p:nvGraphicFramePr>
        <p:xfrm>
          <a:off x="576263" y="1832867"/>
          <a:ext cx="10369550" cy="4181856"/>
        </p:xfrm>
        <a:graphic>
          <a:graphicData uri="http://schemas.openxmlformats.org/drawingml/2006/table">
            <a:tbl>
              <a:tblPr/>
              <a:tblGrid>
                <a:gridCol w="1692386">
                  <a:extLst>
                    <a:ext uri="{9D8B030D-6E8A-4147-A177-3AD203B41FA5}">
                      <a16:colId xmlns:a16="http://schemas.microsoft.com/office/drawing/2014/main" val="20000"/>
                    </a:ext>
                  </a:extLst>
                </a:gridCol>
                <a:gridCol w="8677164">
                  <a:extLst>
                    <a:ext uri="{9D8B030D-6E8A-4147-A177-3AD203B41FA5}">
                      <a16:colId xmlns:a16="http://schemas.microsoft.com/office/drawing/2014/main" val="20001"/>
                    </a:ext>
                  </a:extLst>
                </a:gridCol>
              </a:tblGrid>
              <a:tr h="597408">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时间</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内容</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194816">
                <a:tc>
                  <a:txBody>
                    <a:bodyPr/>
                    <a:lstStyle/>
                    <a:p>
                      <a:pPr algn="ctr">
                        <a:lnSpc>
                          <a:spcPct val="140000"/>
                        </a:lnSpc>
                        <a:spcAft>
                          <a:spcPts val="0"/>
                        </a:spcAft>
                      </a:pPr>
                      <a:r>
                        <a:rPr lang="zh-CN" sz="2800" b="1" kern="100">
                          <a:effectLst/>
                          <a:latin typeface="Times New Roman"/>
                          <a:cs typeface="Times New Roman"/>
                        </a:rPr>
                        <a:t>春秋战国时期</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开始制定成文法，并通过铸刑鼎、书竹简等方式发布法律</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97408">
                <a:tc>
                  <a:txBody>
                    <a:bodyPr/>
                    <a:lstStyle/>
                    <a:p>
                      <a:pPr algn="ctr">
                        <a:lnSpc>
                          <a:spcPct val="140000"/>
                        </a:lnSpc>
                        <a:spcAft>
                          <a:spcPts val="0"/>
                        </a:spcAft>
                      </a:pPr>
                      <a:r>
                        <a:rPr lang="zh-CN" sz="2800" b="1" kern="100">
                          <a:effectLst/>
                          <a:latin typeface="Times New Roman"/>
                          <a:cs typeface="Times New Roman"/>
                        </a:rPr>
                        <a:t>西汉时期</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儒家思想成为政治生活的主导思想，强调礼法结合</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97408">
                <a:tc>
                  <a:txBody>
                    <a:bodyPr/>
                    <a:lstStyle/>
                    <a:p>
                      <a:pPr algn="ctr">
                        <a:lnSpc>
                          <a:spcPct val="140000"/>
                        </a:lnSpc>
                        <a:spcAft>
                          <a:spcPts val="0"/>
                        </a:spcAft>
                      </a:pPr>
                      <a:r>
                        <a:rPr lang="zh-CN" sz="2800" b="1" kern="100">
                          <a:effectLst/>
                          <a:latin typeface="Times New Roman"/>
                          <a:cs typeface="Times New Roman"/>
                        </a:rPr>
                        <a:t>唐朝时期</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我国形成了较为完备的封建法典</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194816">
                <a:tc>
                  <a:txBody>
                    <a:bodyPr/>
                    <a:lstStyle/>
                    <a:p>
                      <a:pPr algn="ctr">
                        <a:lnSpc>
                          <a:spcPct val="140000"/>
                        </a:lnSpc>
                        <a:spcAft>
                          <a:spcPts val="0"/>
                        </a:spcAft>
                      </a:pPr>
                      <a:r>
                        <a:rPr lang="zh-CN" sz="2800" b="1" kern="100">
                          <a:effectLst/>
                          <a:latin typeface="Times New Roman"/>
                          <a:cs typeface="Times New Roman"/>
                        </a:rPr>
                        <a:t>鸦片战争以后</a:t>
                      </a:r>
                      <a:endParaRPr lang="zh-CN" sz="10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一些仁人志士试图将近代西方国家的法治模式移植到中国，最终归于失败</a:t>
                      </a:r>
                      <a:endParaRPr lang="zh-CN" sz="10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89437192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马克思主义是我国法治建设的理论基础</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708277"/>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马克思、恩格斯第一次深刻揭示了法与阶级、阶级斗争的内在联系，第一次深刻揭示了法与国家、政权之间的必然联系。</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就法与阶级、阶级斗争的关系来说，法律反映的是统治阶级还是人民群众的利益？</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法是由国家制定或认可并由国家强制力保证实施的，反映由特定社会物质生活条件所决定的统治阶级意志的规范体系。法律是统治阶级意志的体现，是国家的统治工具。</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在社会主义国家，人民是国家的主人，法律反映广大人民群众的根本利益和共同意志。</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中华法系在世界几大法系中独树一帜，其中有很多优秀的思想和理念。比如，出礼入刑、隆礼重法的治国策略，民为邦本、本固邦宁的民本理念，天下无讼、以和为贵的价值追求，德主刑辅、明德慎罚的慎刑思想，援法断罪、罚当其罪的平等观念，保护鳏寡孤独、老幼妇残的恤刑原则，等等，都彰显了中华优秀传统法律文化的智慧。</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就法与国家、政权的关系来说，法律的职能只在于实现阶级统治吗？</a:t>
            </a:r>
            <a:endParaRPr lang="zh-CN" altLang="zh-CN" sz="1050" kern="100" dirty="0">
              <a:effectLst/>
              <a:latin typeface="宋体"/>
              <a:cs typeface="Courier New"/>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天下无讼、以和为贵的价值追求，体现了法是维持社会秩序、调整社会关系的一种社会规范。</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出礼入刑、隆礼重法的治国策略，体现了法是由国家制定或认可的社会规范。</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民为邦本、本固邦宁的民本理念，体现了法是由国家强制力保证实施的具有普遍约束力的社会规范。④慎刑思想、平等观念、恤刑原则，体现了法在国家治理中既有政治功能，又具有社会职能。</a:t>
            </a:r>
            <a:endParaRPr lang="zh-CN" altLang="zh-CN" sz="1050" kern="100" dirty="0">
              <a:effectLst/>
              <a:latin typeface="宋体"/>
              <a:cs typeface="Courier New"/>
            </a:endParaRPr>
          </a:p>
        </p:txBody>
      </p:sp>
    </p:spTree>
    <p:extLst>
      <p:ext uri="{BB962C8B-B14F-4D97-AF65-F5344CB8AC3E}">
        <p14:creationId xmlns:p14="http://schemas.microsoft.com/office/powerpoint/2010/main" val="9370138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．习近平总书记在党的二十大报告中强调：</a:t>
            </a:r>
            <a:r>
              <a:rPr lang="en-US" altLang="zh-CN" kern="100" dirty="0">
                <a:latin typeface="宋体"/>
                <a:cs typeface="Times New Roman"/>
              </a:rPr>
              <a:t>“</a:t>
            </a:r>
            <a:r>
              <a:rPr lang="zh-CN" altLang="zh-CN" kern="100" dirty="0">
                <a:latin typeface="Times New Roman"/>
                <a:cs typeface="Times New Roman"/>
              </a:rPr>
              <a:t>全面依法治国是国家治理的一场深刻革命，关系党执政兴国，关系人民幸福安康，关系党和国家长治久安。必须更好发挥法治固根本、稳预期、利长远的保障作用，在法治轨道上全面建设社会主义现代化国家。</a:t>
            </a:r>
            <a:r>
              <a:rPr lang="en-US" altLang="zh-CN" kern="100" dirty="0">
                <a:latin typeface="宋体"/>
                <a:cs typeface="Times New Roman"/>
              </a:rPr>
              <a:t>”</a:t>
            </a:r>
            <a:r>
              <a:rPr lang="zh-CN" altLang="zh-CN" kern="100" dirty="0">
                <a:latin typeface="Times New Roman"/>
                <a:cs typeface="Times New Roman"/>
              </a:rPr>
              <a:t>这表明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党的领导是人民民主专政的本质　②法律是治国之重器，法治是国家治理的重要依托　③党的领导、人民当家作主、依法治国是有机统一的　④我国法律是公民意志的体现，有利于公民当家作主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672805"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108820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更好发挥法治固根本、稳预期、利长远的保障作用，体现了法律是治国之重器，法治是国家治理的重要依托，</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符合题意。全面依法治国是国家治理的一场深刻革命，关系党执政兴国，关系人民幸福安康，关系党和国家长治久安，说明党的领导、人民当家作主、依法治国是有机统一的，</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符合题意。人民民主专政的本质是人民当家作主，①错误。我国法律是人民意志的体现，有利于人民当家作主，④错误。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71859264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．马克思主义法治理论是无产阶级战胜资产阶级、社会主义战胜资本主义的锐利武器，为社会主义法律与法治的创建提供了重要的理论先导，也是社会主义法治建设极为重要的理论渊源。下列表述正确的是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．法是与人类社会一起产生的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．法在本质上反映社会各阶级的意志</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．我们要推动马克思主义法治理论中国化发展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．法是由社会成员自觉遵守的社会规范</a:t>
            </a:r>
            <a:endParaRPr lang="zh-CN" altLang="zh-CN" sz="1050" kern="100" dirty="0">
              <a:effectLst/>
              <a:latin typeface="宋体"/>
              <a:cs typeface="Courier New"/>
            </a:endParaRPr>
          </a:p>
        </p:txBody>
      </p:sp>
      <p:sp>
        <p:nvSpPr>
          <p:cNvPr id="3" name="矩形 2"/>
          <p:cNvSpPr/>
          <p:nvPr/>
        </p:nvSpPr>
        <p:spPr>
          <a:xfrm>
            <a:off x="324432" y="432194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78178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马克思主义法治理论是无产阶级战胜资产阶级、社会主义战胜资本主义的锐利武器，为社会主义法律与法治的创建提供了重要的理论先导，也是社会主义法治建设极为重要的理论渊源，因此我们要推动马克思主义法治理论中国化发展，</a:t>
            </a:r>
            <a:r>
              <a:rPr lang="en-US" altLang="zh-CN" kern="100" dirty="0">
                <a:latin typeface="Times New Roman"/>
                <a:ea typeface="华文楷体"/>
                <a:cs typeface="Courier New"/>
              </a:rPr>
              <a:t>C</a:t>
            </a:r>
            <a:r>
              <a:rPr lang="zh-CN" altLang="zh-CN" kern="100" dirty="0">
                <a:latin typeface="Times New Roman"/>
                <a:ea typeface="华文楷体"/>
                <a:cs typeface="Times New Roman"/>
              </a:rPr>
              <a:t>正确。法是人类社会发展到一定阶段的产物，</a:t>
            </a:r>
            <a:r>
              <a:rPr lang="en-US" altLang="zh-CN" kern="100" dirty="0">
                <a:latin typeface="Times New Roman"/>
                <a:ea typeface="华文楷体"/>
                <a:cs typeface="Courier New"/>
              </a:rPr>
              <a:t>A</a:t>
            </a:r>
            <a:r>
              <a:rPr lang="zh-CN" altLang="zh-CN" kern="100" dirty="0">
                <a:latin typeface="Times New Roman"/>
                <a:ea typeface="华文楷体"/>
                <a:cs typeface="Times New Roman"/>
              </a:rPr>
              <a:t>错误。法在本质上是统治阶级意志的体现，</a:t>
            </a:r>
            <a:r>
              <a:rPr lang="en-US" altLang="zh-CN" kern="100" dirty="0">
                <a:latin typeface="Times New Roman"/>
                <a:ea typeface="华文楷体"/>
                <a:cs typeface="Courier New"/>
              </a:rPr>
              <a:t>B</a:t>
            </a:r>
            <a:r>
              <a:rPr lang="zh-CN" altLang="zh-CN" kern="100" dirty="0">
                <a:latin typeface="Times New Roman"/>
                <a:ea typeface="华文楷体"/>
                <a:cs typeface="Times New Roman"/>
              </a:rPr>
              <a:t>错误。道德是由社会成员自觉遵守的社会规范，法是由国家制定或认可的社会规范，</a:t>
            </a:r>
            <a:r>
              <a:rPr lang="en-US" altLang="zh-CN" kern="100" dirty="0">
                <a:latin typeface="Times New Roman"/>
                <a:ea typeface="华文楷体"/>
                <a:cs typeface="Courier New"/>
              </a:rPr>
              <a:t>D</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50742722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082175"/>
            <a:ext cx="10693400" cy="521989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比较法的两个职能</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575791"/>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2948451699"/>
              </p:ext>
            </p:extLst>
          </p:nvPr>
        </p:nvGraphicFramePr>
        <p:xfrm>
          <a:off x="576263" y="1766251"/>
          <a:ext cx="10369550" cy="4608576"/>
        </p:xfrm>
        <a:graphic>
          <a:graphicData uri="http://schemas.openxmlformats.org/drawingml/2006/table">
            <a:tbl>
              <a:tblPr/>
              <a:tblGrid>
                <a:gridCol w="540258">
                  <a:extLst>
                    <a:ext uri="{9D8B030D-6E8A-4147-A177-3AD203B41FA5}">
                      <a16:colId xmlns:a16="http://schemas.microsoft.com/office/drawing/2014/main" val="20000"/>
                    </a:ext>
                  </a:extLst>
                </a:gridCol>
                <a:gridCol w="1044116">
                  <a:extLst>
                    <a:ext uri="{9D8B030D-6E8A-4147-A177-3AD203B41FA5}">
                      <a16:colId xmlns:a16="http://schemas.microsoft.com/office/drawing/2014/main" val="20001"/>
                    </a:ext>
                  </a:extLst>
                </a:gridCol>
                <a:gridCol w="4680520">
                  <a:extLst>
                    <a:ext uri="{9D8B030D-6E8A-4147-A177-3AD203B41FA5}">
                      <a16:colId xmlns:a16="http://schemas.microsoft.com/office/drawing/2014/main" val="20002"/>
                    </a:ext>
                  </a:extLst>
                </a:gridCol>
                <a:gridCol w="4104656">
                  <a:extLst>
                    <a:ext uri="{9D8B030D-6E8A-4147-A177-3AD203B41FA5}">
                      <a16:colId xmlns:a16="http://schemas.microsoft.com/office/drawing/2014/main" val="20003"/>
                    </a:ext>
                  </a:extLst>
                </a:gridCol>
              </a:tblGrid>
              <a:tr h="0">
                <a:tc gridSpan="2">
                  <a:txBody>
                    <a:bodyPr/>
                    <a:lstStyle/>
                    <a:p>
                      <a:pPr algn="ctr">
                        <a:lnSpc>
                          <a:spcPct val="140000"/>
                        </a:lnSpc>
                        <a:spcAft>
                          <a:spcPts val="0"/>
                        </a:spcAft>
                      </a:pPr>
                      <a:r>
                        <a:rPr lang="zh-CN" sz="2400" b="1" kern="100">
                          <a:solidFill>
                            <a:srgbClr val="C00000"/>
                          </a:solidFill>
                          <a:effectLst/>
                          <a:latin typeface="宋体"/>
                          <a:ea typeface="微软雅黑"/>
                          <a:cs typeface="Times New Roman"/>
                        </a:rPr>
                        <a:t>职能</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ltLang="en-US"/>
                    </a:p>
                  </a:txBody>
                  <a:tcPr/>
                </a:tc>
                <a:tc>
                  <a:txBody>
                    <a:bodyPr/>
                    <a:lstStyle/>
                    <a:p>
                      <a:pPr algn="ctr">
                        <a:lnSpc>
                          <a:spcPct val="140000"/>
                        </a:lnSpc>
                        <a:spcAft>
                          <a:spcPts val="0"/>
                        </a:spcAft>
                      </a:pPr>
                      <a:r>
                        <a:rPr lang="zh-CN" sz="2400" b="1" kern="100">
                          <a:solidFill>
                            <a:srgbClr val="C00000"/>
                          </a:solidFill>
                          <a:effectLst/>
                          <a:latin typeface="宋体"/>
                          <a:ea typeface="微软雅黑"/>
                          <a:cs typeface="Times New Roman"/>
                        </a:rPr>
                        <a:t>政治职能</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400" b="1" kern="100">
                          <a:solidFill>
                            <a:srgbClr val="C00000"/>
                          </a:solidFill>
                          <a:effectLst/>
                          <a:latin typeface="宋体"/>
                          <a:ea typeface="微软雅黑"/>
                          <a:cs typeface="Times New Roman"/>
                        </a:rPr>
                        <a:t>社会职能</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302260">
                <a:tc rowSpan="2">
                  <a:txBody>
                    <a:bodyPr/>
                    <a:lstStyle/>
                    <a:p>
                      <a:pPr algn="ctr">
                        <a:lnSpc>
                          <a:spcPct val="140000"/>
                        </a:lnSpc>
                        <a:spcAft>
                          <a:spcPts val="0"/>
                        </a:spcAft>
                      </a:pPr>
                      <a:r>
                        <a:rPr lang="zh-CN" sz="2400" b="1" kern="100" dirty="0">
                          <a:effectLst/>
                          <a:latin typeface="Times New Roman"/>
                          <a:cs typeface="Times New Roman"/>
                        </a:rPr>
                        <a:t>区别</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400" b="1" kern="100">
                          <a:effectLst/>
                          <a:latin typeface="Times New Roman"/>
                          <a:cs typeface="Times New Roman"/>
                        </a:rPr>
                        <a:t>含义</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400" b="1" kern="100">
                          <a:effectLst/>
                          <a:latin typeface="Times New Roman"/>
                          <a:cs typeface="Times New Roman"/>
                        </a:rPr>
                        <a:t>法维护一定阶级统治的作用</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400" b="1" kern="100">
                          <a:effectLst/>
                          <a:latin typeface="Times New Roman"/>
                          <a:cs typeface="Times New Roman"/>
                        </a:rPr>
                        <a:t>法管理一定社会公共事务的作用</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226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400" b="1" kern="100">
                          <a:effectLst/>
                          <a:latin typeface="Times New Roman"/>
                          <a:cs typeface="Times New Roman"/>
                        </a:rPr>
                        <a:t>表现</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en-US" sz="2400" b="1" kern="100">
                          <a:effectLst/>
                          <a:latin typeface="Times New Roman"/>
                          <a:cs typeface="Courier New"/>
                        </a:rPr>
                        <a:t>①</a:t>
                      </a:r>
                      <a:r>
                        <a:rPr lang="zh-CN" sz="2400" b="1" kern="100">
                          <a:effectLst/>
                          <a:latin typeface="Times New Roman"/>
                          <a:cs typeface="Times New Roman"/>
                        </a:rPr>
                        <a:t>体现国家政权的性质，确认统治阶级的统治地位。</a:t>
                      </a:r>
                      <a:r>
                        <a:rPr lang="en-US" sz="2400" b="1" kern="100">
                          <a:effectLst/>
                          <a:latin typeface="Times New Roman"/>
                          <a:cs typeface="Courier New"/>
                        </a:rPr>
                        <a:t>②</a:t>
                      </a:r>
                      <a:r>
                        <a:rPr lang="zh-CN" sz="2400" b="1" kern="100">
                          <a:effectLst/>
                          <a:latin typeface="Times New Roman"/>
                          <a:cs typeface="Times New Roman"/>
                        </a:rPr>
                        <a:t>镇压被统治阶级的反抗。</a:t>
                      </a:r>
                      <a:r>
                        <a:rPr lang="en-US" sz="2400" b="1" kern="100">
                          <a:effectLst/>
                          <a:latin typeface="Times New Roman"/>
                          <a:cs typeface="Courier New"/>
                        </a:rPr>
                        <a:t>③</a:t>
                      </a:r>
                      <a:r>
                        <a:rPr lang="zh-CN" sz="2400" b="1" kern="100">
                          <a:effectLst/>
                          <a:latin typeface="Times New Roman"/>
                          <a:cs typeface="Times New Roman"/>
                        </a:rPr>
                        <a:t>调整统治阶级内部关系。④维护经济基础</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en-US" sz="2400" b="1" kern="100">
                          <a:effectLst/>
                          <a:latin typeface="Times New Roman"/>
                          <a:cs typeface="Courier New"/>
                        </a:rPr>
                        <a:t>①</a:t>
                      </a:r>
                      <a:r>
                        <a:rPr lang="zh-CN" sz="2400" b="1" kern="100">
                          <a:effectLst/>
                          <a:latin typeface="Times New Roman"/>
                          <a:cs typeface="Times New Roman"/>
                        </a:rPr>
                        <a:t>维护人类社会的基本生活条件。</a:t>
                      </a:r>
                      <a:r>
                        <a:rPr lang="en-US" sz="2400" b="1" kern="100">
                          <a:effectLst/>
                          <a:latin typeface="Times New Roman"/>
                          <a:cs typeface="Courier New"/>
                        </a:rPr>
                        <a:t>②</a:t>
                      </a:r>
                      <a:r>
                        <a:rPr lang="zh-CN" sz="2400" b="1" kern="100">
                          <a:effectLst/>
                          <a:latin typeface="Times New Roman"/>
                          <a:cs typeface="Times New Roman"/>
                        </a:rPr>
                        <a:t>发展社会生产力。</a:t>
                      </a:r>
                      <a:r>
                        <a:rPr lang="en-US" sz="2400" b="1" kern="100">
                          <a:effectLst/>
                          <a:latin typeface="Times New Roman"/>
                          <a:cs typeface="Courier New"/>
                        </a:rPr>
                        <a:t>③</a:t>
                      </a:r>
                      <a:r>
                        <a:rPr lang="zh-CN" sz="2400" b="1" kern="100">
                          <a:effectLst/>
                          <a:latin typeface="Times New Roman"/>
                          <a:cs typeface="Times New Roman"/>
                        </a:rPr>
                        <a:t>发展社会文化。</a:t>
                      </a:r>
                      <a:r>
                        <a:rPr lang="en-US" sz="2400" b="1" kern="100">
                          <a:effectLst/>
                          <a:latin typeface="Times New Roman"/>
                          <a:cs typeface="Courier New"/>
                        </a:rPr>
                        <a:t>④</a:t>
                      </a:r>
                      <a:r>
                        <a:rPr lang="zh-CN" sz="2400" b="1" kern="100">
                          <a:effectLst/>
                          <a:latin typeface="Times New Roman"/>
                          <a:cs typeface="Times New Roman"/>
                        </a:rPr>
                        <a:t>规范某些技术指标</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2260">
                <a:tc gridSpan="2">
                  <a:txBody>
                    <a:bodyPr/>
                    <a:lstStyle/>
                    <a:p>
                      <a:pPr algn="ctr">
                        <a:lnSpc>
                          <a:spcPct val="140000"/>
                        </a:lnSpc>
                        <a:spcAft>
                          <a:spcPts val="0"/>
                        </a:spcAft>
                      </a:pPr>
                      <a:r>
                        <a:rPr lang="zh-CN" sz="2400" b="1" kern="100">
                          <a:effectLst/>
                          <a:latin typeface="Times New Roman"/>
                          <a:cs typeface="Times New Roman"/>
                        </a:rPr>
                        <a:t>联系</a:t>
                      </a:r>
                      <a:endParaRPr lang="zh-CN" sz="24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40000"/>
                        </a:lnSpc>
                        <a:spcAft>
                          <a:spcPts val="0"/>
                        </a:spcAft>
                      </a:pPr>
                      <a:r>
                        <a:rPr lang="zh-CN" sz="2400" b="1" kern="100" dirty="0">
                          <a:effectLst/>
                          <a:latin typeface="Times New Roman"/>
                          <a:cs typeface="Times New Roman"/>
                        </a:rPr>
                        <a:t>政治职能是法的作用的核心，决定社会职能；社会职能是政治职能的基础和体现，二者是统一的</a:t>
                      </a:r>
                      <a:endParaRPr lang="zh-CN" sz="24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6873493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新中国法治建设的成就</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356380"/>
            <a:ext cx="10692000" cy="4243982"/>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zh-CN" altLang="zh-CN" kern="100" dirty="0">
                <a:latin typeface="Times New Roman"/>
                <a:ea typeface="华文楷体"/>
                <a:cs typeface="Times New Roman"/>
              </a:rPr>
              <a:t>方向决定前途，道路决定命运。在全面推进依法治国、加快建设社会主义法治国家</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伟大进程中，中国共产党坚定不移走中国特色社会主义法治道路，推动当代中国法治建设发生历史性变革、取得历史性成就。</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我国为什么要走中国特色社会主义法治道路？</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我国在法治建设方面取得了哪些历史性成就？</a:t>
            </a:r>
            <a:endParaRPr lang="zh-CN" altLang="zh-CN" sz="1050" kern="100" dirty="0">
              <a:effectLst/>
              <a:latin typeface="宋体"/>
              <a:cs typeface="Courier New"/>
            </a:endParaRPr>
          </a:p>
        </p:txBody>
      </p:sp>
    </p:spTree>
    <p:extLst>
      <p:ext uri="{BB962C8B-B14F-4D97-AF65-F5344CB8AC3E}">
        <p14:creationId xmlns:p14="http://schemas.microsoft.com/office/powerpoint/2010/main" val="46314066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711785"/>
          </a:xfrm>
        </p:spPr>
        <p:txBody>
          <a:bodyPr/>
          <a:lstStyle/>
          <a:p>
            <a:pPr algn="just">
              <a:spcAft>
                <a:spcPts val="0"/>
              </a:spcAft>
            </a:pPr>
            <a:r>
              <a:rPr lang="zh-CN" altLang="zh-CN" kern="100" dirty="0">
                <a:latin typeface="Times New Roman"/>
                <a:ea typeface="黑体"/>
                <a:cs typeface="Times New Roman"/>
              </a:rPr>
              <a:t>一、我国法律发展的历史</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．法律的产生和作用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产生：法律是人类社会发展到一定</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的产物。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法律有什么作用？</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法律体现着统治阶级的意志，是实现国家职能的工具，它既维护公共管理秩序，也保障正常的社会生活。</a:t>
            </a:r>
            <a:endParaRPr lang="zh-CN" altLang="zh-CN" sz="1050" kern="100" dirty="0">
              <a:latin typeface="宋体"/>
              <a:cs typeface="Courier New"/>
            </a:endParaRPr>
          </a:p>
        </p:txBody>
      </p:sp>
      <p:sp>
        <p:nvSpPr>
          <p:cNvPr id="4" name="副标题 2"/>
          <p:cNvSpPr txBox="1">
            <a:spLocks/>
          </p:cNvSpPr>
          <p:nvPr/>
        </p:nvSpPr>
        <p:spPr>
          <a:xfrm>
            <a:off x="408749" y="5220307"/>
            <a:ext cx="10692000" cy="1239635"/>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itchFamily="34" charset="0"/>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eaLnBrk="0" fontAlgn="base" hangingPunct="0">
              <a:lnSpc>
                <a:spcPct val="90000"/>
              </a:lnSpc>
              <a:spcBef>
                <a:spcPts val="500"/>
              </a:spcBef>
              <a:spcAft>
                <a:spcPct val="0"/>
              </a:spcAft>
              <a:buFont typeface="Arial" pitchFamily="34" charset="0"/>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itchFamily="34" charset="0"/>
              <a:buNone/>
              <a:defRPr sz="1800" kern="1200">
                <a:solidFill>
                  <a:schemeClr val="tx1"/>
                </a:solidFill>
                <a:latin typeface="+mn-lt"/>
                <a:ea typeface="+mn-ea"/>
                <a:cs typeface="+mn-cs"/>
              </a:defRPr>
            </a:lvl3pPr>
            <a:lvl4pPr marL="1371600" indent="0" algn="ctr" rtl="0" eaLnBrk="0" fontAlgn="base" hangingPunct="0">
              <a:lnSpc>
                <a:spcPct val="90000"/>
              </a:lnSpc>
              <a:spcBef>
                <a:spcPts val="500"/>
              </a:spcBef>
              <a:spcAft>
                <a:spcPct val="0"/>
              </a:spcAft>
              <a:buFont typeface="Arial" pitchFamily="34" charset="0"/>
              <a:buNone/>
              <a:defRPr sz="1600" kern="1200">
                <a:solidFill>
                  <a:schemeClr val="tx1"/>
                </a:solidFill>
                <a:latin typeface="+mn-lt"/>
                <a:ea typeface="+mn-ea"/>
                <a:cs typeface="+mn-cs"/>
              </a:defRPr>
            </a:lvl4pPr>
            <a:lvl5pPr marL="1828800" indent="0" algn="ctr" rtl="0" eaLnBrk="0" fontAlgn="base" hangingPunct="0">
              <a:lnSpc>
                <a:spcPct val="90000"/>
              </a:lnSpc>
              <a:spcBef>
                <a:spcPts val="500"/>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法律具有阶级性，体现着统治阶级的意志，是实现国家职能的工具。法律既维护公共管理秩序，也保障正常的社会生活。</a:t>
            </a:r>
            <a:endParaRPr lang="zh-CN" altLang="zh-CN" sz="1050" kern="100" dirty="0">
              <a:latin typeface="宋体"/>
              <a:cs typeface="Courier New"/>
            </a:endParaRPr>
          </a:p>
        </p:txBody>
      </p:sp>
      <p:sp>
        <p:nvSpPr>
          <p:cNvPr id="2" name="矩形 1"/>
          <p:cNvSpPr/>
          <p:nvPr/>
        </p:nvSpPr>
        <p:spPr>
          <a:xfrm>
            <a:off x="6157081" y="2932891"/>
            <a:ext cx="1620957" cy="523220"/>
          </a:xfrm>
          <a:prstGeom prst="rect">
            <a:avLst/>
          </a:prstGeom>
        </p:spPr>
        <p:txBody>
          <a:bodyPr wrap="none">
            <a:spAutoFit/>
          </a:bodyPr>
          <a:lstStyle/>
          <a:p>
            <a:r>
              <a:rPr lang="zh-CN" altLang="zh-CN" b="1" dirty="0">
                <a:latin typeface="Times New Roman"/>
                <a:ea typeface="华文楷体"/>
                <a:cs typeface="Times New Roman"/>
              </a:rPr>
              <a:t>历史阶段</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049361"/>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(1)①</a:t>
            </a:r>
            <a:r>
              <a:rPr lang="zh-CN" altLang="zh-CN" kern="100" dirty="0">
                <a:latin typeface="Times New Roman"/>
                <a:ea typeface="华文楷体"/>
                <a:cs typeface="Times New Roman"/>
              </a:rPr>
              <a:t>一国的法治总是由该国的国情和社会制度所决定并与其相适应的。</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中国特色社会主义法治道路是由我国的基本国情和社会主义制度决定的，同中国特色社会主义事业相适应。③依法治国，建设社会主义法治国家，是中国人民的主张、理念，也是中国人民的实践。</a:t>
            </a:r>
            <a:endParaRPr lang="zh-CN" altLang="zh-CN" sz="1050" kern="100" dirty="0">
              <a:effectLst/>
              <a:latin typeface="宋体"/>
              <a:cs typeface="Courier New"/>
            </a:endParaRPr>
          </a:p>
        </p:txBody>
      </p:sp>
    </p:spTree>
    <p:extLst>
      <p:ext uri="{BB962C8B-B14F-4D97-AF65-F5344CB8AC3E}">
        <p14:creationId xmlns:p14="http://schemas.microsoft.com/office/powerpoint/2010/main" val="30986873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5225341"/>
          </a:xfrm>
        </p:spPr>
        <p:txBody>
          <a:bodyPr/>
          <a:lstStyle/>
          <a:p>
            <a:pPr algn="just">
              <a:lnSpc>
                <a:spcPct val="120000"/>
              </a:lnSpc>
              <a:spcAft>
                <a:spcPts val="0"/>
              </a:spcAft>
            </a:pPr>
            <a:r>
              <a:rPr lang="en-US" altLang="zh-CN" kern="100" dirty="0">
                <a:latin typeface="Times New Roman"/>
                <a:ea typeface="华文楷体"/>
                <a:cs typeface="Courier New"/>
              </a:rPr>
              <a:t>(2)①</a:t>
            </a:r>
            <a:r>
              <a:rPr lang="zh-CN" altLang="zh-CN" kern="100" dirty="0">
                <a:latin typeface="Times New Roman"/>
                <a:ea typeface="华文楷体"/>
                <a:cs typeface="Times New Roman"/>
              </a:rPr>
              <a:t>我国形成了以宪法为核心的中国特色社会主义法律体系。在现行宪法基础上，制定并完善了一大批法律、法规，法律体系日趋完备，立法的科学化、民主化水平和立法质量不断提高。</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依法行政和公正司法水平不断提高。建立健全科学完备的行政执法和司法体制，保证了行政机关和司法机关按照法定权限和程序行使权力、履行职责。</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人权的法治保障取得巨大成就。在通过经济社会发展改善人民的生存权和发展权的同时，国家高度重视通过宪法和法律保障公民的基本权利和自由。我国将人权保障贯穿法治建设的各个环节，使人权法治保障水平达到了新的高度。④在习近平法治思想的指引下，中国特色社会主义法治事业蓬勃发展。</a:t>
            </a:r>
            <a:endParaRPr lang="zh-CN" altLang="zh-CN" sz="1050" kern="100" dirty="0">
              <a:effectLst/>
              <a:latin typeface="宋体"/>
              <a:cs typeface="Courier New"/>
            </a:endParaRPr>
          </a:p>
        </p:txBody>
      </p:sp>
    </p:spTree>
    <p:extLst>
      <p:ext uri="{BB962C8B-B14F-4D97-AF65-F5344CB8AC3E}">
        <p14:creationId xmlns:p14="http://schemas.microsoft.com/office/powerpoint/2010/main" val="101419832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．法律是治国重器，必然要与经济社会发展同频共振。改革开放后，我国经济社会的快速发展推动社会主义法治建设走上快车道。这告诉我们，推动社会主义法治建设必须</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marL="630238" indent="-630238" algn="just">
              <a:spcAft>
                <a:spcPts val="0"/>
              </a:spcAft>
            </a:pPr>
            <a:r>
              <a:rPr lang="en-US" altLang="zh-CN" kern="100" dirty="0">
                <a:latin typeface="Times New Roman"/>
                <a:cs typeface="Courier New"/>
              </a:rPr>
              <a:t>A</a:t>
            </a:r>
            <a:r>
              <a:rPr lang="zh-CN" altLang="zh-CN" kern="100" dirty="0">
                <a:latin typeface="Times New Roman"/>
                <a:cs typeface="Times New Roman"/>
              </a:rPr>
              <a:t>．使国家在经济、政治、文化、社会和生态文明建设的各个方面有法可依</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．坚持党的领导、人民当家作主和依法治国有机统一</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．建立和完善中国特色社会主义法律体系，全面实施依法行政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．完善权力的制约和监督机制，保障公民的合法权益</a:t>
            </a:r>
            <a:endParaRPr lang="zh-CN" altLang="zh-CN" sz="1050" kern="100" dirty="0">
              <a:effectLst/>
              <a:latin typeface="宋体"/>
              <a:cs typeface="Courier New"/>
            </a:endParaRPr>
          </a:p>
        </p:txBody>
      </p:sp>
      <p:sp>
        <p:nvSpPr>
          <p:cNvPr id="4" name="矩形 3"/>
          <p:cNvSpPr/>
          <p:nvPr/>
        </p:nvSpPr>
        <p:spPr>
          <a:xfrm>
            <a:off x="360437" y="3240087"/>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1002605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425584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法律必然要与经济社会发展同频共振，这强调推动社会主义法治建设必须使国家在经济、政治、文化、社会和生态文明建设的各个方面有法可依，</a:t>
            </a:r>
            <a:r>
              <a:rPr lang="en-US" altLang="zh-CN" kern="100" dirty="0">
                <a:latin typeface="Times New Roman"/>
                <a:ea typeface="华文楷体"/>
                <a:cs typeface="Courier New"/>
              </a:rPr>
              <a:t>A</a:t>
            </a:r>
            <a:r>
              <a:rPr lang="zh-CN" altLang="zh-CN" kern="100" dirty="0">
                <a:latin typeface="Times New Roman"/>
                <a:ea typeface="华文楷体"/>
                <a:cs typeface="Times New Roman"/>
              </a:rPr>
              <a:t>正确。材料没有体现坚持党的领导、人民当家作主和依法治国有机统一，</a:t>
            </a:r>
            <a:r>
              <a:rPr lang="en-US" altLang="zh-CN" kern="100" dirty="0">
                <a:latin typeface="Times New Roman"/>
                <a:ea typeface="华文楷体"/>
                <a:cs typeface="Courier New"/>
              </a:rPr>
              <a:t>B</a:t>
            </a:r>
            <a:r>
              <a:rPr lang="zh-CN" altLang="zh-CN" kern="100" dirty="0">
                <a:latin typeface="Times New Roman"/>
                <a:ea typeface="华文楷体"/>
                <a:cs typeface="Times New Roman"/>
              </a:rPr>
              <a:t>不符合题意。法律必然要与经济社会发展同频共振，不是强调建立和完善中国特色社会主义法律体系，全面实施依法行政，</a:t>
            </a:r>
            <a:r>
              <a:rPr lang="en-US" altLang="zh-CN" kern="100" dirty="0">
                <a:latin typeface="Times New Roman"/>
                <a:ea typeface="华文楷体"/>
                <a:cs typeface="Courier New"/>
              </a:rPr>
              <a:t>C</a:t>
            </a:r>
            <a:r>
              <a:rPr lang="zh-CN" altLang="zh-CN" kern="100" dirty="0">
                <a:latin typeface="Times New Roman"/>
                <a:ea typeface="华文楷体"/>
                <a:cs typeface="Times New Roman"/>
              </a:rPr>
              <a:t>不符合题意。材料没有体现完善权力的制约和监督机制，保障公民的合法权益，</a:t>
            </a:r>
            <a:r>
              <a:rPr lang="en-US" altLang="zh-CN" kern="100" dirty="0">
                <a:latin typeface="Times New Roman"/>
                <a:ea typeface="华文楷体"/>
                <a:cs typeface="Courier New"/>
              </a:rPr>
              <a:t>D</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400278681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年修订施行的法律新规主要包括《中华人民共和国公司法》《中华人民共和国会计法》《中华人民共和国消费者权益保护法实施条例》等，上述法律法规的修</a:t>
            </a:r>
            <a:r>
              <a:rPr lang="zh-CN" altLang="en-US" kern="100" dirty="0">
                <a:latin typeface="Times New Roman"/>
                <a:cs typeface="Times New Roman"/>
              </a:rPr>
              <a:t>订</a:t>
            </a:r>
            <a:r>
              <a:rPr lang="zh-CN" altLang="zh-CN" kern="100" dirty="0">
                <a:latin typeface="Times New Roman"/>
                <a:cs typeface="Times New Roman"/>
              </a:rPr>
              <a:t>施</a:t>
            </a:r>
            <a:r>
              <a:rPr lang="zh-CN" altLang="en-US" kern="100" dirty="0">
                <a:latin typeface="Times New Roman"/>
                <a:cs typeface="Times New Roman"/>
              </a:rPr>
              <a:t>行</a:t>
            </a:r>
            <a:r>
              <a:rPr lang="zh-CN" altLang="zh-CN" kern="100" dirty="0">
                <a:latin typeface="Times New Roman"/>
                <a:cs typeface="Times New Roman"/>
              </a:rPr>
              <a:t>意味着</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形成了中国特色社会主义法律体系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中国特色社会主义法律体系更加完善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公民权力的法治保障日益完备</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我国对社会公平正义的保障更为坚实</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．①③</a:t>
            </a:r>
            <a:r>
              <a:rPr lang="en-US" altLang="zh-CN" kern="100" dirty="0">
                <a:latin typeface="Times New Roman"/>
                <a:cs typeface="Courier New"/>
              </a:rPr>
              <a:t>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292985" y="487239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078311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从材料中</a:t>
            </a:r>
            <a:r>
              <a:rPr lang="en-US" altLang="zh-CN" kern="100" dirty="0">
                <a:latin typeface="Times New Roman"/>
                <a:ea typeface="华文楷体"/>
                <a:cs typeface="Courier New"/>
              </a:rPr>
              <a:t>2024</a:t>
            </a:r>
            <a:r>
              <a:rPr lang="zh-CN" altLang="zh-CN" kern="100" dirty="0">
                <a:latin typeface="Times New Roman"/>
                <a:ea typeface="华文楷体"/>
                <a:cs typeface="Times New Roman"/>
              </a:rPr>
              <a:t>年</a:t>
            </a:r>
            <a:r>
              <a:rPr lang="zh-CN" altLang="en-US" kern="100" dirty="0">
                <a:latin typeface="Times New Roman"/>
                <a:ea typeface="华文楷体"/>
                <a:cs typeface="Times New Roman"/>
              </a:rPr>
              <a:t>修订施行的</a:t>
            </a:r>
            <a:r>
              <a:rPr lang="zh-CN" altLang="zh-CN" kern="100" dirty="0">
                <a:latin typeface="Times New Roman"/>
                <a:ea typeface="华文楷体"/>
                <a:cs typeface="Times New Roman"/>
              </a:rPr>
              <a:t>法律新规主要包括的内容可以看出，中国特色社会主义法律体系更加完善，我国对社会公平正义的保障更为坚实，</a:t>
            </a:r>
            <a:r>
              <a:rPr lang="en-US" altLang="zh-CN" kern="100" dirty="0">
                <a:latin typeface="Times New Roman"/>
                <a:ea typeface="华文楷体"/>
                <a:cs typeface="Courier New"/>
              </a:rPr>
              <a:t>②④</a:t>
            </a:r>
            <a:r>
              <a:rPr lang="zh-CN" altLang="zh-CN" kern="100" dirty="0">
                <a:latin typeface="Times New Roman"/>
                <a:ea typeface="华文楷体"/>
                <a:cs typeface="Times New Roman"/>
              </a:rPr>
              <a:t>符合题意。形成以宪法为核心的中国特色社会主义法律体系是新中国法治建设的巨大成就，</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与材料主旨无关，排除。我国一切权力归人民，公民是权利与义务的统一体，</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52027117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txBox="1">
            <a:spLocks/>
          </p:cNvSpPr>
          <p:nvPr/>
        </p:nvSpPr>
        <p:spPr bwMode="auto">
          <a:xfrm>
            <a:off x="414338" y="1019518"/>
            <a:ext cx="10693400" cy="2446119"/>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中国特色社会主义法律体系</a:t>
            </a:r>
            <a:endParaRPr lang="zh-CN" altLang="zh-CN" sz="1050" kern="100" dirty="0">
              <a:latin typeface="宋体"/>
              <a:cs typeface="Courier New"/>
            </a:endParaRPr>
          </a:p>
          <a:p>
            <a:pPr algn="just">
              <a:spcAft>
                <a:spcPts val="0"/>
              </a:spcAft>
            </a:pPr>
            <a:r>
              <a:rPr lang="zh-CN" altLang="zh-CN" kern="100" dirty="0">
                <a:latin typeface="Times New Roman"/>
                <a:ea typeface="华文仿宋"/>
                <a:cs typeface="Times New Roman"/>
              </a:rPr>
              <a:t>党的二十大报告强调，完善以宪法为核心的中国特色社会主义法律体系，加强宪法实施和监督，加强重点领域、新兴领域、涉外领域立法，推进科学立法、民主立法、依法立法。</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513029"/>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8" name="Picture 2" descr="S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4653" y="2447999"/>
            <a:ext cx="6273800"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．马克思说：</a:t>
            </a:r>
            <a:r>
              <a:rPr lang="en-US" altLang="zh-CN" kern="100" dirty="0">
                <a:latin typeface="宋体"/>
                <a:cs typeface="Times New Roman"/>
              </a:rPr>
              <a:t>“</a:t>
            </a:r>
            <a:r>
              <a:rPr lang="zh-CN" altLang="zh-CN" kern="100" dirty="0">
                <a:latin typeface="Times New Roman"/>
                <a:cs typeface="Times New Roman"/>
              </a:rPr>
              <a:t>君主们在任何时候都不得不服从经济条件，并且从来不能向经济条件发号施令。无论是政治的立法或市民的立法，都只是表明和记载经济关系的要求而已。</a:t>
            </a:r>
            <a:r>
              <a:rPr lang="zh-CN" altLang="zh-CN" kern="100" dirty="0">
                <a:latin typeface="宋体"/>
                <a:cs typeface="Times New Roman"/>
              </a:rPr>
              <a:t>”</a:t>
            </a:r>
            <a:r>
              <a:rPr lang="zh-CN" altLang="zh-CN" kern="100" dirty="0">
                <a:latin typeface="Times New Roman"/>
                <a:cs typeface="Times New Roman"/>
              </a:rPr>
              <a:t>这句话揭示了</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．法是人类社会发展到一定历史阶段的产物</a:t>
            </a:r>
            <a:r>
              <a:rPr lang="en-US" altLang="zh-CN" kern="100" dirty="0">
                <a:latin typeface="Times New Roman"/>
                <a:cs typeface="Courier New"/>
              </a:rPr>
              <a:t>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．任何法都体现着居于统治地位的阶级的意志</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．生产方式是法产生的决定性因素</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．法是维持社会秩序、调整社会关系的社会规范</a:t>
            </a:r>
            <a:endParaRPr lang="zh-CN" altLang="zh-CN" sz="1050" kern="100" dirty="0">
              <a:latin typeface="宋体"/>
              <a:cs typeface="Courier New"/>
            </a:endParaRPr>
          </a:p>
        </p:txBody>
      </p:sp>
      <p:sp>
        <p:nvSpPr>
          <p:cNvPr id="4" name="矩形 3"/>
          <p:cNvSpPr/>
          <p:nvPr/>
        </p:nvSpPr>
        <p:spPr>
          <a:xfrm>
            <a:off x="360437" y="4608239"/>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164217"/>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cs typeface="Times New Roman"/>
              </a:rPr>
              <a:t>．</a:t>
            </a:r>
            <a:r>
              <a:rPr lang="en-US" altLang="zh-CN" sz="2700" kern="100" dirty="0">
                <a:latin typeface="宋体"/>
                <a:cs typeface="Times New Roman"/>
              </a:rPr>
              <a:t>“</a:t>
            </a:r>
            <a:r>
              <a:rPr lang="zh-CN" altLang="zh-CN" sz="2700" kern="100" dirty="0">
                <a:latin typeface="Times New Roman"/>
                <a:cs typeface="Times New Roman"/>
              </a:rPr>
              <a:t>正像你们的法不过是被奉为法律的你们这个阶级的意志一样，而这种意志的内容是由你们这个阶级的物质生活条件来决定的。</a:t>
            </a:r>
            <a:r>
              <a:rPr lang="en-US" altLang="zh-CN" sz="2700" kern="100" dirty="0">
                <a:latin typeface="宋体"/>
                <a:cs typeface="Times New Roman"/>
              </a:rPr>
              <a:t>”</a:t>
            </a:r>
            <a:r>
              <a:rPr lang="zh-CN" altLang="zh-CN" sz="2700" kern="100" dirty="0">
                <a:latin typeface="Times New Roman"/>
                <a:cs typeface="Times New Roman"/>
              </a:rPr>
              <a:t>这表明法的本质是</a:t>
            </a:r>
            <a:r>
              <a:rPr lang="en-US" altLang="zh-CN" sz="2700" kern="100" dirty="0">
                <a:latin typeface="Times New Roman"/>
                <a:cs typeface="Courier New"/>
              </a:rPr>
              <a:t> (</a:t>
            </a:r>
            <a:r>
              <a:rPr lang="zh-CN" altLang="zh-CN" sz="2700" kern="100" dirty="0">
                <a:latin typeface="Times New Roman"/>
                <a:cs typeface="Times New Roman"/>
              </a:rPr>
              <a:t>　</a:t>
            </a:r>
            <a:r>
              <a:rPr lang="zh-CN" altLang="zh-CN" sz="2700" kern="100" dirty="0">
                <a:solidFill>
                  <a:srgbClr val="FF0000"/>
                </a:solidFill>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．法追求的是公平和正义</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B</a:t>
            </a:r>
            <a:r>
              <a:rPr lang="zh-CN" altLang="zh-CN" sz="2700" kern="100" dirty="0">
                <a:latin typeface="Times New Roman"/>
                <a:cs typeface="Times New Roman"/>
              </a:rPr>
              <a:t>．法是永恒不变的</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C</a:t>
            </a:r>
            <a:r>
              <a:rPr lang="zh-CN" altLang="zh-CN" sz="2700" kern="100" dirty="0">
                <a:latin typeface="Times New Roman"/>
                <a:cs typeface="Times New Roman"/>
              </a:rPr>
              <a:t>．法与政治、思想、道德、文化、历史传统、宗教、艺术相互影响</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D</a:t>
            </a:r>
            <a:r>
              <a:rPr lang="zh-CN" altLang="zh-CN" sz="2700" kern="100" dirty="0">
                <a:latin typeface="Times New Roman"/>
                <a:cs typeface="Times New Roman"/>
              </a:rPr>
              <a:t>．法是统治阶级根本利益和共同意志的体现</a:t>
            </a:r>
            <a:endParaRPr lang="zh-CN" altLang="zh-CN" sz="2700" kern="100" dirty="0">
              <a:effectLst/>
              <a:latin typeface="宋体"/>
              <a:cs typeface="Courier New"/>
            </a:endParaRPr>
          </a:p>
        </p:txBody>
      </p:sp>
      <p:sp>
        <p:nvSpPr>
          <p:cNvPr id="3" name="矩形 2"/>
          <p:cNvSpPr/>
          <p:nvPr/>
        </p:nvSpPr>
        <p:spPr>
          <a:xfrm>
            <a:off x="288429" y="4212195"/>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27772"/>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．中华法系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主要发展历程</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66402549"/>
              </p:ext>
            </p:extLst>
          </p:nvPr>
        </p:nvGraphicFramePr>
        <p:xfrm>
          <a:off x="576263" y="2247927"/>
          <a:ext cx="10369550" cy="3584448"/>
        </p:xfrm>
        <a:graphic>
          <a:graphicData uri="http://schemas.openxmlformats.org/drawingml/2006/table">
            <a:tbl>
              <a:tblPr/>
              <a:tblGrid>
                <a:gridCol w="2246045">
                  <a:extLst>
                    <a:ext uri="{9D8B030D-6E8A-4147-A177-3AD203B41FA5}">
                      <a16:colId xmlns:a16="http://schemas.microsoft.com/office/drawing/2014/main" val="20000"/>
                    </a:ext>
                  </a:extLst>
                </a:gridCol>
                <a:gridCol w="8123505">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源远流长</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我国是一个具有五千多年文明史的古国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春秋战国</a:t>
                      </a:r>
                      <a:endParaRPr lang="en-US" altLang="zh-CN" sz="2800" b="1" kern="100" dirty="0">
                        <a:solidFill>
                          <a:srgbClr val="C00000"/>
                        </a:solidFill>
                        <a:effectLst/>
                        <a:latin typeface="宋体"/>
                        <a:ea typeface="微软雅黑"/>
                        <a:cs typeface="Times New Roman"/>
                      </a:endParaRPr>
                    </a:p>
                    <a:p>
                      <a:pPr algn="ctr">
                        <a:lnSpc>
                          <a:spcPct val="140000"/>
                        </a:lnSpc>
                        <a:spcAft>
                          <a:spcPts val="0"/>
                        </a:spcAft>
                      </a:pPr>
                      <a:r>
                        <a:rPr lang="zh-CN" sz="2800" b="1" kern="100" dirty="0">
                          <a:solidFill>
                            <a:srgbClr val="C00000"/>
                          </a:solidFill>
                          <a:effectLst/>
                          <a:latin typeface="宋体"/>
                          <a:ea typeface="微软雅黑"/>
                          <a:cs typeface="Times New Roman"/>
                        </a:rPr>
                        <a:t>时期</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a:effectLst/>
                          <a:latin typeface="Times New Roman"/>
                          <a:cs typeface="Times New Roman"/>
                        </a:rPr>
                        <a:t>我国开始制定</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，并通过铸刑鼎、书竹简等方式发布法律</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西汉时期</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儒家思想成为政治生活的主导思想，强调</a:t>
                      </a:r>
                      <a:r>
                        <a:rPr lang="en-US" sz="2800" b="1" kern="100">
                          <a:solidFill>
                            <a:srgbClr val="000000"/>
                          </a:solidFill>
                          <a:effectLst/>
                          <a:latin typeface="Times New Roman"/>
                          <a:ea typeface="华文楷体"/>
                          <a:cs typeface="Courier New"/>
                        </a:rPr>
                        <a:t>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唐朝时</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我国形成了较为完备的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，并为以后历代封建王朝所传承和发展</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矩形 3"/>
          <p:cNvSpPr/>
          <p:nvPr/>
        </p:nvSpPr>
        <p:spPr>
          <a:xfrm>
            <a:off x="4932945" y="2916051"/>
            <a:ext cx="1261884" cy="523220"/>
          </a:xfrm>
          <a:prstGeom prst="rect">
            <a:avLst/>
          </a:prstGeom>
        </p:spPr>
        <p:txBody>
          <a:bodyPr wrap="none">
            <a:spAutoFit/>
          </a:bodyPr>
          <a:lstStyle/>
          <a:p>
            <a:r>
              <a:rPr lang="zh-CN" altLang="zh-CN" b="1" dirty="0">
                <a:latin typeface="Times New Roman"/>
                <a:ea typeface="华文楷体"/>
                <a:cs typeface="Times New Roman"/>
              </a:rPr>
              <a:t>成文法</a:t>
            </a:r>
            <a:endParaRPr lang="zh-CN" altLang="en-US" dirty="0"/>
          </a:p>
        </p:txBody>
      </p:sp>
      <p:sp>
        <p:nvSpPr>
          <p:cNvPr id="5" name="矩形 4"/>
          <p:cNvSpPr/>
          <p:nvPr/>
        </p:nvSpPr>
        <p:spPr>
          <a:xfrm>
            <a:off x="9288652" y="4068179"/>
            <a:ext cx="1620957" cy="523220"/>
          </a:xfrm>
          <a:prstGeom prst="rect">
            <a:avLst/>
          </a:prstGeom>
        </p:spPr>
        <p:txBody>
          <a:bodyPr wrap="none">
            <a:spAutoFit/>
          </a:bodyPr>
          <a:lstStyle/>
          <a:p>
            <a:r>
              <a:rPr lang="zh-CN" altLang="zh-CN" b="1" dirty="0">
                <a:latin typeface="Times New Roman"/>
                <a:ea typeface="华文楷体"/>
                <a:cs typeface="Times New Roman"/>
              </a:rPr>
              <a:t>礼法结合</a:t>
            </a:r>
            <a:endParaRPr lang="zh-CN" altLang="en-US" dirty="0"/>
          </a:p>
        </p:txBody>
      </p:sp>
      <p:sp>
        <p:nvSpPr>
          <p:cNvPr id="6" name="矩形 5"/>
          <p:cNvSpPr/>
          <p:nvPr/>
        </p:nvSpPr>
        <p:spPr>
          <a:xfrm>
            <a:off x="6373105" y="4680247"/>
            <a:ext cx="1620957" cy="523220"/>
          </a:xfrm>
          <a:prstGeom prst="rect">
            <a:avLst/>
          </a:prstGeom>
        </p:spPr>
        <p:txBody>
          <a:bodyPr wrap="none">
            <a:spAutoFit/>
          </a:bodyPr>
          <a:lstStyle/>
          <a:p>
            <a:r>
              <a:rPr lang="zh-CN" altLang="zh-CN" b="1" dirty="0">
                <a:latin typeface="Times New Roman"/>
                <a:ea typeface="华文楷体"/>
                <a:cs typeface="Times New Roman"/>
              </a:rPr>
              <a:t>封建法典</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latin typeface="Times New Roman"/>
                <a:ea typeface="黑体"/>
                <a:cs typeface="Courier New"/>
              </a:rPr>
              <a:t>3</a:t>
            </a:r>
            <a:r>
              <a:rPr lang="zh-CN" altLang="zh-CN" kern="100" dirty="0">
                <a:latin typeface="Times New Roman"/>
                <a:cs typeface="Times New Roman"/>
              </a:rPr>
              <a:t>．《</a:t>
            </a:r>
            <a:r>
              <a:rPr lang="zh-CN" altLang="en-US" kern="100" dirty="0">
                <a:latin typeface="Times New Roman"/>
                <a:cs typeface="Times New Roman"/>
              </a:rPr>
              <a:t>中华人民共和国</a:t>
            </a:r>
            <a:r>
              <a:rPr lang="zh-CN" altLang="zh-CN" kern="100" dirty="0">
                <a:latin typeface="Times New Roman"/>
                <a:cs typeface="Times New Roman"/>
              </a:rPr>
              <a:t>民法典》第十条规定：处理民事纠纷，应当依照法律；法律没有规定的，可以适用习惯，但是不得违背公序良俗。这说明国家创制法律规范的基本形式有</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颁布　</a:t>
            </a:r>
            <a:r>
              <a:rPr lang="en-US" altLang="zh-CN" kern="100" dirty="0">
                <a:latin typeface="Times New Roman"/>
                <a:cs typeface="Courier New"/>
              </a:rPr>
              <a:t>②</a:t>
            </a:r>
            <a:r>
              <a:rPr lang="zh-CN" altLang="zh-CN" kern="100" dirty="0">
                <a:latin typeface="Times New Roman"/>
                <a:cs typeface="Times New Roman"/>
              </a:rPr>
              <a:t>认可　</a:t>
            </a:r>
            <a:r>
              <a:rPr lang="en-US" altLang="zh-CN" kern="100" dirty="0">
                <a:latin typeface="Times New Roman"/>
                <a:cs typeface="Courier New"/>
              </a:rPr>
              <a:t>③</a:t>
            </a:r>
            <a:r>
              <a:rPr lang="zh-CN" altLang="zh-CN" kern="100" dirty="0">
                <a:latin typeface="Times New Roman"/>
                <a:cs typeface="Times New Roman"/>
              </a:rPr>
              <a:t>制定　</a:t>
            </a:r>
            <a:r>
              <a:rPr lang="en-US" altLang="zh-CN" kern="100" dirty="0">
                <a:latin typeface="Times New Roman"/>
                <a:cs typeface="Courier New"/>
              </a:rPr>
              <a:t>④</a:t>
            </a:r>
            <a:r>
              <a:rPr lang="zh-CN" altLang="zh-CN" kern="100" dirty="0">
                <a:latin typeface="Times New Roman"/>
                <a:cs typeface="Times New Roman"/>
              </a:rPr>
              <a:t>修改</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②③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①④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340657" y="3240087"/>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．《说文解字》对</a:t>
            </a:r>
            <a:r>
              <a:rPr lang="en-US" altLang="zh-CN" kern="100" dirty="0">
                <a:latin typeface="宋体"/>
                <a:cs typeface="Times New Roman"/>
              </a:rPr>
              <a:t>“</a:t>
            </a:r>
            <a:r>
              <a:rPr lang="zh-CN" altLang="zh-CN" kern="100" dirty="0">
                <a:latin typeface="Times New Roman"/>
                <a:cs typeface="Times New Roman"/>
              </a:rPr>
              <a:t>律</a:t>
            </a:r>
            <a:r>
              <a:rPr lang="en-US" altLang="zh-CN" kern="100" dirty="0">
                <a:latin typeface="宋体"/>
                <a:cs typeface="Times New Roman"/>
              </a:rPr>
              <a:t>”</a:t>
            </a:r>
            <a:r>
              <a:rPr lang="zh-CN" altLang="zh-CN" kern="100" dirty="0">
                <a:latin typeface="Times New Roman"/>
                <a:cs typeface="Times New Roman"/>
              </a:rPr>
              <a:t>的解释是：</a:t>
            </a:r>
            <a:r>
              <a:rPr lang="en-US" altLang="zh-CN" kern="100" dirty="0">
                <a:latin typeface="宋体"/>
                <a:cs typeface="Times New Roman"/>
              </a:rPr>
              <a:t>“</a:t>
            </a:r>
            <a:r>
              <a:rPr lang="zh-CN" altLang="zh-CN" kern="100" dirty="0">
                <a:latin typeface="Times New Roman"/>
                <a:cs typeface="Times New Roman"/>
              </a:rPr>
              <a:t>律，均布也。</a:t>
            </a:r>
            <a:r>
              <a:rPr lang="en-US" altLang="zh-CN" kern="100" dirty="0">
                <a:latin typeface="宋体"/>
                <a:cs typeface="Times New Roman"/>
              </a:rPr>
              <a:t>”</a:t>
            </a:r>
            <a:r>
              <a:rPr lang="zh-CN" altLang="zh-CN" kern="100" dirty="0">
                <a:latin typeface="Times New Roman"/>
                <a:cs typeface="Times New Roman"/>
              </a:rPr>
              <a:t>均布，是古代用竹管或金属管制成的定音仪器。把法律一词中的</a:t>
            </a:r>
            <a:r>
              <a:rPr lang="zh-CN" altLang="zh-CN" kern="100" dirty="0">
                <a:latin typeface="宋体"/>
                <a:cs typeface="Times New Roman"/>
              </a:rPr>
              <a:t>“</a:t>
            </a:r>
            <a:r>
              <a:rPr lang="zh-CN" altLang="zh-CN" kern="100" dirty="0">
                <a:latin typeface="Times New Roman"/>
                <a:cs typeface="Times New Roman"/>
              </a:rPr>
              <a:t>律</a:t>
            </a:r>
            <a:r>
              <a:rPr lang="zh-CN" altLang="zh-CN" kern="100" dirty="0">
                <a:latin typeface="宋体"/>
                <a:cs typeface="Times New Roman"/>
              </a:rPr>
              <a:t>”</a:t>
            </a:r>
            <a:r>
              <a:rPr lang="zh-CN" altLang="zh-CN" kern="100" dirty="0">
                <a:latin typeface="Times New Roman"/>
                <a:cs typeface="Times New Roman"/>
              </a:rPr>
              <a:t>字比作均布，说明</a:t>
            </a:r>
            <a:r>
              <a:rPr lang="zh-CN" altLang="zh-CN" kern="100" dirty="0">
                <a:latin typeface="宋体"/>
                <a:cs typeface="Times New Roman"/>
              </a:rPr>
              <a:t>“</a:t>
            </a:r>
            <a:r>
              <a:rPr lang="zh-CN" altLang="zh-CN" kern="100" dirty="0">
                <a:latin typeface="Times New Roman"/>
                <a:cs typeface="Times New Roman"/>
              </a:rPr>
              <a:t>律</a:t>
            </a:r>
            <a:r>
              <a:rPr lang="zh-CN" altLang="zh-CN" kern="100" dirty="0">
                <a:latin typeface="宋体"/>
                <a:cs typeface="Times New Roman"/>
              </a:rPr>
              <a:t>”</a:t>
            </a:r>
            <a:r>
              <a:rPr lang="zh-CN" altLang="zh-CN" kern="100" dirty="0">
                <a:latin typeface="Times New Roman"/>
                <a:cs typeface="Times New Roman"/>
              </a:rPr>
              <a:t>有规范人们行为的作用，是人们必须普遍遵守的行为规范。材料主要说明了法</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．由国家制定或者认可</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．具有普遍约束力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．体现了全体公民的意志</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．专门规范被统治阶级的行为</a:t>
            </a:r>
            <a:endParaRPr lang="zh-CN" altLang="zh-CN" sz="1050" kern="100" dirty="0">
              <a:effectLst/>
              <a:latin typeface="宋体"/>
              <a:cs typeface="Courier New"/>
            </a:endParaRPr>
          </a:p>
        </p:txBody>
      </p:sp>
      <p:sp>
        <p:nvSpPr>
          <p:cNvPr id="3" name="矩形 2"/>
          <p:cNvSpPr/>
          <p:nvPr/>
        </p:nvSpPr>
        <p:spPr>
          <a:xfrm>
            <a:off x="360437" y="374414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60437" y="1345891"/>
            <a:ext cx="10692000" cy="2505301"/>
          </a:xfrm>
        </p:spPr>
        <p:txBody>
          <a:bodyPr/>
          <a:lstStyle/>
          <a:p>
            <a:pPr algn="just">
              <a:spcAft>
                <a:spcPts val="0"/>
              </a:spcAft>
            </a:pPr>
            <a:r>
              <a:rPr lang="en-US" altLang="zh-CN" kern="100" dirty="0">
                <a:latin typeface="Times New Roman"/>
                <a:ea typeface="黑体"/>
                <a:cs typeface="Courier New"/>
              </a:rPr>
              <a:t>5</a:t>
            </a:r>
            <a:r>
              <a:rPr lang="zh-CN" altLang="zh-CN" kern="100" dirty="0">
                <a:latin typeface="Times New Roman"/>
                <a:cs typeface="Times New Roman"/>
              </a:rPr>
              <a:t>．经过多年不懈的努力，中国特色社会主义法律体系已经形成。我国法律体系有着不同层级，具有最高法律效力的是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．刑法　　　　　</a:t>
            </a:r>
            <a:r>
              <a:rPr lang="en-US" altLang="zh-CN" kern="100" dirty="0">
                <a:latin typeface="Times New Roman"/>
                <a:cs typeface="Courier New"/>
              </a:rPr>
              <a:t>    	B</a:t>
            </a:r>
            <a:r>
              <a:rPr lang="zh-CN" altLang="zh-CN" kern="100" dirty="0">
                <a:latin typeface="Times New Roman"/>
                <a:cs typeface="Times New Roman"/>
              </a:rPr>
              <a:t>．民法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．宪法</a:t>
            </a:r>
            <a:r>
              <a:rPr lang="en-US" altLang="zh-CN" kern="100" dirty="0">
                <a:latin typeface="Times New Roman"/>
                <a:cs typeface="Courier New"/>
              </a:rPr>
              <a:t>    				D</a:t>
            </a:r>
            <a:r>
              <a:rPr lang="zh-CN" altLang="zh-CN" kern="100" dirty="0">
                <a:latin typeface="Times New Roman"/>
                <a:cs typeface="Times New Roman"/>
              </a:rPr>
              <a:t>．行政法</a:t>
            </a:r>
            <a:endParaRPr lang="zh-CN" altLang="zh-CN" sz="1050" kern="100" dirty="0">
              <a:effectLst/>
              <a:latin typeface="宋体"/>
              <a:cs typeface="Courier New"/>
            </a:endParaRPr>
          </a:p>
        </p:txBody>
      </p:sp>
      <p:sp>
        <p:nvSpPr>
          <p:cNvPr id="3" name="矩形 2"/>
          <p:cNvSpPr/>
          <p:nvPr/>
        </p:nvSpPr>
        <p:spPr>
          <a:xfrm>
            <a:off x="288429" y="320408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十四</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我国法治建设的历程</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1139656"/>
            <a:ext cx="10692000" cy="3108543"/>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作用：中华法系成为世界上</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的法律文明，古老的中国为人类法治发展作出了重要贡献。</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中华法系，是指以儒家思想为理论基础、在中国古代法律的基础上发展起来的法律文明，它强调法律与伦理道德的统一，中华法系有很多优秀的思想和理念值得我们传承。</a:t>
            </a:r>
            <a:endParaRPr lang="zh-CN" altLang="zh-CN" sz="1050" kern="100" dirty="0">
              <a:effectLst/>
              <a:latin typeface="宋体"/>
              <a:cs typeface="Courier New"/>
            </a:endParaRPr>
          </a:p>
        </p:txBody>
      </p:sp>
      <p:sp>
        <p:nvSpPr>
          <p:cNvPr id="2" name="矩形 1"/>
          <p:cNvSpPr/>
          <p:nvPr/>
        </p:nvSpPr>
        <p:spPr>
          <a:xfrm>
            <a:off x="5148969" y="1223863"/>
            <a:ext cx="1620957" cy="523220"/>
          </a:xfrm>
          <a:prstGeom prst="rect">
            <a:avLst/>
          </a:prstGeom>
        </p:spPr>
        <p:txBody>
          <a:bodyPr wrap="none">
            <a:spAutoFit/>
          </a:bodyPr>
          <a:lstStyle/>
          <a:p>
            <a:r>
              <a:rPr lang="zh-CN" altLang="zh-CN" b="1" dirty="0">
                <a:latin typeface="Times New Roman"/>
                <a:ea typeface="华文楷体"/>
                <a:cs typeface="Times New Roman"/>
              </a:rPr>
              <a:t>独树一帜</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60437" y="1043843"/>
            <a:ext cx="10692000" cy="2415085"/>
          </a:xfrm>
        </p:spPr>
        <p:txBody>
          <a:bodyPr/>
          <a:lstStyle/>
          <a:p>
            <a:pPr algn="just">
              <a:spcAft>
                <a:spcPts val="0"/>
              </a:spcAft>
            </a:pPr>
            <a:r>
              <a:rPr lang="zh-CN" altLang="zh-CN" kern="100" dirty="0">
                <a:latin typeface="Times New Roman"/>
                <a:ea typeface="黑体"/>
                <a:cs typeface="Times New Roman"/>
              </a:rPr>
              <a:t>二、马克思主义是我国法治建设的理论基础</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．马克思主义法治理论的意义：人类法律文明的进步促进了法学思想的创新和发展。马克思主义的产生和发展谱写了人类法治思想史上的新篇章。</a:t>
            </a:r>
            <a:endParaRPr lang="zh-CN" altLang="zh-CN" sz="1050" kern="100" dirty="0">
              <a:effectLst/>
              <a:latin typeface="宋体"/>
              <a:cs typeface="Courier New"/>
            </a:endParaRPr>
          </a:p>
        </p:txBody>
      </p:sp>
    </p:spTree>
    <p:extLst>
      <p:ext uri="{BB962C8B-B14F-4D97-AF65-F5344CB8AC3E}">
        <p14:creationId xmlns:p14="http://schemas.microsoft.com/office/powerpoint/2010/main" val="85026016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．马克思主义法律思想</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112718823"/>
              </p:ext>
            </p:extLst>
          </p:nvPr>
        </p:nvGraphicFramePr>
        <p:xfrm>
          <a:off x="576263" y="1558734"/>
          <a:ext cx="10369550" cy="3584448"/>
        </p:xfrm>
        <a:graphic>
          <a:graphicData uri="http://schemas.openxmlformats.org/drawingml/2006/table">
            <a:tbl>
              <a:tblPr/>
              <a:tblGrid>
                <a:gridCol w="2196442">
                  <a:extLst>
                    <a:ext uri="{9D8B030D-6E8A-4147-A177-3AD203B41FA5}">
                      <a16:colId xmlns:a16="http://schemas.microsoft.com/office/drawing/2014/main" val="20000"/>
                    </a:ext>
                  </a:extLst>
                </a:gridCol>
                <a:gridCol w="8173108">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effectLst/>
                          <a:latin typeface="Times New Roman"/>
                          <a:cs typeface="Times New Roman"/>
                        </a:rPr>
                        <a:t>法的产生</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法是人类社会发展到一定历史阶段，随着私有制、阶级和</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的出现而逐步产生的</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法的本质</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在阶级社会中，法反映的是该社会中在经济上、政治上居于统治地位的阶级的根本利益和</a:t>
                      </a:r>
                      <a:r>
                        <a:rPr lang="en-US" sz="2800" b="1" kern="100">
                          <a:solidFill>
                            <a:srgbClr val="000000"/>
                          </a:solidFill>
                          <a:effectLst/>
                          <a:latin typeface="Times New Roman"/>
                          <a:ea typeface="华文楷体"/>
                          <a:cs typeface="Courier New"/>
                        </a:rPr>
                        <a:t>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法的决定性因素</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dirty="0">
                          <a:effectLst/>
                          <a:latin typeface="Times New Roman"/>
                          <a:cs typeface="Times New Roman"/>
                        </a:rPr>
                        <a:t>生产方式即</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与生产关系的对立统一</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3816821" y="2212811"/>
            <a:ext cx="902811" cy="523220"/>
          </a:xfrm>
          <a:prstGeom prst="rect">
            <a:avLst/>
          </a:prstGeom>
        </p:spPr>
        <p:txBody>
          <a:bodyPr wrap="none">
            <a:spAutoFit/>
          </a:bodyPr>
          <a:lstStyle/>
          <a:p>
            <a:r>
              <a:rPr lang="zh-CN" altLang="zh-CN" b="1" dirty="0">
                <a:latin typeface="Times New Roman"/>
                <a:ea typeface="华文楷体"/>
                <a:cs typeface="Times New Roman"/>
              </a:rPr>
              <a:t>国家</a:t>
            </a:r>
            <a:endParaRPr lang="zh-CN" altLang="en-US" dirty="0"/>
          </a:p>
        </p:txBody>
      </p:sp>
      <p:sp>
        <p:nvSpPr>
          <p:cNvPr id="5" name="矩形 4"/>
          <p:cNvSpPr/>
          <p:nvPr/>
        </p:nvSpPr>
        <p:spPr>
          <a:xfrm>
            <a:off x="8821377" y="3364939"/>
            <a:ext cx="1620957" cy="523220"/>
          </a:xfrm>
          <a:prstGeom prst="rect">
            <a:avLst/>
          </a:prstGeom>
        </p:spPr>
        <p:txBody>
          <a:bodyPr wrap="none">
            <a:spAutoFit/>
          </a:bodyPr>
          <a:lstStyle/>
          <a:p>
            <a:r>
              <a:rPr lang="zh-CN" altLang="zh-CN" b="1" dirty="0">
                <a:latin typeface="Times New Roman"/>
                <a:ea typeface="华文楷体"/>
                <a:cs typeface="Times New Roman"/>
              </a:rPr>
              <a:t>共同意志</a:t>
            </a:r>
            <a:endParaRPr lang="zh-CN" altLang="en-US" dirty="0"/>
          </a:p>
        </p:txBody>
      </p:sp>
      <p:sp>
        <p:nvSpPr>
          <p:cNvPr id="6" name="矩形 5"/>
          <p:cNvSpPr/>
          <p:nvPr/>
        </p:nvSpPr>
        <p:spPr>
          <a:xfrm>
            <a:off x="5328989" y="4265039"/>
            <a:ext cx="1261884" cy="523220"/>
          </a:xfrm>
          <a:prstGeom prst="rect">
            <a:avLst/>
          </a:prstGeom>
        </p:spPr>
        <p:txBody>
          <a:bodyPr wrap="none">
            <a:spAutoFit/>
          </a:bodyPr>
          <a:lstStyle/>
          <a:p>
            <a:r>
              <a:rPr lang="zh-CN" altLang="zh-CN" b="1" dirty="0">
                <a:latin typeface="Times New Roman"/>
                <a:ea typeface="华文楷体"/>
                <a:cs typeface="Times New Roman"/>
              </a:rPr>
              <a:t>生产力</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703325503"/>
              </p:ext>
            </p:extLst>
          </p:nvPr>
        </p:nvGraphicFramePr>
        <p:xfrm>
          <a:off x="576263" y="683803"/>
          <a:ext cx="10369550" cy="3584448"/>
        </p:xfrm>
        <a:graphic>
          <a:graphicData uri="http://schemas.openxmlformats.org/drawingml/2006/table">
            <a:tbl>
              <a:tblPr/>
              <a:tblGrid>
                <a:gridCol w="1656382">
                  <a:extLst>
                    <a:ext uri="{9D8B030D-6E8A-4147-A177-3AD203B41FA5}">
                      <a16:colId xmlns:a16="http://schemas.microsoft.com/office/drawing/2014/main" val="20000"/>
                    </a:ext>
                  </a:extLst>
                </a:gridCol>
                <a:gridCol w="8713168">
                  <a:extLst>
                    <a:ext uri="{9D8B030D-6E8A-4147-A177-3AD203B41FA5}">
                      <a16:colId xmlns:a16="http://schemas.microsoft.com/office/drawing/2014/main" val="20001"/>
                    </a:ext>
                  </a:extLst>
                </a:gridCol>
              </a:tblGrid>
              <a:tr h="0">
                <a:tc>
                  <a:txBody>
                    <a:bodyPr/>
                    <a:lstStyle/>
                    <a:p>
                      <a:pPr algn="ctr">
                        <a:lnSpc>
                          <a:spcPct val="120000"/>
                        </a:lnSpc>
                        <a:spcAft>
                          <a:spcPts val="0"/>
                        </a:spcAft>
                      </a:pPr>
                      <a:r>
                        <a:rPr lang="zh-CN" sz="2800" b="1" kern="100" dirty="0">
                          <a:effectLst/>
                          <a:latin typeface="Times New Roman"/>
                          <a:cs typeface="Times New Roman"/>
                        </a:rPr>
                        <a:t>法的内涵</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zh-CN" sz="2800" b="1" kern="100" dirty="0">
                          <a:effectLst/>
                          <a:latin typeface="Times New Roman"/>
                          <a:cs typeface="Times New Roman"/>
                        </a:rPr>
                        <a:t>法反映并调整一定的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，用规定权利和义务的方式规范人们的行为。法确认、保护和发展有利于</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的社会关系和社会秩序</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20000"/>
                        </a:lnSpc>
                        <a:spcAft>
                          <a:spcPts val="0"/>
                        </a:spcAft>
                      </a:pPr>
                      <a:r>
                        <a:rPr lang="zh-CN" sz="2800" b="1" kern="100">
                          <a:effectLst/>
                          <a:latin typeface="Times New Roman"/>
                          <a:cs typeface="Times New Roman"/>
                        </a:rPr>
                        <a:t>法的制定与实施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zh-CN" sz="2800" b="1" kern="100">
                          <a:effectLst/>
                          <a:latin typeface="Times New Roman"/>
                          <a:cs typeface="Times New Roman"/>
                        </a:rPr>
                        <a:t>法是由国家</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或认可的社会规范。法是由</a:t>
                      </a:r>
                      <a:r>
                        <a:rPr lang="en-US" sz="2800" b="1" kern="100">
                          <a:solidFill>
                            <a:srgbClr val="000000"/>
                          </a:solidFill>
                          <a:effectLst/>
                          <a:latin typeface="Times New Roman"/>
                          <a:ea typeface="华文楷体"/>
                          <a:cs typeface="Courier New"/>
                        </a:rPr>
                        <a:t>__________</a:t>
                      </a:r>
                      <a:r>
                        <a:rPr lang="zh-CN" sz="2800" b="1" kern="100">
                          <a:effectLst/>
                          <a:latin typeface="Times New Roman"/>
                          <a:cs typeface="Times New Roman"/>
                        </a:rPr>
                        <a:t>保证实施的具有普遍约束力的社会规范</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20000"/>
                        </a:lnSpc>
                        <a:spcAft>
                          <a:spcPts val="0"/>
                        </a:spcAft>
                      </a:pPr>
                      <a:r>
                        <a:rPr lang="zh-CN" sz="2800" b="1" kern="100">
                          <a:effectLst/>
                          <a:latin typeface="Times New Roman"/>
                          <a:cs typeface="Times New Roman"/>
                        </a:rPr>
                        <a:t>法的职能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职能，即法维护一定阶级统治的作用；</a:t>
                      </a:r>
                      <a:endParaRPr lang="zh-CN" sz="1050" kern="100" dirty="0">
                        <a:effectLst/>
                        <a:latin typeface="宋体"/>
                        <a:cs typeface="Courier New"/>
                      </a:endParaRPr>
                    </a:p>
                    <a:p>
                      <a:pPr algn="l">
                        <a:lnSpc>
                          <a:spcPct val="120000"/>
                        </a:lnSpc>
                        <a:spcAft>
                          <a:spcPts val="0"/>
                        </a:spcAft>
                      </a:pPr>
                      <a:r>
                        <a:rPr lang="zh-CN" sz="2800" b="1" kern="100" dirty="0">
                          <a:effectLst/>
                          <a:latin typeface="Times New Roman"/>
                          <a:cs typeface="Times New Roman"/>
                        </a:rPr>
                        <a:t>社会职能，即法管理一定社会公共事务的作用</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副标题 1"/>
          <p:cNvSpPr>
            <a:spLocks noGrp="1"/>
          </p:cNvSpPr>
          <p:nvPr>
            <p:ph type="subTitle" idx="1"/>
          </p:nvPr>
        </p:nvSpPr>
        <p:spPr>
          <a:xfrm>
            <a:off x="397629" y="4140187"/>
            <a:ext cx="10692000" cy="190205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法产生、存在和发展的决定性因素是生产方式即生产力与生产关系的对立统一。一国的法治总是由该国的国情和社会制度所决定并与其相适应的。</a:t>
            </a:r>
            <a:endParaRPr lang="zh-CN" altLang="zh-CN" sz="1050" kern="100" dirty="0">
              <a:effectLst/>
              <a:latin typeface="宋体"/>
              <a:cs typeface="Courier New"/>
            </a:endParaRPr>
          </a:p>
        </p:txBody>
      </p:sp>
      <p:sp>
        <p:nvSpPr>
          <p:cNvPr id="2" name="矩形 1"/>
          <p:cNvSpPr/>
          <p:nvPr/>
        </p:nvSpPr>
        <p:spPr>
          <a:xfrm>
            <a:off x="5436224" y="664639"/>
            <a:ext cx="1620957" cy="523220"/>
          </a:xfrm>
          <a:prstGeom prst="rect">
            <a:avLst/>
          </a:prstGeom>
        </p:spPr>
        <p:txBody>
          <a:bodyPr wrap="none">
            <a:spAutoFit/>
          </a:bodyPr>
          <a:lstStyle/>
          <a:p>
            <a:r>
              <a:rPr lang="zh-CN" altLang="zh-CN" b="1" dirty="0">
                <a:latin typeface="Times New Roman"/>
                <a:ea typeface="华文楷体"/>
                <a:cs typeface="Times New Roman"/>
              </a:rPr>
              <a:t>社会关系</a:t>
            </a:r>
            <a:endParaRPr lang="zh-CN" altLang="en-US" dirty="0"/>
          </a:p>
        </p:txBody>
      </p:sp>
      <p:sp>
        <p:nvSpPr>
          <p:cNvPr id="5" name="矩形 4"/>
          <p:cNvSpPr/>
          <p:nvPr/>
        </p:nvSpPr>
        <p:spPr>
          <a:xfrm>
            <a:off x="2196641" y="1691915"/>
            <a:ext cx="1620957" cy="523220"/>
          </a:xfrm>
          <a:prstGeom prst="rect">
            <a:avLst/>
          </a:prstGeom>
        </p:spPr>
        <p:txBody>
          <a:bodyPr wrap="none">
            <a:spAutoFit/>
          </a:bodyPr>
          <a:lstStyle/>
          <a:p>
            <a:r>
              <a:rPr lang="zh-CN" altLang="zh-CN" b="1" dirty="0">
                <a:latin typeface="Times New Roman"/>
                <a:ea typeface="华文楷体"/>
                <a:cs typeface="Times New Roman"/>
              </a:rPr>
              <a:t>统治阶级</a:t>
            </a:r>
            <a:endParaRPr lang="zh-CN" altLang="en-US" dirty="0"/>
          </a:p>
        </p:txBody>
      </p:sp>
      <p:sp>
        <p:nvSpPr>
          <p:cNvPr id="6" name="矩形 5"/>
          <p:cNvSpPr/>
          <p:nvPr/>
        </p:nvSpPr>
        <p:spPr>
          <a:xfrm>
            <a:off x="3996841" y="2195971"/>
            <a:ext cx="902811" cy="523220"/>
          </a:xfrm>
          <a:prstGeom prst="rect">
            <a:avLst/>
          </a:prstGeom>
        </p:spPr>
        <p:txBody>
          <a:bodyPr wrap="none">
            <a:spAutoFit/>
          </a:bodyPr>
          <a:lstStyle/>
          <a:p>
            <a:r>
              <a:rPr lang="zh-CN" altLang="zh-CN" b="1" dirty="0">
                <a:latin typeface="Times New Roman"/>
                <a:ea typeface="华文楷体"/>
                <a:cs typeface="Times New Roman"/>
              </a:rPr>
              <a:t>制定</a:t>
            </a:r>
            <a:endParaRPr lang="zh-CN" altLang="en-US" dirty="0"/>
          </a:p>
        </p:txBody>
      </p:sp>
      <p:sp>
        <p:nvSpPr>
          <p:cNvPr id="7" name="矩形 6"/>
          <p:cNvSpPr/>
          <p:nvPr/>
        </p:nvSpPr>
        <p:spPr>
          <a:xfrm>
            <a:off x="8965393" y="2212811"/>
            <a:ext cx="1980029" cy="523220"/>
          </a:xfrm>
          <a:prstGeom prst="rect">
            <a:avLst/>
          </a:prstGeom>
        </p:spPr>
        <p:txBody>
          <a:bodyPr wrap="none">
            <a:spAutoFit/>
          </a:bodyPr>
          <a:lstStyle/>
          <a:p>
            <a:r>
              <a:rPr lang="zh-CN" altLang="zh-CN" b="1" dirty="0">
                <a:latin typeface="Times New Roman"/>
                <a:ea typeface="华文楷体"/>
                <a:cs typeface="Times New Roman"/>
              </a:rPr>
              <a:t>国家强制力</a:t>
            </a:r>
            <a:endParaRPr lang="zh-CN" altLang="en-US" dirty="0"/>
          </a:p>
        </p:txBody>
      </p:sp>
      <p:sp>
        <p:nvSpPr>
          <p:cNvPr id="8" name="矩形 7"/>
          <p:cNvSpPr/>
          <p:nvPr/>
        </p:nvSpPr>
        <p:spPr>
          <a:xfrm>
            <a:off x="2196641" y="3240088"/>
            <a:ext cx="902811" cy="523220"/>
          </a:xfrm>
          <a:prstGeom prst="rect">
            <a:avLst/>
          </a:prstGeom>
        </p:spPr>
        <p:txBody>
          <a:bodyPr wrap="none">
            <a:spAutoFit/>
          </a:bodyPr>
          <a:lstStyle/>
          <a:p>
            <a:r>
              <a:rPr lang="zh-CN" altLang="zh-CN" b="1" dirty="0">
                <a:latin typeface="Times New Roman"/>
                <a:ea typeface="华文楷体"/>
                <a:cs typeface="Times New Roman"/>
              </a:rPr>
              <a:t>政治</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4">
                                            <p:txEl>
                                              <p:pRg st="0" end="0"/>
                                            </p:txEl>
                                          </p:spTgt>
                                        </p:tgtEl>
                                        <p:attrNameLst>
                                          <p:attrName>style.visibility</p:attrName>
                                        </p:attrNameLst>
                                      </p:cBhvr>
                                      <p:to>
                                        <p:strVal val="visible"/>
                                      </p:to>
                                    </p:set>
                                    <p:animEffect transition="in" filter="randombar(horizontal)">
                                      <p:cBhvr>
                                        <p:cTn id="3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2"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031644"/>
            <a:ext cx="10692000" cy="3108543"/>
          </a:xfrm>
        </p:spPr>
        <p:txBody>
          <a:bodyPr/>
          <a:lstStyle/>
          <a:p>
            <a:pPr algn="just">
              <a:spcAft>
                <a:spcPts val="0"/>
              </a:spcAft>
            </a:pPr>
            <a:r>
              <a:rPr lang="zh-CN" altLang="zh-CN" kern="100" dirty="0">
                <a:latin typeface="Times New Roman"/>
                <a:ea typeface="黑体"/>
                <a:cs typeface="Times New Roman"/>
              </a:rPr>
              <a:t>三、新中国法治建设的成就</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．一国法治的决定性因素是什么？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一国的法治总是由该国的国情和社会制度所决定并与其相适应的。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．中国人民的法治实践：</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，建设社会主义法治国家，是中国人民的主张、理念，也是中国人民的实践。</a:t>
            </a:r>
            <a:endParaRPr lang="zh-CN" altLang="zh-CN" sz="1050" kern="100" dirty="0">
              <a:effectLst/>
              <a:latin typeface="宋体"/>
              <a:cs typeface="Courier New"/>
            </a:endParaRPr>
          </a:p>
        </p:txBody>
      </p:sp>
      <p:sp>
        <p:nvSpPr>
          <p:cNvPr id="2" name="矩形 1"/>
          <p:cNvSpPr/>
          <p:nvPr/>
        </p:nvSpPr>
        <p:spPr>
          <a:xfrm>
            <a:off x="4680917" y="2896887"/>
            <a:ext cx="1620957" cy="523220"/>
          </a:xfrm>
          <a:prstGeom prst="rect">
            <a:avLst/>
          </a:prstGeom>
        </p:spPr>
        <p:txBody>
          <a:bodyPr wrap="none">
            <a:spAutoFit/>
          </a:bodyPr>
          <a:lstStyle/>
          <a:p>
            <a:r>
              <a:rPr lang="zh-CN" altLang="zh-CN" b="1" dirty="0">
                <a:latin typeface="Times New Roman"/>
                <a:ea typeface="华文楷体"/>
                <a:cs typeface="Times New Roman"/>
              </a:rPr>
              <a:t>依法治国</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3955</Words>
  <Application>Microsoft Office PowerPoint</Application>
  <PresentationFormat>自定义</PresentationFormat>
  <Paragraphs>279</Paragraphs>
  <Slides>44</Slides>
  <Notes>16</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44</vt:i4>
      </vt:variant>
    </vt:vector>
  </HeadingPairs>
  <TitlesOfParts>
    <vt:vector size="58"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1354</cp:revision>
  <dcterms:created xsi:type="dcterms:W3CDTF">2016-06-29T09:22:00Z</dcterms:created>
  <dcterms:modified xsi:type="dcterms:W3CDTF">2026-02-05T08:43:50Z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