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5"/>
  </p:notesMasterIdLst>
  <p:handoutMasterIdLst>
    <p:handoutMasterId r:id="rId46"/>
  </p:handoutMasterIdLst>
  <p:sldIdLst>
    <p:sldId id="2476" r:id="rId4"/>
    <p:sldId id="3800" r:id="rId5"/>
    <p:sldId id="2478" r:id="rId6"/>
    <p:sldId id="2343" r:id="rId7"/>
    <p:sldId id="3858" r:id="rId8"/>
    <p:sldId id="3903" r:id="rId9"/>
    <p:sldId id="3904" r:id="rId10"/>
    <p:sldId id="3919" r:id="rId11"/>
    <p:sldId id="3905" r:id="rId12"/>
    <p:sldId id="3906" r:id="rId13"/>
    <p:sldId id="3873" r:id="rId14"/>
    <p:sldId id="3664" r:id="rId15"/>
    <p:sldId id="3671" r:id="rId16"/>
    <p:sldId id="3907" r:id="rId17"/>
    <p:sldId id="3908" r:id="rId18"/>
    <p:sldId id="3909" r:id="rId19"/>
    <p:sldId id="3910" r:id="rId20"/>
    <p:sldId id="3911" r:id="rId21"/>
    <p:sldId id="3920" r:id="rId22"/>
    <p:sldId id="3921" r:id="rId23"/>
    <p:sldId id="3888" r:id="rId24"/>
    <p:sldId id="3889" r:id="rId25"/>
    <p:sldId id="3785" r:id="rId26"/>
    <p:sldId id="3786" r:id="rId27"/>
    <p:sldId id="3922" r:id="rId28"/>
    <p:sldId id="3923" r:id="rId29"/>
    <p:sldId id="3924" r:id="rId30"/>
    <p:sldId id="3925" r:id="rId31"/>
    <p:sldId id="3926" r:id="rId32"/>
    <p:sldId id="3927" r:id="rId33"/>
    <p:sldId id="3928" r:id="rId34"/>
    <p:sldId id="3886" r:id="rId35"/>
    <p:sldId id="3887" r:id="rId36"/>
    <p:sldId id="3863" r:id="rId37"/>
    <p:sldId id="3881" r:id="rId38"/>
    <p:sldId id="3882" r:id="rId39"/>
    <p:sldId id="3912" r:id="rId40"/>
    <p:sldId id="3913" r:id="rId41"/>
    <p:sldId id="3914" r:id="rId42"/>
    <p:sldId id="3780" r:id="rId43"/>
    <p:sldId id="2276" r:id="rId44"/>
  </p:sldIdLst>
  <p:sldSz cx="11522075" cy="6480175"/>
  <p:notesSz cx="6858000" cy="9144000"/>
  <p:custDataLst>
    <p:tags r:id="rId47"/>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88" d="100"/>
          <a:sy n="88" d="100"/>
        </p:scale>
        <p:origin x="108" y="63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35</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40</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41</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0.xml"/><Relationship Id="rId4" Type="http://schemas.openxmlformats.org/officeDocument/2006/relationships/slide" Target="../slides/slide35.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0.xml"/><Relationship Id="rId4" Type="http://schemas.openxmlformats.org/officeDocument/2006/relationships/slide" Target="../slides/slide35.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40.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1.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人民民主专政的本质：人民当家作主</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人民民主专政的本质：人民当家作主</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人民民主专政的本质：人民当家作主</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7%20%20&#35838;&#21518;&#32032;&#20859;&#35780;&#20215;(&#19971;)&#12288;&#20154;&#27665;&#27665;&#20027;&#19987;&#25919;&#30340;&#26412;&#36136;&#65306;&#20154;&#27665;&#24403;&#23478;&#20316;&#20027;.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4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821946"/>
            <a:ext cx="7920880" cy="1441870"/>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第四课　人民民主专政的社会主义国家</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人民民主专政的本质：人民当家作主</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445" y="971835"/>
            <a:ext cx="10692000" cy="304936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习近平总书记在党的二十大报告中提出，全过程人民民主是社会主义民主政治的本质属性。要健全人民当家作主制度体系，扩大人民有序政治参与，保证人民依法实行民主选举、民主协商、民主决策、民主管理、民主监督，发挥人民群众积极性、主动性、创造性，巩固和发展生动活泼、安定团结的政治局面。</a:t>
            </a:r>
            <a:endParaRPr lang="zh-CN" altLang="zh-CN" sz="1050" kern="100" dirty="0">
              <a:effectLst/>
              <a:latin typeface="宋体"/>
              <a:cs typeface="Courier New"/>
            </a:endParaRPr>
          </a:p>
        </p:txBody>
      </p:sp>
    </p:spTree>
    <p:extLst>
      <p:ext uri="{BB962C8B-B14F-4D97-AF65-F5344CB8AC3E}">
        <p14:creationId xmlns:p14="http://schemas.microsoft.com/office/powerpoint/2010/main" val="3666093812"/>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ea typeface="华文楷体"/>
                <a:cs typeface="Times New Roman"/>
              </a:rPr>
              <a:t>．</a:t>
            </a:r>
            <a:r>
              <a:rPr lang="zh-CN" altLang="zh-CN" kern="100" dirty="0">
                <a:latin typeface="Times New Roman"/>
                <a:cs typeface="Times New Roman"/>
              </a:rPr>
              <a:t>全过程人民民主是我国基本政治制度的重大完善和发展。</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．人民是我国的领导力量。</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．全过程人民民主是最广泛的民主，为全民享有。</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．人民民主专政的本质是公民当家作主，公民是国家和社会的主人。</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．人民民主专政是我国的国体，</a:t>
            </a:r>
            <a:r>
              <a:rPr lang="zh-CN" altLang="zh-CN" kern="100" dirty="0">
                <a:latin typeface="宋体"/>
                <a:ea typeface="Times New Roman"/>
                <a:cs typeface="Courier New"/>
              </a:rPr>
              <a:t> </a:t>
            </a:r>
            <a:r>
              <a:rPr lang="zh-CN" altLang="zh-CN" kern="100" dirty="0">
                <a:latin typeface="Times New Roman"/>
                <a:cs typeface="Times New Roman"/>
              </a:rPr>
              <a:t>庄严宣示了我国国家政权的公民性质。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61537" y="13318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194862" y="188432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04387" y="257012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147237" y="3779800"/>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175812" y="4884700"/>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我国的国体</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中华人民共和国的成立是近代以来实现中华民族伟大复兴的三大里程碑之一。从这时起，中国的命运发生了根本变化，人民真切地感到自己是国家的主人。</a:t>
            </a:r>
            <a:endParaRPr lang="zh-CN" altLang="zh-CN" sz="1050" kern="100" dirty="0">
              <a:latin typeface="宋体"/>
              <a:cs typeface="Courier New"/>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54822"/>
            <a:ext cx="10692000" cy="3049361"/>
          </a:xfrm>
        </p:spPr>
        <p:txBody>
          <a:bodyPr/>
          <a:lstStyle/>
          <a:p>
            <a:pPr algn="just">
              <a:spcAft>
                <a:spcPts val="0"/>
              </a:spcAft>
            </a:pPr>
            <a:r>
              <a:rPr lang="zh-CN" altLang="zh-CN" kern="100" dirty="0">
                <a:latin typeface="Times New Roman"/>
                <a:cs typeface="Times New Roman"/>
              </a:rPr>
              <a:t>人民真切地感到自己是国家的主人的原因是什么？</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我国确立了社会主义制度，推翻了剥削阶级的统治，广大人民翻身作主，成为国家、社会和自己命运的主人。②我国的国家政权坚持以工人阶级为领导，以工农联盟为基础，实行人民民主专政，国家的一切权力属于人民。</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70545"/>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2</a:t>
            </a:r>
            <a:r>
              <a:rPr lang="zh-CN" altLang="zh-CN" sz="2700" kern="100" dirty="0">
                <a:latin typeface="Times New Roman"/>
                <a:cs typeface="Times New Roman"/>
              </a:rPr>
              <a:t>：</a:t>
            </a:r>
            <a:r>
              <a:rPr lang="zh-CN" altLang="zh-CN" sz="2700" kern="100" dirty="0">
                <a:latin typeface="Times New Roman"/>
                <a:ea typeface="华文楷体"/>
                <a:cs typeface="Times New Roman"/>
              </a:rPr>
              <a:t>从中华人民共和国成立起，中国的命运发生了根本变化，可谓</a:t>
            </a:r>
            <a:r>
              <a:rPr lang="en-US" altLang="zh-CN" sz="2700" kern="100" dirty="0">
                <a:latin typeface="宋体"/>
                <a:cs typeface="Times New Roman"/>
              </a:rPr>
              <a:t>“</a:t>
            </a:r>
            <a:r>
              <a:rPr lang="zh-CN" altLang="zh-CN" sz="2700" kern="100" dirty="0">
                <a:latin typeface="Times New Roman"/>
                <a:ea typeface="华文楷体"/>
                <a:cs typeface="Times New Roman"/>
              </a:rPr>
              <a:t>换了人间</a:t>
            </a:r>
            <a:r>
              <a:rPr lang="en-US" altLang="zh-CN" sz="2700" kern="100" dirty="0">
                <a:latin typeface="宋体"/>
                <a:cs typeface="Times New Roman"/>
              </a:rPr>
              <a:t>”</a:t>
            </a:r>
            <a:r>
              <a:rPr lang="zh-CN" altLang="zh-CN" sz="2700" kern="100" dirty="0">
                <a:latin typeface="Times New Roman"/>
                <a:ea typeface="华文楷体"/>
                <a:cs typeface="Times New Roman"/>
              </a:rPr>
              <a:t>。</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为什么说中华人民共和国的成立可谓</a:t>
            </a:r>
            <a:r>
              <a:rPr lang="en-US" altLang="zh-CN" sz="2700" kern="100" dirty="0">
                <a:latin typeface="宋体"/>
                <a:cs typeface="Times New Roman"/>
              </a:rPr>
              <a:t>“</a:t>
            </a:r>
            <a:r>
              <a:rPr lang="zh-CN" altLang="zh-CN" sz="2700" kern="100" dirty="0">
                <a:latin typeface="Times New Roman"/>
                <a:cs typeface="Times New Roman"/>
              </a:rPr>
              <a:t>换了人间</a:t>
            </a:r>
            <a:r>
              <a:rPr lang="en-US" altLang="zh-CN" sz="2700" kern="100" dirty="0">
                <a:latin typeface="宋体"/>
                <a:cs typeface="Times New Roman"/>
              </a:rPr>
              <a:t>”</a:t>
            </a:r>
            <a:r>
              <a:rPr lang="zh-CN" altLang="zh-CN" sz="2700" kern="100" dirty="0">
                <a:latin typeface="Times New Roman"/>
                <a:cs typeface="Times New Roman"/>
              </a:rPr>
              <a:t>？</a:t>
            </a:r>
            <a:endParaRPr lang="zh-CN" altLang="zh-CN" sz="2700" kern="100" dirty="0">
              <a:latin typeface="宋体"/>
              <a:cs typeface="Courier New"/>
            </a:endParaRPr>
          </a:p>
          <a:p>
            <a:pPr algn="just">
              <a:spcAft>
                <a:spcPts val="0"/>
              </a:spcAft>
            </a:pPr>
            <a:r>
              <a:rPr lang="zh-CN" altLang="zh-CN" sz="2700" kern="100" dirty="0">
                <a:solidFill>
                  <a:srgbClr val="7030A0"/>
                </a:solidFill>
                <a:latin typeface="Times New Roman"/>
                <a:ea typeface="黑体"/>
                <a:cs typeface="Times New Roman"/>
              </a:rPr>
              <a:t>提示：</a:t>
            </a:r>
            <a:r>
              <a:rPr lang="en-US" altLang="zh-CN" sz="2700" kern="100" dirty="0">
                <a:latin typeface="Times New Roman"/>
                <a:ea typeface="华文楷体"/>
                <a:cs typeface="Courier New"/>
              </a:rPr>
              <a:t>①</a:t>
            </a:r>
            <a:r>
              <a:rPr lang="zh-CN" altLang="zh-CN" sz="2700" kern="100" dirty="0">
                <a:latin typeface="Times New Roman"/>
                <a:ea typeface="华文楷体"/>
                <a:cs typeface="Times New Roman"/>
              </a:rPr>
              <a:t>中华人民共和国的成立，推翻了帝国主义、封建主义、官僚资本主义三座大山，实现了国家独立、人民解放，中国人民从此站起来了。②中华人民共和国成立后，进行社会主义改造，确立了社会主义制度，人民真切地感到自己是国家的主人。③我国的国家政权坚持团结一切可以团结的力量，最大限度地调动一切积极因素，彻底改变了旧中国</a:t>
            </a:r>
            <a:r>
              <a:rPr lang="zh-CN" altLang="zh-CN" sz="2700" kern="100" dirty="0">
                <a:latin typeface="宋体"/>
                <a:cs typeface="Times New Roman"/>
              </a:rPr>
              <a:t>“</a:t>
            </a:r>
            <a:r>
              <a:rPr lang="zh-CN" altLang="zh-CN" sz="2700" kern="100" dirty="0">
                <a:latin typeface="Times New Roman"/>
                <a:ea typeface="华文楷体"/>
                <a:cs typeface="Times New Roman"/>
              </a:rPr>
              <a:t>一盘散沙</a:t>
            </a:r>
            <a:r>
              <a:rPr lang="zh-CN" altLang="zh-CN" sz="2700" kern="100" dirty="0">
                <a:latin typeface="宋体"/>
                <a:cs typeface="Times New Roman"/>
              </a:rPr>
              <a:t>”</a:t>
            </a:r>
            <a:r>
              <a:rPr lang="zh-CN" altLang="zh-CN" sz="2700" kern="100" dirty="0">
                <a:latin typeface="Times New Roman"/>
                <a:ea typeface="华文楷体"/>
                <a:cs typeface="Times New Roman"/>
              </a:rPr>
              <a:t>的局面，实现了国家统一和人民团结。</a:t>
            </a:r>
            <a:endParaRPr lang="zh-CN" altLang="zh-CN" sz="270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3359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．国家卫生健康委</a:t>
            </a:r>
            <a:r>
              <a:rPr lang="en-US" altLang="zh-CN" kern="100" dirty="0">
                <a:latin typeface="Times New Roman"/>
                <a:cs typeface="Courier New"/>
              </a:rPr>
              <a:t>2024</a:t>
            </a:r>
            <a:r>
              <a:rPr lang="zh-CN" altLang="zh-CN" kern="100" dirty="0">
                <a:latin typeface="Times New Roman"/>
                <a:cs typeface="Times New Roman"/>
              </a:rPr>
              <a:t>年</a:t>
            </a:r>
            <a:r>
              <a:rPr lang="en-US" altLang="zh-CN" kern="100" dirty="0">
                <a:latin typeface="Times New Roman"/>
                <a:cs typeface="Courier New"/>
              </a:rPr>
              <a:t>8</a:t>
            </a:r>
            <a:r>
              <a:rPr lang="zh-CN" altLang="zh-CN" kern="100" dirty="0">
                <a:latin typeface="Times New Roman"/>
                <a:cs typeface="Times New Roman"/>
              </a:rPr>
              <a:t>月</a:t>
            </a:r>
            <a:r>
              <a:rPr lang="en-US" altLang="zh-CN" kern="100" dirty="0">
                <a:latin typeface="Times New Roman"/>
                <a:cs typeface="Courier New"/>
              </a:rPr>
              <a:t>29</a:t>
            </a:r>
            <a:r>
              <a:rPr lang="zh-CN" altLang="zh-CN" kern="100" dirty="0">
                <a:latin typeface="Times New Roman"/>
                <a:cs typeface="Times New Roman"/>
              </a:rPr>
              <a:t>日发布的《</a:t>
            </a:r>
            <a:r>
              <a:rPr lang="en-US" altLang="zh-CN" kern="100" dirty="0">
                <a:latin typeface="Times New Roman"/>
                <a:cs typeface="Courier New"/>
              </a:rPr>
              <a:t>2023</a:t>
            </a:r>
            <a:r>
              <a:rPr lang="zh-CN" altLang="zh-CN" kern="100" dirty="0">
                <a:latin typeface="Times New Roman"/>
                <a:cs typeface="Times New Roman"/>
              </a:rPr>
              <a:t>年我国卫生健康事业发展统计公报》显示，</a:t>
            </a:r>
            <a:r>
              <a:rPr lang="en-US" altLang="zh-CN" kern="100" dirty="0">
                <a:latin typeface="Times New Roman"/>
                <a:cs typeface="Courier New"/>
              </a:rPr>
              <a:t>2023</a:t>
            </a:r>
            <a:r>
              <a:rPr lang="zh-CN" altLang="zh-CN" kern="100" dirty="0">
                <a:latin typeface="Times New Roman"/>
                <a:cs typeface="Times New Roman"/>
              </a:rPr>
              <a:t>年，我国居民人均预期寿命达到</a:t>
            </a:r>
            <a:r>
              <a:rPr lang="en-US" altLang="zh-CN" kern="100" dirty="0">
                <a:latin typeface="Times New Roman"/>
                <a:cs typeface="Courier New"/>
              </a:rPr>
              <a:t>78.6</a:t>
            </a:r>
            <a:r>
              <a:rPr lang="zh-CN" altLang="zh-CN" kern="100" dirty="0">
                <a:latin typeface="Times New Roman"/>
                <a:cs typeface="Times New Roman"/>
              </a:rPr>
              <a:t>岁，孕产妇死亡率下降至</a:t>
            </a:r>
            <a:r>
              <a:rPr lang="en-US" altLang="zh-CN" kern="100" dirty="0">
                <a:latin typeface="Times New Roman"/>
                <a:cs typeface="Courier New"/>
              </a:rPr>
              <a:t>15.1/10</a:t>
            </a:r>
            <a:r>
              <a:rPr lang="zh-CN" altLang="zh-CN" kern="100" dirty="0">
                <a:latin typeface="Times New Roman"/>
                <a:cs typeface="Times New Roman"/>
              </a:rPr>
              <a:t>万，婴儿死亡率下降至</a:t>
            </a:r>
            <a:r>
              <a:rPr lang="en-US" altLang="zh-CN" kern="100" dirty="0">
                <a:latin typeface="Times New Roman"/>
                <a:cs typeface="Courier New"/>
              </a:rPr>
              <a:t>4.5‰</a:t>
            </a:r>
            <a:r>
              <a:rPr lang="zh-CN" altLang="zh-CN" kern="100" dirty="0">
                <a:latin typeface="Times New Roman"/>
                <a:cs typeface="Times New Roman"/>
              </a:rPr>
              <a:t>，均为历史最好水平。这一系列民生事实充分表明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人民民主专政的本质是人民当家作主</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人民享有的民主权利日益充分、广泛</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③</a:t>
            </a:r>
            <a:r>
              <a:rPr lang="zh-CN" altLang="zh-CN" kern="100" dirty="0">
                <a:latin typeface="Times New Roman"/>
                <a:cs typeface="Times New Roman"/>
              </a:rPr>
              <a:t>人民群众共享经济社会发展的成果</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④</a:t>
            </a:r>
            <a:r>
              <a:rPr lang="zh-CN" altLang="zh-CN" kern="100" dirty="0">
                <a:latin typeface="Times New Roman"/>
                <a:cs typeface="Times New Roman"/>
              </a:rPr>
              <a:t>公民主人翁地位具有切实</a:t>
            </a:r>
            <a:r>
              <a:rPr lang="zh-CN" altLang="en-US" kern="100" dirty="0">
                <a:latin typeface="Times New Roman"/>
                <a:cs typeface="Times New Roman"/>
              </a:rPr>
              <a:t>的</a:t>
            </a:r>
            <a:r>
              <a:rPr lang="zh-CN" altLang="zh-CN" kern="100" dirty="0">
                <a:latin typeface="Times New Roman"/>
                <a:cs typeface="Times New Roman"/>
              </a:rPr>
              <a:t>物质保障</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①④</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②③</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24432" y="576036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18818"/>
            <a:ext cx="10692000" cy="3049361"/>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国家重视民生工作，说明人民民主专政的本质是人民当家作主，说明全过程人民民主是最真实、最管用的民主，人民群众共享经济社会发展的成果，</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正确。材料强调国家保障人权，而不强调公民的民主权利且未涉及民主权利的广泛性，</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排除。在我国，人民当家作主，④错误。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0513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．太原市社会保险管理服务中心通过进社区、进乡村、进企业、进校园</a:t>
            </a:r>
            <a:r>
              <a:rPr lang="en-US" altLang="zh-CN" kern="100" dirty="0">
                <a:latin typeface="宋体"/>
                <a:cs typeface="Times New Roman"/>
              </a:rPr>
              <a:t>“</a:t>
            </a:r>
            <a:r>
              <a:rPr lang="zh-CN" altLang="zh-CN" kern="100" dirty="0">
                <a:latin typeface="Times New Roman"/>
                <a:cs typeface="Times New Roman"/>
              </a:rPr>
              <a:t>四进</a:t>
            </a:r>
            <a:r>
              <a:rPr lang="en-US" altLang="zh-CN" kern="100" dirty="0">
                <a:latin typeface="宋体"/>
                <a:cs typeface="Times New Roman"/>
              </a:rPr>
              <a:t>”</a:t>
            </a:r>
            <a:r>
              <a:rPr lang="zh-CN" altLang="zh-CN" kern="100" dirty="0">
                <a:latin typeface="Times New Roman"/>
                <a:cs typeface="Times New Roman"/>
              </a:rPr>
              <a:t>活动，面对不同群体，精准宣传社保政策、解答疑点问题，进一步扩大社会保险政策服务的公众知晓度。这是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我国国家性质的重要体现</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人权保障进步的重要体现</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公民法定权利扩大的重要体现</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保障公民政治权利的重要体现</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0042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社会保险是保障公民在年老、疾病、工伤、失业、生育等情况下依法从国家和社会获得物质帮助的一项制度，</a:t>
            </a:r>
            <a:r>
              <a:rPr lang="zh-CN" altLang="zh-CN" kern="100" dirty="0">
                <a:latin typeface="宋体"/>
                <a:cs typeface="Times New Roman"/>
              </a:rPr>
              <a:t>“</a:t>
            </a:r>
            <a:r>
              <a:rPr lang="zh-CN" altLang="zh-CN" kern="100" dirty="0">
                <a:latin typeface="Times New Roman"/>
                <a:ea typeface="华文楷体"/>
                <a:cs typeface="Times New Roman"/>
              </a:rPr>
              <a:t>进一步扩大社会保险政策服务的公众知晓度</a:t>
            </a:r>
            <a:r>
              <a:rPr lang="zh-CN" altLang="zh-CN" kern="100" dirty="0">
                <a:latin typeface="宋体"/>
                <a:cs typeface="Times New Roman"/>
              </a:rPr>
              <a:t>”</a:t>
            </a:r>
            <a:r>
              <a:rPr lang="zh-CN" altLang="zh-CN" kern="100" dirty="0">
                <a:latin typeface="Times New Roman"/>
                <a:ea typeface="华文楷体"/>
                <a:cs typeface="Times New Roman"/>
              </a:rPr>
              <a:t>体现了我国人民民主专政的国家性质，也体现了我国坚持以人民为中心，人权保障不断进步，①②正确。公民的法定权利不能随意扩大，③排除。材料反映了国家积极保障公民的基本生存权利，未体现公民的政治权利，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全国公安机关坚持总体国家安全观，坚决捍卫中国共产党的长期执政地位、捍卫人民民主专政的国家政权、捍卫中国特色社会主义制度、捍卫我国宪法的权威和尊严，不断增强人民群众获得感、幸福感、安全感。对于我国人民民主专政的国家政权，下列理解正确的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．中国共产党领导是我国人民民主专政国家性质的首要标志</a:t>
            </a:r>
            <a:r>
              <a:rPr lang="en-US" altLang="zh-CN" kern="100" dirty="0">
                <a:latin typeface="Times New Roman"/>
                <a:cs typeface="Courier New"/>
              </a:rPr>
              <a:t>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．工人阶级是我国人民民主专政国家政权的阶级基础</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．全体公民掌握国家政权</a:t>
            </a:r>
            <a:r>
              <a:rPr lang="en-US" altLang="zh-CN" kern="100" dirty="0">
                <a:latin typeface="Times New Roman"/>
                <a:cs typeface="Courier New"/>
              </a:rPr>
              <a:t>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．人民民主专政具有广泛的社会基础</a:t>
            </a:r>
            <a:endParaRPr lang="zh-CN" altLang="zh-CN" sz="1050" kern="100" dirty="0">
              <a:effectLst/>
              <a:latin typeface="宋体"/>
              <a:cs typeface="Courier New"/>
            </a:endParaRPr>
          </a:p>
        </p:txBody>
      </p:sp>
      <p:sp>
        <p:nvSpPr>
          <p:cNvPr id="3" name="矩形 2"/>
          <p:cNvSpPr/>
          <p:nvPr/>
        </p:nvSpPr>
        <p:spPr>
          <a:xfrm>
            <a:off x="324432" y="550833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710644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2503641012"/>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列举宪法有关人民主体地位的规定，说明我国是人民民主专政的社会主义国家。</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．通过分析我国人大代表的选举活动，感悟我国的全过程人民民主是最广泛、最真实、最管用的民主。</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我国的人民民主专政是工人阶级领导的，以工农联盟为基础的，人民民主专政的本质是人民当家作主，这表明人民民主专政具有广泛的社会基础，</a:t>
            </a:r>
            <a:r>
              <a:rPr lang="en-US" altLang="zh-CN" kern="100" dirty="0">
                <a:latin typeface="Times New Roman"/>
                <a:ea typeface="华文楷体"/>
                <a:cs typeface="Courier New"/>
              </a:rPr>
              <a:t>D</a:t>
            </a:r>
            <a:r>
              <a:rPr lang="zh-CN" altLang="zh-CN" kern="100" dirty="0">
                <a:latin typeface="Times New Roman"/>
                <a:ea typeface="华文楷体"/>
                <a:cs typeface="Times New Roman"/>
              </a:rPr>
              <a:t>符合题意。坚持工人阶级的领导是我国人民民主专政国家性质的首要标志，</a:t>
            </a:r>
            <a:r>
              <a:rPr lang="en-US" altLang="zh-CN" kern="100" dirty="0">
                <a:latin typeface="Times New Roman"/>
                <a:ea typeface="华文楷体"/>
                <a:cs typeface="Courier New"/>
              </a:rPr>
              <a:t>A</a:t>
            </a:r>
            <a:r>
              <a:rPr lang="zh-CN" altLang="zh-CN" kern="100" dirty="0">
                <a:latin typeface="Times New Roman"/>
                <a:ea typeface="华文楷体"/>
                <a:cs typeface="Times New Roman"/>
              </a:rPr>
              <a:t>错误。工农联盟是我国国家政权的阶级基础，</a:t>
            </a:r>
            <a:r>
              <a:rPr lang="en-US" altLang="zh-CN" kern="100" dirty="0">
                <a:latin typeface="Times New Roman"/>
                <a:ea typeface="华文楷体"/>
                <a:cs typeface="Courier New"/>
              </a:rPr>
              <a:t>B</a:t>
            </a:r>
            <a:r>
              <a:rPr lang="zh-CN" altLang="zh-CN" kern="100" dirty="0">
                <a:latin typeface="Times New Roman"/>
                <a:ea typeface="华文楷体"/>
                <a:cs typeface="Times New Roman"/>
              </a:rPr>
              <a:t>错误。统治阶级掌握国家政权，</a:t>
            </a:r>
            <a:r>
              <a:rPr lang="en-US" altLang="zh-CN" kern="100" dirty="0">
                <a:latin typeface="Times New Roman"/>
                <a:ea typeface="华文楷体"/>
                <a:cs typeface="Courier New"/>
              </a:rPr>
              <a:t>C</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63886946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99367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全面把握国家性质在国家政治生活中的地位</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1290061184"/>
              </p:ext>
            </p:extLst>
          </p:nvPr>
        </p:nvGraphicFramePr>
        <p:xfrm>
          <a:off x="576263" y="1943943"/>
          <a:ext cx="10369550" cy="4181856"/>
        </p:xfrm>
        <a:graphic>
          <a:graphicData uri="http://schemas.openxmlformats.org/drawingml/2006/table">
            <a:tbl>
              <a:tblPr/>
              <a:tblGrid>
                <a:gridCol w="1548370">
                  <a:extLst>
                    <a:ext uri="{9D8B030D-6E8A-4147-A177-3AD203B41FA5}">
                      <a16:colId xmlns:a16="http://schemas.microsoft.com/office/drawing/2014/main" val="20000"/>
                    </a:ext>
                  </a:extLst>
                </a:gridCol>
                <a:gridCol w="882118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国家性质与政党制度</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中国共产党的领导和执政地位是由中国共产党的性质和我国的国家性质决定的。中国共产党的性质和我国的国家性质决定了中国共产党坚持立党为公、执政为民的执政理念</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国家性质与国家职能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国家性质决定国家职能，国家职能体现国家性质。我国的国家职能与人民民主专政的国体相适应，为社会主义现代化建设提供可靠保障</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9437192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71178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639663474"/>
              </p:ext>
            </p:extLst>
          </p:nvPr>
        </p:nvGraphicFramePr>
        <p:xfrm>
          <a:off x="576263" y="1223863"/>
          <a:ext cx="10369550" cy="2897696"/>
        </p:xfrm>
        <a:graphic>
          <a:graphicData uri="http://schemas.openxmlformats.org/drawingml/2006/table">
            <a:tbl>
              <a:tblPr/>
              <a:tblGrid>
                <a:gridCol w="1476362">
                  <a:extLst>
                    <a:ext uri="{9D8B030D-6E8A-4147-A177-3AD203B41FA5}">
                      <a16:colId xmlns:a16="http://schemas.microsoft.com/office/drawing/2014/main" val="20000"/>
                    </a:ext>
                  </a:extLst>
                </a:gridCol>
                <a:gridCol w="8893188">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国家性质与国家政策</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我国的国家性质决定了我国在民族问题上必须坚持民族平等、民族团结和各民族共同繁荣的方针，决定了我国实行民族区域自治制度。</a:t>
                      </a:r>
                      <a:endParaRPr lang="zh-CN" sz="1050" kern="100" dirty="0">
                        <a:effectLst/>
                        <a:latin typeface="宋体"/>
                        <a:cs typeface="Courier New"/>
                      </a:endParaRPr>
                    </a:p>
                    <a:p>
                      <a:pPr algn="l">
                        <a:lnSpc>
                          <a:spcPct val="140000"/>
                        </a:lnSpc>
                        <a:spcAft>
                          <a:spcPts val="0"/>
                        </a:spcAft>
                      </a:pPr>
                      <a:r>
                        <a:rPr lang="zh-CN" sz="2800" b="1" kern="100" dirty="0">
                          <a:effectLst/>
                          <a:latin typeface="Times New Roman"/>
                          <a:cs typeface="Times New Roman"/>
                        </a:rPr>
                        <a:t>我国的国家性质和国家利益决定了我国奉行独立自主的和平外交政策，决定了中国必然坚持走和平发展道路</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67067158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全过程人民民主</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党的二十大报告强调：</a:t>
            </a:r>
            <a:r>
              <a:rPr lang="en-US" altLang="zh-CN" kern="100" dirty="0">
                <a:latin typeface="宋体"/>
                <a:cs typeface="Times New Roman"/>
              </a:rPr>
              <a:t>“</a:t>
            </a:r>
            <a:r>
              <a:rPr lang="zh-CN" altLang="zh-CN" kern="100" dirty="0">
                <a:latin typeface="Times New Roman"/>
                <a:ea typeface="华文楷体"/>
                <a:cs typeface="Times New Roman"/>
              </a:rPr>
              <a:t>全过程人民民主是社会主义民主政治的本质属性，是最广泛、最真实、最管用的民主。</a:t>
            </a:r>
            <a:r>
              <a:rPr lang="en-US" altLang="zh-CN" kern="100" dirty="0">
                <a:latin typeface="宋体"/>
                <a:cs typeface="Times New Roman"/>
              </a:rPr>
              <a:t>”</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为什么说全过程人民民主是最广泛、最真实、最管用的民主？</a:t>
            </a:r>
            <a:endParaRPr lang="zh-CN" altLang="zh-CN" sz="1050" kern="100" dirty="0">
              <a:effectLst/>
              <a:latin typeface="宋体"/>
              <a:cs typeface="Courier New"/>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09146"/>
          </a:xfrm>
        </p:spPr>
        <p:txBody>
          <a:bodyPr/>
          <a:lstStyle/>
          <a:p>
            <a:pPr algn="just">
              <a:lnSpc>
                <a:spcPct val="122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全过程人民民主不仅保证人民依法参与民主选举、民主协商、民主决策、民主管理、民主监督，而且保证了人民依法享有广泛的权利和自由，保障了人民的知情权、参与权、表达权、监督权，体现了全过程人民民主是维护人民根本利益的最广泛的民主。②全过程人民民主加强了人权法治保障，保障了人民的知情权、参与权、表达权、监督权，体现了全过程人民民主是维护人民根本利益的最真实的民主。③全过程人民民主使党的各项制度和国家治理能够集中体现人民意志、保障人民权益、激发人民创造性，把我国民主制度优势更好转化为人民当家作主实践效能，体现了全过程人民民主是维护人民根本利益的最管用的民主。</a:t>
            </a:r>
            <a:endParaRPr lang="zh-CN" altLang="zh-CN" sz="1050" kern="100" dirty="0">
              <a:effectLst/>
              <a:latin typeface="宋体"/>
              <a:cs typeface="Courier New"/>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人民群众在党的领导下，在相关制度的保障下，民主政治参与度更高，民主监督更加广泛充分、更加健全高效。</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请运用所学知识谈谈你对此的理解。</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中国共产党的坚强领导，是在国家生活中实现人民民主的根本政治保证。</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全过程人民民主是全链条、全方位、全覆盖的民主，是</a:t>
            </a:r>
            <a:r>
              <a:rPr lang="en-US" altLang="zh-CN" kern="100" dirty="0">
                <a:latin typeface="Times New Roman"/>
                <a:ea typeface="华文楷体"/>
                <a:cs typeface="Courier New"/>
              </a:rPr>
              <a:t>14</a:t>
            </a:r>
            <a:r>
              <a:rPr lang="zh-CN" altLang="zh-CN" kern="100" dirty="0">
                <a:latin typeface="Times New Roman"/>
                <a:ea typeface="华文楷体"/>
                <a:cs typeface="Times New Roman"/>
              </a:rPr>
              <a:t>亿多人民共同持续参与，</a:t>
            </a:r>
            <a:r>
              <a:rPr lang="en-US" altLang="zh-CN" kern="100" dirty="0">
                <a:latin typeface="Times New Roman"/>
                <a:ea typeface="华文楷体"/>
                <a:cs typeface="Courier New"/>
              </a:rPr>
              <a:t>56</a:t>
            </a:r>
            <a:r>
              <a:rPr lang="zh-CN" altLang="zh-CN" kern="100" dirty="0">
                <a:latin typeface="Times New Roman"/>
                <a:ea typeface="华文楷体"/>
                <a:cs typeface="Times New Roman"/>
              </a:rPr>
              <a:t>个民族共同平等享有，不同地域、不同领域、不同层级、不同群体均实现全面覆盖的民主体系。</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全过程人民民主不仅有完整的制度程序，而且有完整的参与实践，真正做到了人民当家作主。</a:t>
            </a:r>
            <a:endParaRPr lang="zh-CN" altLang="zh-CN" sz="1050" kern="100" dirty="0">
              <a:effectLst/>
              <a:latin typeface="宋体"/>
              <a:cs typeface="Courier New"/>
            </a:endParaRPr>
          </a:p>
        </p:txBody>
      </p:sp>
    </p:spTree>
    <p:extLst>
      <p:ext uri="{BB962C8B-B14F-4D97-AF65-F5344CB8AC3E}">
        <p14:creationId xmlns:p14="http://schemas.microsoft.com/office/powerpoint/2010/main" val="41781898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近年来，某县人大常委会积极开展民生实事项目全生命周期民主实践探索，把践行全过程人民民主理念融入民生实事项目各环节、全过程。坚持问需于民、问计于民、问政于民、问智于民、问效于民，让每一项民生实事项目都落地开花结果，实现</a:t>
            </a:r>
            <a:r>
              <a:rPr lang="en-US" altLang="zh-CN" kern="100" dirty="0">
                <a:latin typeface="宋体"/>
                <a:cs typeface="Times New Roman"/>
              </a:rPr>
              <a:t>“</a:t>
            </a:r>
            <a:r>
              <a:rPr lang="zh-CN" altLang="zh-CN" kern="100" dirty="0">
                <a:latin typeface="Times New Roman"/>
                <a:cs typeface="Times New Roman"/>
              </a:rPr>
              <a:t>为民作主</a:t>
            </a:r>
            <a:r>
              <a:rPr lang="en-US" altLang="zh-CN" kern="100" dirty="0">
                <a:latin typeface="宋体"/>
                <a:cs typeface="Times New Roman"/>
              </a:rPr>
              <a:t>”</a:t>
            </a:r>
            <a:r>
              <a:rPr lang="zh-CN" altLang="zh-CN" kern="100" dirty="0">
                <a:latin typeface="Times New Roman"/>
                <a:cs typeface="Times New Roman"/>
              </a:rPr>
              <a:t>向</a:t>
            </a:r>
            <a:r>
              <a:rPr lang="en-US" altLang="zh-CN" kern="100" dirty="0">
                <a:latin typeface="宋体"/>
                <a:cs typeface="Times New Roman"/>
              </a:rPr>
              <a:t>“</a:t>
            </a:r>
            <a:r>
              <a:rPr lang="zh-CN" altLang="zh-CN" kern="100" dirty="0">
                <a:latin typeface="Times New Roman"/>
                <a:cs typeface="Times New Roman"/>
              </a:rPr>
              <a:t>由民作主</a:t>
            </a:r>
            <a:r>
              <a:rPr lang="en-US" altLang="zh-CN" kern="100" dirty="0">
                <a:latin typeface="宋体"/>
                <a:cs typeface="Times New Roman"/>
              </a:rPr>
              <a:t>”</a:t>
            </a:r>
            <a:r>
              <a:rPr lang="zh-CN" altLang="zh-CN" kern="100" dirty="0">
                <a:latin typeface="Times New Roman"/>
                <a:cs typeface="Times New Roman"/>
              </a:rPr>
              <a:t>的转变。这表明我国的全过程人民民主是</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最广泛的民主</a:t>
            </a:r>
            <a:r>
              <a:rPr lang="en-US" altLang="zh-CN" kern="100" dirty="0">
                <a:latin typeface="Times New Roman"/>
                <a:cs typeface="Courier New"/>
              </a:rPr>
              <a:t>    ②</a:t>
            </a:r>
            <a:r>
              <a:rPr lang="zh-CN" altLang="zh-CN" kern="100" dirty="0">
                <a:latin typeface="Times New Roman"/>
                <a:cs typeface="Times New Roman"/>
              </a:rPr>
              <a:t>最真实的民主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最管用的民主</a:t>
            </a:r>
            <a:r>
              <a:rPr lang="en-US" altLang="zh-CN" kern="100" dirty="0">
                <a:latin typeface="Times New Roman"/>
                <a:cs typeface="Courier New"/>
              </a:rPr>
              <a:t>    ④</a:t>
            </a:r>
            <a:r>
              <a:rPr lang="zh-CN" altLang="zh-CN" kern="100" dirty="0">
                <a:latin typeface="Times New Roman"/>
                <a:cs typeface="Times New Roman"/>
              </a:rPr>
              <a:t>全民性的民主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672805" y="554608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55599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某县人大常委会把践行全过程人民民主理念融入民生实事项目各环节、全过程，让每一项民生实事项目都落地开花结果，实现</a:t>
            </a:r>
            <a:r>
              <a:rPr lang="en-US" altLang="zh-CN" kern="100" dirty="0">
                <a:latin typeface="宋体"/>
                <a:cs typeface="Times New Roman"/>
              </a:rPr>
              <a:t>“</a:t>
            </a:r>
            <a:r>
              <a:rPr lang="zh-CN" altLang="zh-CN" kern="100" dirty="0">
                <a:latin typeface="Times New Roman"/>
                <a:ea typeface="华文楷体"/>
                <a:cs typeface="Times New Roman"/>
              </a:rPr>
              <a:t>为民作主</a:t>
            </a:r>
            <a:r>
              <a:rPr lang="en-US" altLang="zh-CN" kern="100" dirty="0">
                <a:latin typeface="宋体"/>
                <a:cs typeface="Times New Roman"/>
              </a:rPr>
              <a:t>”</a:t>
            </a:r>
            <a:r>
              <a:rPr lang="zh-CN" altLang="zh-CN" kern="100" dirty="0">
                <a:latin typeface="Times New Roman"/>
                <a:ea typeface="华文楷体"/>
                <a:cs typeface="Times New Roman"/>
              </a:rPr>
              <a:t>向</a:t>
            </a:r>
            <a:r>
              <a:rPr lang="en-US" altLang="zh-CN" kern="100" dirty="0">
                <a:latin typeface="宋体"/>
                <a:cs typeface="Times New Roman"/>
              </a:rPr>
              <a:t>“</a:t>
            </a:r>
            <a:r>
              <a:rPr lang="zh-CN" altLang="zh-CN" kern="100" dirty="0">
                <a:latin typeface="Times New Roman"/>
                <a:ea typeface="华文楷体"/>
                <a:cs typeface="Times New Roman"/>
              </a:rPr>
              <a:t>由民作主</a:t>
            </a:r>
            <a:r>
              <a:rPr lang="en-US" altLang="zh-CN" kern="100" dirty="0">
                <a:latin typeface="宋体"/>
                <a:cs typeface="Times New Roman"/>
              </a:rPr>
              <a:t>”</a:t>
            </a:r>
            <a:r>
              <a:rPr lang="zh-CN" altLang="zh-CN" kern="100" dirty="0">
                <a:latin typeface="Times New Roman"/>
                <a:ea typeface="华文楷体"/>
                <a:cs typeface="Times New Roman"/>
              </a:rPr>
              <a:t>的转变。这表明我国的全过程人民民主是最真实的民主、最管用的民主，</a:t>
            </a:r>
            <a:r>
              <a:rPr lang="en-US" altLang="zh-CN" kern="100" dirty="0">
                <a:latin typeface="Times New Roman"/>
                <a:ea typeface="华文楷体"/>
                <a:cs typeface="Courier New"/>
              </a:rPr>
              <a:t>②③</a:t>
            </a:r>
            <a:r>
              <a:rPr lang="zh-CN" altLang="zh-CN" kern="100" dirty="0">
                <a:latin typeface="Times New Roman"/>
                <a:ea typeface="华文楷体"/>
                <a:cs typeface="Times New Roman"/>
              </a:rPr>
              <a:t>符合题意。材料未体现我国全过程人民民主是最广泛的民主，</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排除。民主具有鲜明的阶级性，不存在超阶级的全民性的民主，</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43395559"/>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43982"/>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．社会保障是保障和改善民生、维护社会公平、增进人民福祉的基本制度保障，是促进经济社会发展、实现广大人民群众共享改革发展成果的重要制度安排，是治国安邦的大问题。这说明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我国的全过程人民民主是最真实的民主　</a:t>
            </a:r>
            <a:r>
              <a:rPr lang="en-US" altLang="zh-CN" kern="100" dirty="0">
                <a:latin typeface="Times New Roman"/>
                <a:cs typeface="Courier New"/>
              </a:rPr>
              <a:t>②</a:t>
            </a:r>
            <a:r>
              <a:rPr lang="zh-CN" altLang="zh-CN" kern="100" dirty="0">
                <a:latin typeface="Times New Roman"/>
                <a:cs typeface="Times New Roman"/>
              </a:rPr>
              <a:t>我国尊重和保障人权，人民的生存权和发展权得到了切实的保障　</a:t>
            </a:r>
            <a:r>
              <a:rPr lang="en-US" altLang="zh-CN" kern="100" dirty="0">
                <a:latin typeface="Times New Roman"/>
                <a:cs typeface="Courier New"/>
              </a:rPr>
              <a:t>③</a:t>
            </a:r>
            <a:r>
              <a:rPr lang="zh-CN" altLang="zh-CN" kern="100" dirty="0">
                <a:latin typeface="Times New Roman"/>
                <a:cs typeface="Times New Roman"/>
              </a:rPr>
              <a:t>我国公民享有广泛的民主权利　</a:t>
            </a:r>
            <a:r>
              <a:rPr lang="en-US" altLang="zh-CN" kern="100" dirty="0">
                <a:latin typeface="Times New Roman"/>
                <a:cs typeface="Courier New"/>
              </a:rPr>
              <a:t>④</a:t>
            </a:r>
            <a:r>
              <a:rPr lang="zh-CN" altLang="zh-CN" kern="100" dirty="0">
                <a:latin typeface="Times New Roman"/>
                <a:cs typeface="Times New Roman"/>
              </a:rPr>
              <a:t>我国社会主义民主政治不断进步</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③④    C</a:t>
            </a:r>
            <a:r>
              <a:rPr lang="zh-CN" altLang="zh-CN" kern="100" dirty="0">
                <a:latin typeface="Times New Roman"/>
                <a:cs typeface="Times New Roman"/>
              </a:rPr>
              <a:t>．</a:t>
            </a:r>
            <a:r>
              <a:rPr lang="en-US" altLang="zh-CN" kern="100" dirty="0">
                <a:latin typeface="Times New Roman"/>
                <a:cs typeface="Courier New"/>
              </a:rPr>
              <a:t>①③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26174" y="435795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532583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社会保障是保障和改善民生、维护社会公平、增进人民福祉的基本制度保障，是促进经济社会发展、实现广大人民群众共享改革发展成果的重要制度安排。这说明我国的全过程人民民主是最真实的民主，我国尊重和保障人权，人民的生存权和发展权得到了切实的保障，①②符合题意。材料未体现广泛的民主权利，③不符合题意。材料强调我国完善社会保障体系，保障人权，与民主政治进步无直接关系，④与题意无关。</a:t>
            </a:r>
            <a:endParaRPr lang="zh-CN" altLang="zh-CN" sz="1050" kern="100" dirty="0">
              <a:effectLst/>
              <a:latin typeface="宋体"/>
              <a:cs typeface="Courier New"/>
            </a:endParaRPr>
          </a:p>
        </p:txBody>
      </p:sp>
    </p:spTree>
    <p:extLst>
      <p:ext uri="{BB962C8B-B14F-4D97-AF65-F5344CB8AC3E}">
        <p14:creationId xmlns:p14="http://schemas.microsoft.com/office/powerpoint/2010/main" val="338728806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4251998"/>
          </a:xfrm>
        </p:spPr>
        <p:txBody>
          <a:bodyPr/>
          <a:lstStyle/>
          <a:p>
            <a:pPr algn="just">
              <a:spcAft>
                <a:spcPts val="0"/>
              </a:spcAft>
            </a:pPr>
            <a:r>
              <a:rPr lang="zh-CN" altLang="zh-CN" kern="100" dirty="0">
                <a:latin typeface="Times New Roman"/>
                <a:ea typeface="黑体"/>
                <a:cs typeface="Times New Roman"/>
              </a:rPr>
              <a:t>一、我国的国体</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．国体：是指社会各阶级在国家中的地位。国体概念回答的是</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究竟掌握在哪个阶级手里、什么人行使国家权力的问题。</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．我国的国体</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我国宪法规定：</a:t>
            </a:r>
            <a:r>
              <a:rPr lang="en-US" altLang="zh-CN" kern="100" dirty="0">
                <a:latin typeface="宋体"/>
                <a:cs typeface="Times New Roman"/>
              </a:rPr>
              <a:t>“</a:t>
            </a:r>
            <a:r>
              <a:rPr lang="zh-CN" altLang="zh-CN" kern="100" dirty="0">
                <a:latin typeface="Times New Roman"/>
                <a:cs typeface="Times New Roman"/>
              </a:rPr>
              <a:t>中华人民共和国是</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领导的、以</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为基础的人民民主专政的社会主义国家。</a:t>
            </a:r>
            <a:r>
              <a:rPr lang="en-US" altLang="zh-CN" kern="100" dirty="0">
                <a:latin typeface="宋体"/>
                <a:cs typeface="Times New Roman"/>
              </a:rPr>
              <a:t>”</a:t>
            </a:r>
            <a:r>
              <a:rPr lang="zh-CN" altLang="zh-CN" kern="100" dirty="0">
                <a:latin typeface="Times New Roman"/>
                <a:cs typeface="Times New Roman"/>
              </a:rPr>
              <a:t>这就明确了我国的国家性质。简而言之，就是</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a:t>
            </a:r>
            <a:endParaRPr lang="zh-CN" altLang="en-US" dirty="0"/>
          </a:p>
        </p:txBody>
      </p:sp>
      <p:sp>
        <p:nvSpPr>
          <p:cNvPr id="2" name="矩形 1"/>
          <p:cNvSpPr/>
          <p:nvPr/>
        </p:nvSpPr>
        <p:spPr>
          <a:xfrm>
            <a:off x="396441" y="2952055"/>
            <a:ext cx="1620957" cy="523220"/>
          </a:xfrm>
          <a:prstGeom prst="rect">
            <a:avLst/>
          </a:prstGeom>
        </p:spPr>
        <p:txBody>
          <a:bodyPr wrap="none">
            <a:spAutoFit/>
          </a:bodyPr>
          <a:lstStyle/>
          <a:p>
            <a:r>
              <a:rPr lang="zh-CN" altLang="zh-CN" b="1" dirty="0">
                <a:latin typeface="Times New Roman"/>
                <a:ea typeface="华文楷体"/>
                <a:cs typeface="Times New Roman"/>
              </a:rPr>
              <a:t>国家政权</a:t>
            </a:r>
            <a:endParaRPr lang="zh-CN" altLang="en-US" dirty="0"/>
          </a:p>
        </p:txBody>
      </p:sp>
      <p:sp>
        <p:nvSpPr>
          <p:cNvPr id="4" name="矩形 3"/>
          <p:cNvSpPr/>
          <p:nvPr/>
        </p:nvSpPr>
        <p:spPr>
          <a:xfrm>
            <a:off x="7416444" y="4121023"/>
            <a:ext cx="1620957" cy="523220"/>
          </a:xfrm>
          <a:prstGeom prst="rect">
            <a:avLst/>
          </a:prstGeom>
        </p:spPr>
        <p:txBody>
          <a:bodyPr wrap="none">
            <a:spAutoFit/>
          </a:bodyPr>
          <a:lstStyle/>
          <a:p>
            <a:r>
              <a:rPr lang="zh-CN" altLang="zh-CN" b="1" dirty="0">
                <a:latin typeface="Times New Roman"/>
                <a:ea typeface="华文楷体"/>
                <a:cs typeface="Times New Roman"/>
              </a:rPr>
              <a:t>工人阶级</a:t>
            </a:r>
            <a:endParaRPr lang="zh-CN" altLang="en-US" dirty="0"/>
          </a:p>
        </p:txBody>
      </p:sp>
      <p:sp>
        <p:nvSpPr>
          <p:cNvPr id="5" name="矩形 4"/>
          <p:cNvSpPr/>
          <p:nvPr/>
        </p:nvSpPr>
        <p:spPr>
          <a:xfrm>
            <a:off x="401327" y="4733091"/>
            <a:ext cx="1620957" cy="523220"/>
          </a:xfrm>
          <a:prstGeom prst="rect">
            <a:avLst/>
          </a:prstGeom>
        </p:spPr>
        <p:txBody>
          <a:bodyPr wrap="none">
            <a:spAutoFit/>
          </a:bodyPr>
          <a:lstStyle/>
          <a:p>
            <a:r>
              <a:rPr lang="zh-CN" altLang="zh-CN" b="1" dirty="0">
                <a:latin typeface="Times New Roman"/>
                <a:ea typeface="华文楷体"/>
                <a:cs typeface="Times New Roman"/>
              </a:rPr>
              <a:t>工农联盟</a:t>
            </a:r>
            <a:endParaRPr lang="zh-CN" altLang="en-US" dirty="0"/>
          </a:p>
        </p:txBody>
      </p:sp>
      <p:sp>
        <p:nvSpPr>
          <p:cNvPr id="6" name="矩形 5"/>
          <p:cNvSpPr/>
          <p:nvPr/>
        </p:nvSpPr>
        <p:spPr>
          <a:xfrm>
            <a:off x="5402155" y="5309155"/>
            <a:ext cx="2339102" cy="523220"/>
          </a:xfrm>
          <a:prstGeom prst="rect">
            <a:avLst/>
          </a:prstGeom>
        </p:spPr>
        <p:txBody>
          <a:bodyPr wrap="none">
            <a:spAutoFit/>
          </a:bodyPr>
          <a:lstStyle/>
          <a:p>
            <a:r>
              <a:rPr lang="zh-CN" altLang="zh-CN" b="1" dirty="0">
                <a:latin typeface="Times New Roman"/>
                <a:ea typeface="华文楷体"/>
                <a:cs typeface="Times New Roman"/>
              </a:rPr>
              <a:t>人民民主专政</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4398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．我国政治文明建设取得了很大的成就，推出了一系列民主政治新形式，如直选村干部、政务公开、民主听证会、网上公开征求意见等。这表明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．我国的民主主体在不断扩大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．我国公民的民主权利具有无限性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．我国公民的民主权利十分广泛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．我国的全过程人民民主是全民的民主</a:t>
            </a:r>
            <a:endParaRPr lang="zh-CN" altLang="zh-CN" sz="1050" kern="100" dirty="0">
              <a:effectLst/>
              <a:latin typeface="宋体"/>
              <a:cs typeface="Courier New"/>
            </a:endParaRPr>
          </a:p>
        </p:txBody>
      </p:sp>
      <p:sp>
        <p:nvSpPr>
          <p:cNvPr id="3" name="矩形 2"/>
          <p:cNvSpPr/>
          <p:nvPr/>
        </p:nvSpPr>
        <p:spPr>
          <a:xfrm>
            <a:off x="324431"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769395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直选村干部、政务公开、民主听证会、网上公开征求意见等</a:t>
            </a:r>
            <a:r>
              <a:rPr lang="en-US" altLang="zh-CN" kern="100" dirty="0">
                <a:latin typeface="宋体"/>
                <a:cs typeface="Times New Roman"/>
              </a:rPr>
              <a:t>”</a:t>
            </a:r>
            <a:r>
              <a:rPr lang="zh-CN" altLang="zh-CN" kern="100" dirty="0">
                <a:latin typeface="Times New Roman"/>
                <a:ea typeface="华文楷体"/>
                <a:cs typeface="Times New Roman"/>
              </a:rPr>
              <a:t>表明我国公民的民主权利十分广泛，</a:t>
            </a:r>
            <a:r>
              <a:rPr lang="en-US" altLang="zh-CN" kern="100" dirty="0">
                <a:latin typeface="Times New Roman"/>
                <a:ea typeface="华文楷体"/>
                <a:cs typeface="Courier New"/>
              </a:rPr>
              <a:t>C</a:t>
            </a:r>
            <a:r>
              <a:rPr lang="zh-CN" altLang="zh-CN" kern="100" dirty="0">
                <a:latin typeface="Times New Roman"/>
                <a:ea typeface="华文楷体"/>
                <a:cs typeface="Times New Roman"/>
              </a:rPr>
              <a:t>符合题意。材料没有涉及民主主体的扩大，</a:t>
            </a:r>
            <a:r>
              <a:rPr lang="en-US" altLang="zh-CN" kern="100" dirty="0">
                <a:latin typeface="Times New Roman"/>
                <a:ea typeface="华文楷体"/>
                <a:cs typeface="Courier New"/>
              </a:rPr>
              <a:t>A</a:t>
            </a:r>
            <a:r>
              <a:rPr lang="zh-CN" altLang="zh-CN" kern="100" dirty="0">
                <a:latin typeface="Times New Roman"/>
                <a:ea typeface="华文楷体"/>
                <a:cs typeface="Times New Roman"/>
              </a:rPr>
              <a:t>不符合题意。我国公民的民主权利由宪法和法律规定，不具有无限性，</a:t>
            </a:r>
            <a:r>
              <a:rPr lang="en-US" altLang="zh-CN" kern="100" dirty="0">
                <a:latin typeface="Times New Roman"/>
                <a:ea typeface="华文楷体"/>
                <a:cs typeface="Courier New"/>
              </a:rPr>
              <a:t>B</a:t>
            </a:r>
            <a:r>
              <a:rPr lang="zh-CN" altLang="zh-CN" kern="100" dirty="0">
                <a:latin typeface="Times New Roman"/>
                <a:ea typeface="华文楷体"/>
                <a:cs typeface="Times New Roman"/>
              </a:rPr>
              <a:t>错误。民主具有鲜明的阶级性，不存在全民的民主，</a:t>
            </a:r>
            <a:r>
              <a:rPr lang="en-US" altLang="zh-CN" kern="100" dirty="0">
                <a:latin typeface="Times New Roman"/>
                <a:ea typeface="华文楷体"/>
                <a:cs typeface="Courier New"/>
              </a:rPr>
              <a:t>D</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3737245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全过程人民民主实现的</a:t>
            </a:r>
            <a:r>
              <a:rPr lang="en-US" altLang="zh-CN" kern="100" dirty="0">
                <a:latin typeface="宋体"/>
                <a:cs typeface="Times New Roman"/>
              </a:rPr>
              <a:t>“</a:t>
            </a:r>
            <a:r>
              <a:rPr lang="zh-CN" altLang="zh-CN" kern="100" dirty="0">
                <a:latin typeface="Times New Roman"/>
                <a:ea typeface="华文仿宋"/>
                <a:cs typeface="Times New Roman"/>
              </a:rPr>
              <a:t>四个统一</a:t>
            </a:r>
            <a:r>
              <a:rPr lang="en-US" altLang="zh-CN" kern="100" dirty="0">
                <a:latin typeface="宋体"/>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全过程人民民主实现了过程民主和成果民主的统一。党的领导地位和执政地位决定了最广大人民的根本利益能够得到有效保障。把党的领导贯穿全过程人民民主建设始终，实现了过程民主和成果民主的统一。</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全过程人民民主实现了程序民主与实质民主的统一。全过程人民民主用人民代表大会制度的政体和人民民主专政的国体来保障人民当家作主的权利。</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42558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全过程人民民主实现了直接民主与间接民主的统一。全过程人民民主既有选举代表进行国家和社会的间接管理，又有基层群众直接参与基层事务的直接管理。全过程人民民主既坚持党中央的集中统一领导，又充分发挥地方的积极性，激发地方活力。</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全过程人民民主实现了人民民主和国家意志的统一。在党的领导下，党的主张与人民意愿相结合，凝结成人民意志，再通过人大的法定程序，使之</a:t>
            </a:r>
            <a:r>
              <a:rPr lang="zh-CN" altLang="en-US" kern="100" dirty="0">
                <a:latin typeface="Times New Roman"/>
                <a:ea typeface="华文仿宋"/>
                <a:cs typeface="Times New Roman"/>
              </a:rPr>
              <a:t>成</a:t>
            </a:r>
            <a:r>
              <a:rPr lang="zh-CN" altLang="zh-CN" kern="100" dirty="0">
                <a:latin typeface="Times New Roman"/>
                <a:ea typeface="华文仿宋"/>
                <a:cs typeface="Times New Roman"/>
              </a:rPr>
              <a:t>为国家意志。</a:t>
            </a:r>
            <a:endParaRPr lang="zh-CN" altLang="zh-CN" sz="1050" kern="100" dirty="0">
              <a:effectLst/>
              <a:latin typeface="宋体"/>
              <a:cs typeface="Courier New"/>
            </a:endParaRPr>
          </a:p>
        </p:txBody>
      </p:sp>
    </p:spTree>
    <p:extLst>
      <p:ext uri="{BB962C8B-B14F-4D97-AF65-F5344CB8AC3E}">
        <p14:creationId xmlns:p14="http://schemas.microsoft.com/office/powerpoint/2010/main" val="383268234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zzxh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37903" y="1979947"/>
            <a:ext cx="6486525" cy="307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人民是党执政的最大底气，也是党执政最深厚的根基。</a:t>
            </a:r>
            <a:r>
              <a:rPr lang="en-US" altLang="zh-CN" kern="100" dirty="0">
                <a:latin typeface="宋体"/>
                <a:cs typeface="Times New Roman"/>
              </a:rPr>
              <a:t>”</a:t>
            </a:r>
            <a:r>
              <a:rPr lang="zh-CN" altLang="zh-CN" kern="100" dirty="0">
                <a:latin typeface="Times New Roman"/>
                <a:cs typeface="Times New Roman"/>
              </a:rPr>
              <a:t>将维护广大农民根本利益作为中国式乡村振兴的根本立场，既是赓续党成立以后把依靠农民、为农民谋幸福作为重要使命的优良传统，又是把坚持以人民为中心的发展思想运用到</a:t>
            </a:r>
            <a:r>
              <a:rPr lang="en-US" altLang="zh-CN" kern="100" dirty="0">
                <a:latin typeface="宋体"/>
                <a:cs typeface="Times New Roman"/>
              </a:rPr>
              <a:t>“</a:t>
            </a:r>
            <a:r>
              <a:rPr lang="zh-CN" altLang="zh-CN" kern="100" dirty="0">
                <a:latin typeface="Times New Roman"/>
                <a:cs typeface="Times New Roman"/>
              </a:rPr>
              <a:t>三农</a:t>
            </a:r>
            <a:r>
              <a:rPr lang="en-US" altLang="zh-CN" kern="100" dirty="0">
                <a:latin typeface="宋体"/>
                <a:cs typeface="Times New Roman"/>
              </a:rPr>
              <a:t>”</a:t>
            </a:r>
            <a:r>
              <a:rPr lang="zh-CN" altLang="zh-CN" kern="100" dirty="0">
                <a:latin typeface="Times New Roman"/>
                <a:cs typeface="Times New Roman"/>
              </a:rPr>
              <a:t>领域的充分体现。重视维护农民的根本利益体现了</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．公民享有当家作主的权利</a:t>
            </a:r>
            <a:r>
              <a:rPr lang="en-US"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．我国公民平等地履行义务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．人民民主专政的国家性质</a:t>
            </a:r>
            <a:r>
              <a:rPr lang="en-US"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．我国人民民主的抽象性</a:t>
            </a:r>
            <a:endParaRPr lang="zh-CN" altLang="zh-CN" sz="1050" kern="100" dirty="0">
              <a:latin typeface="宋体"/>
              <a:cs typeface="Courier New"/>
            </a:endParaRPr>
          </a:p>
        </p:txBody>
      </p:sp>
      <p:sp>
        <p:nvSpPr>
          <p:cNvPr id="4" name="矩形 3"/>
          <p:cNvSpPr/>
          <p:nvPr/>
        </p:nvSpPr>
        <p:spPr>
          <a:xfrm>
            <a:off x="324431" y="522030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．习近平总书记强调始终把人民放在心中最高的位置，出发点是人民，落脚点也是人民，进一步宣示了以人民为中心的发展思想。</a:t>
            </a:r>
            <a:r>
              <a:rPr lang="zh-CN" altLang="zh-CN" kern="100" dirty="0">
                <a:latin typeface="宋体"/>
                <a:cs typeface="Times New Roman"/>
              </a:rPr>
              <a:t>“</a:t>
            </a:r>
            <a:r>
              <a:rPr lang="zh-CN" altLang="zh-CN" kern="100" dirty="0">
                <a:latin typeface="Times New Roman"/>
                <a:cs typeface="Times New Roman"/>
              </a:rPr>
              <a:t>以人民为中心</a:t>
            </a:r>
            <a:r>
              <a:rPr lang="zh-CN" altLang="zh-CN" kern="100" dirty="0">
                <a:latin typeface="宋体"/>
                <a:cs typeface="Times New Roman"/>
              </a:rPr>
              <a:t>”</a:t>
            </a:r>
            <a:r>
              <a:rPr lang="zh-CN" altLang="zh-CN" kern="100" dirty="0">
                <a:latin typeface="Times New Roman"/>
                <a:cs typeface="Times New Roman"/>
              </a:rPr>
              <a:t>的根本原因在于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．我国的全过程人民民主是最广泛、最真实、最管用的民主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．在我国，公民是国家的主人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．我国是人民民主专政的社会主义国家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．在我国，人人当家作主</a:t>
            </a:r>
            <a:endParaRPr lang="zh-CN" altLang="zh-CN" sz="1050" kern="100" dirty="0">
              <a:effectLst/>
              <a:latin typeface="宋体"/>
              <a:cs typeface="Courier New"/>
            </a:endParaRPr>
          </a:p>
        </p:txBody>
      </p:sp>
      <p:sp>
        <p:nvSpPr>
          <p:cNvPr id="3" name="矩形 2"/>
          <p:cNvSpPr/>
          <p:nvPr/>
        </p:nvSpPr>
        <p:spPr>
          <a:xfrm>
            <a:off x="312625" y="37801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．近年来，中国政府继续秉承</a:t>
            </a:r>
            <a:r>
              <a:rPr lang="en-US" altLang="zh-CN" kern="100" dirty="0">
                <a:latin typeface="宋体"/>
                <a:cs typeface="Times New Roman"/>
              </a:rPr>
              <a:t>“</a:t>
            </a:r>
            <a:r>
              <a:rPr lang="zh-CN" altLang="zh-CN" kern="100" dirty="0">
                <a:latin typeface="Times New Roman"/>
                <a:cs typeface="Times New Roman"/>
              </a:rPr>
              <a:t>以人为本、外交为民</a:t>
            </a:r>
            <a:r>
              <a:rPr lang="en-US" altLang="zh-CN" kern="100" dirty="0">
                <a:latin typeface="宋体"/>
                <a:cs typeface="Times New Roman"/>
              </a:rPr>
              <a:t>”</a:t>
            </a:r>
            <a:r>
              <a:rPr lang="zh-CN" altLang="zh-CN" kern="100" dirty="0">
                <a:latin typeface="Times New Roman"/>
                <a:cs typeface="Times New Roman"/>
              </a:rPr>
              <a:t>的理念，保护中国在海外的机构和公民的安全和正当权益。中国政府为</a:t>
            </a:r>
            <a:r>
              <a:rPr lang="en-US" altLang="zh-CN" kern="100" dirty="0">
                <a:latin typeface="宋体"/>
                <a:cs typeface="Times New Roman"/>
              </a:rPr>
              <a:t>“</a:t>
            </a:r>
            <a:r>
              <a:rPr lang="zh-CN" altLang="zh-CN" kern="100" dirty="0">
                <a:latin typeface="Times New Roman"/>
                <a:cs typeface="Times New Roman"/>
              </a:rPr>
              <a:t>中国脚步</a:t>
            </a:r>
            <a:r>
              <a:rPr lang="en-US" altLang="zh-CN" kern="100" dirty="0">
                <a:latin typeface="宋体"/>
                <a:cs typeface="Times New Roman"/>
              </a:rPr>
              <a:t>”</a:t>
            </a:r>
            <a:r>
              <a:rPr lang="zh-CN" altLang="zh-CN" kern="100" dirty="0">
                <a:latin typeface="Times New Roman"/>
                <a:cs typeface="Times New Roman"/>
              </a:rPr>
              <a:t>走出国门保驾护航表明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．我国是人民民主专制的社会主义国家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．我国的全过程人民民主是最广泛的民主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．公民的国家意识和民主意识不断增强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．我国的全过程人民民主是最真实、最管用的民主</a:t>
            </a:r>
            <a:endParaRPr lang="zh-CN" altLang="zh-CN" sz="1050" kern="100" dirty="0">
              <a:effectLst/>
              <a:latin typeface="宋体"/>
              <a:cs typeface="Courier New"/>
            </a:endParaRPr>
          </a:p>
        </p:txBody>
      </p:sp>
      <p:sp>
        <p:nvSpPr>
          <p:cNvPr id="3" name="矩形 2"/>
          <p:cNvSpPr/>
          <p:nvPr/>
        </p:nvSpPr>
        <p:spPr>
          <a:xfrm>
            <a:off x="307292" y="432194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．《中华人民共和国民法典》的第四编为人格权编。人格权编以人格尊严的至高无上为根本出发点，恪守了</a:t>
            </a:r>
            <a:r>
              <a:rPr lang="en-US" altLang="zh-CN" kern="100" dirty="0">
                <a:latin typeface="宋体"/>
                <a:cs typeface="Times New Roman"/>
              </a:rPr>
              <a:t>“</a:t>
            </a:r>
            <a:r>
              <a:rPr lang="zh-CN" altLang="zh-CN" kern="100" dirty="0">
                <a:latin typeface="Times New Roman"/>
                <a:cs typeface="Times New Roman"/>
              </a:rPr>
              <a:t>以人民为中心</a:t>
            </a:r>
            <a:r>
              <a:rPr lang="en-US" altLang="zh-CN" kern="100" dirty="0">
                <a:latin typeface="宋体"/>
                <a:cs typeface="Times New Roman"/>
              </a:rPr>
              <a:t>”</a:t>
            </a:r>
            <a:r>
              <a:rPr lang="zh-CN" altLang="zh-CN" kern="100" dirty="0">
                <a:latin typeface="Times New Roman"/>
                <a:cs typeface="Times New Roman"/>
              </a:rPr>
              <a:t>的理念。人格权编加大了对公民隐私权的保护力度，特别是构筑了个人信息保护的防火墙。这充分说明我国全过程人民民主是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．最真实的民主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．最广泛的民主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．最管用的民主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．超阶级的民主</a:t>
            </a:r>
            <a:endParaRPr lang="zh-CN" altLang="zh-CN" sz="1050" kern="100" dirty="0">
              <a:effectLst/>
              <a:latin typeface="宋体"/>
              <a:cs typeface="Courier New"/>
            </a:endParaRPr>
          </a:p>
        </p:txBody>
      </p:sp>
      <p:sp>
        <p:nvSpPr>
          <p:cNvPr id="3" name="矩形 2"/>
          <p:cNvSpPr/>
          <p:nvPr/>
        </p:nvSpPr>
        <p:spPr>
          <a:xfrm>
            <a:off x="290170" y="324182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近年来，全国人大先后修订全国人民代表大会组织法、地方各级人民代表大会和地方各级人民政府组织法等法律，对坚持和发展全过程人民民主作出明确规定，把全过程人民民主重大理念转化为法律制度规范。这些举措表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人大是我国的政权组织形式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人民民主是社会主义的生命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民主是实现法治的根本保障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全过程人民民主是最真实的民主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30730"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96441" y="683803"/>
            <a:ext cx="10692000" cy="4255845"/>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地位：人民民主专政是我国的</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，在社会主义制度中具有根本性意义。它明确规定了社会各阶级在国家中的地位，庄严宣示了我国国家政权的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我国国家政权具有哪些特点？</a:t>
            </a:r>
            <a:endParaRPr lang="zh-CN" altLang="zh-CN" sz="1050" kern="100" dirty="0">
              <a:latin typeface="宋体"/>
              <a:cs typeface="Courier New"/>
            </a:endParaRPr>
          </a:p>
          <a:p>
            <a:pPr algn="just">
              <a:spcAft>
                <a:spcPts val="0"/>
              </a:spcAft>
            </a:pPr>
            <a:r>
              <a:rPr lang="en-US" altLang="zh-CN" kern="100" dirty="0">
                <a:solidFill>
                  <a:srgbClr val="FF0000"/>
                </a:solidFill>
                <a:latin typeface="Times New Roman"/>
                <a:ea typeface="华文楷体"/>
                <a:cs typeface="Courier New"/>
              </a:rPr>
              <a:t>①</a:t>
            </a:r>
            <a:r>
              <a:rPr lang="zh-CN" altLang="zh-CN" kern="100" dirty="0">
                <a:solidFill>
                  <a:srgbClr val="FF0000"/>
                </a:solidFill>
                <a:latin typeface="Times New Roman"/>
                <a:ea typeface="华文楷体"/>
                <a:cs typeface="Times New Roman"/>
              </a:rPr>
              <a:t>我国的国家政权坚持以工人阶级为领导，以工农联盟为基础。②我国的国家政权坚持团结一切可以团结的力量，最大限度地调动一切积极因素。</a:t>
            </a:r>
            <a:endParaRPr lang="zh-CN" altLang="zh-CN" sz="1050" kern="100" dirty="0">
              <a:effectLst/>
              <a:latin typeface="宋体"/>
              <a:cs typeface="Courier New"/>
            </a:endParaRPr>
          </a:p>
        </p:txBody>
      </p:sp>
      <p:sp>
        <p:nvSpPr>
          <p:cNvPr id="4" name="副标题 2"/>
          <p:cNvSpPr txBox="1">
            <a:spLocks/>
          </p:cNvSpPr>
          <p:nvPr/>
        </p:nvSpPr>
        <p:spPr>
          <a:xfrm>
            <a:off x="431257" y="4824263"/>
            <a:ext cx="10692000" cy="1239635"/>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国家具有鲜明的阶级性，国家性质是由统治阶级的性质决定的，不存在全民的国家、无阶级的国家。</a:t>
            </a:r>
            <a:endParaRPr lang="zh-CN" altLang="zh-CN" sz="1050" kern="100" dirty="0">
              <a:effectLst/>
              <a:latin typeface="宋体"/>
              <a:cs typeface="Courier New"/>
            </a:endParaRPr>
          </a:p>
        </p:txBody>
      </p:sp>
      <p:sp>
        <p:nvSpPr>
          <p:cNvPr id="2" name="矩形 1"/>
          <p:cNvSpPr/>
          <p:nvPr/>
        </p:nvSpPr>
        <p:spPr>
          <a:xfrm>
            <a:off x="5509009" y="772651"/>
            <a:ext cx="902811" cy="523220"/>
          </a:xfrm>
          <a:prstGeom prst="rect">
            <a:avLst/>
          </a:prstGeom>
        </p:spPr>
        <p:txBody>
          <a:bodyPr wrap="none">
            <a:spAutoFit/>
          </a:bodyPr>
          <a:lstStyle/>
          <a:p>
            <a:r>
              <a:rPr lang="zh-CN" altLang="zh-CN" b="1" dirty="0">
                <a:latin typeface="Times New Roman"/>
                <a:ea typeface="华文楷体"/>
                <a:cs typeface="Times New Roman"/>
              </a:rPr>
              <a:t>国体</a:t>
            </a:r>
            <a:endParaRPr lang="zh-CN" altLang="en-US" dirty="0"/>
          </a:p>
        </p:txBody>
      </p:sp>
      <p:sp>
        <p:nvSpPr>
          <p:cNvPr id="5" name="矩形 4"/>
          <p:cNvSpPr/>
          <p:nvPr/>
        </p:nvSpPr>
        <p:spPr>
          <a:xfrm>
            <a:off x="2520677" y="1943943"/>
            <a:ext cx="1620957" cy="523220"/>
          </a:xfrm>
          <a:prstGeom prst="rect">
            <a:avLst/>
          </a:prstGeom>
        </p:spPr>
        <p:txBody>
          <a:bodyPr wrap="none">
            <a:spAutoFit/>
          </a:bodyPr>
          <a:lstStyle/>
          <a:p>
            <a:r>
              <a:rPr lang="zh-CN" altLang="zh-CN" b="1" dirty="0">
                <a:latin typeface="Times New Roman"/>
                <a:ea typeface="华文楷体"/>
                <a:cs typeface="Times New Roman"/>
              </a:rPr>
              <a:t>人民性质</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randombar(horizontal)">
                                      <p:cBhvr>
                                        <p:cTn id="2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79485"/>
            <a:ext cx="694877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七</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人民民主专政的本质：人民当家作主</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575791"/>
            <a:ext cx="10692000" cy="5462329"/>
          </a:xfrm>
        </p:spPr>
        <p:txBody>
          <a:bodyPr/>
          <a:lstStyle/>
          <a:p>
            <a:pPr algn="just">
              <a:spcAft>
                <a:spcPts val="0"/>
              </a:spcAft>
            </a:pPr>
            <a:r>
              <a:rPr lang="zh-CN" altLang="zh-CN" kern="100" dirty="0">
                <a:latin typeface="Times New Roman"/>
                <a:ea typeface="黑体"/>
                <a:cs typeface="Times New Roman"/>
              </a:rPr>
              <a:t>二、全过程人民民主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．民主的重要性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民主是中国共产党和中国人民始终不渝坚持的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人民民主是社会主义的</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，是全面建设社会主义现代化国家的应有之义。没有</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就没有社会主义，就没有社会主义的现代化。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．全过程人民民主具有什么特点？</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党的十八大以来，党深化对我国民主政治发展规律的认识，提出全过程人民民主重大理念并大力推进。全过程人民民主是社会主义民主政治的本质属性，是最广泛、最真实、最管用的民主。</a:t>
            </a:r>
            <a:endParaRPr lang="zh-CN" altLang="zh-CN" sz="1050" kern="100" dirty="0">
              <a:effectLst/>
              <a:latin typeface="宋体"/>
              <a:cs typeface="Courier New"/>
            </a:endParaRPr>
          </a:p>
        </p:txBody>
      </p:sp>
      <p:sp>
        <p:nvSpPr>
          <p:cNvPr id="2" name="矩形 1"/>
          <p:cNvSpPr/>
          <p:nvPr/>
        </p:nvSpPr>
        <p:spPr>
          <a:xfrm>
            <a:off x="7992508" y="1835931"/>
            <a:ext cx="1620957" cy="523220"/>
          </a:xfrm>
          <a:prstGeom prst="rect">
            <a:avLst/>
          </a:prstGeom>
        </p:spPr>
        <p:txBody>
          <a:bodyPr wrap="none">
            <a:spAutoFit/>
          </a:bodyPr>
          <a:lstStyle/>
          <a:p>
            <a:r>
              <a:rPr lang="zh-CN" altLang="zh-CN" b="1" dirty="0">
                <a:latin typeface="Times New Roman"/>
                <a:ea typeface="华文楷体"/>
                <a:cs typeface="Times New Roman"/>
              </a:rPr>
              <a:t>重要理念</a:t>
            </a:r>
            <a:endParaRPr lang="zh-CN" altLang="en-US" dirty="0"/>
          </a:p>
        </p:txBody>
      </p:sp>
      <p:sp>
        <p:nvSpPr>
          <p:cNvPr id="3" name="矩形 2"/>
          <p:cNvSpPr/>
          <p:nvPr/>
        </p:nvSpPr>
        <p:spPr>
          <a:xfrm>
            <a:off x="4408284" y="2464839"/>
            <a:ext cx="902811" cy="523220"/>
          </a:xfrm>
          <a:prstGeom prst="rect">
            <a:avLst/>
          </a:prstGeom>
        </p:spPr>
        <p:txBody>
          <a:bodyPr wrap="none">
            <a:spAutoFit/>
          </a:bodyPr>
          <a:lstStyle/>
          <a:p>
            <a:r>
              <a:rPr lang="zh-CN" altLang="zh-CN" b="1" dirty="0">
                <a:latin typeface="Times New Roman"/>
                <a:ea typeface="华文楷体"/>
                <a:cs typeface="Times New Roman"/>
              </a:rPr>
              <a:t>生命</a:t>
            </a:r>
            <a:endParaRPr lang="zh-CN" altLang="en-US" dirty="0"/>
          </a:p>
        </p:txBody>
      </p:sp>
      <p:sp>
        <p:nvSpPr>
          <p:cNvPr id="4" name="矩形 3"/>
          <p:cNvSpPr/>
          <p:nvPr/>
        </p:nvSpPr>
        <p:spPr>
          <a:xfrm>
            <a:off x="2916721" y="3060067"/>
            <a:ext cx="902811" cy="523220"/>
          </a:xfrm>
          <a:prstGeom prst="rect">
            <a:avLst/>
          </a:prstGeom>
        </p:spPr>
        <p:txBody>
          <a:bodyPr wrap="none">
            <a:spAutoFit/>
          </a:bodyPr>
          <a:lstStyle/>
          <a:p>
            <a:r>
              <a:rPr lang="zh-CN" altLang="zh-CN" b="1" dirty="0">
                <a:latin typeface="Times New Roman"/>
                <a:ea typeface="华文楷体"/>
                <a:cs typeface="Times New Roman"/>
              </a:rPr>
              <a:t>民主</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6">
                                            <p:txEl>
                                              <p:pRg st="5" end="5"/>
                                            </p:txEl>
                                          </p:spTgt>
                                        </p:tgtEl>
                                        <p:attrNameLst>
                                          <p:attrName>style.visibility</p:attrName>
                                        </p:attrNameLst>
                                      </p:cBhvr>
                                      <p:to>
                                        <p:strVal val="visible"/>
                                      </p:to>
                                    </p:set>
                                    <p:animEffect transition="in" filter="randombar(horizontal)">
                                      <p:cBhvr>
                                        <p:cTn id="22" dur="500"/>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02478859"/>
              </p:ext>
            </p:extLst>
          </p:nvPr>
        </p:nvGraphicFramePr>
        <p:xfrm>
          <a:off x="576263" y="1475891"/>
          <a:ext cx="10369550" cy="2987040"/>
        </p:xfrm>
        <a:graphic>
          <a:graphicData uri="http://schemas.openxmlformats.org/drawingml/2006/table">
            <a:tbl>
              <a:tblPr/>
              <a:tblGrid>
                <a:gridCol w="1325228">
                  <a:extLst>
                    <a:ext uri="{9D8B030D-6E8A-4147-A177-3AD203B41FA5}">
                      <a16:colId xmlns:a16="http://schemas.microsoft.com/office/drawing/2014/main" val="20000"/>
                    </a:ext>
                  </a:extLst>
                </a:gridCol>
                <a:gridCol w="3069387">
                  <a:extLst>
                    <a:ext uri="{9D8B030D-6E8A-4147-A177-3AD203B41FA5}">
                      <a16:colId xmlns:a16="http://schemas.microsoft.com/office/drawing/2014/main" val="20001"/>
                    </a:ext>
                  </a:extLst>
                </a:gridCol>
                <a:gridCol w="5974935">
                  <a:extLst>
                    <a:ext uri="{9D8B030D-6E8A-4147-A177-3AD203B41FA5}">
                      <a16:colId xmlns:a16="http://schemas.microsoft.com/office/drawing/2014/main" val="20002"/>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特点</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内容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体现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最广泛的民主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全过程人民民主是</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的民主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我国全过程人民民主是</a:t>
                      </a:r>
                      <a:r>
                        <a:rPr lang="en-US" sz="2800" b="1" kern="100" dirty="0">
                          <a:effectLst/>
                          <a:latin typeface="Times New Roman"/>
                          <a:cs typeface="Courier New"/>
                        </a:rPr>
                        <a:t>14</a:t>
                      </a:r>
                      <a:r>
                        <a:rPr lang="zh-CN" sz="2800" b="1" kern="100" dirty="0">
                          <a:effectLst/>
                          <a:latin typeface="Times New Roman"/>
                          <a:cs typeface="Times New Roman"/>
                        </a:rPr>
                        <a:t>亿多人民共同持续参与，</a:t>
                      </a:r>
                      <a:r>
                        <a:rPr lang="en-US" sz="2800" b="1" kern="100" dirty="0">
                          <a:effectLst/>
                          <a:latin typeface="Times New Roman"/>
                          <a:cs typeface="Courier New"/>
                        </a:rPr>
                        <a:t>56</a:t>
                      </a:r>
                      <a:r>
                        <a:rPr lang="zh-CN" sz="2800" b="1" kern="100" dirty="0">
                          <a:effectLst/>
                          <a:latin typeface="Times New Roman"/>
                          <a:cs typeface="Times New Roman"/>
                        </a:rPr>
                        <a:t>个民族共同平等享有，不同地域、不同领域、不同层级、不同群体均实现全面覆盖的民主体系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1872605" y="3013731"/>
            <a:ext cx="1261884" cy="523220"/>
          </a:xfrm>
          <a:prstGeom prst="rect">
            <a:avLst/>
          </a:prstGeom>
        </p:spPr>
        <p:txBody>
          <a:bodyPr wrap="none">
            <a:spAutoFit/>
          </a:bodyPr>
          <a:lstStyle/>
          <a:p>
            <a:r>
              <a:rPr lang="zh-CN" altLang="zh-CN" b="1" dirty="0">
                <a:latin typeface="Times New Roman"/>
                <a:ea typeface="华文楷体"/>
                <a:cs typeface="Times New Roman"/>
              </a:rPr>
              <a:t>全链条</a:t>
            </a:r>
            <a:endParaRPr lang="zh-CN" altLang="en-US" dirty="0"/>
          </a:p>
        </p:txBody>
      </p:sp>
      <p:sp>
        <p:nvSpPr>
          <p:cNvPr id="4" name="矩形 3"/>
          <p:cNvSpPr/>
          <p:nvPr/>
        </p:nvSpPr>
        <p:spPr>
          <a:xfrm>
            <a:off x="3312765" y="3013731"/>
            <a:ext cx="1261884" cy="523220"/>
          </a:xfrm>
          <a:prstGeom prst="rect">
            <a:avLst/>
          </a:prstGeom>
        </p:spPr>
        <p:txBody>
          <a:bodyPr wrap="none">
            <a:spAutoFit/>
          </a:bodyPr>
          <a:lstStyle/>
          <a:p>
            <a:r>
              <a:rPr lang="zh-CN" altLang="zh-CN" b="1" dirty="0">
                <a:latin typeface="Times New Roman"/>
                <a:ea typeface="华文楷体"/>
                <a:cs typeface="Times New Roman"/>
              </a:rPr>
              <a:t>全方位</a:t>
            </a:r>
            <a:endParaRPr lang="zh-CN" altLang="en-US" dirty="0"/>
          </a:p>
        </p:txBody>
      </p:sp>
      <p:sp>
        <p:nvSpPr>
          <p:cNvPr id="5" name="矩形 4"/>
          <p:cNvSpPr/>
          <p:nvPr/>
        </p:nvSpPr>
        <p:spPr>
          <a:xfrm>
            <a:off x="1885689" y="3600127"/>
            <a:ext cx="1261884" cy="523220"/>
          </a:xfrm>
          <a:prstGeom prst="rect">
            <a:avLst/>
          </a:prstGeom>
        </p:spPr>
        <p:txBody>
          <a:bodyPr wrap="none">
            <a:spAutoFit/>
          </a:bodyPr>
          <a:lstStyle/>
          <a:p>
            <a:r>
              <a:rPr lang="zh-CN" altLang="zh-CN" b="1" dirty="0">
                <a:latin typeface="Times New Roman"/>
                <a:ea typeface="华文楷体"/>
                <a:cs typeface="Times New Roman"/>
              </a:rPr>
              <a:t>全覆盖</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513553614"/>
              </p:ext>
            </p:extLst>
          </p:nvPr>
        </p:nvGraphicFramePr>
        <p:xfrm>
          <a:off x="576263" y="647799"/>
          <a:ext cx="10369550" cy="5217986"/>
        </p:xfrm>
        <a:graphic>
          <a:graphicData uri="http://schemas.openxmlformats.org/drawingml/2006/table">
            <a:tbl>
              <a:tblPr/>
              <a:tblGrid>
                <a:gridCol w="1325228">
                  <a:extLst>
                    <a:ext uri="{9D8B030D-6E8A-4147-A177-3AD203B41FA5}">
                      <a16:colId xmlns:a16="http://schemas.microsoft.com/office/drawing/2014/main" val="20000"/>
                    </a:ext>
                  </a:extLst>
                </a:gridCol>
                <a:gridCol w="2599406">
                  <a:extLst>
                    <a:ext uri="{9D8B030D-6E8A-4147-A177-3AD203B41FA5}">
                      <a16:colId xmlns:a16="http://schemas.microsoft.com/office/drawing/2014/main" val="20001"/>
                    </a:ext>
                  </a:extLst>
                </a:gridCol>
                <a:gridCol w="6444916">
                  <a:extLst>
                    <a:ext uri="{9D8B030D-6E8A-4147-A177-3AD203B41FA5}">
                      <a16:colId xmlns:a16="http://schemas.microsoft.com/office/drawing/2014/main" val="20002"/>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特点</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内容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体现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最真实的民主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全过程人民民主不仅有完整的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，而且有完整的参与实践，真正做到了人民当家作主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一方面，我国已经形成全面、广泛、有机衔接的</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制度体系，已经构建多样、畅通、有序的民主渠道，能够确保人民有序政治参与；另一方面，人民的意愿和呼声，经过民主决策程序顺利成为党和国家的方针政策，进而通过政权体系顺利转化为实现人民意愿的具体实践，能够确保人民真正当家作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2232645" y="2752871"/>
            <a:ext cx="1620957" cy="523220"/>
          </a:xfrm>
          <a:prstGeom prst="rect">
            <a:avLst/>
          </a:prstGeom>
        </p:spPr>
        <p:txBody>
          <a:bodyPr wrap="none">
            <a:spAutoFit/>
          </a:bodyPr>
          <a:lstStyle/>
          <a:p>
            <a:r>
              <a:rPr lang="zh-CN" altLang="zh-CN" b="1" dirty="0">
                <a:latin typeface="Times New Roman"/>
                <a:ea typeface="华文楷体"/>
                <a:cs typeface="Times New Roman"/>
              </a:rPr>
              <a:t>制度程序</a:t>
            </a:r>
            <a:endParaRPr lang="zh-CN" altLang="en-US" dirty="0"/>
          </a:p>
        </p:txBody>
      </p:sp>
      <p:sp>
        <p:nvSpPr>
          <p:cNvPr id="3" name="矩形 2"/>
          <p:cNvSpPr/>
          <p:nvPr/>
        </p:nvSpPr>
        <p:spPr>
          <a:xfrm>
            <a:off x="5905053" y="1888775"/>
            <a:ext cx="2339102" cy="523220"/>
          </a:xfrm>
          <a:prstGeom prst="rect">
            <a:avLst/>
          </a:prstGeom>
        </p:spPr>
        <p:txBody>
          <a:bodyPr wrap="none">
            <a:spAutoFit/>
          </a:bodyPr>
          <a:lstStyle/>
          <a:p>
            <a:r>
              <a:rPr lang="zh-CN" altLang="zh-CN" b="1" dirty="0">
                <a:latin typeface="Times New Roman"/>
                <a:ea typeface="华文楷体"/>
                <a:cs typeface="Times New Roman"/>
              </a:rPr>
              <a:t>人民当家作主</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852241086"/>
              </p:ext>
            </p:extLst>
          </p:nvPr>
        </p:nvGraphicFramePr>
        <p:xfrm>
          <a:off x="576263" y="894435"/>
          <a:ext cx="10369550" cy="4181856"/>
        </p:xfrm>
        <a:graphic>
          <a:graphicData uri="http://schemas.openxmlformats.org/drawingml/2006/table">
            <a:tbl>
              <a:tblPr/>
              <a:tblGrid>
                <a:gridCol w="1325228">
                  <a:extLst>
                    <a:ext uri="{9D8B030D-6E8A-4147-A177-3AD203B41FA5}">
                      <a16:colId xmlns:a16="http://schemas.microsoft.com/office/drawing/2014/main" val="20000"/>
                    </a:ext>
                  </a:extLst>
                </a:gridCol>
                <a:gridCol w="2131354">
                  <a:extLst>
                    <a:ext uri="{9D8B030D-6E8A-4147-A177-3AD203B41FA5}">
                      <a16:colId xmlns:a16="http://schemas.microsoft.com/office/drawing/2014/main" val="20001"/>
                    </a:ext>
                  </a:extLst>
                </a:gridCol>
                <a:gridCol w="6912968">
                  <a:extLst>
                    <a:ext uri="{9D8B030D-6E8A-4147-A177-3AD203B41FA5}">
                      <a16:colId xmlns:a16="http://schemas.microsoft.com/office/drawing/2014/main" val="20002"/>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特点</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内容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体现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最管用的民主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全过程人民民主用来解决人民需要解决的问题</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全过程人民民主既发扬</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，又正确集中，能够把党的主张、国家意志、人民意愿紧密融合在一起，实现各方面在共同思想、共同利益、共同目标基础上的团结一致，使党、国家和人民成为目标相同、</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、相互交融、同心同向的整体</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7525233" y="1547899"/>
            <a:ext cx="902811" cy="523220"/>
          </a:xfrm>
          <a:prstGeom prst="rect">
            <a:avLst/>
          </a:prstGeom>
        </p:spPr>
        <p:txBody>
          <a:bodyPr wrap="none">
            <a:spAutoFit/>
          </a:bodyPr>
          <a:lstStyle/>
          <a:p>
            <a:r>
              <a:rPr lang="zh-CN" altLang="zh-CN" b="1" dirty="0">
                <a:latin typeface="Times New Roman"/>
                <a:ea typeface="华文楷体"/>
                <a:cs typeface="Times New Roman"/>
              </a:rPr>
              <a:t>民主</a:t>
            </a:r>
            <a:endParaRPr lang="zh-CN" altLang="en-US" dirty="0"/>
          </a:p>
        </p:txBody>
      </p:sp>
      <p:sp>
        <p:nvSpPr>
          <p:cNvPr id="3" name="矩形 2"/>
          <p:cNvSpPr/>
          <p:nvPr/>
        </p:nvSpPr>
        <p:spPr>
          <a:xfrm>
            <a:off x="3996841" y="4536231"/>
            <a:ext cx="1620957" cy="523220"/>
          </a:xfrm>
          <a:prstGeom prst="rect">
            <a:avLst/>
          </a:prstGeom>
        </p:spPr>
        <p:txBody>
          <a:bodyPr wrap="none">
            <a:spAutoFit/>
          </a:bodyPr>
          <a:lstStyle/>
          <a:p>
            <a:r>
              <a:rPr lang="zh-CN" altLang="zh-CN" b="1" dirty="0">
                <a:latin typeface="Times New Roman"/>
                <a:ea typeface="华文楷体"/>
                <a:cs typeface="Times New Roman"/>
              </a:rPr>
              <a:t>利益一致</a:t>
            </a:r>
            <a:endParaRPr lang="zh-CN" altLang="en-US" dirty="0"/>
          </a:p>
        </p:txBody>
      </p:sp>
    </p:spTree>
    <p:extLst>
      <p:ext uri="{BB962C8B-B14F-4D97-AF65-F5344CB8AC3E}">
        <p14:creationId xmlns:p14="http://schemas.microsoft.com/office/powerpoint/2010/main" val="15727313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0205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全过程人民民主是新时代我们党领导人民推进社会主义政治建设取得的重大理论和实践创新成果，是全链条、全方位、全覆盖的民主。</a:t>
            </a:r>
            <a:endParaRPr lang="zh-CN" altLang="zh-CN" sz="1050" kern="100" dirty="0">
              <a:effectLst/>
              <a:latin typeface="宋体"/>
              <a:cs typeface="Courier New"/>
            </a:endParaRPr>
          </a:p>
        </p:txBody>
      </p:sp>
      <p:pic>
        <p:nvPicPr>
          <p:cNvPr id="3074" name="Picture 2" descr="ZZ116-1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6881" y="2657475"/>
            <a:ext cx="3162300" cy="2657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36400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329</TotalTime>
  <Words>3669</Words>
  <Application>Microsoft Office PowerPoint</Application>
  <PresentationFormat>自定义</PresentationFormat>
  <Paragraphs>220</Paragraphs>
  <Slides>41</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41</vt:i4>
      </vt:variant>
    </vt:vector>
  </HeadingPairs>
  <TitlesOfParts>
    <vt:vector size="55"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1347</cp:revision>
  <dcterms:created xsi:type="dcterms:W3CDTF">2016-06-29T09:22:00Z</dcterms:created>
  <dcterms:modified xsi:type="dcterms:W3CDTF">2026-02-05T07:32:51Z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