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49"/>
  </p:notesMasterIdLst>
  <p:handoutMasterIdLst>
    <p:handoutMasterId r:id="rId50"/>
  </p:handoutMasterIdLst>
  <p:sldIdLst>
    <p:sldId id="2476" r:id="rId4"/>
    <p:sldId id="3800" r:id="rId5"/>
    <p:sldId id="2478" r:id="rId6"/>
    <p:sldId id="2343" r:id="rId7"/>
    <p:sldId id="3858" r:id="rId8"/>
    <p:sldId id="3903" r:id="rId9"/>
    <p:sldId id="3904" r:id="rId10"/>
    <p:sldId id="3905" r:id="rId11"/>
    <p:sldId id="3906" r:id="rId12"/>
    <p:sldId id="3919" r:id="rId13"/>
    <p:sldId id="3920" r:id="rId14"/>
    <p:sldId id="3873" r:id="rId15"/>
    <p:sldId id="3664" r:id="rId16"/>
    <p:sldId id="3671" r:id="rId17"/>
    <p:sldId id="3907" r:id="rId18"/>
    <p:sldId id="3908" r:id="rId19"/>
    <p:sldId id="3909" r:id="rId20"/>
    <p:sldId id="3910" r:id="rId21"/>
    <p:sldId id="3911" r:id="rId22"/>
    <p:sldId id="3921" r:id="rId23"/>
    <p:sldId id="3888" r:id="rId24"/>
    <p:sldId id="3785" r:id="rId25"/>
    <p:sldId id="3786" r:id="rId26"/>
    <p:sldId id="3922" r:id="rId27"/>
    <p:sldId id="3923" r:id="rId28"/>
    <p:sldId id="3924" r:id="rId29"/>
    <p:sldId id="3925" r:id="rId30"/>
    <p:sldId id="3926" r:id="rId31"/>
    <p:sldId id="3886" r:id="rId32"/>
    <p:sldId id="3890" r:id="rId33"/>
    <p:sldId id="3891" r:id="rId34"/>
    <p:sldId id="3892" r:id="rId35"/>
    <p:sldId id="3893" r:id="rId36"/>
    <p:sldId id="3894" r:id="rId37"/>
    <p:sldId id="3927" r:id="rId38"/>
    <p:sldId id="3928" r:id="rId39"/>
    <p:sldId id="3896" r:id="rId40"/>
    <p:sldId id="3863" r:id="rId41"/>
    <p:sldId id="3881" r:id="rId42"/>
    <p:sldId id="3882" r:id="rId43"/>
    <p:sldId id="3912" r:id="rId44"/>
    <p:sldId id="3913" r:id="rId45"/>
    <p:sldId id="3914" r:id="rId46"/>
    <p:sldId id="3780" r:id="rId47"/>
    <p:sldId id="2276" r:id="rId48"/>
  </p:sldIdLst>
  <p:sldSz cx="11522075" cy="6480175"/>
  <p:notesSz cx="6858000" cy="9144000"/>
  <p:custDataLst>
    <p:tags r:id="rId51"/>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472" autoAdjust="0"/>
    <p:restoredTop sz="94268" autoAdjust="0"/>
  </p:normalViewPr>
  <p:slideViewPr>
    <p:cSldViewPr>
      <p:cViewPr varScale="1">
        <p:scale>
          <a:sx n="110" d="100"/>
          <a:sy n="110" d="100"/>
        </p:scale>
        <p:origin x="138" y="186"/>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handoutMaster" Target="handoutMasters/handoutMaster1.xml"/><Relationship Id="rId55"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tags" Target="tags/tag1.xml"/><Relationship Id="rId3" Type="http://schemas.openxmlformats.org/officeDocument/2006/relationships/slideMaster" Target="slideMasters/slideMaster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30</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31</a:t>
            </a:fld>
            <a:endParaRPr lang="en-US" altLang="zh-CN" sz="120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FA0B9AA-1C3D-4026-9A44-02864B67D1FB}" type="slidenum">
              <a:rPr lang="zh-CN" altLang="en-US" sz="1200" smtClean="0">
                <a:latin typeface="Calibri" pitchFamily="34" charset="0"/>
              </a:rPr>
              <a:pPr defTabSz="912813" eaLnBrk="1" hangingPunct="1"/>
              <a:t>33</a:t>
            </a:fld>
            <a:endParaRPr lang="en-US" altLang="zh-CN" sz="120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1A6CBBE-815D-45B1-A281-B09F8B085232}" type="slidenum">
              <a:rPr lang="zh-CN" altLang="en-US" sz="1200" smtClean="0">
                <a:latin typeface="Calibri" pitchFamily="34" charset="0"/>
              </a:rPr>
              <a:pPr defTabSz="912813" eaLnBrk="1" hangingPunct="1"/>
              <a:t>34</a:t>
            </a:fld>
            <a:endParaRPr lang="en-US" altLang="zh-CN" sz="120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39</a:t>
            </a:fld>
            <a:endParaRPr lang="en-US" altLang="zh-CN"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44</a:t>
            </a:fld>
            <a:endParaRPr lang="en-US" altLang="zh-CN" sz="1200">
              <a:solidFill>
                <a:srgbClr val="000000"/>
              </a:solidFill>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45</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13</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14</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22</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23</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44.xml"/><Relationship Id="rId4" Type="http://schemas.openxmlformats.org/officeDocument/2006/relationships/slide" Target="../slides/slide39.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44.xml"/><Relationship Id="rId4" Type="http://schemas.openxmlformats.org/officeDocument/2006/relationships/slide" Target="../slides/slide39.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9.xml"/><Relationship Id="rId2" Type="http://schemas.openxmlformats.org/officeDocument/2006/relationships/slide" Target="../slides/slide44.xml"/><Relationship Id="rId1" Type="http://schemas.openxmlformats.org/officeDocument/2006/relationships/slideMaster" Target="../slideMasters/slideMaster1.xml"/><Relationship Id="rId5" Type="http://schemas.openxmlformats.org/officeDocument/2006/relationships/slide" Target="../slides/slide13.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44.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39.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5.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5.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3.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4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2</a:t>
            </a:r>
            <a:r>
              <a:rPr lang="zh-CN" altLang="en-US" sz="1600" dirty="0">
                <a:solidFill>
                  <a:srgbClr val="F2F2F2"/>
                </a:solidFill>
                <a:latin typeface="微软雅黑" pitchFamily="34" charset="-122"/>
                <a:ea typeface="微软雅黑" pitchFamily="34" charset="-122"/>
              </a:rPr>
              <a:t>课时　中国共产党领导人民站起来、富起来、强起来</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中国共产党领导人民站起来、富起来、强起来</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2</a:t>
            </a:r>
            <a:r>
              <a:rPr lang="zh-CN" altLang="en-US" sz="1400" b="1" dirty="0">
                <a:solidFill>
                  <a:srgbClr val="C0472D"/>
                </a:solidFill>
                <a:latin typeface="微软雅黑" pitchFamily="34" charset="-122"/>
                <a:ea typeface="微软雅黑" pitchFamily="34" charset="-122"/>
              </a:rPr>
              <a:t>课时　中国共产党领导人民站起来、富起来、强起来</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02%20%20&#35838;&#21518;&#32032;&#20859;&#35780;&#20215;(&#20108;)&#12288;&#20013;&#22269;&#20849;&#20135;&#20826;&#39046;&#23548;&#20154;&#27665;&#31449;&#36215;&#26469;&#12289;&#23500;&#36215;&#26469;&#12289;&#24378;&#36215;&#26469;.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4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第一单元　中国共产党的领导</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第一课　历史和人民的选择</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2</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中国共产党领导人民站起来、富起来、强起来</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521512"/>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对科学社会主义发展的意义：中国特色社会主义进入新时代，意味着</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在</a:t>
            </a:r>
            <a:r>
              <a:rPr lang="en-US" altLang="zh-CN" kern="100" dirty="0">
                <a:latin typeface="Times New Roman"/>
                <a:cs typeface="Courier New"/>
              </a:rPr>
              <a:t>21</a:t>
            </a:r>
            <a:r>
              <a:rPr lang="zh-CN" altLang="zh-CN" kern="100" dirty="0">
                <a:latin typeface="Times New Roman"/>
                <a:cs typeface="Times New Roman"/>
              </a:rPr>
              <a:t>世纪的中国焕发出强大生机活力，在世界上高高举起了中国特色社会主义伟大旗帜，在世界社会主义发展史上具有重大意义。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对人类社会发展道路的意义：中国特色社会主义进入新时代，意味着中国特色社会主义道路、理论、制度、文化不断发展，拓展了发展中国家走向现代化的途径，给世界上那些既希望加快发展又希望保持自身独立性的国家和民族提供了</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，为解决人类问题贡献了</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和中国方案，在人类社会发展史上具有重大意义。</a:t>
            </a:r>
            <a:endParaRPr lang="zh-CN" altLang="zh-CN" sz="1050" kern="100" dirty="0">
              <a:effectLst/>
              <a:latin typeface="宋体"/>
              <a:cs typeface="Courier New"/>
            </a:endParaRPr>
          </a:p>
        </p:txBody>
      </p:sp>
      <p:sp>
        <p:nvSpPr>
          <p:cNvPr id="3" name="矩形 2"/>
          <p:cNvSpPr/>
          <p:nvPr/>
        </p:nvSpPr>
        <p:spPr>
          <a:xfrm>
            <a:off x="1152525" y="1331875"/>
            <a:ext cx="2339102" cy="523220"/>
          </a:xfrm>
          <a:prstGeom prst="rect">
            <a:avLst/>
          </a:prstGeom>
        </p:spPr>
        <p:txBody>
          <a:bodyPr wrap="none">
            <a:spAutoFit/>
          </a:bodyPr>
          <a:lstStyle/>
          <a:p>
            <a:r>
              <a:rPr lang="zh-CN" altLang="zh-CN" b="1" dirty="0">
                <a:latin typeface="Times New Roman"/>
                <a:ea typeface="华文楷体"/>
                <a:cs typeface="Times New Roman"/>
              </a:rPr>
              <a:t>科学社会主义</a:t>
            </a:r>
            <a:endParaRPr lang="zh-CN" altLang="en-US" dirty="0"/>
          </a:p>
        </p:txBody>
      </p:sp>
      <p:sp>
        <p:nvSpPr>
          <p:cNvPr id="4" name="矩形 3"/>
          <p:cNvSpPr/>
          <p:nvPr/>
        </p:nvSpPr>
        <p:spPr>
          <a:xfrm>
            <a:off x="6558121" y="4896271"/>
            <a:ext cx="1620957" cy="523220"/>
          </a:xfrm>
          <a:prstGeom prst="rect">
            <a:avLst/>
          </a:prstGeom>
        </p:spPr>
        <p:txBody>
          <a:bodyPr wrap="none">
            <a:spAutoFit/>
          </a:bodyPr>
          <a:lstStyle/>
          <a:p>
            <a:r>
              <a:rPr lang="zh-CN" altLang="zh-CN" b="1" dirty="0">
                <a:latin typeface="Times New Roman"/>
                <a:ea typeface="华文楷体"/>
                <a:cs typeface="Times New Roman"/>
              </a:rPr>
              <a:t>全新选择</a:t>
            </a:r>
            <a:endParaRPr lang="zh-CN" altLang="en-US" dirty="0"/>
          </a:p>
        </p:txBody>
      </p:sp>
      <p:sp>
        <p:nvSpPr>
          <p:cNvPr id="5" name="矩形 4"/>
          <p:cNvSpPr/>
          <p:nvPr/>
        </p:nvSpPr>
        <p:spPr>
          <a:xfrm>
            <a:off x="1512565" y="5489175"/>
            <a:ext cx="1620957" cy="523220"/>
          </a:xfrm>
          <a:prstGeom prst="rect">
            <a:avLst/>
          </a:prstGeom>
        </p:spPr>
        <p:txBody>
          <a:bodyPr wrap="none">
            <a:spAutoFit/>
          </a:bodyPr>
          <a:lstStyle/>
          <a:p>
            <a:r>
              <a:rPr lang="zh-CN" altLang="zh-CN" b="1" dirty="0">
                <a:latin typeface="Times New Roman"/>
                <a:ea typeface="华文楷体"/>
                <a:cs typeface="Times New Roman"/>
              </a:rPr>
              <a:t>中国智慧</a:t>
            </a:r>
            <a:endParaRPr lang="zh-CN" altLang="en-US" dirty="0"/>
          </a:p>
        </p:txBody>
      </p:sp>
    </p:spTree>
    <p:extLst>
      <p:ext uri="{BB962C8B-B14F-4D97-AF65-F5344CB8AC3E}">
        <p14:creationId xmlns:p14="http://schemas.microsoft.com/office/powerpoint/2010/main" val="268043857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．新征程：在中国特色社会主义新时代，党领导人民取得了决胜全面建成小康社会的胜利，并迈上全面建设社会主义现代化国家、全面推进中华民族伟大复兴的新征程。</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zh-CN" altLang="zh-CN" kern="100" dirty="0">
                <a:latin typeface="Times New Roman"/>
                <a:ea typeface="华文楷体"/>
                <a:cs typeface="Times New Roman"/>
              </a:rPr>
              <a:t>中国特色社会主义进入新时代的重要标志是我国社会主要矛盾发生变化。进入新时代，我国社会主要矛盾已经转化为人民日益增长的美好生活需要和不平衡不充分的发展之间的矛盾。</a:t>
            </a:r>
            <a:endParaRPr lang="zh-CN" altLang="zh-CN" sz="1050" kern="100" dirty="0">
              <a:effectLst/>
              <a:latin typeface="宋体"/>
              <a:cs typeface="Courier New"/>
            </a:endParaRPr>
          </a:p>
        </p:txBody>
      </p:sp>
    </p:spTree>
    <p:extLst>
      <p:ext uri="{BB962C8B-B14F-4D97-AF65-F5344CB8AC3E}">
        <p14:creationId xmlns:p14="http://schemas.microsoft.com/office/powerpoint/2010/main" val="224405655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243982"/>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．中华人民共和国成立后，便进入了社会主义社会。</a:t>
            </a:r>
            <a:r>
              <a:rPr lang="en-US" altLang="zh-CN" kern="100" dirty="0">
                <a:latin typeface="Times New Roman"/>
                <a:cs typeface="Times New Roman"/>
              </a:rPr>
              <a:t>		</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．新民主主义革命和社会主义革命是一回事。</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．社会主义制度的建立意味着中国共产党成为执政党。</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4</a:t>
            </a:r>
            <a:r>
              <a:rPr lang="zh-CN" altLang="zh-CN" kern="100" dirty="0">
                <a:latin typeface="Times New Roman"/>
                <a:cs typeface="Times New Roman"/>
              </a:rPr>
              <a:t>．中国共产党的诞生为实现由新民主主义向社会主义的过渡，并在社会主义道路上实现中华民族的伟大复兴创造了政治前提。</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5</a:t>
            </a:r>
            <a:r>
              <a:rPr lang="zh-CN" altLang="zh-CN" kern="100" dirty="0">
                <a:latin typeface="Times New Roman"/>
                <a:cs typeface="Times New Roman"/>
              </a:rPr>
              <a:t>．改革是社会主义制度的根本变革。</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spcAft>
                <a:spcPts val="0"/>
              </a:spcAft>
            </a:pPr>
            <a:r>
              <a:rPr lang="en-US" altLang="zh-CN" kern="100" dirty="0">
                <a:latin typeface="Times New Roman"/>
                <a:cs typeface="Courier New"/>
              </a:rPr>
              <a:t>6</a:t>
            </a:r>
            <a:r>
              <a:rPr lang="zh-CN" altLang="zh-CN" kern="100" dirty="0">
                <a:latin typeface="Times New Roman"/>
                <a:cs typeface="Times New Roman"/>
              </a:rPr>
              <a:t>．中国共产党的领导，源于党章和宪法的规定。</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25533" y="133187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225533" y="1979947"/>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225533" y="249903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7" name="矩形 6"/>
          <p:cNvSpPr/>
          <p:nvPr/>
        </p:nvSpPr>
        <p:spPr>
          <a:xfrm>
            <a:off x="10333545" y="367213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10" name="矩形 9"/>
          <p:cNvSpPr/>
          <p:nvPr/>
        </p:nvSpPr>
        <p:spPr>
          <a:xfrm>
            <a:off x="10225533" y="4356211"/>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11" name="矩形 10"/>
          <p:cNvSpPr/>
          <p:nvPr/>
        </p:nvSpPr>
        <p:spPr>
          <a:xfrm>
            <a:off x="10247138" y="5004283"/>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randombar(horizontal)">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建立新中国　中国人民站起来</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2446119"/>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社会主义制度确立之后，在中国怎样坚持和建设社会主义、怎样巩固和发展社会主义，并没有现成的道路可走，中国共产党领导全国各族人民在实践中进行了艰苦的探索。</a:t>
            </a:r>
            <a:endParaRPr lang="zh-CN" altLang="zh-CN" sz="1050" kern="100" dirty="0">
              <a:latin typeface="宋体"/>
              <a:cs typeface="Courier New"/>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711785"/>
          </a:xfrm>
        </p:spPr>
        <p:txBody>
          <a:bodyPr/>
          <a:lstStyle/>
          <a:p>
            <a:pPr algn="just">
              <a:spcAft>
                <a:spcPts val="0"/>
              </a:spcAft>
            </a:pPr>
            <a:r>
              <a:rPr lang="zh-CN" altLang="zh-CN" kern="100" dirty="0">
                <a:latin typeface="Times New Roman"/>
                <a:cs typeface="Times New Roman"/>
              </a:rPr>
              <a:t>这些探索实践具有怎样的意义？</a:t>
            </a:r>
            <a:endParaRPr lang="zh-CN" altLang="zh-CN" sz="1050" kern="100" dirty="0">
              <a:latin typeface="宋体"/>
              <a:cs typeface="Courier New"/>
            </a:endParaRPr>
          </a:p>
          <a:p>
            <a:pPr algn="just">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在社会主义建设的</a:t>
            </a:r>
            <a:r>
              <a:rPr lang="zh-CN" altLang="en-US" kern="100" dirty="0">
                <a:latin typeface="Times New Roman"/>
                <a:ea typeface="华文楷体"/>
                <a:cs typeface="Times New Roman"/>
              </a:rPr>
              <a:t>探索</a:t>
            </a:r>
            <a:r>
              <a:rPr lang="zh-CN" altLang="zh-CN" kern="100" dirty="0">
                <a:latin typeface="Times New Roman"/>
                <a:ea typeface="华文楷体"/>
                <a:cs typeface="Times New Roman"/>
              </a:rPr>
              <a:t>实践中，我国建立</a:t>
            </a:r>
            <a:r>
              <a:rPr lang="zh-CN" altLang="en-US" kern="100" dirty="0">
                <a:latin typeface="Times New Roman"/>
                <a:ea typeface="华文楷体"/>
                <a:cs typeface="Times New Roman"/>
              </a:rPr>
              <a:t>起</a:t>
            </a:r>
            <a:r>
              <a:rPr lang="zh-CN" altLang="zh-CN" kern="100" dirty="0">
                <a:latin typeface="Times New Roman"/>
                <a:ea typeface="华文楷体"/>
                <a:cs typeface="Times New Roman"/>
              </a:rPr>
              <a:t>独立的、比较完整的工业体系和国民经济体系，教育、科学、文化、国防等事业有了很大的发展，国际地位逐步提高。中国共产党领导人民艰辛探索社会主义建设道路所取得的物质成就和历史经验，为后来的改革开放奠定了坚实的基础。</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中华人民共和国成立后，中国共产党团结带领中国人民，自力更生、发愤图强，创造了社会主义革命和建设的伟大成就，实现了大步迈进社会主义社会的伟大飞跃。</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如何理解中国共产党团结带领中国人民实现了大步迈进社会主义社会的伟大飞跃？</a:t>
            </a:r>
            <a:endParaRPr lang="zh-CN" altLang="zh-CN" sz="105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中国共产党团结带领中国人民，自力更生、发愤图强，创造了社会主义革命和建设的伟大成就，确立了社会主义制度，大步迈进社会主义社会。</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在社会主义建设的</a:t>
            </a:r>
            <a:r>
              <a:rPr lang="zh-CN" altLang="en-US" kern="100" dirty="0">
                <a:latin typeface="Times New Roman"/>
                <a:ea typeface="华文楷体"/>
                <a:cs typeface="Times New Roman"/>
              </a:rPr>
              <a:t>探索</a:t>
            </a:r>
            <a:r>
              <a:rPr lang="zh-CN" altLang="zh-CN" kern="100" dirty="0">
                <a:latin typeface="Times New Roman"/>
                <a:ea typeface="华文楷体"/>
                <a:cs typeface="Times New Roman"/>
              </a:rPr>
              <a:t>实践中，我国建立起独立的</a:t>
            </a:r>
            <a:r>
              <a:rPr lang="zh-CN" altLang="en-US" kern="100" dirty="0">
                <a:latin typeface="Times New Roman"/>
                <a:ea typeface="华文楷体"/>
                <a:cs typeface="Times New Roman"/>
              </a:rPr>
              <a:t>、</a:t>
            </a:r>
            <a:r>
              <a:rPr lang="zh-CN" altLang="zh-CN" kern="100" dirty="0">
                <a:latin typeface="Times New Roman"/>
                <a:ea typeface="华文楷体"/>
                <a:cs typeface="Times New Roman"/>
              </a:rPr>
              <a:t>比较完整的工业体系和国民经济体系，教育、科学、文化、国防等事业有了很大的发展，国际地位逐步提高。</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中国共产党领导人民艰辛探索社会主义建设道路所取得的物质成就和历史经验为后来的改革开放奠定了坚实的基础。</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59132"/>
          </a:xfrm>
        </p:spPr>
        <p:txBody>
          <a:bodyPr/>
          <a:lstStyle/>
          <a:p>
            <a:pPr algn="just">
              <a:spcAft>
                <a:spcPts val="0"/>
              </a:spcAft>
            </a:pPr>
            <a:r>
              <a:rPr lang="en-US" altLang="zh-CN" sz="2700" kern="100" dirty="0">
                <a:latin typeface="Times New Roman"/>
                <a:ea typeface="黑体"/>
                <a:cs typeface="Courier New"/>
              </a:rPr>
              <a:t>[</a:t>
            </a:r>
            <a:r>
              <a:rPr lang="zh-CN" altLang="zh-CN" sz="2700" kern="100" dirty="0">
                <a:latin typeface="Times New Roman"/>
                <a:ea typeface="黑体"/>
                <a:cs typeface="Times New Roman"/>
              </a:rPr>
              <a:t>评价活动</a:t>
            </a:r>
            <a:r>
              <a:rPr lang="en-US" altLang="zh-CN" sz="2700" kern="100" dirty="0">
                <a:latin typeface="Times New Roman"/>
                <a:ea typeface="黑体"/>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1</a:t>
            </a:r>
            <a:r>
              <a:rPr lang="zh-CN" altLang="zh-CN" sz="2700" kern="100" dirty="0">
                <a:latin typeface="Times New Roman"/>
                <a:cs typeface="Times New Roman"/>
              </a:rPr>
              <a:t>．第一批国产解放牌载重汽车驶下装配线；农民踊跃报名加入农业生产合作社；上海信大祥绸布商店挂上了公私合营的招牌。以上事件反映的时代变革的成就及意义是</a:t>
            </a:r>
            <a:r>
              <a:rPr lang="en-US" altLang="zh-CN" sz="2700" kern="100" dirty="0">
                <a:latin typeface="Times New Roman"/>
                <a:cs typeface="Courier New"/>
              </a:rPr>
              <a:t>(</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社会经济结构发生根本变化，公有制成为我国社会经济制度的基础</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②</a:t>
            </a:r>
            <a:r>
              <a:rPr lang="zh-CN" altLang="zh-CN" sz="2700" kern="100" dirty="0">
                <a:latin typeface="Times New Roman"/>
                <a:cs typeface="Times New Roman"/>
              </a:rPr>
              <a:t>为实现中华民族伟大复兴创造了物质基础</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③</a:t>
            </a:r>
            <a:r>
              <a:rPr lang="zh-CN" altLang="zh-CN" sz="2700" kern="100" dirty="0">
                <a:latin typeface="Times New Roman"/>
                <a:cs typeface="Times New Roman"/>
              </a:rPr>
              <a:t>实现了中华民族有史以来最为广泛而深刻的社会变革</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④</a:t>
            </a:r>
            <a:r>
              <a:rPr lang="zh-CN" altLang="zh-CN" sz="2700" kern="100" dirty="0">
                <a:latin typeface="Times New Roman"/>
                <a:cs typeface="Times New Roman"/>
              </a:rPr>
              <a:t>标志着中华民族站在了新时代的历史方位上</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a:t>
            </a:r>
            <a:r>
              <a:rPr lang="en-US" altLang="zh-CN" sz="2700" kern="100" dirty="0">
                <a:latin typeface="Times New Roman"/>
                <a:cs typeface="Courier New"/>
              </a:rPr>
              <a:t>①②    B</a:t>
            </a:r>
            <a:r>
              <a:rPr lang="zh-CN" altLang="zh-CN" sz="2700" kern="100" dirty="0">
                <a:latin typeface="Times New Roman"/>
                <a:cs typeface="Times New Roman"/>
              </a:rPr>
              <a:t>．</a:t>
            </a:r>
            <a:r>
              <a:rPr lang="en-US" altLang="zh-CN" sz="2700" kern="100" dirty="0">
                <a:latin typeface="Times New Roman"/>
                <a:cs typeface="Courier New"/>
              </a:rPr>
              <a:t>①③    C</a:t>
            </a:r>
            <a:r>
              <a:rPr lang="zh-CN" altLang="zh-CN" sz="2700" kern="100" dirty="0">
                <a:latin typeface="Times New Roman"/>
                <a:cs typeface="Times New Roman"/>
              </a:rPr>
              <a:t>．</a:t>
            </a:r>
            <a:r>
              <a:rPr lang="en-US" altLang="zh-CN" sz="2700" kern="100" dirty="0">
                <a:latin typeface="Times New Roman"/>
                <a:cs typeface="Courier New"/>
              </a:rPr>
              <a:t>②④    D</a:t>
            </a:r>
            <a:r>
              <a:rPr lang="zh-CN" altLang="zh-CN" sz="2700" kern="100" dirty="0">
                <a:latin typeface="Times New Roman"/>
                <a:cs typeface="Times New Roman"/>
              </a:rPr>
              <a:t>．</a:t>
            </a:r>
            <a:r>
              <a:rPr lang="en-US" altLang="zh-CN" sz="2700" kern="100" dirty="0">
                <a:latin typeface="Times New Roman"/>
                <a:cs typeface="Courier New"/>
              </a:rPr>
              <a:t>③④</a:t>
            </a:r>
            <a:endParaRPr lang="zh-CN" altLang="zh-CN" sz="2700" kern="100" dirty="0">
              <a:effectLst/>
              <a:latin typeface="宋体"/>
              <a:cs typeface="Courier New"/>
            </a:endParaRPr>
          </a:p>
        </p:txBody>
      </p:sp>
      <p:sp>
        <p:nvSpPr>
          <p:cNvPr id="3" name="矩形 2"/>
          <p:cNvSpPr/>
          <p:nvPr/>
        </p:nvSpPr>
        <p:spPr>
          <a:xfrm>
            <a:off x="1944613" y="540032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2661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83803"/>
            <a:ext cx="10692000" cy="5645456"/>
          </a:xfrm>
        </p:spPr>
        <p:txBody>
          <a:bodyPr/>
          <a:lstStyle/>
          <a:p>
            <a:pPr algn="just">
              <a:lnSpc>
                <a:spcPct val="130000"/>
              </a:lnSpc>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宋体"/>
                <a:cs typeface="Times New Roman"/>
              </a:rPr>
              <a:t>“</a:t>
            </a:r>
            <a:r>
              <a:rPr lang="zh-CN" altLang="zh-CN" kern="100" dirty="0">
                <a:latin typeface="Times New Roman"/>
                <a:ea typeface="华文楷体"/>
                <a:cs typeface="Times New Roman"/>
              </a:rPr>
              <a:t>第一批国产解放牌载重汽车驶下装配线；农民踊跃报名加入农业生产合作社；上海信大祥绸布商店挂上了公私合营的招牌。</a:t>
            </a:r>
            <a:r>
              <a:rPr lang="en-US" altLang="zh-CN" kern="100" dirty="0">
                <a:latin typeface="宋体"/>
                <a:cs typeface="Times New Roman"/>
              </a:rPr>
              <a:t>”</a:t>
            </a:r>
            <a:r>
              <a:rPr lang="zh-CN" altLang="zh-CN" kern="100" dirty="0">
                <a:latin typeface="Times New Roman"/>
                <a:ea typeface="华文楷体"/>
                <a:cs typeface="Times New Roman"/>
              </a:rPr>
              <a:t>这里所反映的历史事件是三大改造完成，我国建立起社会主义制度，其伟大的意义在于社会经济结构发生根本变化，公有制成为我国社会经济制度的基础，实现了中华民族有史以来最为广泛而深刻的社会变革，</a:t>
            </a:r>
            <a:r>
              <a:rPr lang="en-US" altLang="zh-CN" kern="100" dirty="0">
                <a:latin typeface="Times New Roman"/>
                <a:ea typeface="华文楷体"/>
                <a:cs typeface="Courier New"/>
              </a:rPr>
              <a:t>①③</a:t>
            </a:r>
            <a:r>
              <a:rPr lang="zh-CN" altLang="zh-CN" kern="100" dirty="0">
                <a:latin typeface="Times New Roman"/>
                <a:ea typeface="华文楷体"/>
                <a:cs typeface="Times New Roman"/>
              </a:rPr>
              <a:t>符合题意。改革开放和社会主义现代化建设的伟大成就为实现中华民族伟大复兴提供了快速发展的物质条件，新时代中国特色社会主义的伟大成就为实现中华民族伟大复兴提供了更为坚实的物质基础，②不符合题意。中国特色社会主义进入新时代标志着中华民族站在了新时代的历史方位上，④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599624017"/>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59132"/>
          </a:xfrm>
        </p:spPr>
        <p:txBody>
          <a:bodyPr/>
          <a:lstStyle/>
          <a:p>
            <a:pPr algn="just">
              <a:spcAft>
                <a:spcPts val="0"/>
              </a:spcAft>
            </a:pPr>
            <a:r>
              <a:rPr lang="en-US" altLang="zh-CN" sz="2700" kern="100" dirty="0">
                <a:latin typeface="Times New Roman"/>
                <a:cs typeface="Courier New"/>
              </a:rPr>
              <a:t>2</a:t>
            </a:r>
            <a:r>
              <a:rPr lang="zh-CN" altLang="zh-CN" sz="2700" kern="100" dirty="0">
                <a:latin typeface="Times New Roman"/>
                <a:cs typeface="Times New Roman"/>
              </a:rPr>
              <a:t>．从石库门到红船，从秋收起义到三湾改编，以毛泽东同志为主要代表的中国共产党人，把马克思主义基本原理同中国革命具体实践相结合，经过二十八年艰苦卓绝的顽强斗争，最终建立了中华人民共和国，彻底结束了旧中国半殖民地半封建社会的历史。这说明</a:t>
            </a:r>
            <a:r>
              <a:rPr lang="en-US" altLang="zh-CN" sz="2700" kern="100" dirty="0">
                <a:latin typeface="Times New Roman"/>
                <a:cs typeface="Courier New"/>
              </a:rPr>
              <a:t> (</a:t>
            </a:r>
            <a:r>
              <a:rPr lang="zh-CN" altLang="zh-CN" sz="2700" kern="100" dirty="0">
                <a:latin typeface="Times New Roman"/>
                <a:cs typeface="Times New Roman"/>
              </a:rPr>
              <a:t>　　</a:t>
            </a:r>
            <a:r>
              <a:rPr lang="en-US" altLang="zh-CN" sz="2700" kern="100" dirty="0">
                <a:latin typeface="Times New Roman"/>
                <a:cs typeface="Courier New"/>
              </a:rPr>
              <a:t>)</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①</a:t>
            </a:r>
            <a:r>
              <a:rPr lang="zh-CN" altLang="zh-CN" sz="2700" kern="100" dirty="0">
                <a:latin typeface="Times New Roman"/>
                <a:cs typeface="Times New Roman"/>
              </a:rPr>
              <a:t>没有中国共产党就没有新中国</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②</a:t>
            </a:r>
            <a:r>
              <a:rPr lang="zh-CN" altLang="zh-CN" sz="2700" kern="100" dirty="0">
                <a:latin typeface="Times New Roman"/>
                <a:cs typeface="Times New Roman"/>
              </a:rPr>
              <a:t>党的成立为实现中华民族伟大复兴奠定了制度基础</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③</a:t>
            </a:r>
            <a:r>
              <a:rPr lang="zh-CN" altLang="zh-CN" sz="2700" kern="100" dirty="0">
                <a:latin typeface="Times New Roman"/>
                <a:cs typeface="Times New Roman"/>
              </a:rPr>
              <a:t>中华民族实现了从站起来到强起来的飞跃</a:t>
            </a:r>
            <a:endParaRPr lang="zh-CN" altLang="zh-CN" sz="2700" kern="100" dirty="0">
              <a:latin typeface="宋体"/>
              <a:cs typeface="Courier New"/>
            </a:endParaRPr>
          </a:p>
          <a:p>
            <a:pPr algn="just">
              <a:spcAft>
                <a:spcPts val="0"/>
              </a:spcAft>
            </a:pPr>
            <a:r>
              <a:rPr lang="zh-CN" altLang="zh-CN" sz="2700" kern="100" dirty="0">
                <a:latin typeface="Times New Roman"/>
                <a:cs typeface="Times New Roman"/>
              </a:rPr>
              <a:t>④中国共产党领导新民主主义革命取得伟大胜利</a:t>
            </a:r>
            <a:endParaRPr lang="zh-CN" altLang="zh-CN" sz="2700" kern="100" dirty="0">
              <a:latin typeface="宋体"/>
              <a:cs typeface="Courier New"/>
            </a:endParaRPr>
          </a:p>
          <a:p>
            <a:pPr algn="just">
              <a:spcAft>
                <a:spcPts val="0"/>
              </a:spcAft>
            </a:pPr>
            <a:r>
              <a:rPr lang="en-US" altLang="zh-CN" sz="2700" kern="100" dirty="0">
                <a:latin typeface="Times New Roman"/>
                <a:cs typeface="Courier New"/>
              </a:rPr>
              <a:t>A</a:t>
            </a:r>
            <a:r>
              <a:rPr lang="zh-CN" altLang="zh-CN" sz="2700" kern="100" dirty="0">
                <a:latin typeface="Times New Roman"/>
                <a:cs typeface="Times New Roman"/>
              </a:rPr>
              <a:t>．</a:t>
            </a:r>
            <a:r>
              <a:rPr lang="en-US" altLang="zh-CN" sz="2700" kern="100" dirty="0">
                <a:latin typeface="Times New Roman"/>
                <a:cs typeface="Courier New"/>
              </a:rPr>
              <a:t>①②    B</a:t>
            </a:r>
            <a:r>
              <a:rPr lang="zh-CN" altLang="zh-CN" sz="2700" kern="100" dirty="0">
                <a:latin typeface="Times New Roman"/>
                <a:cs typeface="Times New Roman"/>
              </a:rPr>
              <a:t>．</a:t>
            </a:r>
            <a:r>
              <a:rPr lang="en-US" altLang="zh-CN" sz="2700" kern="100" dirty="0">
                <a:latin typeface="Times New Roman"/>
                <a:cs typeface="Courier New"/>
              </a:rPr>
              <a:t>①④    C</a:t>
            </a:r>
            <a:r>
              <a:rPr lang="zh-CN" altLang="zh-CN" sz="2700" kern="100" dirty="0">
                <a:latin typeface="Times New Roman"/>
                <a:cs typeface="Times New Roman"/>
              </a:rPr>
              <a:t>．</a:t>
            </a:r>
            <a:r>
              <a:rPr lang="en-US" altLang="zh-CN" sz="2700" kern="100" dirty="0">
                <a:latin typeface="Times New Roman"/>
                <a:cs typeface="Courier New"/>
              </a:rPr>
              <a:t>②③    D</a:t>
            </a:r>
            <a:r>
              <a:rPr lang="zh-CN" altLang="zh-CN" sz="2700" kern="100" dirty="0">
                <a:latin typeface="Times New Roman"/>
                <a:cs typeface="Times New Roman"/>
              </a:rPr>
              <a:t>．</a:t>
            </a:r>
            <a:r>
              <a:rPr lang="en-US" altLang="zh-CN" sz="2700" kern="100" dirty="0">
                <a:latin typeface="Times New Roman"/>
                <a:cs typeface="Courier New"/>
              </a:rPr>
              <a:t>③④</a:t>
            </a:r>
            <a:endParaRPr lang="zh-CN" altLang="zh-CN" sz="2700" kern="100" dirty="0">
              <a:effectLst/>
              <a:latin typeface="宋体"/>
              <a:cs typeface="Courier New"/>
            </a:endParaRPr>
          </a:p>
        </p:txBody>
      </p:sp>
      <p:sp>
        <p:nvSpPr>
          <p:cNvPr id="3" name="矩形 2"/>
          <p:cNvSpPr/>
          <p:nvPr/>
        </p:nvSpPr>
        <p:spPr>
          <a:xfrm>
            <a:off x="1944613" y="540032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157680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4084888418"/>
              </p:ext>
            </p:extLst>
          </p:nvPr>
        </p:nvGraphicFramePr>
        <p:xfrm>
          <a:off x="576263" y="2051955"/>
          <a:ext cx="10369550" cy="3243072"/>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40000"/>
                        </a:lnSpc>
                        <a:spcAft>
                          <a:spcPts val="0"/>
                        </a:spcAft>
                      </a:pPr>
                      <a:r>
                        <a:rPr lang="en-US" altLang="zh-CN" sz="2800" b="1" kern="100" dirty="0">
                          <a:effectLst/>
                          <a:latin typeface="Times New Roman"/>
                          <a:cs typeface="Courier New"/>
                        </a:rPr>
                        <a:t>1</a:t>
                      </a:r>
                      <a:r>
                        <a:rPr lang="zh-CN" altLang="zh-CN" sz="2800" b="1" dirty="0">
                          <a:effectLst/>
                          <a:latin typeface="Times New Roman"/>
                          <a:ea typeface="宋体"/>
                          <a:cs typeface="Times New Roman"/>
                        </a:rPr>
                        <a:t>．</a:t>
                      </a:r>
                      <a:r>
                        <a:rPr lang="zh-CN" altLang="zh-CN" sz="2800" b="1" kern="100" dirty="0">
                          <a:effectLst/>
                          <a:latin typeface="Times New Roman"/>
                          <a:cs typeface="Times New Roman"/>
                        </a:rPr>
                        <a:t>根据我国经济社会发展的巨大成就，理解由中国共产党领导中华民族实现伟大复兴是历史和人民的选择，是正确的选择。认同中国共产党、中华人民共和国、中国特色社会主义道路、改革开放。</a:t>
                      </a:r>
                      <a:endParaRPr lang="zh-CN" altLang="zh-CN" sz="1050" kern="100" dirty="0">
                        <a:effectLst/>
                        <a:latin typeface="宋体"/>
                        <a:cs typeface="Courier New"/>
                      </a:endParaRPr>
                    </a:p>
                    <a:p>
                      <a:r>
                        <a:rPr lang="en-US" altLang="zh-CN" sz="2800" b="1" dirty="0">
                          <a:effectLst/>
                          <a:latin typeface="Times New Roman"/>
                          <a:ea typeface="宋体"/>
                        </a:rPr>
                        <a:t>2</a:t>
                      </a:r>
                      <a:r>
                        <a:rPr lang="zh-CN" altLang="zh-CN" sz="2800" b="1" dirty="0">
                          <a:effectLst/>
                          <a:latin typeface="Times New Roman"/>
                          <a:ea typeface="宋体"/>
                          <a:cs typeface="Times New Roman"/>
                        </a:rPr>
                        <a:t>．通过认识我国发展新的历史方位，理解中国特色社会主义进入新时代的重大意义。</a:t>
                      </a:r>
                      <a:endParaRPr lang="zh-CN" sz="1050" kern="100" dirty="0">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108543"/>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材料说明中国共产党领导新民主主义革命取得伟大胜利，也说明没有中国共产党就没有新中国，</a:t>
            </a:r>
            <a:r>
              <a:rPr lang="en-US" altLang="zh-CN" kern="100" dirty="0">
                <a:latin typeface="Times New Roman"/>
                <a:ea typeface="华文楷体"/>
                <a:cs typeface="Courier New"/>
              </a:rPr>
              <a:t>①④</a:t>
            </a:r>
            <a:r>
              <a:rPr lang="zh-CN" altLang="zh-CN" kern="100" dirty="0">
                <a:latin typeface="Times New Roman"/>
                <a:ea typeface="华文楷体"/>
                <a:cs typeface="Times New Roman"/>
              </a:rPr>
              <a:t>正确。社会主义革命和建设的伟大成就为实现中华民族伟大复兴奠定了根本政治前提和制度基础，</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错误。中国特色社会主义进入新时代，意味着中华民族迎来了从站起来、富起来到强起来的伟大飞跃，</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2653071220"/>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85908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kern="100" dirty="0">
                <a:latin typeface="Times New Roman"/>
                <a:ea typeface="华文仿宋"/>
                <a:cs typeface="Times New Roman"/>
              </a:rPr>
              <a:t>党在社会主义革命和建设中取得的独创性理论成果和巨大成就</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建立和巩固人民民主专政的国家政权，为国家迅速发展创造条件。</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建立社会主义制度，实现了中华民族有史以来最为广泛而深刻的社会变革。</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开展全面的大规模的社会主义建设，建立起独立的比较完整的工业体系和国民经济体系。</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把马克思列宁主义基本原理同中国具体实际进行</a:t>
            </a:r>
            <a:r>
              <a:rPr lang="en-US" altLang="zh-CN" kern="100" dirty="0">
                <a:latin typeface="宋体"/>
                <a:cs typeface="Times New Roman"/>
              </a:rPr>
              <a:t>“</a:t>
            </a:r>
            <a:r>
              <a:rPr lang="zh-CN" altLang="zh-CN" kern="100" dirty="0">
                <a:latin typeface="Times New Roman"/>
                <a:ea typeface="华文仿宋"/>
                <a:cs typeface="Times New Roman"/>
              </a:rPr>
              <a:t>第二次结合</a:t>
            </a:r>
            <a:r>
              <a:rPr lang="en-US" altLang="zh-CN" kern="100" dirty="0">
                <a:latin typeface="宋体"/>
                <a:cs typeface="Times New Roman"/>
              </a:rPr>
              <a:t>”</a:t>
            </a:r>
            <a:r>
              <a:rPr lang="zh-CN" altLang="zh-CN" kern="100" dirty="0">
                <a:latin typeface="Times New Roman"/>
                <a:ea typeface="华文仿宋"/>
                <a:cs typeface="Times New Roman"/>
              </a:rPr>
              <a:t>，探索在中国进行社会主义革命和建设的正确道路。</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实行改革开放　走向民富国强</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5085303"/>
          </a:xfrm>
        </p:spPr>
        <p:txBody>
          <a:bodyPr/>
          <a:lstStyle/>
          <a:p>
            <a:pPr algn="just">
              <a:lnSpc>
                <a:spcPct val="13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为了实现中华民族伟大复兴，中国共产党团结带领中国人民，解放思想、锐意进取，创造了改革开放和社会主义现代化建设的伟大成就。我们实现了新中国成立以来党的历史上具有深远意义的伟大转折。</a:t>
            </a:r>
            <a:endParaRPr lang="zh-CN" altLang="zh-CN" sz="1050" kern="100" dirty="0">
              <a:latin typeface="宋体"/>
              <a:cs typeface="Courier New"/>
            </a:endParaRPr>
          </a:p>
          <a:p>
            <a:pPr algn="just">
              <a:lnSpc>
                <a:spcPct val="130000"/>
              </a:lnSpc>
              <a:spcAft>
                <a:spcPts val="0"/>
              </a:spcAft>
            </a:pPr>
            <a:r>
              <a:rPr lang="en-US" altLang="zh-CN" kern="100" dirty="0">
                <a:latin typeface="宋体"/>
                <a:cs typeface="Times New Roman"/>
              </a:rPr>
              <a:t>“</a:t>
            </a:r>
            <a:r>
              <a:rPr lang="zh-CN" altLang="zh-CN" kern="100" dirty="0">
                <a:latin typeface="Times New Roman"/>
                <a:cs typeface="Times New Roman"/>
              </a:rPr>
              <a:t>我们实现了新中国成立以来党的历史上具有深远意义的伟大转折</a:t>
            </a:r>
            <a:r>
              <a:rPr lang="zh-CN" altLang="zh-CN" kern="100" dirty="0">
                <a:latin typeface="宋体"/>
                <a:cs typeface="Times New Roman"/>
              </a:rPr>
              <a:t>”</a:t>
            </a:r>
            <a:r>
              <a:rPr lang="zh-CN" altLang="zh-CN" kern="100" dirty="0">
                <a:latin typeface="Times New Roman"/>
                <a:cs typeface="Times New Roman"/>
              </a:rPr>
              <a:t>的标志是什么？</a:t>
            </a:r>
            <a:endParaRPr lang="zh-CN" altLang="zh-CN" sz="1050" kern="100" dirty="0">
              <a:latin typeface="宋体"/>
              <a:cs typeface="Courier New"/>
            </a:endParaRPr>
          </a:p>
          <a:p>
            <a:pPr algn="just">
              <a:lnSpc>
                <a:spcPct val="13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1978</a:t>
            </a:r>
            <a:r>
              <a:rPr lang="zh-CN" altLang="zh-CN" kern="100" dirty="0">
                <a:latin typeface="Times New Roman"/>
                <a:ea typeface="华文楷体"/>
                <a:cs typeface="Times New Roman"/>
              </a:rPr>
              <a:t>年</a:t>
            </a:r>
            <a:r>
              <a:rPr lang="en-US" altLang="zh-CN" kern="100" dirty="0">
                <a:latin typeface="Times New Roman"/>
                <a:ea typeface="华文楷体"/>
                <a:cs typeface="Courier New"/>
              </a:rPr>
              <a:t>12</a:t>
            </a:r>
            <a:r>
              <a:rPr lang="zh-CN" altLang="zh-CN" kern="100" dirty="0">
                <a:latin typeface="Times New Roman"/>
                <a:ea typeface="华文楷体"/>
                <a:cs typeface="Times New Roman"/>
              </a:rPr>
              <a:t>月，党的十一届三中全会开启了改革开放和社会主义现代化建设新时期，改革开放是决定当代中国命运的关键抉择。</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randombar(horizontal)">
                                      <p:cBhvr>
                                        <p:cTn id="7"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58822"/>
            <a:ext cx="10692000" cy="2505301"/>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en-US" altLang="zh-CN" kern="100" dirty="0">
                <a:latin typeface="Times New Roman"/>
                <a:ea typeface="华文楷体"/>
                <a:cs typeface="Courier New"/>
              </a:rPr>
              <a:t>40</a:t>
            </a:r>
            <a:r>
              <a:rPr lang="zh-CN" altLang="zh-CN" kern="100" dirty="0">
                <a:latin typeface="Times New Roman"/>
                <a:ea typeface="华文楷体"/>
                <a:cs typeface="Times New Roman"/>
              </a:rPr>
              <a:t>多年披荆斩棘，党引领人民绘就了一幅波澜壮阔、气势恢宏的历史画卷。改革开放的伟大成就充分证明，改革开放是决定当代中国命运的关键一招，是党和人民大踏步赶上时代的重要法宝。</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请说明改革开放为什么能让中国人民大踏步赶上时代发展。</a:t>
            </a:r>
            <a:endParaRPr lang="zh-CN" altLang="zh-CN" sz="1050" kern="100" dirty="0">
              <a:effectLst/>
              <a:latin typeface="宋体"/>
              <a:cs typeface="Courier New"/>
            </a:endParaRP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改革开放为实现中华民族伟大复兴提供了充满新的活力的体制保证和快速发展的物质条件。</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改革开放进一步解放和发展了社会生产力，推动我国社会主义制度的自我完善，赋予社会主义新的生机活力，建设和发展了中国特色社会主义；坚持党的领导并加强、改进党的建设，确保党始终走在时代前列；改善人民生活，激发广大人民群众的创造性。</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改革开放的伟大实践，极大地解放和发展了社会生产力，增强了社会发展活力，使人民生活显著改善，综合国力显著增强，国际地位显著提高。</a:t>
            </a:r>
            <a:endParaRPr lang="zh-CN" altLang="zh-CN" sz="1050" kern="100" dirty="0">
              <a:effectLst/>
              <a:latin typeface="宋体"/>
              <a:cs typeface="Courier New"/>
            </a:endParaRPr>
          </a:p>
        </p:txBody>
      </p:sp>
    </p:spTree>
    <p:extLst>
      <p:ext uri="{BB962C8B-B14F-4D97-AF65-F5344CB8AC3E}">
        <p14:creationId xmlns:p14="http://schemas.microsoft.com/office/powerpoint/2010/main" val="171211695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．歌曲《春天的故事》唱道：</a:t>
            </a:r>
            <a:r>
              <a:rPr lang="en-US" altLang="zh-CN" kern="100" dirty="0">
                <a:latin typeface="宋体"/>
                <a:cs typeface="Times New Roman"/>
              </a:rPr>
              <a:t>“</a:t>
            </a:r>
            <a:r>
              <a:rPr lang="zh-CN" altLang="zh-CN" kern="100" dirty="0">
                <a:latin typeface="Times New Roman"/>
                <a:cs typeface="Times New Roman"/>
              </a:rPr>
              <a:t>一九七九年，那是一个春天，有一位老人在中国的南海边画了一个圈，神话般地崛起座座城，奇迹般聚起座座金山</a:t>
            </a:r>
            <a:r>
              <a:rPr lang="en-US" altLang="zh-CN" kern="100" dirty="0">
                <a:latin typeface="宋体"/>
                <a:cs typeface="Times New Roman"/>
              </a:rPr>
              <a:t>……</a:t>
            </a:r>
            <a:r>
              <a:rPr lang="zh-CN" altLang="zh-CN" kern="100" dirty="0">
                <a:latin typeface="Times New Roman"/>
                <a:cs typeface="Times New Roman"/>
              </a:rPr>
              <a:t>中国，你迈开了气壮山河的新步伐，走进万象更新的春天</a:t>
            </a:r>
            <a:r>
              <a:rPr lang="en-US" altLang="zh-CN" kern="100" dirty="0">
                <a:latin typeface="宋体"/>
                <a:cs typeface="Times New Roman"/>
              </a:rPr>
              <a:t>……”</a:t>
            </a:r>
            <a:r>
              <a:rPr lang="zh-CN" altLang="zh-CN" kern="100" dirty="0">
                <a:latin typeface="Times New Roman"/>
                <a:cs typeface="Times New Roman"/>
              </a:rPr>
              <a:t>这讲述的是</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．社会主义过渡时期</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．改革开放和社会主义现代化建设新时期</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．建设社会主义市场经济时期</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．中国特色社会主义进入新时代</a:t>
            </a:r>
            <a:endParaRPr lang="zh-CN" altLang="zh-CN" sz="1050" kern="100" dirty="0">
              <a:effectLst/>
              <a:latin typeface="宋体"/>
              <a:cs typeface="Courier New"/>
            </a:endParaRPr>
          </a:p>
        </p:txBody>
      </p:sp>
      <p:sp>
        <p:nvSpPr>
          <p:cNvPr id="3" name="矩形 2"/>
          <p:cNvSpPr/>
          <p:nvPr/>
        </p:nvSpPr>
        <p:spPr>
          <a:xfrm>
            <a:off x="324431" y="4357952"/>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5225399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30830"/>
            <a:ext cx="10692000" cy="2505301"/>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en-US" altLang="zh-CN" kern="100" dirty="0">
                <a:latin typeface="Times New Roman"/>
                <a:ea typeface="华文楷体"/>
                <a:cs typeface="Courier New"/>
              </a:rPr>
              <a:t>1978</a:t>
            </a:r>
            <a:r>
              <a:rPr lang="zh-CN" altLang="zh-CN" kern="100" dirty="0">
                <a:latin typeface="Times New Roman"/>
                <a:ea typeface="华文楷体"/>
                <a:cs typeface="Times New Roman"/>
              </a:rPr>
              <a:t>年</a:t>
            </a:r>
            <a:r>
              <a:rPr lang="en-US" altLang="zh-CN" kern="100" dirty="0">
                <a:latin typeface="Times New Roman"/>
                <a:ea typeface="华文楷体"/>
                <a:cs typeface="Courier New"/>
              </a:rPr>
              <a:t>12</a:t>
            </a:r>
            <a:r>
              <a:rPr lang="zh-CN" altLang="zh-CN" kern="100" dirty="0">
                <a:latin typeface="Times New Roman"/>
                <a:ea typeface="华文楷体"/>
                <a:cs typeface="Times New Roman"/>
              </a:rPr>
              <a:t>月，党的十一届三中全会开启了改革开放和社会主义现代化建设新时期，</a:t>
            </a:r>
            <a:r>
              <a:rPr lang="en-US" altLang="zh-CN" kern="100" dirty="0">
                <a:latin typeface="Times New Roman"/>
                <a:ea typeface="华文楷体"/>
                <a:cs typeface="Courier New"/>
              </a:rPr>
              <a:t>1979</a:t>
            </a:r>
            <a:r>
              <a:rPr lang="zh-CN" altLang="zh-CN" kern="100" dirty="0">
                <a:latin typeface="Times New Roman"/>
                <a:ea typeface="华文楷体"/>
                <a:cs typeface="Times New Roman"/>
              </a:rPr>
              <a:t>年邓小平提出创办经济特区，歌曲《春天的故事》讲述了改革开放和社会主义现代化建设新时期的事情，</a:t>
            </a:r>
            <a:r>
              <a:rPr lang="en-US" altLang="zh-CN" kern="100" dirty="0">
                <a:latin typeface="Times New Roman"/>
                <a:ea typeface="华文楷体"/>
                <a:cs typeface="Courier New"/>
              </a:rPr>
              <a:t>B</a:t>
            </a:r>
            <a:r>
              <a:rPr lang="zh-CN" altLang="zh-CN" kern="100" dirty="0">
                <a:latin typeface="Times New Roman"/>
                <a:ea typeface="华文楷体"/>
                <a:cs typeface="Times New Roman"/>
              </a:rPr>
              <a:t>符合题意；</a:t>
            </a:r>
            <a:r>
              <a:rPr lang="en-US" altLang="zh-CN" kern="100" dirty="0">
                <a:latin typeface="Times New Roman"/>
                <a:ea typeface="华文楷体"/>
                <a:cs typeface="Courier New"/>
              </a:rPr>
              <a:t>A</a:t>
            </a:r>
            <a:r>
              <a:rPr lang="zh-CN" altLang="zh-CN" kern="100" dirty="0">
                <a:latin typeface="Times New Roman"/>
                <a:ea typeface="华文楷体"/>
                <a:cs typeface="Times New Roman"/>
              </a:rPr>
              <a:t>、</a:t>
            </a:r>
            <a:r>
              <a:rPr lang="en-US" altLang="zh-CN" kern="100" dirty="0">
                <a:latin typeface="Times New Roman"/>
                <a:ea typeface="华文楷体"/>
                <a:cs typeface="Courier New"/>
              </a:rPr>
              <a:t>C</a:t>
            </a:r>
            <a:r>
              <a:rPr lang="zh-CN" altLang="zh-CN" kern="100" dirty="0">
                <a:latin typeface="Times New Roman"/>
                <a:ea typeface="华文楷体"/>
                <a:cs typeface="Times New Roman"/>
              </a:rPr>
              <a:t>、</a:t>
            </a:r>
            <a:r>
              <a:rPr lang="en-US" altLang="zh-CN" kern="100" dirty="0">
                <a:latin typeface="Times New Roman"/>
                <a:ea typeface="华文楷体"/>
                <a:cs typeface="Courier New"/>
              </a:rPr>
              <a:t>D</a:t>
            </a:r>
            <a:r>
              <a:rPr lang="zh-CN" altLang="zh-CN" kern="100" dirty="0">
                <a:latin typeface="Times New Roman"/>
                <a:ea typeface="华文楷体"/>
                <a:cs typeface="Times New Roman"/>
              </a:rPr>
              <a:t>均与题意无关。</a:t>
            </a:r>
            <a:endParaRPr lang="zh-CN" altLang="zh-CN" sz="1050" kern="100" dirty="0">
              <a:effectLst/>
              <a:latin typeface="宋体"/>
              <a:cs typeface="Courier New"/>
            </a:endParaRPr>
          </a:p>
        </p:txBody>
      </p:sp>
    </p:spTree>
    <p:extLst>
      <p:ext uri="{BB962C8B-B14F-4D97-AF65-F5344CB8AC3E}">
        <p14:creationId xmlns:p14="http://schemas.microsoft.com/office/powerpoint/2010/main" val="77026055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847224"/>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．改革开放</a:t>
            </a:r>
            <a:r>
              <a:rPr lang="en-US" altLang="zh-CN" kern="100" dirty="0">
                <a:latin typeface="Times New Roman"/>
                <a:cs typeface="Courier New"/>
              </a:rPr>
              <a:t>40</a:t>
            </a:r>
            <a:r>
              <a:rPr lang="zh-CN" altLang="zh-CN" kern="100" dirty="0">
                <a:latin typeface="Times New Roman"/>
                <a:cs typeface="Times New Roman"/>
              </a:rPr>
              <a:t>多年来，我国社会发生了翻天覆地的变化：从粮油布票到电商狂欢，从拨号上网到万物互联，从第一辆合资轿车出厂到新能源汽车引领潮流</a:t>
            </a:r>
            <a:r>
              <a:rPr lang="en-US" altLang="zh-CN" kern="100" dirty="0">
                <a:latin typeface="宋体"/>
                <a:cs typeface="Times New Roman"/>
              </a:rPr>
              <a:t>……</a:t>
            </a:r>
            <a:r>
              <a:rPr lang="zh-CN" altLang="zh-CN" kern="100" dirty="0">
                <a:latin typeface="Times New Roman"/>
                <a:cs typeface="Times New Roman"/>
              </a:rPr>
              <a:t>这些现象折射出改革开放</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改变了旧社会面貌并实现了中华民族的伟大复兴</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是中国共产党对中华民族和中国人民的伟大贡献</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促进了社会生产力的解放以及社会经济的不断发展</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使中华民族以崭新的姿态屹立于世界民族之林</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82558" y="49682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1916528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076474"/>
            <a:ext cx="10692000" cy="3711785"/>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中华人民共和国</a:t>
            </a:r>
            <a:r>
              <a:rPr lang="zh-CN" altLang="en-US" kern="100" dirty="0">
                <a:latin typeface="Times New Roman"/>
                <a:ea typeface="华文楷体"/>
                <a:cs typeface="Times New Roman"/>
              </a:rPr>
              <a:t>的</a:t>
            </a:r>
            <a:r>
              <a:rPr lang="zh-CN" altLang="zh-CN" kern="100" dirty="0">
                <a:latin typeface="Times New Roman"/>
                <a:ea typeface="华文楷体"/>
                <a:cs typeface="Times New Roman"/>
              </a:rPr>
              <a:t>成立改变了旧社会面貌，目前我国正在为实现中华民族伟大复兴而奋斗，</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错误。根据材料可知，改革开放是中国共产党对中华民族和中国人民的伟大贡献，促进了社会生产力的解放以及社会经济的不断发展，</a:t>
            </a:r>
            <a:r>
              <a:rPr lang="en-US" altLang="zh-CN" kern="100" dirty="0">
                <a:latin typeface="Times New Roman"/>
                <a:ea typeface="华文楷体"/>
                <a:cs typeface="Courier New"/>
              </a:rPr>
              <a:t>②③</a:t>
            </a:r>
            <a:r>
              <a:rPr lang="zh-CN" altLang="zh-CN" kern="100" dirty="0">
                <a:latin typeface="Times New Roman"/>
                <a:ea typeface="华文楷体"/>
                <a:cs typeface="Times New Roman"/>
              </a:rPr>
              <a:t>正确。中华人民共和国的成立使中华民族以崭新的姿态屹立于世界民族之林，</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3035377887"/>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859087"/>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1</a:t>
            </a:r>
            <a:r>
              <a:rPr lang="zh-CN" altLang="zh-CN" kern="100" dirty="0">
                <a:latin typeface="Times New Roman"/>
                <a:cs typeface="Times New Roman"/>
              </a:rPr>
              <a:t>．</a:t>
            </a:r>
            <a:r>
              <a:rPr lang="zh-CN" altLang="zh-CN" kern="100" dirty="0">
                <a:latin typeface="Times New Roman"/>
                <a:ea typeface="华文仿宋"/>
                <a:cs typeface="Times New Roman"/>
              </a:rPr>
              <a:t>改革开放的伟大历史贡献</a:t>
            </a:r>
            <a:r>
              <a:rPr lang="en-US" altLang="zh-CN" kern="100" dirty="0">
                <a:latin typeface="Times New Roman"/>
                <a:ea typeface="华文仿宋"/>
                <a:cs typeface="Courier New"/>
              </a:rPr>
              <a:t>(</a:t>
            </a:r>
            <a:r>
              <a:rPr lang="zh-CN" altLang="zh-CN" kern="100" dirty="0">
                <a:latin typeface="Times New Roman"/>
                <a:ea typeface="华文仿宋"/>
                <a:cs typeface="Times New Roman"/>
              </a:rPr>
              <a:t>意义</a:t>
            </a:r>
            <a:r>
              <a:rPr lang="en-US" altLang="zh-CN" kern="100" dirty="0">
                <a:latin typeface="Times New Roman"/>
                <a:ea typeface="华文仿宋"/>
                <a:cs typeface="Courier New"/>
              </a:rPr>
              <a:t>)</a:t>
            </a:r>
            <a:r>
              <a:rPr lang="zh-CN" altLang="zh-CN" kern="100" dirty="0">
                <a:latin typeface="Times New Roman"/>
                <a:ea typeface="华文仿宋"/>
                <a:cs typeface="Times New Roman"/>
              </a:rPr>
              <a:t>：改变</a:t>
            </a:r>
            <a:r>
              <a:rPr lang="en-US" altLang="zh-CN" kern="100" dirty="0">
                <a:latin typeface="宋体"/>
                <a:cs typeface="Times New Roman"/>
              </a:rPr>
              <a:t>“</a:t>
            </a:r>
            <a:r>
              <a:rPr lang="zh-CN" altLang="zh-CN" kern="100" dirty="0">
                <a:latin typeface="Times New Roman"/>
                <a:ea typeface="华文仿宋"/>
                <a:cs typeface="Times New Roman"/>
              </a:rPr>
              <a:t>四个面貌</a:t>
            </a:r>
            <a:r>
              <a:rPr lang="en-US" altLang="zh-CN" kern="100" dirty="0">
                <a:latin typeface="宋体"/>
                <a:cs typeface="Times New Roman"/>
              </a:rPr>
              <a:t>”</a:t>
            </a:r>
            <a:r>
              <a:rPr lang="zh-CN" altLang="zh-CN" kern="100" dirty="0">
                <a:latin typeface="Times New Roman"/>
                <a:ea typeface="华文仿宋"/>
                <a:cs typeface="Times New Roman"/>
              </a:rPr>
              <a:t>；迎来</a:t>
            </a:r>
            <a:r>
              <a:rPr lang="en-US" altLang="zh-CN" kern="100" dirty="0">
                <a:latin typeface="宋体"/>
                <a:cs typeface="Times New Roman"/>
              </a:rPr>
              <a:t>“</a:t>
            </a:r>
            <a:r>
              <a:rPr lang="zh-CN" altLang="zh-CN" kern="100" dirty="0">
                <a:latin typeface="Times New Roman"/>
                <a:ea typeface="华文仿宋"/>
                <a:cs typeface="Times New Roman"/>
              </a:rPr>
              <a:t>三个伟大飞跃</a:t>
            </a:r>
            <a:r>
              <a:rPr lang="en-US" altLang="zh-CN" kern="100" dirty="0">
                <a:latin typeface="宋体"/>
                <a:cs typeface="Times New Roman"/>
              </a:rPr>
              <a:t>”</a:t>
            </a:r>
            <a:r>
              <a:rPr lang="zh-CN" altLang="zh-CN" kern="100" dirty="0">
                <a:latin typeface="Times New Roman"/>
                <a:ea typeface="华文仿宋"/>
                <a:cs typeface="Times New Roman"/>
              </a:rPr>
              <a:t>；法宝；必由之路；两个</a:t>
            </a:r>
            <a:r>
              <a:rPr lang="en-US" altLang="zh-CN" kern="100" dirty="0">
                <a:latin typeface="宋体"/>
                <a:cs typeface="Times New Roman"/>
              </a:rPr>
              <a:t>“</a:t>
            </a:r>
            <a:r>
              <a:rPr lang="zh-CN" altLang="zh-CN" kern="100" dirty="0">
                <a:latin typeface="Times New Roman"/>
                <a:ea typeface="华文仿宋"/>
                <a:cs typeface="Times New Roman"/>
              </a:rPr>
              <a:t>关键一招</a:t>
            </a:r>
            <a:r>
              <a:rPr lang="en-US" altLang="zh-CN" kern="100" dirty="0">
                <a:latin typeface="宋体"/>
                <a:cs typeface="Times New Roman"/>
              </a:rPr>
              <a:t>”</a:t>
            </a:r>
            <a:r>
              <a:rPr lang="zh-CN" altLang="zh-CN" kern="100" dirty="0">
                <a:latin typeface="Times New Roman"/>
                <a:ea typeface="华文仿宋"/>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．改革开放的伟大实践意义</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生产力、国力：极大地解放和发展了社会生产力，增强了社会发展活力，使我国综合国力显著增强，国际地位显著提高。</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人民</a:t>
            </a:r>
            <a:r>
              <a:rPr lang="en-US" altLang="zh-CN" kern="100" dirty="0">
                <a:latin typeface="Times New Roman"/>
                <a:ea typeface="华文仿宋"/>
                <a:cs typeface="Courier New"/>
              </a:rPr>
              <a:t>(</a:t>
            </a:r>
            <a:r>
              <a:rPr lang="zh-CN" altLang="zh-CN" kern="100" dirty="0">
                <a:latin typeface="Times New Roman"/>
                <a:ea typeface="华文仿宋"/>
                <a:cs typeface="Times New Roman"/>
              </a:rPr>
              <a:t>中华民族</a:t>
            </a:r>
            <a:r>
              <a:rPr lang="en-US" altLang="zh-CN" kern="100" dirty="0">
                <a:latin typeface="Times New Roman"/>
                <a:ea typeface="华文仿宋"/>
                <a:cs typeface="Courier New"/>
              </a:rPr>
              <a:t>): </a:t>
            </a:r>
            <a:r>
              <a:rPr lang="zh-CN" altLang="zh-CN" kern="100" dirty="0">
                <a:latin typeface="Times New Roman"/>
                <a:ea typeface="华文仿宋"/>
                <a:cs typeface="Times New Roman"/>
              </a:rPr>
              <a:t>激发了广大人民群众的创造性，使人民生活显著改善。</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党：是中国共产党对中华民族和中国人民作出的伟大历史贡献。</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68734938"/>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2505301"/>
          </a:xfrm>
        </p:spPr>
        <p:txBody>
          <a:bodyPr/>
          <a:lstStyle/>
          <a:p>
            <a:pPr algn="just">
              <a:spcAft>
                <a:spcPts val="0"/>
              </a:spcAft>
            </a:pPr>
            <a:r>
              <a:rPr lang="zh-CN" altLang="zh-CN" kern="100" dirty="0">
                <a:latin typeface="Times New Roman"/>
                <a:ea typeface="黑体"/>
                <a:cs typeface="Times New Roman"/>
              </a:rPr>
              <a:t>一、建立新中国　中国人民站起来</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．新中国成立后的实践探索：中国共产党团结带领中国人民，自力更生、发愤图强，创造了</a:t>
            </a:r>
            <a:r>
              <a:rPr lang="en-US" altLang="zh-CN" kern="100" dirty="0">
                <a:solidFill>
                  <a:srgbClr val="000000"/>
                </a:solidFill>
                <a:latin typeface="Times New Roman"/>
                <a:ea typeface="华文楷体"/>
                <a:cs typeface="Courier New"/>
              </a:rPr>
              <a:t>__________________</a:t>
            </a:r>
            <a:r>
              <a:rPr lang="zh-CN" altLang="zh-CN" kern="100" dirty="0">
                <a:latin typeface="Times New Roman"/>
                <a:cs typeface="Times New Roman"/>
              </a:rPr>
              <a:t>的伟大成就，为实现中华民族伟大复兴奠定了根本政治前提和</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p:txBody>
      </p:sp>
      <p:sp>
        <p:nvSpPr>
          <p:cNvPr id="2" name="矩形 1"/>
          <p:cNvSpPr/>
          <p:nvPr/>
        </p:nvSpPr>
        <p:spPr>
          <a:xfrm>
            <a:off x="4752925" y="2916051"/>
            <a:ext cx="3416320" cy="523220"/>
          </a:xfrm>
          <a:prstGeom prst="rect">
            <a:avLst/>
          </a:prstGeom>
        </p:spPr>
        <p:txBody>
          <a:bodyPr wrap="none">
            <a:spAutoFit/>
          </a:bodyPr>
          <a:lstStyle/>
          <a:p>
            <a:r>
              <a:rPr lang="zh-CN" altLang="zh-CN" b="1" dirty="0">
                <a:latin typeface="Times New Roman"/>
                <a:ea typeface="华文楷体"/>
                <a:cs typeface="Times New Roman"/>
              </a:rPr>
              <a:t>社会主义革命和建设</a:t>
            </a:r>
            <a:endParaRPr lang="zh-CN" altLang="en-US" dirty="0"/>
          </a:p>
        </p:txBody>
      </p:sp>
      <p:sp>
        <p:nvSpPr>
          <p:cNvPr id="4" name="矩形 3"/>
          <p:cNvSpPr/>
          <p:nvPr/>
        </p:nvSpPr>
        <p:spPr>
          <a:xfrm>
            <a:off x="7236424" y="3504063"/>
            <a:ext cx="1620957" cy="523220"/>
          </a:xfrm>
          <a:prstGeom prst="rect">
            <a:avLst/>
          </a:prstGeom>
        </p:spPr>
        <p:txBody>
          <a:bodyPr wrap="none">
            <a:spAutoFit/>
          </a:bodyPr>
          <a:lstStyle/>
          <a:p>
            <a:r>
              <a:rPr lang="zh-CN" altLang="zh-CN" b="1" dirty="0">
                <a:latin typeface="Times New Roman"/>
                <a:ea typeface="华文楷体"/>
                <a:cs typeface="Times New Roman"/>
              </a:rPr>
              <a:t>制度基础</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任务三</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进入新时代　踏上新征程</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356380"/>
            <a:ext cx="10692000" cy="4708277"/>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党的二十大立足新时代新征程的历史方位，描绘了全面建设社会主义现代化国家、全面推进中华民族伟大复兴的宏伟蓝图。</a:t>
            </a:r>
            <a:endParaRPr lang="zh-CN" altLang="zh-CN" sz="1050" kern="100" dirty="0">
              <a:latin typeface="宋体"/>
              <a:cs typeface="Courier New"/>
            </a:endParaRPr>
          </a:p>
          <a:p>
            <a:pPr algn="just">
              <a:lnSpc>
                <a:spcPct val="120000"/>
              </a:lnSpc>
              <a:spcAft>
                <a:spcPts val="0"/>
              </a:spcAft>
            </a:pPr>
            <a:r>
              <a:rPr lang="zh-CN" altLang="zh-CN" kern="100" dirty="0">
                <a:latin typeface="Times New Roman"/>
                <a:cs typeface="Times New Roman"/>
              </a:rPr>
              <a:t>我国发展新的历史方位、中国共产党团结带领中国人民踏上新征程分别指什么？</a:t>
            </a:r>
            <a:endParaRPr lang="zh-CN" altLang="zh-CN" sz="1050" kern="100" dirty="0">
              <a:latin typeface="宋体"/>
              <a:cs typeface="Courier New"/>
            </a:endParaRPr>
          </a:p>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中国特色社会主义进入新时代，这是我国发展新的历史方位。②我国全面建成小康社会、实现了第一个百年奋斗目标之后，迈上全面建设社会主义现代化国家、全面推进中华民族伟大复兴的新征程。</a:t>
            </a:r>
            <a:endParaRPr lang="zh-CN" altLang="zh-CN" sz="1050" kern="100" dirty="0">
              <a:effectLst/>
              <a:latin typeface="宋体"/>
              <a:cs typeface="Courier New"/>
            </a:endParaRPr>
          </a:p>
        </p:txBody>
      </p:sp>
    </p:spTree>
    <p:extLst>
      <p:ext uri="{BB962C8B-B14F-4D97-AF65-F5344CB8AC3E}">
        <p14:creationId xmlns:p14="http://schemas.microsoft.com/office/powerpoint/2010/main" val="46314066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randombar(horizontal)">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094826"/>
            <a:ext cx="10692000" cy="2505301"/>
          </a:xfrm>
        </p:spPr>
        <p:txBody>
          <a:bodyPr/>
          <a:lstStyle/>
          <a:p>
            <a:pPr algn="just">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中国共产党团结带领全国人民取得了一系列革命和建设的伟大胜利，开创了中国特色社会主义新时代。我们完全有信心有能力在新时代新征程创造令世人刮目相看的新的更大奇迹。</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请说明中国特色社会主义进入新时代、开启新征程的伟大意义。</a:t>
            </a:r>
            <a:endParaRPr lang="zh-CN" altLang="zh-CN" sz="1050" kern="100" dirty="0">
              <a:effectLst/>
              <a:latin typeface="宋体"/>
              <a:cs typeface="Courier New"/>
            </a:endParaRPr>
          </a:p>
        </p:txBody>
      </p:sp>
    </p:spTree>
    <p:extLst>
      <p:ext uri="{BB962C8B-B14F-4D97-AF65-F5344CB8AC3E}">
        <p14:creationId xmlns:p14="http://schemas.microsoft.com/office/powerpoint/2010/main" val="309868734"/>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4918269"/>
          </a:xfrm>
        </p:spPr>
        <p:txBody>
          <a:bodyPr/>
          <a:lstStyle/>
          <a:p>
            <a:pPr algn="just">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中国特色社会主义进入新时代、开启新征程，意味着近代以来久经磨难的中华民族迎来了从站起来、富起来到强起来的伟大飞跃，迎来了实现中华民族伟大复兴的光明前景。②意味着科学社会主义在</a:t>
            </a:r>
            <a:r>
              <a:rPr lang="en-US" altLang="zh-CN" kern="100" dirty="0">
                <a:latin typeface="Times New Roman"/>
                <a:ea typeface="华文楷体"/>
                <a:cs typeface="Courier New"/>
              </a:rPr>
              <a:t>21</a:t>
            </a:r>
            <a:r>
              <a:rPr lang="zh-CN" altLang="zh-CN" kern="100" dirty="0">
                <a:latin typeface="Times New Roman"/>
                <a:ea typeface="华文楷体"/>
                <a:cs typeface="Times New Roman"/>
              </a:rPr>
              <a:t>世纪的中国焕发出强大生机活力，在世界上高高举起了中国特色社会主义伟大旗帜。</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意味着中国特色社会主义道路、理论、制度、文化不断发展，拓展了发展中国家走向现代化的途径，给世界上那些既希望加快发展又希望保持自身独立性的国家和民族提供了全新选择，为解决人类问题贡献了中国智慧和中国方案。</a:t>
            </a:r>
            <a:endParaRPr lang="zh-CN" altLang="zh-CN" sz="1050" kern="100" dirty="0">
              <a:effectLst/>
              <a:latin typeface="宋体"/>
              <a:cs typeface="Courier New"/>
            </a:endParaRPr>
          </a:p>
        </p:txBody>
      </p:sp>
    </p:spTree>
    <p:extLst>
      <p:ext uri="{BB962C8B-B14F-4D97-AF65-F5344CB8AC3E}">
        <p14:creationId xmlns:p14="http://schemas.microsoft.com/office/powerpoint/2010/main" val="101419832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4507644"/>
          </a:xfrm>
        </p:spPr>
        <p:txBody>
          <a:bodyPr/>
          <a:lstStyle/>
          <a:p>
            <a:pPr algn="just">
              <a:spcAft>
                <a:spcPts val="0"/>
              </a:spcAft>
            </a:pPr>
            <a:r>
              <a:rPr lang="en-US" altLang="zh-CN" sz="2600" kern="100" dirty="0">
                <a:latin typeface="Times New Roman"/>
                <a:ea typeface="黑体"/>
                <a:cs typeface="Courier New"/>
              </a:rPr>
              <a:t>[</a:t>
            </a:r>
            <a:r>
              <a:rPr lang="zh-CN" altLang="zh-CN" sz="2600" kern="100" dirty="0">
                <a:latin typeface="Times New Roman"/>
                <a:ea typeface="黑体"/>
                <a:cs typeface="Times New Roman"/>
              </a:rPr>
              <a:t>评价活动</a:t>
            </a:r>
            <a:r>
              <a:rPr lang="en-US" altLang="zh-CN" sz="2600" kern="100" dirty="0">
                <a:latin typeface="Times New Roman"/>
                <a:ea typeface="黑体"/>
                <a:cs typeface="Courier New"/>
              </a:rPr>
              <a:t>]</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1</a:t>
            </a:r>
            <a:r>
              <a:rPr lang="zh-CN" altLang="zh-CN" sz="2600" kern="100" dirty="0">
                <a:latin typeface="Times New Roman"/>
                <a:cs typeface="Times New Roman"/>
              </a:rPr>
              <a:t>．党的十八大以来，中国特色社会主义进入新时代，党和国家事业取得历史性成就，发生历史性变革。这个新时代是</a:t>
            </a:r>
            <a:r>
              <a:rPr lang="en-US" altLang="zh-CN" sz="2600" kern="100" dirty="0">
                <a:latin typeface="Times New Roman"/>
                <a:cs typeface="Courier New"/>
              </a:rPr>
              <a:t>(</a:t>
            </a:r>
            <a:r>
              <a:rPr lang="zh-CN" altLang="zh-CN" sz="2600" kern="100" dirty="0">
                <a:latin typeface="Times New Roman"/>
                <a:cs typeface="Times New Roman"/>
              </a:rPr>
              <a:t>　　</a:t>
            </a:r>
            <a:r>
              <a:rPr lang="en-US" altLang="zh-CN" sz="2600" kern="100" dirty="0">
                <a:latin typeface="Times New Roman"/>
                <a:cs typeface="Courier New"/>
              </a:rPr>
              <a:t>)</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①</a:t>
            </a:r>
            <a:r>
              <a:rPr lang="zh-CN" altLang="zh-CN" sz="2600" kern="100" dirty="0">
                <a:latin typeface="Times New Roman"/>
                <a:cs typeface="Times New Roman"/>
              </a:rPr>
              <a:t>在新的历史条件下继续夺取中国特色社会主义伟大胜利的时代</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②</a:t>
            </a:r>
            <a:r>
              <a:rPr lang="zh-CN" altLang="zh-CN" sz="2600" kern="100" dirty="0">
                <a:latin typeface="Times New Roman"/>
                <a:cs typeface="Times New Roman"/>
              </a:rPr>
              <a:t>是全国各族人民团结奋斗、逐步实现全体人民同步富裕的时代</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③</a:t>
            </a:r>
            <a:r>
              <a:rPr lang="zh-CN" altLang="zh-CN" sz="2600" kern="100" dirty="0">
                <a:latin typeface="Times New Roman"/>
                <a:cs typeface="Times New Roman"/>
              </a:rPr>
              <a:t>是决胜初步建成小康社会、进而全面建设社会主义现代化强国的时代</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④</a:t>
            </a:r>
            <a:r>
              <a:rPr lang="zh-CN" altLang="zh-CN" sz="2600" kern="100" dirty="0">
                <a:latin typeface="Times New Roman"/>
                <a:cs typeface="Times New Roman"/>
              </a:rPr>
              <a:t>是全体中华儿女勠力同心、奋力实现中华民族伟大复兴中国梦的时代</a:t>
            </a:r>
            <a:endParaRPr lang="zh-CN" altLang="zh-CN" sz="2600" kern="100" dirty="0">
              <a:latin typeface="宋体"/>
              <a:cs typeface="Courier New"/>
            </a:endParaRPr>
          </a:p>
          <a:p>
            <a:pPr algn="just">
              <a:spcAft>
                <a:spcPts val="0"/>
              </a:spcAft>
            </a:pPr>
            <a:r>
              <a:rPr lang="en-US" altLang="zh-CN" sz="2600" kern="100" dirty="0">
                <a:latin typeface="Times New Roman"/>
                <a:cs typeface="Courier New"/>
              </a:rPr>
              <a:t>A</a:t>
            </a:r>
            <a:r>
              <a:rPr lang="zh-CN" altLang="zh-CN" sz="2600" kern="100" dirty="0">
                <a:latin typeface="Times New Roman"/>
                <a:cs typeface="Times New Roman"/>
              </a:rPr>
              <a:t>．</a:t>
            </a:r>
            <a:r>
              <a:rPr lang="en-US" altLang="zh-CN" sz="2600" kern="100" dirty="0">
                <a:latin typeface="Times New Roman"/>
                <a:cs typeface="Courier New"/>
              </a:rPr>
              <a:t>①②    B</a:t>
            </a:r>
            <a:r>
              <a:rPr lang="zh-CN" altLang="zh-CN" sz="2600" kern="100" dirty="0">
                <a:latin typeface="Times New Roman"/>
                <a:cs typeface="Times New Roman"/>
              </a:rPr>
              <a:t>．</a:t>
            </a:r>
            <a:r>
              <a:rPr lang="en-US" altLang="zh-CN" sz="2600" kern="100" dirty="0">
                <a:latin typeface="Times New Roman"/>
                <a:cs typeface="Courier New"/>
              </a:rPr>
              <a:t>①④    C</a:t>
            </a:r>
            <a:r>
              <a:rPr lang="zh-CN" altLang="zh-CN" sz="2600" kern="100" dirty="0">
                <a:latin typeface="Times New Roman"/>
                <a:cs typeface="Times New Roman"/>
              </a:rPr>
              <a:t>．</a:t>
            </a:r>
            <a:r>
              <a:rPr lang="en-US" altLang="zh-CN" sz="2600" kern="100" dirty="0">
                <a:latin typeface="Times New Roman"/>
                <a:cs typeface="Courier New"/>
              </a:rPr>
              <a:t>③④    D</a:t>
            </a:r>
            <a:r>
              <a:rPr lang="zh-CN" altLang="zh-CN" sz="2600" kern="100" dirty="0">
                <a:latin typeface="Times New Roman"/>
                <a:cs typeface="Times New Roman"/>
              </a:rPr>
              <a:t>．</a:t>
            </a:r>
            <a:r>
              <a:rPr lang="en-US" altLang="zh-CN" sz="2600" kern="100" dirty="0">
                <a:latin typeface="Times New Roman"/>
                <a:cs typeface="Courier New"/>
              </a:rPr>
              <a:t>②③</a:t>
            </a:r>
            <a:endParaRPr lang="zh-CN" altLang="zh-CN" sz="2600" kern="100" dirty="0">
              <a:effectLst/>
              <a:latin typeface="宋体"/>
              <a:cs typeface="Courier New"/>
            </a:endParaRPr>
          </a:p>
        </p:txBody>
      </p:sp>
      <p:sp>
        <p:nvSpPr>
          <p:cNvPr id="4" name="矩形 3"/>
          <p:cNvSpPr/>
          <p:nvPr/>
        </p:nvSpPr>
        <p:spPr>
          <a:xfrm>
            <a:off x="1872605" y="46802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1002605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3049361"/>
          </a:xfrm>
        </p:spPr>
        <p:txBody>
          <a:bodyPr/>
          <a:lstStyle/>
          <a:p>
            <a:pPr algn="just">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中国特色社会主义进入新时代，这是在新的历史条件下继续夺取中国特色社会主义伟大胜利的时代，是全体中华儿女勠力同心、奋力实现中华民族伟大复兴中国梦的时代，①④符合题意。全国各族人民团结奋斗、逐步实现全体人民共同富裕，而不是同步富裕，②错误。小康社会已经全面建成，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4002786819"/>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647799"/>
            <a:ext cx="10692000" cy="5633593"/>
          </a:xfrm>
        </p:spPr>
        <p:txBody>
          <a:bodyPr/>
          <a:lstStyle/>
          <a:p>
            <a:pPr algn="just">
              <a:lnSpc>
                <a:spcPct val="130000"/>
              </a:lnSpc>
              <a:spcAft>
                <a:spcPts val="0"/>
              </a:spcAft>
            </a:pPr>
            <a:r>
              <a:rPr lang="en-US" altLang="zh-CN" kern="100" dirty="0">
                <a:latin typeface="Times New Roman"/>
                <a:cs typeface="Courier New"/>
              </a:rPr>
              <a:t>2</a:t>
            </a:r>
            <a:r>
              <a:rPr lang="zh-CN" altLang="zh-CN" kern="100" dirty="0">
                <a:latin typeface="Times New Roman"/>
                <a:cs typeface="Times New Roman"/>
              </a:rPr>
              <a:t>．党的十八大以来，中国特色社会主义进入新时代，党和国家事业全面开创新局面。中国特色社会主义进入新时代</a:t>
            </a:r>
            <a:r>
              <a:rPr lang="zh-CN" altLang="zh-CN" kern="100" dirty="0">
                <a:latin typeface="宋体"/>
                <a:ea typeface="Times New Roman"/>
                <a:cs typeface="Courier New"/>
              </a:rPr>
              <a:t> </a:t>
            </a:r>
            <a:r>
              <a:rPr lang="en-US" altLang="zh-CN" kern="100" dirty="0">
                <a:latin typeface="宋体"/>
                <a:ea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①</a:t>
            </a:r>
            <a:r>
              <a:rPr lang="zh-CN" altLang="zh-CN" kern="100" dirty="0">
                <a:latin typeface="Times New Roman"/>
                <a:cs typeface="Times New Roman"/>
              </a:rPr>
              <a:t>意味着近代以来久经磨难的中华民族完成了从站起来、富起来到强起来的伟大飞跃</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②</a:t>
            </a:r>
            <a:r>
              <a:rPr lang="zh-CN" altLang="zh-CN" kern="100" dirty="0">
                <a:latin typeface="Times New Roman"/>
                <a:cs typeface="Times New Roman"/>
              </a:rPr>
              <a:t>意味着中国特色社会主义道路、理论、制度、文化不断发展，为解决人类问题贡献了中国智慧和中国方案</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cs typeface="Times New Roman"/>
              </a:rPr>
              <a:t>③意味着科学社会主义重新在世界上焕发出强大生机活力</a:t>
            </a:r>
            <a:endParaRPr lang="zh-CN" altLang="zh-CN" sz="1050" kern="100" dirty="0">
              <a:latin typeface="宋体"/>
              <a:cs typeface="Courier New"/>
            </a:endParaRPr>
          </a:p>
          <a:p>
            <a:pPr algn="just">
              <a:lnSpc>
                <a:spcPct val="130000"/>
              </a:lnSpc>
              <a:spcAft>
                <a:spcPts val="0"/>
              </a:spcAft>
            </a:pPr>
            <a:r>
              <a:rPr lang="zh-CN" altLang="zh-CN" kern="100" dirty="0">
                <a:latin typeface="Times New Roman"/>
                <a:cs typeface="Times New Roman"/>
              </a:rPr>
              <a:t>④体现了由中国共产党领导中华民族实现伟大复兴是历史和人民的正确选择</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674546" y="55803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8451667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中国特色社会主义进入新时代，意味着中国特色社会主义道路、理论、制度、文化不断发展，为解决人类问题贡献了中国智慧和中国方案，体现了由中国共产党领导中华民族实现伟大复兴是历史和人民的正确选择，</a:t>
            </a:r>
            <a:r>
              <a:rPr lang="en-US" altLang="zh-CN" kern="100" dirty="0">
                <a:latin typeface="Times New Roman"/>
                <a:ea typeface="华文楷体"/>
                <a:cs typeface="Courier New"/>
              </a:rPr>
              <a:t>②④</a:t>
            </a:r>
            <a:r>
              <a:rPr lang="zh-CN" altLang="zh-CN" kern="100" dirty="0">
                <a:latin typeface="Times New Roman"/>
                <a:ea typeface="华文楷体"/>
                <a:cs typeface="Times New Roman"/>
              </a:rPr>
              <a:t>符合题意。中国特色社会主义进入新时代，意味着近代以来久经磨难的中华民族迎来了从站起来、富起来到强起来的伟大飞跃，①错误。中国特色社会主义进入新时代，意味着科学社会主义在中国焕发出强大生机活力，③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98598956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p:cNvSpPr txBox="1">
            <a:spLocks/>
          </p:cNvSpPr>
          <p:nvPr/>
        </p:nvSpPr>
        <p:spPr bwMode="auto">
          <a:xfrm>
            <a:off x="414338" y="913834"/>
            <a:ext cx="10693400" cy="527054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zh-CN" altLang="zh-CN" sz="2700" kern="100" dirty="0">
                <a:latin typeface="Times New Roman"/>
                <a:ea typeface="华文仿宋"/>
                <a:cs typeface="Times New Roman"/>
              </a:rPr>
              <a:t>新时代新征程中国共产党的使命任务</a:t>
            </a:r>
            <a:endParaRPr lang="zh-CN" altLang="zh-CN" sz="2700" kern="100" dirty="0">
              <a:latin typeface="宋体"/>
              <a:cs typeface="Courier New"/>
            </a:endParaRPr>
          </a:p>
          <a:p>
            <a:pPr algn="just">
              <a:spcAft>
                <a:spcPts val="0"/>
              </a:spcAft>
            </a:pPr>
            <a:r>
              <a:rPr lang="en-US" altLang="zh-CN" sz="2700" kern="100" dirty="0">
                <a:latin typeface="Times New Roman"/>
                <a:ea typeface="华文仿宋"/>
                <a:cs typeface="Courier New"/>
              </a:rPr>
              <a:t>(1)</a:t>
            </a:r>
            <a:r>
              <a:rPr lang="zh-CN" altLang="zh-CN" sz="2700" kern="100" dirty="0">
                <a:latin typeface="Times New Roman"/>
                <a:ea typeface="华文仿宋"/>
                <a:cs typeface="Times New Roman"/>
              </a:rPr>
              <a:t>从现在起，中国共产党的中心任务就是团结带领全国各族人民全面建成社会主义现代化强国、实现第二个百年奋斗目标，以中国式现代化全面推进中华民族伟大复兴。</a:t>
            </a:r>
            <a:endParaRPr lang="zh-CN" altLang="zh-CN" sz="2700" kern="100" dirty="0">
              <a:latin typeface="宋体"/>
              <a:cs typeface="Courier New"/>
            </a:endParaRPr>
          </a:p>
          <a:p>
            <a:pPr algn="just">
              <a:spcAft>
                <a:spcPts val="0"/>
              </a:spcAft>
            </a:pPr>
            <a:r>
              <a:rPr lang="en-US" altLang="zh-CN" sz="2700" kern="100" dirty="0">
                <a:latin typeface="Times New Roman"/>
                <a:ea typeface="华文仿宋"/>
                <a:cs typeface="Courier New"/>
              </a:rPr>
              <a:t>(2)</a:t>
            </a:r>
            <a:r>
              <a:rPr lang="zh-CN" altLang="zh-CN" sz="2700" kern="100" dirty="0">
                <a:latin typeface="Times New Roman"/>
                <a:ea typeface="华文仿宋"/>
                <a:cs typeface="Times New Roman"/>
              </a:rPr>
              <a:t>全面建成社会主义现代化强国，总的战略安排是分两步走：从二〇二〇年到二〇三五年基本实现社会主义现代化；从二〇三五年到本世纪中叶把我国建成富强民主文明和谐美丽的社会主义现代化强国。</a:t>
            </a:r>
            <a:endParaRPr lang="zh-CN" altLang="zh-CN" sz="2700" kern="100" dirty="0">
              <a:latin typeface="宋体"/>
              <a:cs typeface="Courier New"/>
            </a:endParaRPr>
          </a:p>
          <a:p>
            <a:pPr algn="just">
              <a:spcAft>
                <a:spcPts val="0"/>
              </a:spcAft>
            </a:pPr>
            <a:r>
              <a:rPr lang="en-US" altLang="zh-CN" sz="2700" kern="100" dirty="0">
                <a:latin typeface="Times New Roman"/>
                <a:ea typeface="华文仿宋"/>
                <a:cs typeface="Courier New"/>
              </a:rPr>
              <a:t>(3)</a:t>
            </a:r>
            <a:r>
              <a:rPr lang="zh-CN" altLang="zh-CN" sz="2700" kern="100" dirty="0">
                <a:latin typeface="Times New Roman"/>
                <a:ea typeface="华文仿宋"/>
                <a:cs typeface="Times New Roman"/>
              </a:rPr>
              <a:t>全面建设社会主义现代化国家，是一项伟大而艰巨的事业，前途光明，任重道远。</a:t>
            </a:r>
            <a:endParaRPr lang="zh-CN" altLang="zh-CN" sz="270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647799"/>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8513029"/>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descr="S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24633" y="1799927"/>
            <a:ext cx="6334125" cy="321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573560"/>
          </a:xfrm>
        </p:spPr>
        <p:txBody>
          <a:bodyPr/>
          <a:lstStyle/>
          <a:p>
            <a:pPr algn="just">
              <a:lnSpc>
                <a:spcPct val="130000"/>
              </a:lnSpc>
              <a:spcAft>
                <a:spcPts val="0"/>
              </a:spcAft>
            </a:pPr>
            <a:r>
              <a:rPr lang="en-US" altLang="zh-CN" kern="100" dirty="0">
                <a:latin typeface="Times New Roman"/>
                <a:cs typeface="Courier New"/>
              </a:rPr>
              <a:t>1</a:t>
            </a:r>
            <a:r>
              <a:rPr lang="zh-CN" altLang="zh-CN" kern="100" dirty="0">
                <a:latin typeface="Times New Roman"/>
                <a:cs typeface="Times New Roman"/>
              </a:rPr>
              <a:t>．中华人民共和国成立</a:t>
            </a:r>
            <a:r>
              <a:rPr lang="en-US" altLang="zh-CN" kern="100" dirty="0">
                <a:latin typeface="Times New Roman"/>
                <a:cs typeface="Courier New"/>
              </a:rPr>
              <a:t>70</a:t>
            </a:r>
            <a:r>
              <a:rPr lang="zh-CN" altLang="zh-CN" kern="100" dirty="0">
                <a:latin typeface="Times New Roman"/>
                <a:cs typeface="Times New Roman"/>
              </a:rPr>
              <a:t>多年来，在党的正确领导下，在中国人民及海内外中华儿女的共同努力下，中华人民共和国取得了举世瞩目的成就。下列对中华人民共和国成立的意义描述合理的有</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①</a:t>
            </a:r>
            <a:r>
              <a:rPr lang="zh-CN" altLang="zh-CN" kern="100" dirty="0">
                <a:latin typeface="Times New Roman"/>
                <a:cs typeface="Times New Roman"/>
              </a:rPr>
              <a:t>为实现由新民主主义向社会主义的过渡创造了前提条件</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②</a:t>
            </a:r>
            <a:r>
              <a:rPr lang="zh-CN" altLang="zh-CN" kern="100" dirty="0">
                <a:latin typeface="Times New Roman"/>
                <a:cs typeface="Times New Roman"/>
              </a:rPr>
              <a:t>标志着社会主义制度在我国初步确立</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③</a:t>
            </a:r>
            <a:r>
              <a:rPr lang="zh-CN" altLang="zh-CN" kern="100" dirty="0">
                <a:latin typeface="Times New Roman"/>
                <a:cs typeface="Times New Roman"/>
              </a:rPr>
              <a:t>标志着新民主主义革命取得了伟大胜利</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④</a:t>
            </a:r>
            <a:r>
              <a:rPr lang="zh-CN" altLang="zh-CN" kern="100" dirty="0">
                <a:latin typeface="Times New Roman"/>
                <a:cs typeface="Times New Roman"/>
              </a:rPr>
              <a:t>为我国逐步走向国家富强、人民富裕奠定了制度基础</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②④    C</a:t>
            </a:r>
            <a:r>
              <a:rPr lang="zh-CN" altLang="zh-CN" kern="100" dirty="0">
                <a:latin typeface="Times New Roman"/>
                <a:cs typeface="Times New Roman"/>
              </a:rPr>
              <a:t>．</a:t>
            </a:r>
            <a:r>
              <a:rPr lang="en-US" altLang="zh-CN" kern="100" dirty="0">
                <a:latin typeface="Times New Roman"/>
                <a:cs typeface="Courier New"/>
              </a:rPr>
              <a:t>①③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latin typeface="宋体"/>
              <a:cs typeface="Courier New"/>
            </a:endParaRPr>
          </a:p>
        </p:txBody>
      </p:sp>
      <p:sp>
        <p:nvSpPr>
          <p:cNvPr id="4" name="矩形 3"/>
          <p:cNvSpPr/>
          <p:nvPr/>
        </p:nvSpPr>
        <p:spPr>
          <a:xfrm>
            <a:off x="3672805" y="55443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503783"/>
            <a:ext cx="10692000" cy="624530"/>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．我国革命和建设历程</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680898042"/>
              </p:ext>
            </p:extLst>
          </p:nvPr>
        </p:nvGraphicFramePr>
        <p:xfrm>
          <a:off x="576263" y="1223863"/>
          <a:ext cx="10369550" cy="4680520"/>
        </p:xfrm>
        <a:graphic>
          <a:graphicData uri="http://schemas.openxmlformats.org/drawingml/2006/table">
            <a:tbl>
              <a:tblPr/>
              <a:tblGrid>
                <a:gridCol w="2310336">
                  <a:extLst>
                    <a:ext uri="{9D8B030D-6E8A-4147-A177-3AD203B41FA5}">
                      <a16:colId xmlns:a16="http://schemas.microsoft.com/office/drawing/2014/main" val="20000"/>
                    </a:ext>
                  </a:extLst>
                </a:gridCol>
                <a:gridCol w="8059214">
                  <a:extLst>
                    <a:ext uri="{9D8B030D-6E8A-4147-A177-3AD203B41FA5}">
                      <a16:colId xmlns:a16="http://schemas.microsoft.com/office/drawing/2014/main" val="20001"/>
                    </a:ext>
                  </a:extLst>
                </a:gridCol>
              </a:tblGrid>
              <a:tr h="450972">
                <a:tc>
                  <a:txBody>
                    <a:bodyPr/>
                    <a:lstStyle/>
                    <a:p>
                      <a:pPr algn="ctr">
                        <a:lnSpc>
                          <a:spcPct val="110000"/>
                        </a:lnSpc>
                        <a:spcAft>
                          <a:spcPts val="0"/>
                        </a:spcAft>
                      </a:pPr>
                      <a:r>
                        <a:rPr lang="zh-CN" sz="2800" b="1" kern="100">
                          <a:solidFill>
                            <a:srgbClr val="C00000"/>
                          </a:solidFill>
                          <a:effectLst/>
                          <a:latin typeface="宋体"/>
                          <a:ea typeface="微软雅黑"/>
                          <a:cs typeface="Times New Roman"/>
                        </a:rPr>
                        <a:t>时间</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10000"/>
                        </a:lnSpc>
                        <a:spcAft>
                          <a:spcPts val="0"/>
                        </a:spcAft>
                      </a:pPr>
                      <a:r>
                        <a:rPr lang="zh-CN" sz="2800" b="1" kern="100">
                          <a:solidFill>
                            <a:srgbClr val="C00000"/>
                          </a:solidFill>
                          <a:effectLst/>
                          <a:latin typeface="宋体"/>
                          <a:ea typeface="微软雅黑"/>
                          <a:cs typeface="Times New Roman"/>
                        </a:rPr>
                        <a:t>任务</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10000"/>
                  </a:ext>
                </a:extLst>
              </a:tr>
              <a:tr h="939855">
                <a:tc>
                  <a:txBody>
                    <a:bodyPr/>
                    <a:lstStyle/>
                    <a:p>
                      <a:pPr algn="ctr">
                        <a:lnSpc>
                          <a:spcPct val="110000"/>
                        </a:lnSpc>
                        <a:spcAft>
                          <a:spcPts val="0"/>
                        </a:spcAft>
                      </a:pPr>
                      <a:r>
                        <a:rPr lang="en-US" sz="2800" b="1" kern="100" dirty="0">
                          <a:effectLst/>
                          <a:latin typeface="Times New Roman"/>
                          <a:cs typeface="Courier New"/>
                        </a:rPr>
                        <a:t>1949—1952</a:t>
                      </a:r>
                      <a:r>
                        <a:rPr lang="zh-CN" sz="2800" b="1" kern="100" dirty="0">
                          <a:effectLst/>
                          <a:latin typeface="Times New Roman"/>
                          <a:cs typeface="Times New Roman"/>
                        </a:rPr>
                        <a:t>年</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dirty="0">
                          <a:effectLst/>
                          <a:latin typeface="Times New Roman"/>
                          <a:cs typeface="Times New Roman"/>
                        </a:rPr>
                        <a:t>中国共产党领导人民致力于恢复被长期战争破坏了的</a:t>
                      </a:r>
                      <a:r>
                        <a:rPr lang="en-US" sz="2800" b="1" kern="100" dirty="0">
                          <a:solidFill>
                            <a:srgbClr val="000000"/>
                          </a:solidFill>
                          <a:effectLst/>
                          <a:latin typeface="Times New Roman"/>
                          <a:ea typeface="华文楷体"/>
                          <a:cs typeface="Courier New"/>
                        </a:rPr>
                        <a:t>________</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49911">
                <a:tc>
                  <a:txBody>
                    <a:bodyPr/>
                    <a:lstStyle/>
                    <a:p>
                      <a:pPr algn="ctr">
                        <a:lnSpc>
                          <a:spcPct val="110000"/>
                        </a:lnSpc>
                        <a:spcAft>
                          <a:spcPts val="0"/>
                        </a:spcAft>
                      </a:pPr>
                      <a:r>
                        <a:rPr lang="en-US" sz="2800" b="1" kern="100">
                          <a:effectLst/>
                          <a:latin typeface="Times New Roman"/>
                          <a:cs typeface="Courier New"/>
                        </a:rPr>
                        <a:t>1953</a:t>
                      </a:r>
                      <a:r>
                        <a:rPr lang="zh-CN" sz="2800" b="1" kern="100">
                          <a:effectLst/>
                          <a:latin typeface="Times New Roman"/>
                          <a:cs typeface="Times New Roman"/>
                        </a:rPr>
                        <a:t>年</a:t>
                      </a:r>
                      <a:r>
                        <a:rPr lang="en-US" sz="2800" b="1" kern="100">
                          <a:effectLst/>
                          <a:latin typeface="Times New Roman"/>
                          <a:cs typeface="Courier New"/>
                        </a:rPr>
                        <a:t>12</a:t>
                      </a:r>
                      <a:r>
                        <a:rPr lang="zh-CN" sz="2800" b="1" kern="100">
                          <a:effectLst/>
                          <a:latin typeface="Times New Roman"/>
                          <a:cs typeface="Times New Roman"/>
                        </a:rPr>
                        <a:t>月</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a:effectLst/>
                          <a:latin typeface="Times New Roman"/>
                          <a:cs typeface="Times New Roman"/>
                        </a:rPr>
                        <a:t>党中央提出了党在过渡时期的</a:t>
                      </a:r>
                      <a:r>
                        <a:rPr lang="en-US" sz="2800" b="1" kern="100">
                          <a:solidFill>
                            <a:srgbClr val="000000"/>
                          </a:solidFill>
                          <a:effectLst/>
                          <a:latin typeface="Times New Roman"/>
                          <a:ea typeface="华文楷体"/>
                          <a:cs typeface="Courier New"/>
                        </a:rPr>
                        <a:t>______________</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939855">
                <a:tc>
                  <a:txBody>
                    <a:bodyPr/>
                    <a:lstStyle/>
                    <a:p>
                      <a:pPr algn="ctr">
                        <a:lnSpc>
                          <a:spcPct val="110000"/>
                        </a:lnSpc>
                        <a:spcAft>
                          <a:spcPts val="0"/>
                        </a:spcAft>
                      </a:pPr>
                      <a:r>
                        <a:rPr lang="en-US" sz="2800" b="1" kern="100">
                          <a:effectLst/>
                          <a:latin typeface="Times New Roman"/>
                          <a:cs typeface="Courier New"/>
                        </a:rPr>
                        <a:t>1954</a:t>
                      </a:r>
                      <a:r>
                        <a:rPr lang="zh-CN" sz="2800" b="1" kern="100">
                          <a:effectLst/>
                          <a:latin typeface="Times New Roman"/>
                          <a:cs typeface="Times New Roman"/>
                        </a:rPr>
                        <a:t>年</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a:effectLst/>
                          <a:latin typeface="Times New Roman"/>
                          <a:cs typeface="Times New Roman"/>
                        </a:rPr>
                        <a:t>第一届全国人民代表大会第一次会议召开，我国第一部</a:t>
                      </a:r>
                      <a:r>
                        <a:rPr lang="en-US" sz="2800" b="1" kern="100">
                          <a:solidFill>
                            <a:srgbClr val="000000"/>
                          </a:solidFill>
                          <a:effectLst/>
                          <a:latin typeface="Times New Roman"/>
                          <a:ea typeface="华文楷体"/>
                          <a:cs typeface="Courier New"/>
                        </a:rPr>
                        <a:t>____________</a:t>
                      </a:r>
                      <a:r>
                        <a:rPr lang="zh-CN" sz="2800" b="1" kern="100">
                          <a:effectLst/>
                          <a:latin typeface="Times New Roman"/>
                          <a:cs typeface="Times New Roman"/>
                        </a:rPr>
                        <a:t>的宪法颁布</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99927">
                <a:tc>
                  <a:txBody>
                    <a:bodyPr/>
                    <a:lstStyle/>
                    <a:p>
                      <a:pPr algn="ctr">
                        <a:lnSpc>
                          <a:spcPct val="110000"/>
                        </a:lnSpc>
                        <a:spcAft>
                          <a:spcPts val="0"/>
                        </a:spcAft>
                      </a:pPr>
                      <a:r>
                        <a:rPr lang="zh-CN" sz="2800" b="1" kern="100" dirty="0">
                          <a:effectLst/>
                          <a:latin typeface="Times New Roman"/>
                          <a:cs typeface="Times New Roman"/>
                        </a:rPr>
                        <a:t>到</a:t>
                      </a:r>
                      <a:r>
                        <a:rPr lang="en-US" sz="2800" b="1" kern="100" dirty="0">
                          <a:effectLst/>
                          <a:latin typeface="Times New Roman"/>
                          <a:cs typeface="Courier New"/>
                        </a:rPr>
                        <a:t>1956</a:t>
                      </a:r>
                      <a:r>
                        <a:rPr lang="zh-CN" sz="2800" b="1" kern="100" dirty="0">
                          <a:effectLst/>
                          <a:latin typeface="Times New Roman"/>
                          <a:cs typeface="Times New Roman"/>
                        </a:rPr>
                        <a:t>年底</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10000"/>
                        </a:lnSpc>
                        <a:spcAft>
                          <a:spcPts val="0"/>
                        </a:spcAft>
                      </a:pPr>
                      <a:r>
                        <a:rPr lang="zh-CN" sz="2800" b="1" kern="100" dirty="0">
                          <a:effectLst/>
                          <a:latin typeface="Times New Roman"/>
                          <a:cs typeface="Times New Roman"/>
                        </a:rPr>
                        <a:t>我国社会主义改造基本完成，生产资料公有制已成为我国社会经济制度的基础。这标志着</a:t>
                      </a:r>
                      <a:r>
                        <a:rPr lang="en-US" sz="2800" b="1" kern="100" dirty="0">
                          <a:solidFill>
                            <a:srgbClr val="000000"/>
                          </a:solidFill>
                          <a:effectLst/>
                          <a:latin typeface="Times New Roman"/>
                          <a:ea typeface="华文楷体"/>
                          <a:cs typeface="Courier New"/>
                        </a:rPr>
                        <a:t>____________</a:t>
                      </a:r>
                      <a:r>
                        <a:rPr lang="zh-CN" sz="2800" b="1" kern="100" dirty="0">
                          <a:effectLst/>
                          <a:latin typeface="Times New Roman"/>
                          <a:cs typeface="Times New Roman"/>
                        </a:rPr>
                        <a:t>在我国确立，实现了中华民族有史以来最为广泛而深刻的社会变革</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矩形 3"/>
          <p:cNvSpPr/>
          <p:nvPr/>
        </p:nvSpPr>
        <p:spPr>
          <a:xfrm>
            <a:off x="3276761" y="2087959"/>
            <a:ext cx="1620957" cy="523220"/>
          </a:xfrm>
          <a:prstGeom prst="rect">
            <a:avLst/>
          </a:prstGeom>
        </p:spPr>
        <p:txBody>
          <a:bodyPr wrap="none">
            <a:spAutoFit/>
          </a:bodyPr>
          <a:lstStyle/>
          <a:p>
            <a:r>
              <a:rPr lang="zh-CN" altLang="zh-CN" b="1" dirty="0">
                <a:latin typeface="Times New Roman"/>
                <a:ea typeface="华文楷体"/>
                <a:cs typeface="Times New Roman"/>
              </a:rPr>
              <a:t>国民经济</a:t>
            </a:r>
            <a:endParaRPr lang="zh-CN" altLang="en-US" dirty="0"/>
          </a:p>
        </p:txBody>
      </p:sp>
      <p:sp>
        <p:nvSpPr>
          <p:cNvPr id="5" name="矩形 4"/>
          <p:cNvSpPr/>
          <p:nvPr/>
        </p:nvSpPr>
        <p:spPr>
          <a:xfrm>
            <a:off x="7527358" y="2592015"/>
            <a:ext cx="2698175" cy="523220"/>
          </a:xfrm>
          <a:prstGeom prst="rect">
            <a:avLst/>
          </a:prstGeom>
        </p:spPr>
        <p:txBody>
          <a:bodyPr wrap="none">
            <a:spAutoFit/>
          </a:bodyPr>
          <a:lstStyle/>
          <a:p>
            <a:r>
              <a:rPr lang="zh-CN" altLang="zh-CN" b="1" dirty="0">
                <a:latin typeface="Times New Roman"/>
                <a:ea typeface="华文楷体"/>
                <a:cs typeface="Times New Roman"/>
              </a:rPr>
              <a:t>总路线和总任务</a:t>
            </a:r>
            <a:endParaRPr lang="zh-CN" altLang="en-US" dirty="0"/>
          </a:p>
        </p:txBody>
      </p:sp>
      <p:sp>
        <p:nvSpPr>
          <p:cNvPr id="6" name="矩形 5"/>
          <p:cNvSpPr/>
          <p:nvPr/>
        </p:nvSpPr>
        <p:spPr>
          <a:xfrm>
            <a:off x="3564793" y="3492115"/>
            <a:ext cx="2339102" cy="523220"/>
          </a:xfrm>
          <a:prstGeom prst="rect">
            <a:avLst/>
          </a:prstGeom>
        </p:spPr>
        <p:txBody>
          <a:bodyPr wrap="none">
            <a:spAutoFit/>
          </a:bodyPr>
          <a:lstStyle/>
          <a:p>
            <a:r>
              <a:rPr lang="zh-CN" altLang="zh-CN" b="1" dirty="0">
                <a:latin typeface="Times New Roman"/>
                <a:ea typeface="华文楷体"/>
                <a:cs typeface="Times New Roman"/>
              </a:rPr>
              <a:t>社会主义类型</a:t>
            </a:r>
            <a:endParaRPr lang="zh-CN" altLang="en-US" dirty="0"/>
          </a:p>
        </p:txBody>
      </p:sp>
      <p:sp>
        <p:nvSpPr>
          <p:cNvPr id="7" name="矩形 6"/>
          <p:cNvSpPr/>
          <p:nvPr/>
        </p:nvSpPr>
        <p:spPr>
          <a:xfrm>
            <a:off x="2844713" y="4913111"/>
            <a:ext cx="2339102" cy="523220"/>
          </a:xfrm>
          <a:prstGeom prst="rect">
            <a:avLst/>
          </a:prstGeom>
        </p:spPr>
        <p:txBody>
          <a:bodyPr wrap="none">
            <a:spAutoFit/>
          </a:bodyPr>
          <a:lstStyle/>
          <a:p>
            <a:r>
              <a:rPr lang="zh-CN" altLang="zh-CN" b="1" dirty="0">
                <a:latin typeface="Times New Roman"/>
                <a:ea typeface="华文楷体"/>
                <a:cs typeface="Times New Roman"/>
              </a:rPr>
              <a:t>社会主义制度</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randombar(horizontal)">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．社会主义制度确立后，如何在中国建设社会主义、如何巩固和发展社会主义，中国共产党在艰辛探索中前进。下列认识正确的是</a:t>
            </a:r>
            <a:r>
              <a:rPr lang="en-US" altLang="zh-CN" kern="100" dirty="0">
                <a:latin typeface="Times New Roman"/>
                <a:cs typeface="Courier New"/>
              </a:rPr>
              <a:t> </a:t>
            </a:r>
          </a:p>
          <a:p>
            <a:pPr algn="r">
              <a:spcAft>
                <a:spcPts val="0"/>
              </a:spcAft>
            </a:pPr>
            <a:r>
              <a:rPr lang="en-US" altLang="zh-CN" kern="100" dirty="0">
                <a:latin typeface="Times New Roman"/>
                <a:cs typeface="Courier New"/>
              </a:rPr>
              <a:t>(</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．完全照搬苏联经验，取得了巨大的历史成就</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．结合中国国情探索社会主义建设道路</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．着重完成土地革命和镇压反革命等任务</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．确立了以</a:t>
            </a:r>
            <a:r>
              <a:rPr lang="en-US" altLang="zh-CN" kern="100" dirty="0">
                <a:latin typeface="宋体"/>
                <a:cs typeface="Times New Roman"/>
              </a:rPr>
              <a:t>“</a:t>
            </a:r>
            <a:r>
              <a:rPr lang="zh-CN" altLang="zh-CN" kern="100" dirty="0">
                <a:latin typeface="Times New Roman"/>
                <a:cs typeface="Times New Roman"/>
              </a:rPr>
              <a:t>一化三改</a:t>
            </a:r>
            <a:r>
              <a:rPr lang="en-US" altLang="zh-CN" kern="100" dirty="0">
                <a:latin typeface="宋体"/>
                <a:cs typeface="Times New Roman"/>
              </a:rPr>
              <a:t>”</a:t>
            </a:r>
            <a:r>
              <a:rPr lang="zh-CN" altLang="zh-CN" kern="100" dirty="0">
                <a:latin typeface="Times New Roman"/>
                <a:cs typeface="Times New Roman"/>
              </a:rPr>
              <a:t>为中心的总路线</a:t>
            </a:r>
            <a:endParaRPr lang="zh-CN" altLang="zh-CN" sz="1050" kern="100" dirty="0">
              <a:effectLst/>
              <a:latin typeface="宋体"/>
              <a:cs typeface="Courier New"/>
            </a:endParaRPr>
          </a:p>
        </p:txBody>
      </p:sp>
      <p:sp>
        <p:nvSpPr>
          <p:cNvPr id="3" name="矩形 2"/>
          <p:cNvSpPr/>
          <p:nvPr/>
        </p:nvSpPr>
        <p:spPr>
          <a:xfrm>
            <a:off x="331913" y="324008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a:t>
            </a:r>
            <a:r>
              <a:rPr lang="en-US" altLang="zh-CN" kern="100" dirty="0">
                <a:latin typeface="宋体"/>
                <a:cs typeface="Times New Roman"/>
              </a:rPr>
              <a:t>“</a:t>
            </a:r>
            <a:r>
              <a:rPr lang="zh-CN" altLang="zh-CN" kern="100" dirty="0">
                <a:latin typeface="Times New Roman"/>
                <a:cs typeface="Times New Roman"/>
              </a:rPr>
              <a:t>改革开放是我们党的一次伟大觉醒，正是这个伟大觉醒孕育了我们党从理论到实践的伟大创造。改革开放是中国人民和中华民族发展史上的一次伟大革命，正是这个伟大革命推动了中国特色社会主义事业的伟大飞跃。</a:t>
            </a:r>
            <a:r>
              <a:rPr lang="en-US" altLang="zh-CN" kern="100" dirty="0">
                <a:latin typeface="宋体"/>
                <a:cs typeface="Times New Roman"/>
              </a:rPr>
              <a:t>”</a:t>
            </a:r>
            <a:r>
              <a:rPr lang="zh-CN" altLang="zh-CN" kern="100" dirty="0">
                <a:latin typeface="Times New Roman"/>
                <a:cs typeface="Times New Roman"/>
              </a:rPr>
              <a:t>由此可见，改革开放</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意味着中国特色社会主义进入新时代</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②极大地改变了中国的面貌和中国共产党的面貌</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③改变了我国社会主义的性质</a:t>
            </a:r>
            <a:endParaRPr lang="zh-CN" altLang="zh-CN" sz="1050" kern="100" dirty="0">
              <a:latin typeface="宋体"/>
              <a:cs typeface="Courier New"/>
            </a:endParaRPr>
          </a:p>
          <a:p>
            <a:pPr algn="just">
              <a:spcAft>
                <a:spcPts val="0"/>
              </a:spcAft>
            </a:pPr>
            <a:r>
              <a:rPr lang="zh-CN" altLang="zh-CN" kern="100" dirty="0">
                <a:latin typeface="Times New Roman"/>
                <a:cs typeface="Times New Roman"/>
              </a:rPr>
              <a:t>④是决定当代中国命运的关键抉择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5364993" y="55443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ea typeface="黑体"/>
                <a:cs typeface="Courier New"/>
              </a:rPr>
              <a:t>4</a:t>
            </a:r>
            <a:r>
              <a:rPr lang="zh-CN" altLang="zh-CN" kern="100" dirty="0">
                <a:latin typeface="Times New Roman"/>
                <a:cs typeface="Times New Roman"/>
              </a:rPr>
              <a:t>．中国共产党团结带领全国人民，经过长期努力，推动中国特色社会主义进入了新时代，我国发展站在新的历史方位上。下列对中国特色社会主义进入新时代的内涵认识正确的是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．意味着科学社会主义在世界上焕发出强大生机和活力</a:t>
            </a:r>
            <a:endParaRPr lang="zh-CN" altLang="zh-CN" sz="1050" kern="100" dirty="0">
              <a:latin typeface="宋体"/>
              <a:cs typeface="Courier New"/>
            </a:endParaRPr>
          </a:p>
          <a:p>
            <a:pPr marL="630238" indent="-630238" algn="just">
              <a:spcAft>
                <a:spcPts val="0"/>
              </a:spcAft>
            </a:pPr>
            <a:r>
              <a:rPr lang="en-US" altLang="zh-CN" kern="100" dirty="0">
                <a:latin typeface="Times New Roman"/>
                <a:cs typeface="Courier New"/>
              </a:rPr>
              <a:t>B</a:t>
            </a:r>
            <a:r>
              <a:rPr lang="zh-CN" altLang="zh-CN" kern="100" dirty="0">
                <a:latin typeface="Times New Roman"/>
                <a:cs typeface="Times New Roman"/>
              </a:rPr>
              <a:t>．这是决胜全面建成小康社会、进而全面建设社会主义现代化强国的时代</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．这是决定当代中国命运的关键抉择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．这是我国站在世界舞台中央、不断为人类作出更大贡献的时代</a:t>
            </a:r>
            <a:endParaRPr lang="zh-CN" altLang="zh-CN" sz="1050" kern="100" dirty="0">
              <a:effectLst/>
              <a:latin typeface="宋体"/>
              <a:cs typeface="Courier New"/>
            </a:endParaRPr>
          </a:p>
        </p:txBody>
      </p:sp>
      <p:sp>
        <p:nvSpPr>
          <p:cNvPr id="3" name="矩形 2"/>
          <p:cNvSpPr/>
          <p:nvPr/>
        </p:nvSpPr>
        <p:spPr>
          <a:xfrm>
            <a:off x="316159" y="316807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5</a:t>
            </a:r>
            <a:r>
              <a:rPr lang="zh-CN" altLang="zh-CN" kern="100" dirty="0">
                <a:latin typeface="Times New Roman"/>
                <a:cs typeface="Times New Roman"/>
              </a:rPr>
              <a:t>．从中华人民共和国的成立，到社会主义制度的确立，到改革开放，再到中国特色社会主义进入新时代，中国当代历史的每一次进步无不彰显着中国共产党的领导能力和领导智慧。这说明</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坚持中国共产党的领导是历史的选择和正确的选择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只有共产党才能救中国</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中国共产党坚持改革开放是正确的选择</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中国共产党具备与时俱进的执政能力</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2016621" y="493227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0524340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8136904"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二</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中国共产党领导人民站起来、富起来、强起来</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44129"/>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901980"/>
            <a:ext cx="10692000" cy="2446119"/>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在社会主义建设的</a:t>
            </a:r>
            <a:r>
              <a:rPr lang="zh-CN" altLang="en-US" kern="100" dirty="0">
                <a:latin typeface="Times New Roman"/>
                <a:cs typeface="Times New Roman"/>
              </a:rPr>
              <a:t>探索</a:t>
            </a:r>
            <a:r>
              <a:rPr lang="zh-CN" altLang="zh-CN" kern="100" dirty="0">
                <a:latin typeface="Times New Roman"/>
                <a:cs typeface="Times New Roman"/>
              </a:rPr>
              <a:t>实践中，我国取得了哪些成就？</a:t>
            </a:r>
            <a:endParaRPr lang="zh-CN" altLang="zh-CN" sz="1050" kern="100" dirty="0">
              <a:latin typeface="宋体"/>
              <a:cs typeface="Courier New"/>
            </a:endParaRPr>
          </a:p>
          <a:p>
            <a:pPr algn="just">
              <a:spcAft>
                <a:spcPts val="0"/>
              </a:spcAft>
            </a:pPr>
            <a:r>
              <a:rPr lang="zh-CN" altLang="zh-CN" kern="100" dirty="0">
                <a:solidFill>
                  <a:srgbClr val="FF0000"/>
                </a:solidFill>
                <a:latin typeface="Times New Roman"/>
                <a:ea typeface="华文楷体"/>
                <a:cs typeface="Times New Roman"/>
              </a:rPr>
              <a:t>在社会主义建设的</a:t>
            </a:r>
            <a:r>
              <a:rPr lang="zh-CN" altLang="en-US" kern="100" dirty="0">
                <a:solidFill>
                  <a:srgbClr val="FF0000"/>
                </a:solidFill>
                <a:latin typeface="Times New Roman"/>
                <a:ea typeface="华文楷体"/>
                <a:cs typeface="Times New Roman"/>
              </a:rPr>
              <a:t>探索</a:t>
            </a:r>
            <a:r>
              <a:rPr lang="zh-CN" altLang="zh-CN" kern="100" dirty="0">
                <a:solidFill>
                  <a:srgbClr val="FF0000"/>
                </a:solidFill>
                <a:latin typeface="Times New Roman"/>
                <a:ea typeface="华文楷体"/>
                <a:cs typeface="Times New Roman"/>
              </a:rPr>
              <a:t>实践中，我国建立</a:t>
            </a:r>
            <a:r>
              <a:rPr lang="zh-CN" altLang="en-US" kern="100" dirty="0">
                <a:solidFill>
                  <a:srgbClr val="FF0000"/>
                </a:solidFill>
                <a:latin typeface="Times New Roman"/>
                <a:ea typeface="华文楷体"/>
                <a:cs typeface="Times New Roman"/>
              </a:rPr>
              <a:t>起</a:t>
            </a:r>
            <a:r>
              <a:rPr lang="zh-CN" altLang="zh-CN" kern="100" dirty="0">
                <a:solidFill>
                  <a:srgbClr val="FF0000"/>
                </a:solidFill>
                <a:latin typeface="Times New Roman"/>
                <a:ea typeface="华文楷体"/>
                <a:cs typeface="Times New Roman"/>
              </a:rPr>
              <a:t>独立的、比较完整的工业体系和国民经济体系，教育、科学、文化、国防等事业有了很大的发展，国际地位逐步提高。</a:t>
            </a:r>
            <a:endParaRPr lang="zh-CN" altLang="zh-CN" sz="1050" kern="100" dirty="0">
              <a:effectLst/>
              <a:latin typeface="宋体"/>
              <a:cs typeface="Courier New"/>
            </a:endParaRPr>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randombar(horizontal)">
                                      <p:cBhvr>
                                        <p:cTn id="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zh-CN" altLang="zh-CN" kern="100" dirty="0">
                <a:latin typeface="Times New Roman"/>
                <a:ea typeface="黑体"/>
                <a:cs typeface="Times New Roman"/>
              </a:rPr>
              <a:t>二、实行改革开放　走向民富国强</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．时间：</a:t>
            </a:r>
            <a:r>
              <a:rPr lang="en-US" altLang="zh-CN" kern="100" dirty="0">
                <a:latin typeface="Times New Roman"/>
                <a:cs typeface="Courier New"/>
              </a:rPr>
              <a:t>1978</a:t>
            </a:r>
            <a:r>
              <a:rPr lang="zh-CN" altLang="zh-CN" kern="100" dirty="0">
                <a:latin typeface="Times New Roman"/>
                <a:cs typeface="Times New Roman"/>
              </a:rPr>
              <a:t>年</a:t>
            </a:r>
            <a:r>
              <a:rPr lang="en-US" altLang="zh-CN" kern="100" dirty="0">
                <a:latin typeface="Times New Roman"/>
                <a:cs typeface="Courier New"/>
              </a:rPr>
              <a:t>12</a:t>
            </a:r>
            <a:r>
              <a:rPr lang="zh-CN" altLang="zh-CN" kern="100" dirty="0">
                <a:latin typeface="Times New Roman"/>
                <a:cs typeface="Times New Roman"/>
              </a:rPr>
              <a:t>月，</a:t>
            </a:r>
            <a:r>
              <a:rPr lang="en-US" altLang="zh-CN" kern="100" dirty="0">
                <a:solidFill>
                  <a:srgbClr val="000000"/>
                </a:solidFill>
                <a:latin typeface="Times New Roman"/>
                <a:ea typeface="华文楷体"/>
                <a:cs typeface="Courier New"/>
              </a:rPr>
              <a:t>__________________</a:t>
            </a:r>
            <a:r>
              <a:rPr lang="zh-CN" altLang="zh-CN" kern="100" dirty="0">
                <a:latin typeface="Times New Roman"/>
                <a:cs typeface="Times New Roman"/>
              </a:rPr>
              <a:t>开启了改革开放和社会主义现代化建设新时期。</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．历史意义：中国共产党团结带领中国人民，解放思想、锐意进取，创造了</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和社会主义现代化建设的伟大成就，为实现中华民族伟大复兴提供了充满新的活力的体制保证和快速发展的物质条件。</a:t>
            </a:r>
            <a:endParaRPr lang="zh-CN" altLang="zh-CN" sz="1050" kern="100" dirty="0">
              <a:effectLst/>
              <a:latin typeface="宋体"/>
              <a:cs typeface="Courier New"/>
            </a:endParaRPr>
          </a:p>
        </p:txBody>
      </p:sp>
      <p:sp>
        <p:nvSpPr>
          <p:cNvPr id="3" name="矩形 2"/>
          <p:cNvSpPr/>
          <p:nvPr/>
        </p:nvSpPr>
        <p:spPr>
          <a:xfrm>
            <a:off x="4356881" y="1439887"/>
            <a:ext cx="3416320" cy="523220"/>
          </a:xfrm>
          <a:prstGeom prst="rect">
            <a:avLst/>
          </a:prstGeom>
        </p:spPr>
        <p:txBody>
          <a:bodyPr wrap="none">
            <a:spAutoFit/>
          </a:bodyPr>
          <a:lstStyle/>
          <a:p>
            <a:r>
              <a:rPr lang="zh-CN" altLang="zh-CN" b="1" dirty="0">
                <a:latin typeface="Times New Roman"/>
                <a:ea typeface="华文楷体"/>
                <a:cs typeface="Times New Roman"/>
              </a:rPr>
              <a:t>党的十一届三中全会</a:t>
            </a:r>
            <a:endParaRPr lang="zh-CN" altLang="en-US" dirty="0"/>
          </a:p>
        </p:txBody>
      </p:sp>
      <p:sp>
        <p:nvSpPr>
          <p:cNvPr id="4" name="矩形 3"/>
          <p:cNvSpPr/>
          <p:nvPr/>
        </p:nvSpPr>
        <p:spPr>
          <a:xfrm>
            <a:off x="2232645" y="3240088"/>
            <a:ext cx="1620957" cy="523220"/>
          </a:xfrm>
          <a:prstGeom prst="rect">
            <a:avLst/>
          </a:prstGeom>
        </p:spPr>
        <p:txBody>
          <a:bodyPr wrap="none">
            <a:spAutoFit/>
          </a:bodyPr>
          <a:lstStyle/>
          <a:p>
            <a:r>
              <a:rPr lang="zh-CN" altLang="zh-CN" b="1" dirty="0">
                <a:latin typeface="Times New Roman"/>
                <a:ea typeface="华文楷体"/>
                <a:cs typeface="Times New Roman"/>
              </a:rPr>
              <a:t>改革开放</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．目的</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实行改革开放，就是要进一步解放和发展</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，实现社会主义现代化，使中国人民富起来、中国强起来，实现</a:t>
            </a:r>
            <a:r>
              <a:rPr lang="en-US" altLang="zh-CN" kern="100" dirty="0">
                <a:solidFill>
                  <a:srgbClr val="000000"/>
                </a:solidFill>
                <a:latin typeface="Times New Roman"/>
                <a:ea typeface="华文楷体"/>
                <a:cs typeface="Courier New"/>
              </a:rPr>
              <a:t>________________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就是要推动我国社会主义制度的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，赋予社会主义新的生机活力，建设和发展中国特色社会主义。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(3)</a:t>
            </a:r>
            <a:r>
              <a:rPr lang="zh-CN" altLang="zh-CN" kern="100" dirty="0">
                <a:latin typeface="Times New Roman"/>
                <a:cs typeface="Times New Roman"/>
              </a:rPr>
              <a:t>就是要在引领当代中国发展进步中加强和改进</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，保持和发展党的先进性，确保党始终走在时代前列。</a:t>
            </a:r>
            <a:endParaRPr lang="zh-CN" altLang="zh-CN" sz="1050" kern="100" dirty="0">
              <a:effectLst/>
              <a:latin typeface="宋体"/>
              <a:cs typeface="Courier New"/>
            </a:endParaRPr>
          </a:p>
        </p:txBody>
      </p:sp>
      <p:sp>
        <p:nvSpPr>
          <p:cNvPr id="3" name="矩形 2"/>
          <p:cNvSpPr/>
          <p:nvPr/>
        </p:nvSpPr>
        <p:spPr>
          <a:xfrm>
            <a:off x="7345213" y="1439887"/>
            <a:ext cx="1980029" cy="523220"/>
          </a:xfrm>
          <a:prstGeom prst="rect">
            <a:avLst/>
          </a:prstGeom>
        </p:spPr>
        <p:txBody>
          <a:bodyPr wrap="none">
            <a:spAutoFit/>
          </a:bodyPr>
          <a:lstStyle/>
          <a:p>
            <a:r>
              <a:rPr lang="zh-CN" altLang="zh-CN" b="1" dirty="0">
                <a:latin typeface="Times New Roman"/>
                <a:ea typeface="华文楷体"/>
                <a:cs typeface="Times New Roman"/>
              </a:rPr>
              <a:t>社会生产力</a:t>
            </a:r>
            <a:endParaRPr lang="zh-CN" altLang="en-US" dirty="0"/>
          </a:p>
        </p:txBody>
      </p:sp>
      <p:sp>
        <p:nvSpPr>
          <p:cNvPr id="4" name="矩形 3"/>
          <p:cNvSpPr/>
          <p:nvPr/>
        </p:nvSpPr>
        <p:spPr>
          <a:xfrm>
            <a:off x="360437" y="2628019"/>
            <a:ext cx="3057247" cy="523220"/>
          </a:xfrm>
          <a:prstGeom prst="rect">
            <a:avLst/>
          </a:prstGeom>
        </p:spPr>
        <p:txBody>
          <a:bodyPr wrap="none">
            <a:spAutoFit/>
          </a:bodyPr>
          <a:lstStyle/>
          <a:p>
            <a:r>
              <a:rPr lang="zh-CN" altLang="zh-CN" b="1" dirty="0">
                <a:latin typeface="Times New Roman"/>
                <a:ea typeface="华文楷体"/>
                <a:cs typeface="Times New Roman"/>
              </a:rPr>
              <a:t>中华民族伟大复兴</a:t>
            </a:r>
            <a:endParaRPr lang="zh-CN" altLang="en-US" dirty="0"/>
          </a:p>
        </p:txBody>
      </p:sp>
      <p:sp>
        <p:nvSpPr>
          <p:cNvPr id="5" name="矩形 4"/>
          <p:cNvSpPr/>
          <p:nvPr/>
        </p:nvSpPr>
        <p:spPr>
          <a:xfrm>
            <a:off x="5904276" y="3204083"/>
            <a:ext cx="1620957" cy="523220"/>
          </a:xfrm>
          <a:prstGeom prst="rect">
            <a:avLst/>
          </a:prstGeom>
        </p:spPr>
        <p:txBody>
          <a:bodyPr wrap="none">
            <a:spAutoFit/>
          </a:bodyPr>
          <a:lstStyle/>
          <a:p>
            <a:r>
              <a:rPr lang="zh-CN" altLang="zh-CN" b="1" dirty="0">
                <a:latin typeface="Times New Roman"/>
                <a:ea typeface="华文楷体"/>
                <a:cs typeface="Times New Roman"/>
              </a:rPr>
              <a:t>自我完善</a:t>
            </a:r>
            <a:endParaRPr lang="zh-CN" altLang="en-US" dirty="0"/>
          </a:p>
        </p:txBody>
      </p:sp>
      <p:sp>
        <p:nvSpPr>
          <p:cNvPr id="6" name="矩形 5"/>
          <p:cNvSpPr/>
          <p:nvPr/>
        </p:nvSpPr>
        <p:spPr>
          <a:xfrm>
            <a:off x="8028512" y="4392215"/>
            <a:ext cx="1620957" cy="523220"/>
          </a:xfrm>
          <a:prstGeom prst="rect">
            <a:avLst/>
          </a:prstGeom>
        </p:spPr>
        <p:txBody>
          <a:bodyPr wrap="none">
            <a:spAutoFit/>
          </a:bodyPr>
          <a:lstStyle/>
          <a:p>
            <a:r>
              <a:rPr lang="zh-CN" altLang="zh-CN" b="1" dirty="0">
                <a:latin typeface="Times New Roman"/>
                <a:ea typeface="华文楷体"/>
                <a:cs typeface="Times New Roman"/>
              </a:rPr>
              <a:t>党的建设</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en-US" altLang="zh-CN" kern="100" dirty="0">
                <a:latin typeface="Times New Roman"/>
                <a:cs typeface="Courier New"/>
              </a:rPr>
              <a:t>4</a:t>
            </a:r>
            <a:r>
              <a:rPr lang="zh-CN" altLang="zh-CN" kern="100" dirty="0">
                <a:latin typeface="Times New Roman"/>
                <a:cs typeface="Times New Roman"/>
              </a:rPr>
              <a:t>．意义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改革开放是决定当代中国命运的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改革开放的伟大实践，极大地解放和发展了</a:t>
            </a:r>
            <a:r>
              <a:rPr lang="en-US" altLang="zh-CN" kern="100" dirty="0">
                <a:solidFill>
                  <a:srgbClr val="000000"/>
                </a:solidFill>
                <a:latin typeface="Times New Roman"/>
                <a:ea typeface="华文楷体"/>
                <a:cs typeface="Courier New"/>
              </a:rPr>
              <a:t>__________</a:t>
            </a:r>
            <a:r>
              <a:rPr lang="zh-CN" altLang="zh-CN" kern="100" dirty="0">
                <a:latin typeface="Times New Roman"/>
                <a:cs typeface="Times New Roman"/>
              </a:rPr>
              <a:t>，增强了社会发展活力，激发了广大人民群众的创造性，使</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显著改善，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显著增强，国际地位显著提高，这是中国共产党对中华民族和中国人民作出的伟大历史贡献。</a:t>
            </a:r>
            <a:endParaRPr lang="zh-CN" altLang="zh-CN" sz="1050" kern="100" dirty="0">
              <a:latin typeface="宋体"/>
              <a:cs typeface="Courier New"/>
            </a:endParaRPr>
          </a:p>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易错清零</a:t>
            </a:r>
            <a:r>
              <a:rPr lang="en-US" altLang="zh-CN" kern="100" dirty="0">
                <a:latin typeface="Times New Roman"/>
                <a:ea typeface="黑体"/>
                <a:cs typeface="Courier New"/>
              </a:rPr>
              <a:t>]</a:t>
            </a:r>
            <a:r>
              <a:rPr lang="zh-CN" altLang="zh-CN" kern="100" dirty="0">
                <a:latin typeface="Times New Roman"/>
                <a:ea typeface="华文楷体"/>
                <a:cs typeface="Times New Roman"/>
              </a:rPr>
              <a:t>改革不是社会制度的根本性变革。改革的根本目的就是使生产关系适应生产力的发展，使上层建筑适应经济基础的发展。</a:t>
            </a:r>
            <a:endParaRPr lang="zh-CN" altLang="zh-CN" sz="1050" kern="100" dirty="0">
              <a:effectLst/>
              <a:latin typeface="宋体"/>
              <a:cs typeface="Courier New"/>
            </a:endParaRPr>
          </a:p>
        </p:txBody>
      </p:sp>
      <p:sp>
        <p:nvSpPr>
          <p:cNvPr id="3" name="矩形 2"/>
          <p:cNvSpPr/>
          <p:nvPr/>
        </p:nvSpPr>
        <p:spPr>
          <a:xfrm>
            <a:off x="5833045" y="1403883"/>
            <a:ext cx="1620957" cy="523220"/>
          </a:xfrm>
          <a:prstGeom prst="rect">
            <a:avLst/>
          </a:prstGeom>
        </p:spPr>
        <p:txBody>
          <a:bodyPr wrap="none">
            <a:spAutoFit/>
          </a:bodyPr>
          <a:lstStyle/>
          <a:p>
            <a:r>
              <a:rPr lang="zh-CN" altLang="zh-CN" b="1" dirty="0">
                <a:latin typeface="Times New Roman"/>
                <a:ea typeface="华文楷体"/>
                <a:cs typeface="Times New Roman"/>
              </a:rPr>
              <a:t>关键抉择</a:t>
            </a:r>
            <a:endParaRPr lang="zh-CN" altLang="en-US" dirty="0"/>
          </a:p>
        </p:txBody>
      </p:sp>
      <p:sp>
        <p:nvSpPr>
          <p:cNvPr id="4" name="矩形 3"/>
          <p:cNvSpPr/>
          <p:nvPr/>
        </p:nvSpPr>
        <p:spPr>
          <a:xfrm>
            <a:off x="7705253" y="1996787"/>
            <a:ext cx="1980029" cy="523220"/>
          </a:xfrm>
          <a:prstGeom prst="rect">
            <a:avLst/>
          </a:prstGeom>
        </p:spPr>
        <p:txBody>
          <a:bodyPr wrap="none">
            <a:spAutoFit/>
          </a:bodyPr>
          <a:lstStyle/>
          <a:p>
            <a:r>
              <a:rPr lang="zh-CN" altLang="zh-CN" b="1" dirty="0">
                <a:latin typeface="Times New Roman"/>
                <a:ea typeface="华文楷体"/>
                <a:cs typeface="Times New Roman"/>
              </a:rPr>
              <a:t>社会生产力</a:t>
            </a:r>
            <a:endParaRPr lang="zh-CN" altLang="en-US" dirty="0"/>
          </a:p>
        </p:txBody>
      </p:sp>
      <p:sp>
        <p:nvSpPr>
          <p:cNvPr id="5" name="矩形 4"/>
          <p:cNvSpPr/>
          <p:nvPr/>
        </p:nvSpPr>
        <p:spPr>
          <a:xfrm>
            <a:off x="8353325" y="2644859"/>
            <a:ext cx="1620957" cy="523220"/>
          </a:xfrm>
          <a:prstGeom prst="rect">
            <a:avLst/>
          </a:prstGeom>
        </p:spPr>
        <p:txBody>
          <a:bodyPr wrap="none">
            <a:spAutoFit/>
          </a:bodyPr>
          <a:lstStyle/>
          <a:p>
            <a:r>
              <a:rPr lang="zh-CN" altLang="zh-CN" b="1" dirty="0">
                <a:latin typeface="Times New Roman"/>
                <a:ea typeface="华文楷体"/>
                <a:cs typeface="Times New Roman"/>
              </a:rPr>
              <a:t>人民生活</a:t>
            </a:r>
            <a:endParaRPr lang="zh-CN" altLang="en-US" dirty="0"/>
          </a:p>
        </p:txBody>
      </p:sp>
      <p:sp>
        <p:nvSpPr>
          <p:cNvPr id="6" name="矩形 5"/>
          <p:cNvSpPr/>
          <p:nvPr/>
        </p:nvSpPr>
        <p:spPr>
          <a:xfrm>
            <a:off x="1152525" y="3240088"/>
            <a:ext cx="1620957" cy="523220"/>
          </a:xfrm>
          <a:prstGeom prst="rect">
            <a:avLst/>
          </a:prstGeom>
        </p:spPr>
        <p:txBody>
          <a:bodyPr wrap="none">
            <a:spAutoFit/>
          </a:bodyPr>
          <a:lstStyle/>
          <a:p>
            <a:r>
              <a:rPr lang="zh-CN" altLang="zh-CN" b="1" dirty="0">
                <a:latin typeface="Times New Roman"/>
                <a:ea typeface="华文楷体"/>
                <a:cs typeface="Times New Roman"/>
              </a:rPr>
              <a:t>综合国力</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918269"/>
          </a:xfrm>
        </p:spPr>
        <p:txBody>
          <a:bodyPr/>
          <a:lstStyle/>
          <a:p>
            <a:pPr algn="just">
              <a:spcAft>
                <a:spcPts val="0"/>
              </a:spcAft>
            </a:pPr>
            <a:r>
              <a:rPr lang="zh-CN" altLang="zh-CN" kern="100" dirty="0">
                <a:latin typeface="Times New Roman"/>
                <a:ea typeface="黑体"/>
                <a:cs typeface="Times New Roman"/>
              </a:rPr>
              <a:t>三、进入新时代　踏上新征程</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．新时代的地位：党的十八大以来，中国特色社会主义进入</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，这是我国发展新的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2</a:t>
            </a:r>
            <a:r>
              <a:rPr lang="zh-CN" altLang="zh-CN" kern="100" dirty="0">
                <a:latin typeface="Times New Roman"/>
                <a:cs typeface="Times New Roman"/>
              </a:rPr>
              <a:t>．进入新时代的意义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对中华民族的意义：中国特色社会主义进入新时代，意味着近代以来久经磨难的中华民族迎来了从站起来、富起来到</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的伟大飞跃，迎来了实现</a:t>
            </a:r>
            <a:r>
              <a:rPr lang="en-US" altLang="zh-CN" kern="100" dirty="0">
                <a:solidFill>
                  <a:srgbClr val="000000"/>
                </a:solidFill>
                <a:latin typeface="Times New Roman"/>
                <a:ea typeface="华文楷体"/>
                <a:cs typeface="Courier New"/>
              </a:rPr>
              <a:t>________________</a:t>
            </a:r>
            <a:r>
              <a:rPr lang="zh-CN" altLang="zh-CN" kern="100" dirty="0">
                <a:latin typeface="Times New Roman"/>
                <a:cs typeface="Times New Roman"/>
              </a:rPr>
              <a:t>的光明前景，在中华人民共和国发展史和中华民族发展史上具有重大意义。</a:t>
            </a:r>
            <a:endParaRPr lang="zh-CN" altLang="zh-CN" sz="1050" kern="100" dirty="0">
              <a:effectLst/>
              <a:latin typeface="宋体"/>
              <a:cs typeface="Courier New"/>
            </a:endParaRPr>
          </a:p>
        </p:txBody>
      </p:sp>
      <p:sp>
        <p:nvSpPr>
          <p:cNvPr id="3" name="矩形 2"/>
          <p:cNvSpPr/>
          <p:nvPr/>
        </p:nvSpPr>
        <p:spPr>
          <a:xfrm>
            <a:off x="432445" y="1979947"/>
            <a:ext cx="1261884" cy="523220"/>
          </a:xfrm>
          <a:prstGeom prst="rect">
            <a:avLst/>
          </a:prstGeom>
        </p:spPr>
        <p:txBody>
          <a:bodyPr wrap="none">
            <a:spAutoFit/>
          </a:bodyPr>
          <a:lstStyle/>
          <a:p>
            <a:r>
              <a:rPr lang="zh-CN" altLang="zh-CN" b="1" dirty="0">
                <a:latin typeface="Times New Roman"/>
                <a:ea typeface="华文楷体"/>
                <a:cs typeface="Times New Roman"/>
              </a:rPr>
              <a:t>新时代</a:t>
            </a:r>
            <a:endParaRPr lang="zh-CN" altLang="en-US" dirty="0"/>
          </a:p>
        </p:txBody>
      </p:sp>
      <p:sp>
        <p:nvSpPr>
          <p:cNvPr id="4" name="矩形 3"/>
          <p:cNvSpPr/>
          <p:nvPr/>
        </p:nvSpPr>
        <p:spPr>
          <a:xfrm>
            <a:off x="4680917" y="2032791"/>
            <a:ext cx="1620957" cy="523220"/>
          </a:xfrm>
          <a:prstGeom prst="rect">
            <a:avLst/>
          </a:prstGeom>
        </p:spPr>
        <p:txBody>
          <a:bodyPr wrap="none">
            <a:spAutoFit/>
          </a:bodyPr>
          <a:lstStyle/>
          <a:p>
            <a:r>
              <a:rPr lang="zh-CN" altLang="zh-CN" b="1" dirty="0">
                <a:latin typeface="Times New Roman"/>
                <a:ea typeface="华文楷体"/>
                <a:cs typeface="Times New Roman"/>
              </a:rPr>
              <a:t>历史方位</a:t>
            </a:r>
            <a:endParaRPr lang="zh-CN" altLang="en-US" dirty="0"/>
          </a:p>
        </p:txBody>
      </p:sp>
      <p:sp>
        <p:nvSpPr>
          <p:cNvPr id="5" name="矩形 4"/>
          <p:cNvSpPr/>
          <p:nvPr/>
        </p:nvSpPr>
        <p:spPr>
          <a:xfrm>
            <a:off x="8749369" y="3796987"/>
            <a:ext cx="1261884" cy="523220"/>
          </a:xfrm>
          <a:prstGeom prst="rect">
            <a:avLst/>
          </a:prstGeom>
        </p:spPr>
        <p:txBody>
          <a:bodyPr wrap="none">
            <a:spAutoFit/>
          </a:bodyPr>
          <a:lstStyle/>
          <a:p>
            <a:r>
              <a:rPr lang="zh-CN" altLang="zh-CN" b="1" dirty="0">
                <a:latin typeface="Times New Roman"/>
                <a:ea typeface="华文楷体"/>
                <a:cs typeface="Times New Roman"/>
              </a:rPr>
              <a:t>强起来</a:t>
            </a:r>
            <a:endParaRPr lang="zh-CN" altLang="en-US" dirty="0"/>
          </a:p>
        </p:txBody>
      </p:sp>
      <p:sp>
        <p:nvSpPr>
          <p:cNvPr id="6" name="矩形 5"/>
          <p:cNvSpPr/>
          <p:nvPr/>
        </p:nvSpPr>
        <p:spPr>
          <a:xfrm>
            <a:off x="3312765" y="4409055"/>
            <a:ext cx="3057247" cy="523220"/>
          </a:xfrm>
          <a:prstGeom prst="rect">
            <a:avLst/>
          </a:prstGeom>
        </p:spPr>
        <p:txBody>
          <a:bodyPr wrap="none">
            <a:spAutoFit/>
          </a:bodyPr>
          <a:lstStyle/>
          <a:p>
            <a:r>
              <a:rPr lang="zh-CN" altLang="zh-CN" b="1" dirty="0">
                <a:latin typeface="Times New Roman"/>
                <a:ea typeface="华文楷体"/>
                <a:cs typeface="Times New Roman"/>
              </a:rPr>
              <a:t>中华民族伟大复兴</a:t>
            </a:r>
            <a:endParaRPr lang="zh-CN" altLang="en-US" dirty="0"/>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TotalTime>
  <Words>4026</Words>
  <Application>Microsoft Office PowerPoint</Application>
  <PresentationFormat>自定义</PresentationFormat>
  <Paragraphs>233</Paragraphs>
  <Slides>45</Slides>
  <Notes>16</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45</vt:i4>
      </vt:variant>
    </vt:vector>
  </HeadingPairs>
  <TitlesOfParts>
    <vt:vector size="59"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1342</cp:revision>
  <dcterms:created xsi:type="dcterms:W3CDTF">2016-06-29T09:22:00Z</dcterms:created>
  <dcterms:modified xsi:type="dcterms:W3CDTF">2026-02-05T06:46:11Z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