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3"/>
  </p:notesMasterIdLst>
  <p:handoutMasterIdLst>
    <p:handoutMasterId r:id="rId44"/>
  </p:handoutMasterIdLst>
  <p:sldIdLst>
    <p:sldId id="2476" r:id="rId4"/>
    <p:sldId id="3800" r:id="rId5"/>
    <p:sldId id="2478" r:id="rId6"/>
    <p:sldId id="3930" r:id="rId7"/>
    <p:sldId id="2343" r:id="rId8"/>
    <p:sldId id="3858" r:id="rId9"/>
    <p:sldId id="3903" r:id="rId10"/>
    <p:sldId id="3904" r:id="rId11"/>
    <p:sldId id="3905" r:id="rId12"/>
    <p:sldId id="3906" r:id="rId13"/>
    <p:sldId id="3919" r:id="rId14"/>
    <p:sldId id="3920" r:id="rId15"/>
    <p:sldId id="3873" r:id="rId16"/>
    <p:sldId id="3664" r:id="rId17"/>
    <p:sldId id="3671" r:id="rId18"/>
    <p:sldId id="3907" r:id="rId19"/>
    <p:sldId id="3908" r:id="rId20"/>
    <p:sldId id="3909" r:id="rId21"/>
    <p:sldId id="3910" r:id="rId22"/>
    <p:sldId id="3911" r:id="rId23"/>
    <p:sldId id="3921" r:id="rId24"/>
    <p:sldId id="3888" r:id="rId25"/>
    <p:sldId id="3785" r:id="rId26"/>
    <p:sldId id="3786" r:id="rId27"/>
    <p:sldId id="3922" r:id="rId28"/>
    <p:sldId id="3923" r:id="rId29"/>
    <p:sldId id="3924" r:id="rId30"/>
    <p:sldId id="3925" r:id="rId31"/>
    <p:sldId id="3926" r:id="rId32"/>
    <p:sldId id="3927" r:id="rId33"/>
    <p:sldId id="3886" r:id="rId34"/>
    <p:sldId id="3863" r:id="rId35"/>
    <p:sldId id="3881" r:id="rId36"/>
    <p:sldId id="3882" r:id="rId37"/>
    <p:sldId id="3912" r:id="rId38"/>
    <p:sldId id="3913" r:id="rId39"/>
    <p:sldId id="3914" r:id="rId40"/>
    <p:sldId id="3780" r:id="rId41"/>
    <p:sldId id="2276" r:id="rId42"/>
  </p:sldIdLst>
  <p:sldSz cx="11522075" cy="6480175"/>
  <p:notesSz cx="6858000" cy="9144000"/>
  <p:custDataLst>
    <p:tags r:id="rId45"/>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72" autoAdjust="0"/>
    <p:restoredTop sz="94268" autoAdjust="0"/>
  </p:normalViewPr>
  <p:slideViewPr>
    <p:cSldViewPr>
      <p:cViewPr varScale="1">
        <p:scale>
          <a:sx n="121" d="100"/>
          <a:sy n="121" d="100"/>
        </p:scale>
        <p:origin x="210"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24</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33</a:t>
            </a:fld>
            <a:endParaRPr lang="en-US" altLang="zh-CN" sz="120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38</a:t>
            </a:fld>
            <a:endParaRPr lang="en-US" altLang="zh-CN" sz="1200">
              <a:solidFill>
                <a:srgbClr val="000000"/>
              </a:solidFill>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39</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E5B5D-9E67-A738-9C99-0F1EAC14B776}"/>
            </a:ext>
          </a:extLst>
        </p:cNvPr>
        <p:cNvGrpSpPr/>
        <p:nvPr/>
      </p:nvGrpSpPr>
      <p:grpSpPr>
        <a:xfrm>
          <a:off x="0" y="0"/>
          <a:ext cx="0" cy="0"/>
          <a:chOff x="0" y="0"/>
          <a:chExt cx="0" cy="0"/>
        </a:xfrm>
      </p:grpSpPr>
      <p:sp>
        <p:nvSpPr>
          <p:cNvPr id="47106" name="幻灯片图像占位符 1">
            <a:extLst>
              <a:ext uri="{FF2B5EF4-FFF2-40B4-BE49-F238E27FC236}">
                <a16:creationId xmlns:a16="http://schemas.microsoft.com/office/drawing/2014/main" id="{7D0752A9-9E8C-3FAC-55AD-0EE3495513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a:extLst>
              <a:ext uri="{FF2B5EF4-FFF2-40B4-BE49-F238E27FC236}">
                <a16:creationId xmlns:a16="http://schemas.microsoft.com/office/drawing/2014/main" id="{D6E514A0-FB09-B49B-5DE2-2A10D08DB8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a:extLst>
              <a:ext uri="{FF2B5EF4-FFF2-40B4-BE49-F238E27FC236}">
                <a16:creationId xmlns:a16="http://schemas.microsoft.com/office/drawing/2014/main" id="{9DE60746-6D4E-5351-9071-7AFBFBC1A35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extLst>
      <p:ext uri="{BB962C8B-B14F-4D97-AF65-F5344CB8AC3E}">
        <p14:creationId xmlns:p14="http://schemas.microsoft.com/office/powerpoint/2010/main" val="16493421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6</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14</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15</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23</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3.xml"/><Relationship Id="rId5" Type="http://schemas.openxmlformats.org/officeDocument/2006/relationships/slide" Target="../slides/slide38.xml"/><Relationship Id="rId4" Type="http://schemas.openxmlformats.org/officeDocument/2006/relationships/slide" Target="../slides/slide3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8.xml"/><Relationship Id="rId4" Type="http://schemas.openxmlformats.org/officeDocument/2006/relationships/slide" Target="../slides/slide33.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8.xml"/><Relationship Id="rId4" Type="http://schemas.openxmlformats.org/officeDocument/2006/relationships/slide" Target="../slides/slide33.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slide" Target="../slides/slide38.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3.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9.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3</a:t>
            </a:r>
            <a:r>
              <a:rPr lang="zh-CN" altLang="en-US" sz="1600" dirty="0">
                <a:solidFill>
                  <a:srgbClr val="F2F2F2"/>
                </a:solidFill>
                <a:latin typeface="微软雅黑" pitchFamily="34" charset="-122"/>
                <a:ea typeface="微软雅黑" pitchFamily="34" charset="-122"/>
              </a:rPr>
              <a:t>课时　基层群众自治制度</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176093386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3</a:t>
            </a:r>
            <a:r>
              <a:rPr lang="zh-CN" altLang="en-US" sz="1400" b="1" dirty="0">
                <a:solidFill>
                  <a:srgbClr val="C0472D"/>
                </a:solidFill>
                <a:latin typeface="微软雅黑" pitchFamily="34" charset="-122"/>
                <a:ea typeface="微软雅黑" pitchFamily="34" charset="-122"/>
              </a:rPr>
              <a:t>课时　基层群众自治制度</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3</a:t>
            </a:r>
            <a:r>
              <a:rPr lang="zh-CN" altLang="en-US" sz="1400" b="1" dirty="0">
                <a:solidFill>
                  <a:srgbClr val="C0472D"/>
                </a:solidFill>
                <a:latin typeface="微软雅黑" pitchFamily="34" charset="-122"/>
                <a:ea typeface="微软雅黑" pitchFamily="34" charset="-122"/>
              </a:rPr>
              <a:t>课时　基层群众自治制度</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 id="2147483692" r:id="rId3"/>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13%20%20&#35838;&#21518;&#32032;&#20859;&#35780;&#20215;(&#21313;&#19977;)&#12288;&#22522;&#23618;&#32676;&#20247;&#33258;&#27835;&#21046;&#24230;.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人民当家作主</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第六课　我国的基本政治制度</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3</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基层群众自治制度</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934239806"/>
              </p:ext>
            </p:extLst>
          </p:nvPr>
        </p:nvGraphicFramePr>
        <p:xfrm>
          <a:off x="576263" y="647799"/>
          <a:ext cx="10369549" cy="5069016"/>
        </p:xfrm>
        <a:graphic>
          <a:graphicData uri="http://schemas.openxmlformats.org/drawingml/2006/table">
            <a:tbl>
              <a:tblPr/>
              <a:tblGrid>
                <a:gridCol w="1296342">
                  <a:extLst>
                    <a:ext uri="{9D8B030D-6E8A-4147-A177-3AD203B41FA5}">
                      <a16:colId xmlns:a16="http://schemas.microsoft.com/office/drawing/2014/main" val="20000"/>
                    </a:ext>
                  </a:extLst>
                </a:gridCol>
                <a:gridCol w="4635040">
                  <a:extLst>
                    <a:ext uri="{9D8B030D-6E8A-4147-A177-3AD203B41FA5}">
                      <a16:colId xmlns:a16="http://schemas.microsoft.com/office/drawing/2014/main" val="20001"/>
                    </a:ext>
                  </a:extLst>
                </a:gridCol>
                <a:gridCol w="4438167">
                  <a:extLst>
                    <a:ext uri="{9D8B030D-6E8A-4147-A177-3AD203B41FA5}">
                      <a16:colId xmlns:a16="http://schemas.microsoft.com/office/drawing/2014/main" val="20002"/>
                    </a:ext>
                  </a:extLst>
                </a:gridCol>
              </a:tblGrid>
              <a:tr h="0">
                <a:tc>
                  <a:txBody>
                    <a:bodyPr/>
                    <a:lstStyle/>
                    <a:p>
                      <a:pPr algn="ctr">
                        <a:lnSpc>
                          <a:spcPct val="140000"/>
                        </a:lnSpc>
                        <a:spcAft>
                          <a:spcPts val="0"/>
                        </a:spcAft>
                      </a:pPr>
                      <a:r>
                        <a:rPr lang="zh-CN" sz="2800" b="1" kern="100" dirty="0">
                          <a:effectLst/>
                          <a:latin typeface="Times New Roman"/>
                          <a:cs typeface="Times New Roman"/>
                        </a:rPr>
                        <a:t>途径</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农村村民自治</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城市居民自治</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effectLst/>
                          <a:latin typeface="Times New Roman"/>
                          <a:cs typeface="Times New Roman"/>
                        </a:rPr>
                        <a:t>民主决策</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40000"/>
                        </a:lnSpc>
                        <a:spcAft>
                          <a:spcPts val="0"/>
                        </a:spcAft>
                      </a:pPr>
                      <a:r>
                        <a:rPr lang="zh-CN" altLang="zh-CN" sz="2800" b="1" kern="1200" dirty="0">
                          <a:solidFill>
                            <a:schemeClr val="tx1"/>
                          </a:solidFill>
                          <a:effectLst/>
                          <a:latin typeface="宋体" panose="02010600030101010101" pitchFamily="2" charset="-122"/>
                          <a:ea typeface="宋体" panose="02010600030101010101" pitchFamily="2" charset="-122"/>
                          <a:cs typeface="+mn-cs"/>
                        </a:rPr>
                        <a:t>在农村，涉及村民利益的重要事项，经</a:t>
                      </a:r>
                      <a:r>
                        <a:rPr lang="zh-CN" altLang="zh-CN" sz="2800" b="1" u="sng" kern="1200" dirty="0">
                          <a:solidFill>
                            <a:srgbClr val="FF0000"/>
                          </a:solidFill>
                          <a:effectLst/>
                          <a:latin typeface="华文楷体" panose="02010600040101010101" pitchFamily="2" charset="-122"/>
                          <a:ea typeface="华文楷体" panose="02010600040101010101" pitchFamily="2" charset="-122"/>
                          <a:cs typeface="+mn-cs"/>
                        </a:rPr>
                        <a:t>村民会议</a:t>
                      </a:r>
                      <a:r>
                        <a:rPr lang="zh-CN" altLang="zh-CN" sz="2800" b="1" kern="1200" dirty="0">
                          <a:solidFill>
                            <a:schemeClr val="tx1"/>
                          </a:solidFill>
                          <a:effectLst/>
                          <a:latin typeface="宋体" panose="02010600030101010101" pitchFamily="2" charset="-122"/>
                          <a:ea typeface="宋体" panose="02010600030101010101" pitchFamily="2" charset="-122"/>
                          <a:cs typeface="+mn-cs"/>
                        </a:rPr>
                        <a:t>或村民代表会议讨论决定方可办理。在城市，涉及全体居民利益的重要事项，需</a:t>
                      </a:r>
                      <a:r>
                        <a:rPr lang="zh-CN" altLang="zh-CN" sz="2800" b="1" u="sng" kern="1200" dirty="0">
                          <a:solidFill>
                            <a:srgbClr val="FF0000"/>
                          </a:solidFill>
                          <a:effectLst/>
                          <a:latin typeface="华文楷体" panose="02010600040101010101" pitchFamily="2" charset="-122"/>
                          <a:ea typeface="华文楷体" panose="02010600040101010101" pitchFamily="2" charset="-122"/>
                          <a:cs typeface="+mn-cs"/>
                        </a:rPr>
                        <a:t>居民会议</a:t>
                      </a:r>
                      <a:r>
                        <a:rPr lang="zh-CN" altLang="zh-CN" sz="2800" b="1" kern="1200" dirty="0">
                          <a:solidFill>
                            <a:schemeClr val="tx1"/>
                          </a:solidFill>
                          <a:effectLst/>
                          <a:latin typeface="宋体" panose="02010600030101010101" pitchFamily="2" charset="-122"/>
                          <a:ea typeface="宋体" panose="02010600030101010101" pitchFamily="2" charset="-122"/>
                          <a:cs typeface="+mn-cs"/>
                        </a:rPr>
                        <a:t>或居民代表会议讨论决定</a:t>
                      </a:r>
                      <a:endParaRPr lang="zh-CN" sz="2800" b="1" kern="100" dirty="0">
                        <a:effectLst/>
                        <a:latin typeface="宋体" panose="02010600030101010101" pitchFamily="2" charset="-122"/>
                        <a:ea typeface="宋体" panose="02010600030101010101" pitchFamily="2" charset="-122"/>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effectLst/>
                          <a:latin typeface="Times New Roman"/>
                          <a:cs typeface="Times New Roman"/>
                        </a:rPr>
                        <a:t>民主管理</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40000"/>
                        </a:lnSpc>
                        <a:spcAft>
                          <a:spcPts val="0"/>
                        </a:spcAft>
                      </a:pPr>
                      <a:r>
                        <a:rPr lang="zh-CN" sz="2800" b="1" kern="100" dirty="0">
                          <a:effectLst/>
                          <a:latin typeface="Times New Roman"/>
                          <a:cs typeface="Times New Roman"/>
                        </a:rPr>
                        <a:t>依法制定</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和议事规则，推动日常管理工作的制度化、规范化和程序化，是做好基层民主管理工作的关键</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pPr>
                      <a:r>
                        <a:rPr lang="zh-CN" sz="2800" b="1" kern="100">
                          <a:effectLst/>
                          <a:latin typeface="Times New Roman"/>
                          <a:cs typeface="Times New Roman"/>
                        </a:rPr>
                        <a:t>民主监督</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40000"/>
                        </a:lnSpc>
                        <a:spcAft>
                          <a:spcPts val="0"/>
                        </a:spcAft>
                      </a:pPr>
                      <a:r>
                        <a:rPr lang="zh-CN" sz="2800" b="1" kern="100" dirty="0">
                          <a:effectLst/>
                          <a:latin typeface="Times New Roman"/>
                          <a:cs typeface="Times New Roman"/>
                        </a:rPr>
                        <a:t>凡是与基层群众利益密切相关和需要让基层群众知晓的事项都应公开，让每个</a:t>
                      </a:r>
                      <a:r>
                        <a:rPr lang="zh-CN" altLang="en-US" sz="2800" b="1" kern="100" dirty="0">
                          <a:effectLst/>
                          <a:latin typeface="Times New Roman"/>
                          <a:cs typeface="Times New Roman"/>
                        </a:rPr>
                        <a:t>村</a:t>
                      </a:r>
                      <a:r>
                        <a:rPr lang="zh-CN" sz="2800" b="1" kern="100" dirty="0">
                          <a:effectLst/>
                          <a:latin typeface="Times New Roman"/>
                          <a:cs typeface="Times New Roman"/>
                        </a:rPr>
                        <a:t>民或</a:t>
                      </a:r>
                      <a:r>
                        <a:rPr lang="zh-CN" altLang="en-US" sz="2800" b="1" kern="100" dirty="0">
                          <a:effectLst/>
                          <a:latin typeface="Times New Roman"/>
                          <a:cs typeface="Times New Roman"/>
                        </a:rPr>
                        <a:t>居</a:t>
                      </a:r>
                      <a:r>
                        <a:rPr lang="zh-CN" sz="2800" b="1" kern="100" dirty="0">
                          <a:effectLst/>
                          <a:latin typeface="Times New Roman"/>
                          <a:cs typeface="Times New Roman"/>
                        </a:rPr>
                        <a:t>民了解，还应对基层群众性自治组织的实际管理工作进行</a:t>
                      </a:r>
                      <a:r>
                        <a:rPr lang="en-US" sz="2800" b="1" kern="100" dirty="0">
                          <a:solidFill>
                            <a:srgbClr val="000000"/>
                          </a:solidFill>
                          <a:effectLst/>
                          <a:latin typeface="Times New Roman"/>
                          <a:ea typeface="华文楷体"/>
                          <a:cs typeface="Courier New"/>
                        </a:rPr>
                        <a:t>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4" name="矩形 3"/>
          <p:cNvSpPr/>
          <p:nvPr/>
        </p:nvSpPr>
        <p:spPr>
          <a:xfrm>
            <a:off x="3240757" y="2978477"/>
            <a:ext cx="1620957" cy="523220"/>
          </a:xfrm>
          <a:prstGeom prst="rect">
            <a:avLst/>
          </a:prstGeom>
        </p:spPr>
        <p:txBody>
          <a:bodyPr wrap="none">
            <a:spAutoFit/>
          </a:bodyPr>
          <a:lstStyle/>
          <a:p>
            <a:r>
              <a:rPr lang="zh-CN" altLang="zh-CN" b="1" dirty="0">
                <a:latin typeface="Times New Roman"/>
                <a:ea typeface="华文楷体"/>
                <a:cs typeface="Times New Roman"/>
              </a:rPr>
              <a:t>自治章程</a:t>
            </a:r>
            <a:endParaRPr lang="zh-CN" altLang="en-US" dirty="0"/>
          </a:p>
        </p:txBody>
      </p:sp>
      <p:sp>
        <p:nvSpPr>
          <p:cNvPr id="5" name="矩形 4"/>
          <p:cNvSpPr/>
          <p:nvPr/>
        </p:nvSpPr>
        <p:spPr>
          <a:xfrm>
            <a:off x="6517121" y="5186350"/>
            <a:ext cx="902811" cy="523220"/>
          </a:xfrm>
          <a:prstGeom prst="rect">
            <a:avLst/>
          </a:prstGeom>
        </p:spPr>
        <p:txBody>
          <a:bodyPr wrap="none">
            <a:spAutoFit/>
          </a:bodyPr>
          <a:lstStyle/>
          <a:p>
            <a:r>
              <a:rPr lang="zh-CN" altLang="zh-CN" b="1" dirty="0">
                <a:latin typeface="Times New Roman"/>
                <a:ea typeface="华文楷体"/>
                <a:cs typeface="Times New Roman"/>
              </a:rPr>
              <a:t>评议</a:t>
            </a:r>
            <a:endParaRPr lang="zh-CN" altLang="en-US" dirty="0"/>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033412"/>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发展基层民主有什么意义？</a:t>
            </a:r>
            <a:endParaRPr lang="zh-CN" altLang="zh-CN" sz="1050" kern="100" dirty="0">
              <a:latin typeface="宋体"/>
              <a:cs typeface="Courier New"/>
            </a:endParaRPr>
          </a:p>
          <a:p>
            <a:pPr algn="just">
              <a:spcAft>
                <a:spcPts val="0"/>
              </a:spcAft>
            </a:pPr>
            <a:r>
              <a:rPr lang="en-US" altLang="zh-CN" kern="100" dirty="0">
                <a:solidFill>
                  <a:srgbClr val="FF0000"/>
                </a:solidFill>
                <a:latin typeface="Times New Roman"/>
                <a:ea typeface="华文楷体"/>
                <a:cs typeface="Courier New"/>
              </a:rPr>
              <a:t>(1)</a:t>
            </a:r>
            <a:r>
              <a:rPr lang="zh-CN" altLang="zh-CN" kern="100" dirty="0">
                <a:solidFill>
                  <a:srgbClr val="FF0000"/>
                </a:solidFill>
                <a:latin typeface="Times New Roman"/>
                <a:ea typeface="华文楷体"/>
                <a:cs typeface="Times New Roman"/>
              </a:rPr>
              <a:t>发展基层民主，保障人民群众享有更多更切实的民主权利，是我国社会主义民主政治建设的重要内容。</a:t>
            </a:r>
            <a:endParaRPr lang="zh-CN" altLang="zh-CN" sz="1050" kern="100" dirty="0">
              <a:latin typeface="宋体"/>
              <a:cs typeface="Courier New"/>
            </a:endParaRPr>
          </a:p>
          <a:p>
            <a:pPr algn="just">
              <a:lnSpc>
                <a:spcPct val="150000"/>
              </a:lnSpc>
            </a:pPr>
            <a:r>
              <a:rPr lang="en-US" altLang="zh-CN" kern="100" dirty="0">
                <a:solidFill>
                  <a:srgbClr val="FF0000"/>
                </a:solidFill>
                <a:latin typeface="Times New Roman"/>
                <a:ea typeface="华文楷体"/>
                <a:cs typeface="Courier New"/>
              </a:rPr>
              <a:t>(2)</a:t>
            </a:r>
            <a:r>
              <a:rPr lang="zh-CN" altLang="zh-CN" kern="100" dirty="0">
                <a:solidFill>
                  <a:srgbClr val="FF0000"/>
                </a:solidFill>
                <a:latin typeface="Calibri" panose="020F0502020204030204" pitchFamily="34" charset="0"/>
                <a:ea typeface="楷体" panose="02010609060101010101" pitchFamily="49" charset="-122"/>
                <a:cs typeface="Times New Roman" panose="02020603050405020304" pitchFamily="18" charset="0"/>
              </a:rPr>
              <a:t>基层民主是全过程人民民主的重要体现。发展基层民主，完善基层群众自治制度，是社会主义民主政治建设的基础。</a:t>
            </a:r>
            <a:endParaRPr lang="zh-CN" altLang="zh-CN" sz="2000" kern="100" dirty="0">
              <a:solidFill>
                <a:srgbClr val="FF0000"/>
              </a:solidFill>
              <a:latin typeface="Calibri" panose="020F0502020204030204" pitchFamily="34" charset="0"/>
              <a:cs typeface="Times New Roman" panose="02020603050405020304" pitchFamily="18" charset="0"/>
            </a:endParaRPr>
          </a:p>
          <a:p>
            <a:pPr algn="just">
              <a:lnSpc>
                <a:spcPct val="150000"/>
              </a:lnSpc>
            </a:pPr>
            <a:r>
              <a:rPr lang="en-US" altLang="zh-CN" kern="100" dirty="0">
                <a:latin typeface="宋体" panose="02010600030101010101" pitchFamily="2" charset="-122"/>
                <a:cs typeface="Times New Roman" panose="02020603050405020304" pitchFamily="18" charset="0"/>
              </a:rPr>
              <a:t> </a:t>
            </a:r>
            <a:endParaRPr lang="zh-CN" altLang="zh-CN" sz="2000" kern="100" dirty="0">
              <a:latin typeface="Calibri" panose="020F0502020204030204" pitchFamily="34" charset="0"/>
              <a:cs typeface="Times New Roman" panose="02020603050405020304" pitchFamily="18" charset="0"/>
            </a:endParaRPr>
          </a:p>
          <a:p>
            <a:pPr algn="just">
              <a:spcAft>
                <a:spcPts val="0"/>
              </a:spcAft>
            </a:pPr>
            <a:endParaRPr lang="zh-CN" altLang="zh-CN" sz="1050" kern="100" dirty="0">
              <a:effectLst/>
              <a:latin typeface="宋体"/>
              <a:cs typeface="Courier New"/>
            </a:endParaRPr>
          </a:p>
        </p:txBody>
      </p:sp>
    </p:spTree>
    <p:extLst>
      <p:ext uri="{BB962C8B-B14F-4D97-AF65-F5344CB8AC3E}">
        <p14:creationId xmlns:p14="http://schemas.microsoft.com/office/powerpoint/2010/main" val="417737644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033412"/>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新词速递</a:t>
            </a:r>
            <a:r>
              <a:rPr lang="en-US" altLang="zh-CN" kern="100" dirty="0">
                <a:latin typeface="Times New Roman"/>
                <a:ea typeface="黑体"/>
                <a:cs typeface="Courier New"/>
              </a:rPr>
              <a:t>]</a:t>
            </a:r>
            <a:r>
              <a:rPr lang="zh-CN" altLang="zh-CN" kern="100" dirty="0">
                <a:latin typeface="Times New Roman"/>
                <a:ea typeface="华文楷体"/>
                <a:cs typeface="Times New Roman"/>
              </a:rPr>
              <a:t>基层协商民主，主要指在党的统一领导下，乡镇、村、社区等基层单位的公民通过</a:t>
            </a:r>
            <a:r>
              <a:rPr lang="zh-CN" altLang="en-US" kern="100" dirty="0">
                <a:latin typeface="Times New Roman"/>
                <a:ea typeface="华文楷体"/>
                <a:cs typeface="Times New Roman"/>
              </a:rPr>
              <a:t>议事会、听证会、恳谈会</a:t>
            </a:r>
            <a:r>
              <a:rPr lang="zh-CN" altLang="zh-CN" kern="100" dirty="0">
                <a:latin typeface="Times New Roman"/>
                <a:ea typeface="华文楷体"/>
                <a:cs typeface="Times New Roman"/>
              </a:rPr>
              <a:t>等形式，参与公共决策和基层社会治理的活动。</a:t>
            </a:r>
            <a:endParaRPr lang="zh-CN" altLang="zh-CN" sz="1050" kern="100" dirty="0">
              <a:latin typeface="宋体"/>
              <a:cs typeface="Courier New"/>
            </a:endParaRPr>
          </a:p>
          <a:p>
            <a:pPr algn="just">
              <a:lnSpc>
                <a:spcPct val="150000"/>
              </a:lnSpc>
              <a:buNone/>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发展基层民主是人民群众直接行使民主权利的生动实践，</a:t>
            </a:r>
            <a:r>
              <a:rPr lang="zh-CN" altLang="zh-CN" sz="2800" kern="100" dirty="0">
                <a:effectLst/>
                <a:latin typeface="Calibri" panose="020F0502020204030204" pitchFamily="34" charset="0"/>
                <a:ea typeface="楷体" panose="02010609060101010101" pitchFamily="49" charset="-122"/>
                <a:cs typeface="Times New Roman" panose="02020603050405020304" pitchFamily="18" charset="0"/>
              </a:rPr>
              <a:t>发展基层民主，完善基层群众自治制度，是社会主义民主政治建设的基础。</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zh-CN" altLang="zh-CN" sz="1050" kern="100" dirty="0">
              <a:effectLst/>
              <a:latin typeface="宋体"/>
              <a:cs typeface="Courier New"/>
            </a:endParaRPr>
          </a:p>
        </p:txBody>
      </p:sp>
    </p:spTree>
    <p:extLst>
      <p:ext uri="{BB962C8B-B14F-4D97-AF65-F5344CB8AC3E}">
        <p14:creationId xmlns:p14="http://schemas.microsoft.com/office/powerpoint/2010/main" val="203532773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243982"/>
          </a:xfrm>
        </p:spPr>
        <p:txBody>
          <a:bodyPr/>
          <a:lstStyle/>
          <a:p>
            <a:pPr>
              <a:spcAft>
                <a:spcPts val="0"/>
              </a:spcAft>
            </a:pPr>
            <a:r>
              <a:rPr lang="en-US" altLang="zh-CN" kern="100" dirty="0">
                <a:latin typeface="Times New Roman"/>
                <a:ea typeface="黑体"/>
                <a:cs typeface="Courier New"/>
              </a:rPr>
              <a:t>1</a:t>
            </a:r>
            <a:r>
              <a:rPr lang="zh-CN" altLang="zh-CN" kern="100" dirty="0">
                <a:latin typeface="Times New Roman"/>
                <a:ea typeface="华文楷体"/>
                <a:cs typeface="Times New Roman"/>
              </a:rPr>
              <a:t>．</a:t>
            </a:r>
            <a:r>
              <a:rPr lang="zh-CN" altLang="zh-CN" kern="100" dirty="0">
                <a:latin typeface="Times New Roman"/>
                <a:cs typeface="Times New Roman"/>
              </a:rPr>
              <a:t>村民议事会制度有效扩大了村民民主权利，牢牢夯实了村民自治的基础。</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ea typeface="黑体"/>
                <a:cs typeface="Courier New"/>
              </a:rPr>
              <a:t>2</a:t>
            </a:r>
            <a:r>
              <a:rPr lang="zh-CN" altLang="zh-CN" kern="100" dirty="0">
                <a:latin typeface="Times New Roman"/>
                <a:cs typeface="Times New Roman"/>
              </a:rPr>
              <a:t>．全力推动村级组织规范执法，增强村干部重大事项决策的自主性。</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ea typeface="黑体"/>
                <a:cs typeface="Courier New"/>
              </a:rPr>
              <a:t>3</a:t>
            </a:r>
            <a:r>
              <a:rPr lang="zh-CN" altLang="zh-CN" kern="100" dirty="0">
                <a:latin typeface="Times New Roman"/>
                <a:cs typeface="Times New Roman"/>
              </a:rPr>
              <a:t>．网格长、楼栋长、单元长</a:t>
            </a:r>
            <a:r>
              <a:rPr lang="en-US" altLang="zh-CN" kern="100" dirty="0">
                <a:latin typeface="宋体"/>
                <a:cs typeface="Times New Roman"/>
              </a:rPr>
              <a:t>“</a:t>
            </a:r>
            <a:r>
              <a:rPr lang="zh-CN" altLang="zh-CN" kern="100" dirty="0">
                <a:latin typeface="Times New Roman"/>
                <a:cs typeface="Times New Roman"/>
              </a:rPr>
              <a:t>三长</a:t>
            </a:r>
            <a:r>
              <a:rPr lang="en-US" altLang="zh-CN" kern="100" dirty="0">
                <a:latin typeface="宋体"/>
                <a:cs typeface="Times New Roman"/>
              </a:rPr>
              <a:t>”</a:t>
            </a:r>
            <a:r>
              <a:rPr lang="zh-CN" altLang="zh-CN" kern="100" dirty="0">
                <a:latin typeface="Times New Roman"/>
                <a:cs typeface="Times New Roman"/>
              </a:rPr>
              <a:t>联动机制是完善基层行政管理体制的积极探索。</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4</a:t>
            </a:r>
            <a:r>
              <a:rPr lang="zh-CN" altLang="zh-CN" kern="100" dirty="0">
                <a:latin typeface="Times New Roman"/>
                <a:cs typeface="Times New Roman"/>
              </a:rPr>
              <a:t>．基层群众自治制度是我国的根本政治制度。</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189529" y="190793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199054" y="304141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189529" y="431776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189529" y="493688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我国基层群众自治的组织形式</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3640740"/>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zh-CN" altLang="zh-CN" kern="100" dirty="0">
                <a:latin typeface="Times New Roman"/>
                <a:ea typeface="华文楷体"/>
                <a:cs typeface="Times New Roman"/>
              </a:rPr>
              <a:t>我国各地着眼于乡村振兴，好中选优、优中选强</a:t>
            </a:r>
            <a:r>
              <a:rPr lang="en-US" altLang="zh-CN" kern="100" dirty="0">
                <a:latin typeface="宋体"/>
                <a:cs typeface="Times New Roman"/>
              </a:rPr>
              <a:t>“</a:t>
            </a:r>
            <a:r>
              <a:rPr lang="zh-CN" altLang="zh-CN" kern="100" dirty="0">
                <a:latin typeface="Times New Roman"/>
                <a:ea typeface="华文楷体"/>
                <a:cs typeface="Times New Roman"/>
              </a:rPr>
              <a:t>领头雁</a:t>
            </a:r>
            <a:r>
              <a:rPr lang="en-US" altLang="zh-CN" kern="100" dirty="0">
                <a:latin typeface="宋体"/>
                <a:cs typeface="Times New Roman"/>
              </a:rPr>
              <a:t>”</a:t>
            </a:r>
            <a:r>
              <a:rPr lang="zh-CN" altLang="zh-CN" kern="100" dirty="0">
                <a:latin typeface="Times New Roman"/>
                <a:ea typeface="华文楷体"/>
                <a:cs typeface="Times New Roman"/>
              </a:rPr>
              <a:t>，一大批有志于乡村振兴的优秀人才进入村</a:t>
            </a:r>
            <a:r>
              <a:rPr lang="en-US" altLang="zh-CN" kern="100" dirty="0">
                <a:latin typeface="宋体"/>
                <a:cs typeface="Times New Roman"/>
              </a:rPr>
              <a:t>“</a:t>
            </a:r>
            <a:r>
              <a:rPr lang="zh-CN" altLang="zh-CN" kern="100" dirty="0">
                <a:latin typeface="Times New Roman"/>
                <a:ea typeface="华文楷体"/>
                <a:cs typeface="Times New Roman"/>
              </a:rPr>
              <a:t>两委</a:t>
            </a:r>
            <a:r>
              <a:rPr lang="en-US" altLang="zh-CN" kern="100" dirty="0">
                <a:latin typeface="宋体"/>
                <a:cs typeface="Times New Roman"/>
              </a:rPr>
              <a:t>”</a:t>
            </a:r>
            <a:r>
              <a:rPr lang="zh-CN" altLang="zh-CN" kern="100" dirty="0">
                <a:latin typeface="Times New Roman"/>
                <a:ea typeface="华文楷体"/>
                <a:cs typeface="Times New Roman"/>
              </a:rPr>
              <a:t>班子，为实现农村高质量发展注入了澎湃动力。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村</a:t>
            </a:r>
            <a:r>
              <a:rPr lang="en-US" altLang="zh-CN" kern="100" dirty="0">
                <a:latin typeface="宋体"/>
                <a:cs typeface="Times New Roman"/>
              </a:rPr>
              <a:t>“</a:t>
            </a:r>
            <a:r>
              <a:rPr lang="zh-CN" altLang="zh-CN" kern="100" dirty="0">
                <a:latin typeface="Times New Roman"/>
                <a:cs typeface="Times New Roman"/>
              </a:rPr>
              <a:t>两委</a:t>
            </a:r>
            <a:r>
              <a:rPr lang="en-US" altLang="zh-CN" kern="100" dirty="0">
                <a:latin typeface="宋体"/>
                <a:cs typeface="Times New Roman"/>
              </a:rPr>
              <a:t>”</a:t>
            </a:r>
            <a:r>
              <a:rPr lang="zh-CN" altLang="zh-CN" kern="100" dirty="0">
                <a:latin typeface="Times New Roman"/>
                <a:cs typeface="Times New Roman"/>
              </a:rPr>
              <a:t>指的是什么？</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村</a:t>
            </a:r>
            <a:r>
              <a:rPr lang="en-US" altLang="zh-CN" kern="100" dirty="0">
                <a:latin typeface="宋体"/>
                <a:cs typeface="Times New Roman"/>
              </a:rPr>
              <a:t>“</a:t>
            </a:r>
            <a:r>
              <a:rPr lang="zh-CN" altLang="zh-CN" kern="100" dirty="0">
                <a:latin typeface="Times New Roman"/>
                <a:cs typeface="Times New Roman"/>
              </a:rPr>
              <a:t>两委</a:t>
            </a:r>
            <a:r>
              <a:rPr lang="en-US" altLang="zh-CN" kern="100" dirty="0">
                <a:latin typeface="宋体"/>
                <a:cs typeface="Times New Roman"/>
              </a:rPr>
              <a:t>”</a:t>
            </a:r>
            <a:r>
              <a:rPr lang="zh-CN" altLang="zh-CN" kern="100" dirty="0">
                <a:latin typeface="Times New Roman"/>
                <a:cs typeface="Times New Roman"/>
              </a:rPr>
              <a:t>分别属于什么样的组织？</a:t>
            </a:r>
            <a:endParaRPr lang="zh-CN" altLang="zh-CN" sz="1050" kern="100" dirty="0">
              <a:latin typeface="宋体"/>
              <a:cs typeface="Courier New"/>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(1)</a:t>
            </a:r>
            <a:r>
              <a:rPr lang="zh-CN" altLang="zh-CN" kern="100" dirty="0">
                <a:latin typeface="Times New Roman"/>
                <a:ea typeface="华文楷体"/>
                <a:cs typeface="Times New Roman"/>
              </a:rPr>
              <a:t>村</a:t>
            </a:r>
            <a:r>
              <a:rPr lang="en-US" altLang="zh-CN" kern="100" dirty="0">
                <a:latin typeface="宋体"/>
                <a:cs typeface="Times New Roman"/>
              </a:rPr>
              <a:t>“</a:t>
            </a:r>
            <a:r>
              <a:rPr lang="zh-CN" altLang="zh-CN" kern="100" dirty="0">
                <a:latin typeface="Times New Roman"/>
                <a:ea typeface="华文楷体"/>
                <a:cs typeface="Times New Roman"/>
              </a:rPr>
              <a:t>两委</a:t>
            </a:r>
            <a:r>
              <a:rPr lang="en-US" altLang="zh-CN" kern="100" dirty="0">
                <a:latin typeface="宋体"/>
                <a:cs typeface="Times New Roman"/>
              </a:rPr>
              <a:t>”</a:t>
            </a:r>
            <a:r>
              <a:rPr lang="zh-CN" altLang="zh-CN" kern="100" dirty="0">
                <a:latin typeface="Times New Roman"/>
                <a:ea typeface="华文楷体"/>
                <a:cs typeface="Times New Roman"/>
              </a:rPr>
              <a:t>指的是村党支部委员会和村民委员会。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村党支部委员会是党的基层组织，坚持党的领导，发挥党的领导核心作用。②村民委员会是村民在农村基层党组织领导下，在居住地</a:t>
            </a:r>
            <a:r>
              <a:rPr lang="zh-CN" altLang="en-US" kern="100" dirty="0">
                <a:latin typeface="Times New Roman"/>
                <a:ea typeface="华文楷体"/>
                <a:cs typeface="Times New Roman"/>
              </a:rPr>
              <a:t>区</a:t>
            </a:r>
            <a:r>
              <a:rPr lang="zh-CN" altLang="zh-CN" kern="100" dirty="0">
                <a:latin typeface="Times New Roman"/>
                <a:ea typeface="华文楷体"/>
                <a:cs typeface="Times New Roman"/>
              </a:rPr>
              <a:t>，依法直接行使民主权利，实行自我管理、自我服务、自我教育、自我监督的基层群众性自治组织。</a:t>
            </a:r>
            <a:endParaRPr lang="zh-CN" altLang="zh-CN" sz="1050" kern="100" dirty="0">
              <a:effectLst/>
              <a:latin typeface="宋体"/>
              <a:cs typeface="Courier New"/>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．老旧小院普遍存在没有物业、日常事务协调难度大的问题。</a:t>
            </a:r>
            <a:r>
              <a:rPr lang="en-US" altLang="zh-CN" kern="100" dirty="0">
                <a:latin typeface="Times New Roman"/>
                <a:cs typeface="Courier New"/>
              </a:rPr>
              <a:t>S</a:t>
            </a:r>
            <a:r>
              <a:rPr lang="zh-CN" altLang="zh-CN" kern="100" dirty="0">
                <a:latin typeface="Times New Roman"/>
                <a:cs typeface="Times New Roman"/>
              </a:rPr>
              <a:t>市设立联席会议制度，街道和社区党组织牵头，由驻区单位、党员代表、居民代表、社会组织等组建对话平台，充分讨论，共同破解小院改造和治理僵局。这一做法的工作特色是</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．发挥人民的主体作用，吸纳多元主体合理表达，共建共治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．听取行业意见，采用少数服从多数的原则，齐抓共管</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．坚持党的领导，转变政府工作作风，践行群众观点</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．发扬人民民主，通过政治协商凝聚共识，促进社会和谐</a:t>
            </a:r>
            <a:endParaRPr lang="zh-CN" altLang="zh-CN" sz="1050" kern="100" dirty="0">
              <a:effectLst/>
              <a:latin typeface="宋体"/>
              <a:cs typeface="Courier New"/>
            </a:endParaRPr>
          </a:p>
        </p:txBody>
      </p:sp>
      <p:sp>
        <p:nvSpPr>
          <p:cNvPr id="3" name="矩形 2"/>
          <p:cNvSpPr/>
          <p:nvPr/>
        </p:nvSpPr>
        <p:spPr>
          <a:xfrm>
            <a:off x="324432" y="385215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Times New Roman"/>
                <a:ea typeface="华文楷体"/>
                <a:cs typeface="Courier New"/>
              </a:rPr>
              <a:t>S</a:t>
            </a:r>
            <a:r>
              <a:rPr lang="zh-CN" altLang="zh-CN" kern="100" dirty="0">
                <a:latin typeface="Times New Roman"/>
                <a:ea typeface="华文楷体"/>
                <a:cs typeface="Times New Roman"/>
              </a:rPr>
              <a:t>市设立联席会议制度，街道和社区党组织牵头，由驻区单位、党员代表、居民代表、社会组织等组建对话平台，充分讨论，共同破解小院改造和治理僵局，体现了动员社会力量，吸纳多元主体合理表达，共建共治的特色，</a:t>
            </a:r>
            <a:r>
              <a:rPr lang="en-US" altLang="zh-CN" kern="100" dirty="0">
                <a:latin typeface="Times New Roman"/>
                <a:ea typeface="华文楷体"/>
                <a:cs typeface="Courier New"/>
              </a:rPr>
              <a:t>A</a:t>
            </a:r>
            <a:r>
              <a:rPr lang="zh-CN" altLang="zh-CN" kern="100" dirty="0">
                <a:latin typeface="Times New Roman"/>
                <a:ea typeface="华文楷体"/>
                <a:cs typeface="Times New Roman"/>
              </a:rPr>
              <a:t>符合题意。题干不涉及听取行业意见，</a:t>
            </a:r>
            <a:r>
              <a:rPr lang="en-US" altLang="zh-CN" kern="100" dirty="0">
                <a:latin typeface="Times New Roman"/>
                <a:ea typeface="华文楷体"/>
                <a:cs typeface="Courier New"/>
              </a:rPr>
              <a:t>B</a:t>
            </a:r>
            <a:r>
              <a:rPr lang="zh-CN" altLang="zh-CN" kern="100" dirty="0">
                <a:latin typeface="Times New Roman"/>
                <a:ea typeface="华文楷体"/>
                <a:cs typeface="Times New Roman"/>
              </a:rPr>
              <a:t>不选。题干强调多元共治，推进基层治理，不涉及转变政府工作作风，</a:t>
            </a:r>
            <a:r>
              <a:rPr lang="en-US" altLang="zh-CN" kern="100" dirty="0">
                <a:latin typeface="Times New Roman"/>
                <a:ea typeface="华文楷体"/>
                <a:cs typeface="Courier New"/>
              </a:rPr>
              <a:t>C</a:t>
            </a:r>
            <a:r>
              <a:rPr lang="zh-CN" altLang="zh-CN" kern="100" dirty="0">
                <a:latin typeface="Times New Roman"/>
                <a:ea typeface="华文楷体"/>
                <a:cs typeface="Times New Roman"/>
              </a:rPr>
              <a:t>不选。政治协商是人民政协的职能，题干不涉及政治协商，</a:t>
            </a:r>
            <a:r>
              <a:rPr lang="en-US" altLang="zh-CN" kern="100" dirty="0">
                <a:latin typeface="Times New Roman"/>
                <a:ea typeface="华文楷体"/>
                <a:cs typeface="Courier New"/>
              </a:rPr>
              <a:t>D</a:t>
            </a:r>
            <a:r>
              <a:rPr lang="zh-CN" altLang="zh-CN" kern="100" dirty="0">
                <a:latin typeface="Times New Roman"/>
                <a:ea typeface="华文楷体"/>
                <a:cs typeface="Times New Roman"/>
              </a:rPr>
              <a:t>不选。</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．健全自治、法治、德治相结合的乡村治理体系是实施乡村振兴的要求，村民委员会是村民自我管理、自我服务、自我教育、自我监督的基层群众性自治组织。落实乡村振兴战略，村</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会可以</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按照少数服从多数原则，制定法规管理村务</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制定村规民约，发挥其强制力约束村民的行为</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举办农耕文化节，助力乡村振兴战略的实施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依法依规按时换届选举，夯实乡村治理根基</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364993" y="54913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2661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举办农耕文化节，有助于实现乡风文明，从而助力乡村振兴战略的实施，</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正确。依法依规按时换届选举，有助于实现乡村有效治理，夯实乡村治理根基，</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正确。制定法规的主体是有立法权的国家机关，村</a:t>
            </a:r>
            <a:r>
              <a:rPr lang="zh-CN" altLang="en-US" kern="100" dirty="0">
                <a:latin typeface="Times New Roman"/>
                <a:ea typeface="华文楷体"/>
                <a:cs typeface="Times New Roman"/>
              </a:rPr>
              <a:t>民</a:t>
            </a:r>
            <a:r>
              <a:rPr lang="zh-CN" altLang="zh-CN" kern="100" dirty="0">
                <a:latin typeface="Times New Roman"/>
                <a:ea typeface="华文楷体"/>
                <a:cs typeface="Times New Roman"/>
              </a:rPr>
              <a:t>委</a:t>
            </a:r>
            <a:r>
              <a:rPr lang="zh-CN" altLang="en-US" kern="100" dirty="0">
                <a:latin typeface="Times New Roman"/>
                <a:ea typeface="华文楷体"/>
                <a:cs typeface="Times New Roman"/>
              </a:rPr>
              <a:t>员</a:t>
            </a:r>
            <a:r>
              <a:rPr lang="zh-CN" altLang="zh-CN" kern="100" dirty="0">
                <a:latin typeface="Times New Roman"/>
                <a:ea typeface="华文楷体"/>
                <a:cs typeface="Times New Roman"/>
              </a:rPr>
              <a:t>会无权制定法规，</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错误。村规民约对村民有一定的约束力和引导力，没有强制力，</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59962401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3773448619"/>
              </p:ext>
            </p:extLst>
          </p:nvPr>
        </p:nvGraphicFramePr>
        <p:xfrm>
          <a:off x="576263" y="2339987"/>
          <a:ext cx="10369550" cy="1368152"/>
        </p:xfrm>
        <a:graphic>
          <a:graphicData uri="http://schemas.openxmlformats.org/drawingml/2006/table">
            <a:tbl>
              <a:tblPr/>
              <a:tblGrid>
                <a:gridCol w="10369550">
                  <a:extLst>
                    <a:ext uri="{9D8B030D-6E8A-4147-A177-3AD203B41FA5}">
                      <a16:colId xmlns:a16="http://schemas.microsoft.com/office/drawing/2014/main" val="20000"/>
                    </a:ext>
                  </a:extLst>
                </a:gridCol>
              </a:tblGrid>
              <a:tr h="1368152">
                <a:tc>
                  <a:txBody>
                    <a:bodyPr/>
                    <a:lstStyle/>
                    <a:p>
                      <a:pPr algn="l">
                        <a:lnSpc>
                          <a:spcPct val="140000"/>
                        </a:lnSpc>
                        <a:spcAft>
                          <a:spcPts val="0"/>
                        </a:spcAft>
                      </a:pPr>
                      <a:r>
                        <a:rPr lang="en-US" altLang="zh-CN" sz="2800" b="1" kern="100" dirty="0">
                          <a:effectLst/>
                          <a:latin typeface="宋体" panose="02010600030101010101" pitchFamily="2" charset="-122"/>
                          <a:ea typeface="宋体" panose="02010600030101010101" pitchFamily="2" charset="-122"/>
                          <a:cs typeface="Courier New"/>
                        </a:rPr>
                        <a:t>1</a:t>
                      </a:r>
                      <a:r>
                        <a:rPr lang="zh-CN" altLang="zh-CN" sz="2800" b="1" kern="100" dirty="0">
                          <a:effectLst/>
                          <a:latin typeface="宋体" panose="02010600030101010101" pitchFamily="2" charset="-122"/>
                          <a:ea typeface="宋体" panose="02010600030101010101" pitchFamily="2" charset="-122"/>
                          <a:cs typeface="Times New Roman"/>
                        </a:rPr>
                        <a:t>．明确我国基层群众自治的组织形式、地位和要求。</a:t>
                      </a:r>
                      <a:endParaRPr lang="zh-CN" altLang="zh-CN" sz="2800" kern="100" dirty="0">
                        <a:effectLst/>
                        <a:latin typeface="宋体" panose="02010600030101010101" pitchFamily="2" charset="-122"/>
                        <a:ea typeface="宋体" panose="02010600030101010101" pitchFamily="2" charset="-122"/>
                        <a:cs typeface="Courier New"/>
                      </a:endParaRPr>
                    </a:p>
                    <a:p>
                      <a:r>
                        <a:rPr lang="en-US" altLang="zh-CN" sz="2800" b="1" dirty="0">
                          <a:effectLst/>
                          <a:latin typeface="Times New Roman"/>
                          <a:ea typeface="宋体"/>
                        </a:rPr>
                        <a:t>2</a:t>
                      </a:r>
                      <a:r>
                        <a:rPr lang="zh-CN" altLang="zh-CN" sz="2800" b="1" dirty="0">
                          <a:effectLst/>
                          <a:latin typeface="Times New Roman"/>
                          <a:ea typeface="宋体"/>
                          <a:cs typeface="Times New Roman"/>
                        </a:rPr>
                        <a:t>．了解人民群众直接行使民主权利的生动实践及其表现。</a:t>
                      </a:r>
                      <a:endParaRPr lang="zh-CN" sz="1050" kern="100" dirty="0">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339795"/>
          </a:xfrm>
        </p:spPr>
        <p:txBody>
          <a:bodyPr/>
          <a:lstStyle/>
          <a:p>
            <a:pPr algn="just">
              <a:lnSpc>
                <a:spcPct val="123000"/>
              </a:lnSpc>
              <a:spcAft>
                <a:spcPts val="0"/>
              </a:spcAft>
            </a:pPr>
            <a:r>
              <a:rPr lang="en-US" altLang="zh-CN" kern="100" dirty="0">
                <a:latin typeface="Times New Roman"/>
                <a:cs typeface="Courier New"/>
              </a:rPr>
              <a:t>3</a:t>
            </a:r>
            <a:r>
              <a:rPr lang="zh-CN" altLang="zh-CN" kern="100" dirty="0">
                <a:latin typeface="Times New Roman"/>
                <a:cs typeface="Times New Roman"/>
              </a:rPr>
              <a:t>．治国安邦，重在基层。社会治理的重心必须落实到城乡社区，社区服务和管理能力强了，社会治理的基础就实了。党的二十大报告指出，健全共建共治共享的社会治理制度，提升社会治理效能。健全城乡社区治理体系，及时把矛盾纠纷化解在基层、化解在萌芽状态。材料说明</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3000"/>
              </a:lnSpc>
              <a:spcAft>
                <a:spcPts val="0"/>
              </a:spcAft>
            </a:pPr>
            <a:r>
              <a:rPr lang="en-US" altLang="zh-CN" kern="100" dirty="0">
                <a:latin typeface="Times New Roman"/>
                <a:cs typeface="Courier New"/>
              </a:rPr>
              <a:t>①</a:t>
            </a:r>
            <a:r>
              <a:rPr lang="zh-CN" altLang="zh-CN" kern="100" dirty="0">
                <a:latin typeface="Times New Roman"/>
                <a:cs typeface="Times New Roman"/>
              </a:rPr>
              <a:t>推动基层社区治理力量合理整合，增强社区管理和服务能力</a:t>
            </a:r>
            <a:endParaRPr lang="zh-CN" altLang="zh-CN" sz="1050" kern="100" dirty="0">
              <a:latin typeface="宋体"/>
              <a:cs typeface="Courier New"/>
            </a:endParaRPr>
          </a:p>
          <a:p>
            <a:pPr algn="just">
              <a:lnSpc>
                <a:spcPct val="123000"/>
              </a:lnSpc>
              <a:spcAft>
                <a:spcPts val="0"/>
              </a:spcAft>
            </a:pPr>
            <a:r>
              <a:rPr lang="en-US" altLang="zh-CN" kern="100" dirty="0">
                <a:latin typeface="Times New Roman"/>
                <a:cs typeface="Courier New"/>
              </a:rPr>
              <a:t>②</a:t>
            </a:r>
            <a:r>
              <a:rPr lang="zh-CN" altLang="zh-CN" kern="100" dirty="0">
                <a:latin typeface="Times New Roman"/>
                <a:cs typeface="Times New Roman"/>
              </a:rPr>
              <a:t>提升社区党组织基层治理工作水平，保证社区治理高效化</a:t>
            </a:r>
            <a:endParaRPr lang="zh-CN" altLang="zh-CN" sz="1050" kern="100" dirty="0">
              <a:latin typeface="宋体"/>
              <a:cs typeface="Courier New"/>
            </a:endParaRPr>
          </a:p>
          <a:p>
            <a:pPr algn="just">
              <a:lnSpc>
                <a:spcPct val="123000"/>
              </a:lnSpc>
              <a:spcAft>
                <a:spcPts val="0"/>
              </a:spcAft>
            </a:pPr>
            <a:r>
              <a:rPr lang="en-US" altLang="zh-CN" kern="100" dirty="0">
                <a:latin typeface="Times New Roman"/>
                <a:cs typeface="Courier New"/>
              </a:rPr>
              <a:t>③</a:t>
            </a:r>
            <a:r>
              <a:rPr lang="zh-CN" altLang="zh-CN" kern="100" dirty="0">
                <a:latin typeface="Times New Roman"/>
                <a:cs typeface="Times New Roman"/>
              </a:rPr>
              <a:t>落实民主协商共议机制，夯实社区自治和城市治理的基础</a:t>
            </a:r>
            <a:endParaRPr lang="zh-CN" altLang="zh-CN" sz="1050" kern="100" dirty="0">
              <a:latin typeface="宋体"/>
              <a:cs typeface="Courier New"/>
            </a:endParaRPr>
          </a:p>
          <a:p>
            <a:pPr algn="just">
              <a:lnSpc>
                <a:spcPct val="123000"/>
              </a:lnSpc>
              <a:spcAft>
                <a:spcPts val="0"/>
              </a:spcAft>
            </a:pPr>
            <a:r>
              <a:rPr lang="en-US" altLang="zh-CN" kern="100" dirty="0">
                <a:latin typeface="Times New Roman"/>
                <a:cs typeface="Courier New"/>
              </a:rPr>
              <a:t>④</a:t>
            </a:r>
            <a:r>
              <a:rPr lang="zh-CN" altLang="zh-CN" kern="100" dirty="0">
                <a:latin typeface="Times New Roman"/>
                <a:cs typeface="Times New Roman"/>
              </a:rPr>
              <a:t>社会治理要充分维护好基层群众在基层民主管理中的主体地位</a:t>
            </a:r>
            <a:r>
              <a:rPr lang="en-US" altLang="zh-CN" kern="100" dirty="0">
                <a:latin typeface="Times New Roman"/>
                <a:cs typeface="Courier New"/>
              </a:rPr>
              <a:t> </a:t>
            </a:r>
            <a:endParaRPr lang="zh-CN" altLang="zh-CN" sz="1050" kern="100" dirty="0">
              <a:latin typeface="宋体"/>
              <a:cs typeface="Courier New"/>
            </a:endParaRPr>
          </a:p>
          <a:p>
            <a:pPr algn="just">
              <a:lnSpc>
                <a:spcPct val="123000"/>
              </a:lnSpc>
              <a:spcAft>
                <a:spcPts val="0"/>
              </a:spcAft>
            </a:pPr>
            <a:r>
              <a:rPr lang="en-US" altLang="zh-CN" kern="100" dirty="0">
                <a:latin typeface="Times New Roman"/>
                <a:cs typeface="Courier New"/>
              </a:rPr>
              <a:t> 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052625" y="547233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157680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治国安邦，重在基层，说明社会治理要充分维护好基层群众在基层民主管理中的主体地位，④正确。党的二十大报告指出，要健全共建共治共享的社会治理制度，提升社会治理效能。这表明我国推动基层社区治理力量合理整合，增强社区管理和服务能力，①正确。基层党组织在我国基层治理工作中起领导作用，但材料并未涉及基层党组织的作用，②排除。社区居民自己选举当家人，这是社区自治的基础，而不是民主协商，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292929579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118179"/>
            <a:ext cx="10693400" cy="522534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Aft>
                <a:spcPts val="0"/>
              </a:spcAft>
            </a:pPr>
            <a:r>
              <a:rPr lang="zh-CN" altLang="zh-CN" kern="100" dirty="0">
                <a:latin typeface="Times New Roman"/>
                <a:ea typeface="华文仿宋"/>
                <a:cs typeface="Times New Roman"/>
              </a:rPr>
              <a:t>我国基层群众性自治组织与基层政权组织的关系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基层政权组织，在农村是指乡镇一级人民代表大会和人民政府；在城市是指县或不设区的市、市辖区的人民代表大会和人民政府。基层群众性自治组织，包括</a:t>
            </a:r>
            <a:r>
              <a:rPr lang="zh-CN" altLang="en-US" kern="100" dirty="0">
                <a:latin typeface="Times New Roman"/>
                <a:ea typeface="华文仿宋"/>
                <a:cs typeface="Times New Roman"/>
              </a:rPr>
              <a:t>农村的</a:t>
            </a:r>
            <a:r>
              <a:rPr lang="zh-CN" altLang="zh-CN" kern="100" dirty="0">
                <a:latin typeface="Times New Roman"/>
                <a:ea typeface="华文仿宋"/>
                <a:cs typeface="Times New Roman"/>
              </a:rPr>
              <a:t>村民委员会</a:t>
            </a:r>
            <a:r>
              <a:rPr lang="zh-CN" altLang="en-US" kern="100" dirty="0">
                <a:latin typeface="Times New Roman"/>
                <a:ea typeface="华文仿宋"/>
                <a:cs typeface="Times New Roman"/>
              </a:rPr>
              <a:t>和</a:t>
            </a:r>
            <a:r>
              <a:rPr lang="zh-CN" altLang="zh-CN" kern="100" dirty="0">
                <a:latin typeface="Times New Roman"/>
                <a:ea typeface="华文仿宋"/>
                <a:cs typeface="Times New Roman"/>
              </a:rPr>
              <a:t>城市</a:t>
            </a:r>
            <a:r>
              <a:rPr lang="zh-CN" altLang="en-US" kern="100" dirty="0">
                <a:latin typeface="Times New Roman"/>
                <a:ea typeface="华文仿宋"/>
                <a:cs typeface="Times New Roman"/>
              </a:rPr>
              <a:t>的</a:t>
            </a:r>
            <a:r>
              <a:rPr lang="zh-CN" altLang="zh-CN" kern="100" dirty="0">
                <a:latin typeface="Times New Roman"/>
                <a:ea typeface="华文仿宋"/>
                <a:cs typeface="Times New Roman"/>
              </a:rPr>
              <a:t>居民委员会等，它们不是国家机关。</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基层政权组织与基层群众性自治组织是指导与被指导的关系。基层政权组织对村民委员会和居民委员会的工作给予指导、支持和帮助，但不得干预依法属于村民委员会和居民委员会自治范围内的事情。基层群众性自治组织与基层政权组织是协助与被协助的关系，村民委员会和居民委员会协助基层政权组织开展工作。</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611795"/>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人民群众直接行使民主权利的生动实践</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6077433"/>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习近平总书记指出：</a:t>
            </a:r>
            <a:r>
              <a:rPr lang="en-US" altLang="zh-CN" kern="100" dirty="0">
                <a:latin typeface="宋体"/>
                <a:cs typeface="Times New Roman"/>
              </a:rPr>
              <a:t>“</a:t>
            </a:r>
            <a:r>
              <a:rPr lang="zh-CN" altLang="zh-CN" kern="100" dirty="0">
                <a:latin typeface="Times New Roman"/>
                <a:ea typeface="华文楷体"/>
                <a:cs typeface="Times New Roman"/>
              </a:rPr>
              <a:t>要完善基层群众自治机制，调动城乡群众、企事业单位、社会组织自主自治的积极性，打造人人有责、人人尽责的社会治理共同体。</a:t>
            </a:r>
            <a:r>
              <a:rPr lang="en-US" altLang="zh-CN" kern="100" dirty="0">
                <a:latin typeface="宋体"/>
                <a:cs typeface="Times New Roman"/>
              </a:rPr>
              <a:t>”</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为什么要完善基层群众自治机制？</a:t>
            </a:r>
            <a:endParaRPr lang="zh-CN" altLang="zh-CN" sz="1050" kern="100" dirty="0">
              <a:latin typeface="宋体"/>
              <a:cs typeface="Courier New"/>
            </a:endParaRPr>
          </a:p>
          <a:p>
            <a:pPr algn="just">
              <a:lnSpc>
                <a:spcPct val="150000"/>
              </a:lnSpc>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基层群众自治制度是我国的一项基本政治制度。②发展基层民主，保障人民群众享有更多更切实的民主权利，是我国社会主义民主政治建设的重要内容。③</a:t>
            </a:r>
            <a:r>
              <a:rPr lang="zh-CN" altLang="zh-CN" kern="100" dirty="0">
                <a:latin typeface="Calibri" panose="020F0502020204030204" pitchFamily="34" charset="0"/>
                <a:ea typeface="楷体" panose="02010609060101010101" pitchFamily="49" charset="-122"/>
                <a:cs typeface="Times New Roman" panose="02020603050405020304" pitchFamily="18" charset="0"/>
              </a:rPr>
              <a:t>基层民主是全过程人民民主的重要体现。发展基层民主，完善基层群众自治制度，是社会主义民主政治建设的基础。</a:t>
            </a:r>
            <a:endParaRPr lang="zh-CN" altLang="zh-CN" sz="2000" kern="100" dirty="0">
              <a:latin typeface="Calibri" panose="020F0502020204030204" pitchFamily="34" charset="0"/>
              <a:cs typeface="Times New Roman" panose="02020603050405020304" pitchFamily="18" charset="0"/>
            </a:endParaRPr>
          </a:p>
          <a:p>
            <a:pPr algn="just">
              <a:lnSpc>
                <a:spcPct val="120000"/>
              </a:lnSpc>
              <a:spcAft>
                <a:spcPts val="0"/>
              </a:spcAft>
            </a:pP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习近平总书记在党的二十大报告中指出，健全基层党组织领导的基层群众自治机制，加强基层组织建设，完善基层直接民主制度体系和工作体系，增强城乡社区群众自我管理、自我服务、自我教育、自我监督的实效。</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请为健全基层党组织领导的基层群众自治机制提出你的建议。</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在基层党组织的领导下，以自治增活力，健全基层群众自治机制，扩大基层群众自治范围，完善民主管理制度，实现城乡民主选举、民主协商、民主决策、民主管理、民主监督的自治功能。</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2775"/>
          </a:xfrm>
        </p:spPr>
        <p:txBody>
          <a:bodyPr/>
          <a:lstStyle/>
          <a:p>
            <a:pPr algn="just">
              <a:lnSpc>
                <a:spcPct val="114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latin typeface="Times New Roman"/>
                <a:ea typeface="华文楷体"/>
                <a:cs typeface="Courier New"/>
              </a:rPr>
              <a:t>(2025·</a:t>
            </a:r>
            <a:r>
              <a:rPr lang="zh-CN" altLang="zh-CN" kern="100" dirty="0">
                <a:latin typeface="Times New Roman"/>
                <a:ea typeface="华文楷体"/>
                <a:cs typeface="Times New Roman"/>
              </a:rPr>
              <a:t>山东卷</a:t>
            </a:r>
            <a:r>
              <a:rPr lang="en-US" altLang="zh-CN" kern="100" dirty="0">
                <a:latin typeface="Times New Roman"/>
                <a:ea typeface="华文楷体"/>
                <a:cs typeface="Courier New"/>
              </a:rPr>
              <a:t>)</a:t>
            </a:r>
            <a:r>
              <a:rPr lang="zh-CN" altLang="zh-CN" kern="100" dirty="0">
                <a:latin typeface="Times New Roman"/>
                <a:cs typeface="Times New Roman"/>
              </a:rPr>
              <a:t>近年来，</a:t>
            </a:r>
            <a:r>
              <a:rPr lang="en-US" altLang="zh-CN" kern="100" dirty="0">
                <a:latin typeface="Times New Roman"/>
                <a:cs typeface="Courier New"/>
              </a:rPr>
              <a:t>J</a:t>
            </a:r>
            <a:r>
              <a:rPr lang="zh-CN" altLang="zh-CN" kern="100" dirty="0">
                <a:latin typeface="Times New Roman"/>
                <a:cs typeface="Times New Roman"/>
              </a:rPr>
              <a:t>镇开展</a:t>
            </a:r>
            <a:r>
              <a:rPr lang="en-US" altLang="zh-CN" kern="100" dirty="0">
                <a:latin typeface="宋体"/>
                <a:cs typeface="Times New Roman"/>
              </a:rPr>
              <a:t>“</a:t>
            </a:r>
            <a:r>
              <a:rPr lang="zh-CN" altLang="zh-CN" kern="100" dirty="0">
                <a:latin typeface="Times New Roman"/>
                <a:cs typeface="Times New Roman"/>
              </a:rPr>
              <a:t>乡村新社区</a:t>
            </a:r>
            <a:r>
              <a:rPr lang="en-US" altLang="zh-CN" kern="100" dirty="0">
                <a:latin typeface="宋体"/>
                <a:cs typeface="Times New Roman"/>
              </a:rPr>
              <a:t>”</a:t>
            </a:r>
            <a:r>
              <a:rPr lang="zh-CN" altLang="zh-CN" kern="100" dirty="0">
                <a:latin typeface="Times New Roman"/>
                <a:cs typeface="Times New Roman"/>
              </a:rPr>
              <a:t>建设，将全镇</a:t>
            </a:r>
            <a:r>
              <a:rPr lang="en-US" altLang="zh-CN" kern="100" dirty="0">
                <a:latin typeface="Times New Roman"/>
                <a:cs typeface="Courier New"/>
              </a:rPr>
              <a:t>15</a:t>
            </a:r>
            <a:r>
              <a:rPr lang="zh-CN" altLang="zh-CN" kern="100" dirty="0">
                <a:latin typeface="Times New Roman"/>
                <a:cs typeface="Times New Roman"/>
              </a:rPr>
              <a:t>个村庄整合成</a:t>
            </a:r>
            <a:r>
              <a:rPr lang="en-US" altLang="zh-CN" kern="100" dirty="0">
                <a:latin typeface="Times New Roman"/>
                <a:cs typeface="Courier New"/>
              </a:rPr>
              <a:t>3</a:t>
            </a:r>
            <a:r>
              <a:rPr lang="zh-CN" altLang="zh-CN" kern="100" dirty="0">
                <a:latin typeface="Times New Roman"/>
                <a:cs typeface="Times New Roman"/>
              </a:rPr>
              <a:t>个新社区，成立新社区</a:t>
            </a:r>
            <a:r>
              <a:rPr lang="en-US" altLang="zh-CN" kern="100" dirty="0">
                <a:latin typeface="宋体"/>
                <a:cs typeface="Times New Roman"/>
              </a:rPr>
              <a:t>“</a:t>
            </a:r>
            <a:r>
              <a:rPr lang="zh-CN" altLang="zh-CN" kern="100" dirty="0">
                <a:latin typeface="Times New Roman"/>
                <a:cs typeface="Times New Roman"/>
              </a:rPr>
              <a:t>大党委</a:t>
            </a:r>
            <a:r>
              <a:rPr lang="en-US" altLang="zh-CN" kern="100" dirty="0">
                <a:latin typeface="宋体"/>
                <a:cs typeface="Times New Roman"/>
              </a:rPr>
              <a:t>”</a:t>
            </a:r>
            <a:r>
              <a:rPr lang="zh-CN" altLang="zh-CN" kern="100" dirty="0">
                <a:latin typeface="Times New Roman"/>
                <a:cs typeface="Times New Roman"/>
              </a:rPr>
              <a:t>，建立</a:t>
            </a:r>
            <a:r>
              <a:rPr lang="en-US" altLang="zh-CN" kern="100" dirty="0">
                <a:latin typeface="宋体"/>
                <a:cs typeface="Times New Roman"/>
              </a:rPr>
              <a:t>“</a:t>
            </a:r>
            <a:r>
              <a:rPr lang="zh-CN" altLang="zh-CN" kern="100" dirty="0">
                <a:latin typeface="Times New Roman"/>
                <a:cs typeface="Times New Roman"/>
              </a:rPr>
              <a:t>镇＋新社区＋村</a:t>
            </a:r>
            <a:r>
              <a:rPr lang="en-US" altLang="zh-CN" kern="100" dirty="0">
                <a:latin typeface="宋体"/>
                <a:cs typeface="Times New Roman"/>
              </a:rPr>
              <a:t>”</a:t>
            </a:r>
            <a:r>
              <a:rPr lang="zh-CN" altLang="zh-CN" kern="100" dirty="0">
                <a:latin typeface="Times New Roman"/>
                <a:cs typeface="Times New Roman"/>
              </a:rPr>
              <a:t>三级协商议事机制，最大程度整合资源，推动乡村振兴</a:t>
            </a:r>
            <a:r>
              <a:rPr lang="zh-CN" altLang="zh-CN" kern="100" dirty="0">
                <a:latin typeface="宋体"/>
                <a:cs typeface="Times New Roman"/>
              </a:rPr>
              <a:t>“</a:t>
            </a:r>
            <a:r>
              <a:rPr lang="zh-CN" altLang="zh-CN" kern="100" dirty="0">
                <a:latin typeface="Times New Roman"/>
                <a:cs typeface="Times New Roman"/>
              </a:rPr>
              <a:t>大民生</a:t>
            </a:r>
            <a:r>
              <a:rPr lang="zh-CN" altLang="zh-CN" kern="100" dirty="0">
                <a:latin typeface="宋体"/>
                <a:cs typeface="Times New Roman"/>
              </a:rPr>
              <a:t>”</a:t>
            </a:r>
            <a:r>
              <a:rPr lang="zh-CN" altLang="zh-CN" kern="100" dirty="0">
                <a:latin typeface="Times New Roman"/>
                <a:cs typeface="Times New Roman"/>
              </a:rPr>
              <a:t>。其中，</a:t>
            </a:r>
            <a:r>
              <a:rPr lang="en-US" altLang="zh-CN" kern="100" dirty="0">
                <a:latin typeface="Times New Roman"/>
                <a:cs typeface="Courier New"/>
              </a:rPr>
              <a:t>X</a:t>
            </a:r>
            <a:r>
              <a:rPr lang="zh-CN" altLang="zh-CN" kern="100" dirty="0">
                <a:latin typeface="Times New Roman"/>
                <a:cs typeface="Times New Roman"/>
              </a:rPr>
              <a:t>新社区多次召开协商议事会，探索出特色农文旅融合发展之路，实现了村集体与村民双增收。材料表明</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①</a:t>
            </a:r>
            <a:r>
              <a:rPr lang="en-US" altLang="zh-CN" kern="100" dirty="0">
                <a:latin typeface="宋体"/>
                <a:cs typeface="Times New Roman"/>
              </a:rPr>
              <a:t>“</a:t>
            </a:r>
            <a:r>
              <a:rPr lang="zh-CN" altLang="zh-CN" kern="100" dirty="0">
                <a:latin typeface="Times New Roman"/>
                <a:cs typeface="Times New Roman"/>
              </a:rPr>
              <a:t>大党委</a:t>
            </a:r>
            <a:r>
              <a:rPr lang="en-US" altLang="zh-CN" kern="100" dirty="0">
                <a:latin typeface="宋体"/>
                <a:cs typeface="Times New Roman"/>
              </a:rPr>
              <a:t>”</a:t>
            </a:r>
            <a:r>
              <a:rPr lang="zh-CN" altLang="zh-CN" kern="100" dirty="0">
                <a:latin typeface="Times New Roman"/>
                <a:cs typeface="Times New Roman"/>
              </a:rPr>
              <a:t>的设置有利于加强基层党组织对乡村振兴工作的管理　</a:t>
            </a:r>
            <a:r>
              <a:rPr lang="en-US" altLang="zh-CN" kern="100" dirty="0">
                <a:latin typeface="Times New Roman"/>
                <a:cs typeface="Courier New"/>
              </a:rPr>
              <a:t>②</a:t>
            </a:r>
            <a:r>
              <a:rPr lang="zh-CN" altLang="zh-CN" kern="100" dirty="0">
                <a:latin typeface="Times New Roman"/>
                <a:cs typeface="Times New Roman"/>
              </a:rPr>
              <a:t>新社区的成立有利于扩大基层政权行使行政管理职权的范围　</a:t>
            </a:r>
            <a:endParaRPr lang="en-US" altLang="zh-CN" kern="100" dirty="0">
              <a:latin typeface="Times New Roman"/>
              <a:cs typeface="Times New Roman"/>
            </a:endParaRPr>
          </a:p>
          <a:p>
            <a:pPr algn="just">
              <a:lnSpc>
                <a:spcPct val="114000"/>
              </a:lnSpc>
              <a:spcAft>
                <a:spcPts val="0"/>
              </a:spcAft>
            </a:pPr>
            <a:r>
              <a:rPr lang="en-US" altLang="zh-CN" kern="100" dirty="0">
                <a:latin typeface="Times New Roman"/>
                <a:cs typeface="Courier New"/>
              </a:rPr>
              <a:t>③</a:t>
            </a:r>
            <a:r>
              <a:rPr lang="zh-CN" altLang="zh-CN" kern="100" dirty="0">
                <a:latin typeface="Times New Roman"/>
                <a:cs typeface="Times New Roman"/>
              </a:rPr>
              <a:t>三级协商议事机制丰富了村民参与社区事务的基层民主实践</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④</a:t>
            </a:r>
            <a:r>
              <a:rPr lang="en-US" altLang="zh-CN" kern="100" dirty="0">
                <a:latin typeface="宋体"/>
                <a:cs typeface="Times New Roman"/>
              </a:rPr>
              <a:t>“</a:t>
            </a:r>
            <a:r>
              <a:rPr lang="zh-CN" altLang="zh-CN" kern="100" dirty="0">
                <a:latin typeface="Times New Roman"/>
                <a:cs typeface="Times New Roman"/>
              </a:rPr>
              <a:t>乡村新社区</a:t>
            </a:r>
            <a:r>
              <a:rPr lang="en-US" altLang="zh-CN" kern="100" dirty="0">
                <a:latin typeface="宋体"/>
                <a:cs typeface="Times New Roman"/>
              </a:rPr>
              <a:t>”</a:t>
            </a:r>
            <a:r>
              <a:rPr lang="zh-CN" altLang="zh-CN" kern="100" dirty="0">
                <a:latin typeface="Times New Roman"/>
                <a:cs typeface="Times New Roman"/>
              </a:rPr>
              <a:t>的建设有利于完善共建共治共享的乡村治理体系</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328989" y="5510080"/>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7030250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25341"/>
          </a:xfrm>
        </p:spPr>
        <p:txBody>
          <a:bodyPr/>
          <a:lstStyle/>
          <a:p>
            <a:pPr algn="just">
              <a:lnSpc>
                <a:spcPct val="120000"/>
              </a:lnSpc>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基层党组织领导乡村振兴工作，发挥战斗堡垒作用，而不是管理，①错误。在我国，基层政权包括乡、民族乡、镇的人民代表大会和人民政府以及市</a:t>
            </a:r>
            <a:r>
              <a:rPr lang="en-US" altLang="zh-CN" kern="100" dirty="0">
                <a:latin typeface="Times New Roman"/>
                <a:ea typeface="华文楷体"/>
                <a:cs typeface="Courier New"/>
              </a:rPr>
              <a:t>(</a:t>
            </a:r>
            <a:r>
              <a:rPr lang="zh-CN" altLang="zh-CN" kern="100" dirty="0">
                <a:latin typeface="Times New Roman"/>
                <a:ea typeface="华文楷体"/>
                <a:cs typeface="Times New Roman"/>
              </a:rPr>
              <a:t>不设区的市</a:t>
            </a:r>
            <a:r>
              <a:rPr lang="en-US" altLang="zh-CN" kern="100" dirty="0">
                <a:latin typeface="Times New Roman"/>
                <a:ea typeface="华文楷体"/>
                <a:cs typeface="Courier New"/>
              </a:rPr>
              <a:t>)</a:t>
            </a:r>
            <a:r>
              <a:rPr lang="zh-CN" altLang="zh-CN" kern="100" dirty="0">
                <a:latin typeface="Times New Roman"/>
                <a:ea typeface="华文楷体"/>
                <a:cs typeface="Times New Roman"/>
              </a:rPr>
              <a:t>、市辖区的人民代表大会和人民政府。新社区并非基层政权，其成立与扩大基层政权行使行政管理职权的范围无必然关系，②错误。三级协商议事机制的建立，为村民提供了更多参与社区事务的途径和平台，丰富了村民参与社区事务的基层民主实践，③正确。整合全镇村庄，成立</a:t>
            </a:r>
            <a:r>
              <a:rPr lang="zh-CN" altLang="zh-CN" kern="100" dirty="0">
                <a:latin typeface="宋体"/>
                <a:cs typeface="Times New Roman"/>
              </a:rPr>
              <a:t>“</a:t>
            </a:r>
            <a:r>
              <a:rPr lang="zh-CN" altLang="zh-CN" kern="100" dirty="0">
                <a:latin typeface="Times New Roman"/>
                <a:ea typeface="华文楷体"/>
                <a:cs typeface="Times New Roman"/>
              </a:rPr>
              <a:t>大党委</a:t>
            </a:r>
            <a:r>
              <a:rPr lang="zh-CN" altLang="zh-CN" kern="100" dirty="0">
                <a:latin typeface="宋体"/>
                <a:cs typeface="Times New Roman"/>
              </a:rPr>
              <a:t>”</a:t>
            </a:r>
            <a:r>
              <a:rPr lang="zh-CN" altLang="zh-CN" kern="100" dirty="0">
                <a:latin typeface="Times New Roman"/>
                <a:ea typeface="华文楷体"/>
                <a:cs typeface="Times New Roman"/>
              </a:rPr>
              <a:t>，建立三级协商议事机制，这一模式让各方力量共同参与到乡村治理中来，有利于完善共建共治共享的乡村治理体系，推动乡村振兴，④正确。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700039403"/>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．城乡社区协商是中国特色社会主义民主政治建设的重要组成部分，是最广泛、最直接、最生动的社会主义民主协商形式。居民可以及时对小区的公共事务提出意见和建议，社区党委、居</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会和小区物业管理委员会能及时了解居民的真实想法和需求。城乡社区协商是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发扬社会主义民主的有效形式</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扩大公民政治权利的有效途径</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居民监督居</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会工作的重要途径</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居民直接管理基层公共事务的体现</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052625" y="52923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973674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10850"/>
            <a:ext cx="10692000" cy="2505301"/>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居民可以及时对小区公共事务提出意见和建议，体现了公民直接参与民主管理，是发扬社会主义民主的有效形式，①④正确。公民享有的政治权利是宪法明确规定的，不能随意扩大或减少，②错误。上述措施属于民主管理而不是民主监督，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40797490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59132"/>
          </a:xfrm>
        </p:spPr>
        <p:txBody>
          <a:bodyPr/>
          <a:lstStyle/>
          <a:p>
            <a:pPr algn="just">
              <a:spcAft>
                <a:spcPts val="0"/>
              </a:spcAft>
            </a:pPr>
            <a:r>
              <a:rPr lang="en-US" altLang="zh-CN" sz="2700" kern="100" dirty="0">
                <a:latin typeface="Times New Roman"/>
                <a:cs typeface="Courier New"/>
              </a:rPr>
              <a:t>3</a:t>
            </a:r>
            <a:r>
              <a:rPr lang="zh-CN" altLang="zh-CN" sz="2700" kern="100" dirty="0">
                <a:latin typeface="Times New Roman"/>
                <a:cs typeface="Times New Roman"/>
              </a:rPr>
              <a:t>．某社区积极推进智慧社区建设，探索推进</a:t>
            </a:r>
            <a:r>
              <a:rPr lang="en-US" altLang="zh-CN" sz="2700" kern="100" dirty="0">
                <a:latin typeface="宋体"/>
                <a:cs typeface="Times New Roman"/>
              </a:rPr>
              <a:t>“</a:t>
            </a:r>
            <a:r>
              <a:rPr lang="zh-CN" altLang="zh-CN" sz="2700" kern="100" dirty="0">
                <a:latin typeface="Times New Roman"/>
                <a:cs typeface="Times New Roman"/>
              </a:rPr>
              <a:t>社区通</a:t>
            </a:r>
            <a:r>
              <a:rPr lang="en-US" altLang="zh-CN" sz="2700" kern="100" dirty="0">
                <a:latin typeface="宋体"/>
                <a:cs typeface="Times New Roman"/>
              </a:rPr>
              <a:t>”</a:t>
            </a:r>
            <a:r>
              <a:rPr lang="zh-CN" altLang="zh-CN" sz="2700" kern="100" dirty="0">
                <a:latin typeface="Times New Roman"/>
                <a:cs typeface="Times New Roman"/>
              </a:rPr>
              <a:t>智慧平台试点使用，实现线上说事议事、线上联动解决，将线下服务提档升级为</a:t>
            </a:r>
            <a:r>
              <a:rPr lang="en-US" altLang="zh-CN" sz="2700" kern="100" dirty="0">
                <a:latin typeface="宋体"/>
                <a:cs typeface="Times New Roman"/>
              </a:rPr>
              <a:t>“</a:t>
            </a:r>
            <a:r>
              <a:rPr lang="zh-CN" altLang="zh-CN" sz="2700" kern="100" dirty="0">
                <a:latin typeface="Times New Roman"/>
                <a:cs typeface="Times New Roman"/>
              </a:rPr>
              <a:t>指尖上的智慧服务</a:t>
            </a:r>
            <a:r>
              <a:rPr lang="en-US" altLang="zh-CN" sz="2700" kern="100" dirty="0">
                <a:latin typeface="宋体"/>
                <a:cs typeface="Times New Roman"/>
              </a:rPr>
              <a:t>”</a:t>
            </a:r>
            <a:r>
              <a:rPr lang="zh-CN" altLang="zh-CN" sz="2700" kern="100" dirty="0">
                <a:latin typeface="Times New Roman"/>
                <a:cs typeface="Times New Roman"/>
              </a:rPr>
              <a:t>，引领党员群众广泛参与社区治理，给社区提供高效能治理的智慧支撑。建设</a:t>
            </a:r>
            <a:r>
              <a:rPr lang="en-US" altLang="zh-CN" sz="2700" kern="100" dirty="0">
                <a:latin typeface="宋体"/>
                <a:cs typeface="Times New Roman"/>
              </a:rPr>
              <a:t>“</a:t>
            </a:r>
            <a:r>
              <a:rPr lang="zh-CN" altLang="zh-CN" sz="2700" kern="100" dirty="0">
                <a:latin typeface="Times New Roman"/>
                <a:cs typeface="Times New Roman"/>
              </a:rPr>
              <a:t>社区通</a:t>
            </a:r>
            <a:r>
              <a:rPr lang="en-US" altLang="zh-CN" sz="2700" kern="100" dirty="0">
                <a:latin typeface="宋体"/>
                <a:cs typeface="Times New Roman"/>
              </a:rPr>
              <a:t>”</a:t>
            </a:r>
            <a:r>
              <a:rPr lang="zh-CN" altLang="zh-CN" sz="2700" kern="100" dirty="0">
                <a:latin typeface="Times New Roman"/>
                <a:cs typeface="Times New Roman"/>
              </a:rPr>
              <a:t>智慧平台有利于</a:t>
            </a:r>
            <a:r>
              <a:rPr lang="en-US" altLang="zh-CN" sz="2700" kern="100" dirty="0">
                <a:latin typeface="Times New Roman"/>
                <a:cs typeface="Courier New"/>
              </a:rPr>
              <a:t> (</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调动居民参与民主管理的积极性</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②</a:t>
            </a:r>
            <a:r>
              <a:rPr lang="zh-CN" altLang="zh-CN" sz="2700" kern="100" dirty="0">
                <a:latin typeface="Times New Roman"/>
                <a:cs typeface="Times New Roman"/>
              </a:rPr>
              <a:t>激发基层政权居</a:t>
            </a:r>
            <a:r>
              <a:rPr lang="zh-CN" altLang="en-US" sz="2700" kern="100" dirty="0">
                <a:latin typeface="Times New Roman"/>
                <a:cs typeface="Times New Roman"/>
              </a:rPr>
              <a:t>民</a:t>
            </a:r>
            <a:r>
              <a:rPr lang="zh-CN" altLang="zh-CN" sz="2700" kern="100" dirty="0">
                <a:latin typeface="Times New Roman"/>
                <a:cs typeface="Times New Roman"/>
              </a:rPr>
              <a:t>委</a:t>
            </a:r>
            <a:r>
              <a:rPr lang="zh-CN" altLang="en-US" sz="2700" kern="100" dirty="0">
                <a:latin typeface="Times New Roman"/>
                <a:cs typeface="Times New Roman"/>
              </a:rPr>
              <a:t>员</a:t>
            </a:r>
            <a:r>
              <a:rPr lang="zh-CN" altLang="zh-CN" sz="2700" kern="100" dirty="0">
                <a:latin typeface="Times New Roman"/>
                <a:cs typeface="Times New Roman"/>
              </a:rPr>
              <a:t>会的自治活力</a:t>
            </a:r>
            <a:endParaRPr lang="zh-CN" altLang="zh-CN" sz="2700" kern="100" dirty="0">
              <a:latin typeface="宋体"/>
              <a:cs typeface="Courier New"/>
            </a:endParaRPr>
          </a:p>
          <a:p>
            <a:pPr algn="just">
              <a:spcAft>
                <a:spcPts val="0"/>
              </a:spcAft>
            </a:pPr>
            <a:r>
              <a:rPr lang="zh-CN" altLang="zh-CN" sz="2700" kern="100" dirty="0">
                <a:latin typeface="Times New Roman"/>
                <a:cs typeface="Times New Roman"/>
              </a:rPr>
              <a:t>③提升居民自我管理、自我服务的能力</a:t>
            </a:r>
            <a:endParaRPr lang="zh-CN" altLang="zh-CN" sz="2700" kern="100" dirty="0">
              <a:latin typeface="宋体"/>
              <a:cs typeface="Courier New"/>
            </a:endParaRPr>
          </a:p>
          <a:p>
            <a:pPr algn="just">
              <a:spcAft>
                <a:spcPts val="0"/>
              </a:spcAft>
            </a:pPr>
            <a:r>
              <a:rPr lang="zh-CN" altLang="zh-CN" sz="2700" kern="100" dirty="0">
                <a:latin typeface="Times New Roman"/>
                <a:cs typeface="Times New Roman"/>
              </a:rPr>
              <a:t>④代替召开居民会议实现民主决策</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a:t>
            </a:r>
            <a:r>
              <a:rPr lang="en-US" altLang="zh-CN" sz="2700" kern="100" dirty="0">
                <a:latin typeface="Times New Roman"/>
                <a:cs typeface="Courier New"/>
              </a:rPr>
              <a:t>①③    B</a:t>
            </a:r>
            <a:r>
              <a:rPr lang="zh-CN" altLang="zh-CN" sz="2700" kern="100" dirty="0">
                <a:latin typeface="Times New Roman"/>
                <a:cs typeface="Times New Roman"/>
              </a:rPr>
              <a:t>．</a:t>
            </a:r>
            <a:r>
              <a:rPr lang="en-US" altLang="zh-CN" sz="2700" kern="100" dirty="0">
                <a:latin typeface="Times New Roman"/>
                <a:cs typeface="Courier New"/>
              </a:rPr>
              <a:t>①④    C</a:t>
            </a:r>
            <a:r>
              <a:rPr lang="zh-CN" altLang="zh-CN" sz="2700" kern="100" dirty="0">
                <a:latin typeface="Times New Roman"/>
                <a:cs typeface="Times New Roman"/>
              </a:rPr>
              <a:t>．</a:t>
            </a:r>
            <a:r>
              <a:rPr lang="en-US" altLang="zh-CN" sz="2700" kern="100" dirty="0">
                <a:latin typeface="Times New Roman"/>
                <a:cs typeface="Courier New"/>
              </a:rPr>
              <a:t>②③    D</a:t>
            </a:r>
            <a:r>
              <a:rPr lang="zh-CN" altLang="zh-CN" sz="2700" kern="100" dirty="0">
                <a:latin typeface="Times New Roman"/>
                <a:cs typeface="Times New Roman"/>
              </a:rPr>
              <a:t>．</a:t>
            </a:r>
            <a:r>
              <a:rPr lang="en-US" altLang="zh-CN" sz="2700" kern="100" dirty="0">
                <a:latin typeface="Times New Roman"/>
                <a:cs typeface="Courier New"/>
              </a:rPr>
              <a:t>②④</a:t>
            </a:r>
            <a:endParaRPr lang="zh-CN" altLang="zh-CN" sz="2700" kern="100" dirty="0">
              <a:effectLst/>
              <a:latin typeface="宋体"/>
              <a:cs typeface="Courier New"/>
            </a:endParaRPr>
          </a:p>
        </p:txBody>
      </p:sp>
      <p:sp>
        <p:nvSpPr>
          <p:cNvPr id="3" name="矩形 2"/>
          <p:cNvSpPr/>
          <p:nvPr/>
        </p:nvSpPr>
        <p:spPr>
          <a:xfrm>
            <a:off x="324431" y="543633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86871288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108543"/>
          </a:xfrm>
        </p:spPr>
        <p:txBody>
          <a:bodyPr/>
          <a:lstStyle/>
          <a:p>
            <a:pPr algn="just">
              <a:spcAft>
                <a:spcPts val="0"/>
              </a:spcAft>
            </a:pPr>
            <a:r>
              <a:rPr lang="zh-CN" altLang="zh-CN" kern="100" dirty="0">
                <a:latin typeface="Times New Roman"/>
                <a:ea typeface="黑体"/>
                <a:cs typeface="Times New Roman"/>
              </a:rPr>
              <a:t>一、我国基层群众自治的组织形式</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．什么是基层群众自治？</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是指人民群众在城乡基层党组织领导下，在居住地</a:t>
            </a:r>
            <a:r>
              <a:rPr lang="zh-CN" altLang="en-US" kern="100" dirty="0">
                <a:solidFill>
                  <a:srgbClr val="FF0000"/>
                </a:solidFill>
                <a:latin typeface="Times New Roman"/>
                <a:ea typeface="华文楷体"/>
                <a:cs typeface="Times New Roman"/>
              </a:rPr>
              <a:t>区</a:t>
            </a:r>
            <a:r>
              <a:rPr lang="zh-CN" altLang="zh-CN" kern="100" dirty="0">
                <a:solidFill>
                  <a:srgbClr val="FF0000"/>
                </a:solidFill>
                <a:latin typeface="Times New Roman"/>
                <a:ea typeface="华文楷体"/>
                <a:cs typeface="Times New Roman"/>
              </a:rPr>
              <a:t>，依托基层群众性自治组织，依法直接行使民主权利，实行自我管理、自我服务、自我教育、自我监督的民主制度和治理模式。</a:t>
            </a:r>
            <a:r>
              <a:rPr lang="en-US" altLang="zh-CN" kern="100" dirty="0">
                <a:solidFill>
                  <a:srgbClr val="FF0000"/>
                </a:solidFill>
                <a:latin typeface="Times New Roman"/>
                <a:cs typeface="Courier New"/>
              </a:rPr>
              <a:t> </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通过</a:t>
            </a:r>
            <a:r>
              <a:rPr lang="en-US" altLang="zh-CN" kern="100" dirty="0">
                <a:latin typeface="宋体"/>
                <a:cs typeface="Times New Roman"/>
              </a:rPr>
              <a:t>“</a:t>
            </a:r>
            <a:r>
              <a:rPr lang="zh-CN" altLang="zh-CN" kern="100" dirty="0">
                <a:latin typeface="Times New Roman"/>
                <a:ea typeface="华文楷体"/>
                <a:cs typeface="Times New Roman"/>
              </a:rPr>
              <a:t>社区通</a:t>
            </a:r>
            <a:r>
              <a:rPr lang="en-US" altLang="zh-CN" kern="100" dirty="0">
                <a:latin typeface="宋体"/>
                <a:cs typeface="Times New Roman"/>
              </a:rPr>
              <a:t>”</a:t>
            </a:r>
            <a:r>
              <a:rPr lang="zh-CN" altLang="zh-CN" kern="100" dirty="0">
                <a:latin typeface="Times New Roman"/>
                <a:ea typeface="华文楷体"/>
                <a:cs typeface="Times New Roman"/>
              </a:rPr>
              <a:t>智慧平台引领党员群众广泛参与社区治理，给社区提供高效能治理智慧支撑。这有利于调动居民参与民主管理的积极性，不断提升居民自我管理、自我服务的能力，</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正确。居</a:t>
            </a:r>
            <a:r>
              <a:rPr lang="zh-CN" altLang="en-US" kern="100" dirty="0">
                <a:latin typeface="Times New Roman"/>
                <a:ea typeface="华文楷体"/>
                <a:cs typeface="Times New Roman"/>
              </a:rPr>
              <a:t>民</a:t>
            </a:r>
            <a:r>
              <a:rPr lang="zh-CN" altLang="zh-CN" kern="100" dirty="0">
                <a:latin typeface="Times New Roman"/>
                <a:ea typeface="华文楷体"/>
                <a:cs typeface="Times New Roman"/>
              </a:rPr>
              <a:t>委</a:t>
            </a:r>
            <a:r>
              <a:rPr lang="zh-CN" altLang="en-US" kern="100" dirty="0">
                <a:latin typeface="Times New Roman"/>
                <a:ea typeface="华文楷体"/>
                <a:cs typeface="Times New Roman"/>
              </a:rPr>
              <a:t>员</a:t>
            </a:r>
            <a:r>
              <a:rPr lang="zh-CN" altLang="zh-CN" kern="100" dirty="0">
                <a:latin typeface="Times New Roman"/>
                <a:ea typeface="华文楷体"/>
                <a:cs typeface="Times New Roman"/>
              </a:rPr>
              <a:t>会是基层群众性自治组织，不是基层政权机关，</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错误。居民会议是居民实施民主决策的机构，</a:t>
            </a:r>
            <a:r>
              <a:rPr lang="en-US" altLang="zh-CN" kern="100" dirty="0">
                <a:latin typeface="宋体"/>
                <a:cs typeface="Times New Roman"/>
              </a:rPr>
              <a:t>“</a:t>
            </a:r>
            <a:r>
              <a:rPr lang="zh-CN" altLang="zh-CN" kern="100" dirty="0">
                <a:latin typeface="Times New Roman"/>
                <a:ea typeface="华文楷体"/>
                <a:cs typeface="Times New Roman"/>
              </a:rPr>
              <a:t>社区通</a:t>
            </a:r>
            <a:r>
              <a:rPr lang="en-US" altLang="zh-CN" kern="100" dirty="0">
                <a:latin typeface="宋体"/>
                <a:cs typeface="Times New Roman"/>
              </a:rPr>
              <a:t>”</a:t>
            </a:r>
            <a:r>
              <a:rPr lang="zh-CN" altLang="zh-CN" kern="100" dirty="0">
                <a:latin typeface="Times New Roman"/>
                <a:ea typeface="华文楷体"/>
                <a:cs typeface="Times New Roman"/>
              </a:rPr>
              <a:t>智慧平台提供了智力支撑，并不能代替召开居民会议实现民主决策，④错误。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246520954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082175"/>
            <a:ext cx="10693400" cy="522534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Aft>
                <a:spcPts val="0"/>
              </a:spcAft>
            </a:pPr>
            <a:r>
              <a:rPr lang="zh-CN" altLang="zh-CN" kern="100" dirty="0">
                <a:latin typeface="Times New Roman"/>
                <a:ea typeface="华文仿宋"/>
                <a:cs typeface="Times New Roman"/>
              </a:rPr>
              <a:t>坚持和发展基层群众自治制度</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坚持民主选举。完善</a:t>
            </a:r>
            <a:r>
              <a:rPr lang="zh-CN" altLang="en-US" kern="100" dirty="0">
                <a:latin typeface="Times New Roman"/>
                <a:ea typeface="华文仿宋"/>
                <a:cs typeface="Times New Roman"/>
              </a:rPr>
              <a:t>城乡社区民主</a:t>
            </a:r>
            <a:r>
              <a:rPr lang="zh-CN" altLang="zh-CN" kern="100" dirty="0">
                <a:latin typeface="Times New Roman"/>
                <a:ea typeface="华文仿宋"/>
                <a:cs typeface="Times New Roman"/>
              </a:rPr>
              <a:t>选举制度，规范</a:t>
            </a:r>
            <a:r>
              <a:rPr lang="zh-CN" altLang="en-US" kern="100" dirty="0">
                <a:latin typeface="Times New Roman"/>
                <a:ea typeface="华文仿宋"/>
                <a:cs typeface="Times New Roman"/>
              </a:rPr>
              <a:t>民主</a:t>
            </a:r>
            <a:r>
              <a:rPr lang="zh-CN" altLang="zh-CN" kern="100" dirty="0">
                <a:latin typeface="Times New Roman"/>
                <a:ea typeface="华文仿宋"/>
                <a:cs typeface="Times New Roman"/>
              </a:rPr>
              <a:t>选举程序，基层群众要不断提高参与民主选举的素养。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坚持民主协商。创新协商方式，让居民或村民对城乡公共事务合理表达意见和建议。</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规范民主决策。凡涉及公共利益的事项都要集体决定。</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推进民主管理。依法制定自治章程和议事规则，推动日常管理工作的制度化、规范化和程序化。</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(5)</a:t>
            </a:r>
            <a:r>
              <a:rPr lang="zh-CN" altLang="zh-CN" kern="100" dirty="0">
                <a:latin typeface="Times New Roman"/>
                <a:ea typeface="华文仿宋"/>
                <a:cs typeface="Times New Roman"/>
              </a:rPr>
              <a:t>加强民主监督。进一步推进事项公开并接受群众对其管理工作进行评议。</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575791"/>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图片 3">
            <a:extLst>
              <a:ext uri="{FF2B5EF4-FFF2-40B4-BE49-F238E27FC236}">
                <a16:creationId xmlns:a16="http://schemas.microsoft.com/office/drawing/2014/main" id="{4BFAE7EC-19D2-39A5-BCEC-C2E07117A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8649" y="1871935"/>
            <a:ext cx="7696209" cy="3462125"/>
          </a:xfrm>
          <a:prstGeom prst="rect">
            <a:avLst/>
          </a:prstGeom>
        </p:spPr>
      </p:pic>
    </p:spTree>
    <p:extLst>
      <p:ext uri="{BB962C8B-B14F-4D97-AF65-F5344CB8AC3E}">
        <p14:creationId xmlns:p14="http://schemas.microsoft.com/office/powerpoint/2010/main" val="2727683982"/>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3711785"/>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cs typeface="Times New Roman"/>
              </a:rPr>
              <a:t>．山东省滕州市对社区治理工作中出现的重大问题、涉及居民群众切身利益的重要事项，通过社区党组织提议、</a:t>
            </a:r>
            <a:r>
              <a:rPr lang="en-US" altLang="zh-CN" kern="100" dirty="0">
                <a:latin typeface="宋体"/>
                <a:cs typeface="Times New Roman"/>
              </a:rPr>
              <a:t>“</a:t>
            </a:r>
            <a:r>
              <a:rPr lang="zh-CN" altLang="zh-CN" kern="100" dirty="0">
                <a:latin typeface="Times New Roman"/>
                <a:cs typeface="Times New Roman"/>
              </a:rPr>
              <a:t>两委</a:t>
            </a:r>
            <a:r>
              <a:rPr lang="en-US" altLang="zh-CN" kern="100" dirty="0">
                <a:latin typeface="宋体"/>
                <a:cs typeface="Times New Roman"/>
              </a:rPr>
              <a:t>”</a:t>
            </a:r>
            <a:r>
              <a:rPr lang="zh-CN" altLang="zh-CN" kern="100" dirty="0">
                <a:latin typeface="Times New Roman"/>
                <a:cs typeface="Times New Roman"/>
              </a:rPr>
              <a:t>商议、联席会议审议等方式，进行广泛的民情调查、民意恳谈、民事协商，研究解决措施。涉及居民群众切身利益的重要事项应该</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．由社区党组织最终决定</a:t>
            </a:r>
            <a:r>
              <a:rPr lang="en-US"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．由居民委员会讨论决定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．提请居民会议讨论决定</a:t>
            </a:r>
            <a:r>
              <a:rPr lang="en-US"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．报请有关行政部门批准</a:t>
            </a:r>
            <a:endParaRPr lang="zh-CN" altLang="zh-CN" sz="1050" kern="100" dirty="0">
              <a:latin typeface="宋体"/>
              <a:cs typeface="Courier New"/>
            </a:endParaRPr>
          </a:p>
        </p:txBody>
      </p:sp>
      <p:sp>
        <p:nvSpPr>
          <p:cNvPr id="4" name="矩形 3"/>
          <p:cNvSpPr/>
          <p:nvPr/>
        </p:nvSpPr>
        <p:spPr>
          <a:xfrm>
            <a:off x="307292" y="471625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．有专家指出，居</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会是社区群众的自治组织，应减少它的行政色彩，强化其自治色彩。专家观点的合理性在于其看到了</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．居</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会是城市的基层政权机关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．居</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会是城市居民自我管理、自我服务的基层群众性自治组织</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．居</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会作为群众自治组织，和政府无关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．居</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会是我国基层政府的执行机构</a:t>
            </a:r>
            <a:endParaRPr lang="zh-CN" altLang="zh-CN" sz="1050" kern="100" dirty="0">
              <a:effectLst/>
              <a:latin typeface="宋体"/>
              <a:cs typeface="Courier New"/>
            </a:endParaRPr>
          </a:p>
        </p:txBody>
      </p:sp>
      <p:sp>
        <p:nvSpPr>
          <p:cNvPr id="3" name="矩形 2"/>
          <p:cNvSpPr/>
          <p:nvPr/>
        </p:nvSpPr>
        <p:spPr>
          <a:xfrm>
            <a:off x="267179" y="25920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．某地为治理村</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会公章管理不严、随意乱盖公章现象，将村</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会公章收存到乡镇政府</a:t>
            </a:r>
            <a:r>
              <a:rPr lang="zh-CN" altLang="zh-CN" kern="100" dirty="0">
                <a:latin typeface="宋体"/>
                <a:cs typeface="Times New Roman"/>
              </a:rPr>
              <a:t>“</a:t>
            </a:r>
            <a:r>
              <a:rPr lang="zh-CN" altLang="zh-CN" kern="100" dirty="0">
                <a:latin typeface="Times New Roman"/>
                <a:cs typeface="Times New Roman"/>
              </a:rPr>
              <a:t>柜子</a:t>
            </a:r>
            <a:r>
              <a:rPr lang="zh-CN" altLang="zh-CN" kern="100" dirty="0">
                <a:latin typeface="宋体"/>
                <a:cs typeface="Times New Roman"/>
              </a:rPr>
              <a:t>”</a:t>
            </a:r>
            <a:r>
              <a:rPr lang="zh-CN" altLang="zh-CN" kern="100" dirty="0">
                <a:latin typeface="Times New Roman"/>
                <a:cs typeface="Times New Roman"/>
              </a:rPr>
              <a:t>里，由乡镇政府</a:t>
            </a:r>
            <a:r>
              <a:rPr lang="zh-CN" altLang="zh-CN" kern="100" dirty="0">
                <a:latin typeface="宋体"/>
                <a:cs typeface="Times New Roman"/>
              </a:rPr>
              <a:t>“</a:t>
            </a:r>
            <a:r>
              <a:rPr lang="zh-CN" altLang="zh-CN" kern="100" dirty="0">
                <a:latin typeface="Times New Roman"/>
                <a:cs typeface="Times New Roman"/>
              </a:rPr>
              <a:t>代管</a:t>
            </a:r>
            <a:r>
              <a:rPr lang="zh-CN" altLang="zh-CN" kern="100" dirty="0">
                <a:latin typeface="宋体"/>
                <a:cs typeface="Times New Roman"/>
              </a:rPr>
              <a:t>”</a:t>
            </a:r>
            <a:r>
              <a:rPr lang="zh-CN" altLang="zh-CN" kern="100" dirty="0">
                <a:latin typeface="Times New Roman"/>
                <a:cs typeface="Times New Roman"/>
              </a:rPr>
              <a:t>。这一做法受到社会质疑而被叫停。叫停</a:t>
            </a:r>
            <a:r>
              <a:rPr lang="zh-CN" altLang="zh-CN" kern="100" dirty="0">
                <a:latin typeface="宋体"/>
                <a:cs typeface="Times New Roman"/>
              </a:rPr>
              <a:t>“</a:t>
            </a:r>
            <a:r>
              <a:rPr lang="zh-CN" altLang="zh-CN" kern="100" dirty="0">
                <a:latin typeface="Times New Roman"/>
                <a:cs typeface="Times New Roman"/>
              </a:rPr>
              <a:t>村章乡管</a:t>
            </a:r>
            <a:r>
              <a:rPr lang="zh-CN" altLang="zh-CN" kern="100" dirty="0">
                <a:latin typeface="宋体"/>
                <a:cs typeface="Times New Roman"/>
              </a:rPr>
              <a:t>”</a:t>
            </a:r>
            <a:r>
              <a:rPr lang="zh-CN" altLang="zh-CN" kern="100" dirty="0">
                <a:latin typeface="Times New Roman"/>
                <a:cs typeface="Times New Roman"/>
              </a:rPr>
              <a:t>的主要理由在于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乡镇政府承担了过多的行政管理事务</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乡镇政府没有管理农村公共事务的职能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乡镇政府不能代行村</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会的自我管理权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应当维护基层群众性自治组织的民主权利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364993" y="5474946"/>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．某区在下辖乡镇打造多家</a:t>
            </a:r>
            <a:r>
              <a:rPr lang="en-US" altLang="zh-CN" kern="100" dirty="0">
                <a:latin typeface="宋体"/>
                <a:cs typeface="Times New Roman"/>
              </a:rPr>
              <a:t>“</a:t>
            </a:r>
            <a:r>
              <a:rPr lang="zh-CN" altLang="zh-CN" kern="100" dirty="0">
                <a:latin typeface="Times New Roman"/>
                <a:cs typeface="Times New Roman"/>
              </a:rPr>
              <a:t>和顺茶馆</a:t>
            </a:r>
            <a:r>
              <a:rPr lang="en-US" altLang="zh-CN" kern="100" dirty="0">
                <a:latin typeface="宋体"/>
                <a:cs typeface="Times New Roman"/>
              </a:rPr>
              <a:t>”</a:t>
            </a:r>
            <a:r>
              <a:rPr lang="zh-CN" altLang="zh-CN" kern="100" dirty="0">
                <a:latin typeface="Times New Roman"/>
                <a:cs typeface="Times New Roman"/>
              </a:rPr>
              <a:t>，邀请党员、群众及法律工作者担任人民调解员。当居民、商家、游客发生利益纠纷时，调解员以茶馆为载体，为其提供便捷、专业的服务，从而有效化解社会矛盾。这种做法</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为人民群众提供了有效的法律援助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充分体现了共建共管共治共享理念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实现了自治、法治、德治</a:t>
            </a:r>
            <a:r>
              <a:rPr lang="en-US" altLang="zh-CN" kern="100" dirty="0">
                <a:latin typeface="宋体"/>
                <a:cs typeface="Times New Roman"/>
              </a:rPr>
              <a:t>“</a:t>
            </a:r>
            <a:r>
              <a:rPr lang="zh-CN" altLang="zh-CN" kern="100" dirty="0">
                <a:latin typeface="Times New Roman"/>
                <a:cs typeface="Times New Roman"/>
              </a:rPr>
              <a:t>三治融合</a:t>
            </a:r>
            <a:r>
              <a:rPr lang="en-US" altLang="zh-CN" kern="100" dirty="0">
                <a:latin typeface="宋体"/>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创设了舒缓环境，使社会治理有温度</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5364993" y="55803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a:lnSpc>
                <a:spcPct val="120000"/>
              </a:lnSpc>
              <a:spcAft>
                <a:spcPts val="0"/>
              </a:spcAft>
            </a:pPr>
            <a:r>
              <a:rPr lang="en-US" altLang="zh-CN" kern="100" dirty="0">
                <a:latin typeface="Times New Roman"/>
                <a:cs typeface="Courier New"/>
              </a:rPr>
              <a:t>5</a:t>
            </a:r>
            <a:r>
              <a:rPr lang="zh-CN" altLang="zh-CN" kern="100" dirty="0">
                <a:latin typeface="Times New Roman"/>
                <a:cs typeface="Times New Roman"/>
              </a:rPr>
              <a:t>．针对宠物伤人、扰民、污染环境等问题，某社区以</a:t>
            </a:r>
            <a:r>
              <a:rPr lang="en-US" altLang="zh-CN" kern="100" dirty="0">
                <a:latin typeface="宋体"/>
                <a:cs typeface="Times New Roman"/>
              </a:rPr>
              <a:t>“</a:t>
            </a:r>
            <a:r>
              <a:rPr lang="zh-CN" altLang="zh-CN" kern="100" dirty="0">
                <a:latin typeface="Times New Roman"/>
                <a:cs typeface="Times New Roman"/>
              </a:rPr>
              <a:t>如何规范饲养宠物行为</a:t>
            </a:r>
            <a:r>
              <a:rPr lang="en-US" altLang="zh-CN" kern="100" dirty="0">
                <a:latin typeface="宋体"/>
                <a:cs typeface="Times New Roman"/>
              </a:rPr>
              <a:t>”</a:t>
            </a:r>
            <a:r>
              <a:rPr lang="zh-CN" altLang="zh-CN" kern="100" dirty="0">
                <a:latin typeface="Times New Roman"/>
                <a:cs typeface="Times New Roman"/>
              </a:rPr>
              <a:t>为议题展开讨论。下列观点合理的是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marL="714375" indent="-714375"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．甲：应由社区居</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会制定</a:t>
            </a:r>
            <a:r>
              <a:rPr lang="en-US" altLang="zh-CN" kern="100" dirty="0">
                <a:latin typeface="宋体"/>
                <a:cs typeface="Times New Roman"/>
              </a:rPr>
              <a:t>“</a:t>
            </a:r>
            <a:r>
              <a:rPr lang="zh-CN" altLang="zh-CN" kern="100" dirty="0">
                <a:latin typeface="Times New Roman"/>
                <a:cs typeface="Times New Roman"/>
              </a:rPr>
              <a:t>社区文明饲养宠物法规</a:t>
            </a:r>
            <a:r>
              <a:rPr lang="zh-CN" altLang="zh-CN" kern="100" dirty="0">
                <a:latin typeface="宋体"/>
                <a:cs typeface="Times New Roman"/>
              </a:rPr>
              <a:t>”</a:t>
            </a:r>
            <a:r>
              <a:rPr lang="zh-CN" altLang="zh-CN" kern="100" dirty="0">
                <a:latin typeface="Times New Roman"/>
                <a:cs typeface="Times New Roman"/>
              </a:rPr>
              <a:t>，加强宣传和引导</a:t>
            </a:r>
            <a:endParaRPr lang="zh-CN" altLang="zh-CN" sz="1050" kern="100" dirty="0">
              <a:latin typeface="宋体"/>
              <a:cs typeface="Courier New"/>
            </a:endParaRPr>
          </a:p>
          <a:p>
            <a:pPr marL="714375" indent="-714375" algn="just">
              <a:lnSpc>
                <a:spcPct val="120000"/>
              </a:lnSpc>
              <a:spcAft>
                <a:spcPts val="0"/>
              </a:spcAft>
            </a:pPr>
            <a:r>
              <a:rPr lang="en-US" altLang="zh-CN" kern="100" dirty="0">
                <a:latin typeface="Times New Roman"/>
                <a:cs typeface="Courier New"/>
              </a:rPr>
              <a:t>B</a:t>
            </a:r>
            <a:r>
              <a:rPr lang="zh-CN" altLang="zh-CN" kern="100" dirty="0">
                <a:latin typeface="Times New Roman"/>
                <a:cs typeface="Times New Roman"/>
              </a:rPr>
              <a:t>．乙：应召开居民会议，只要有半数以上的居民同意，就可出台</a:t>
            </a:r>
            <a:r>
              <a:rPr lang="en-US" altLang="zh-CN" kern="100" dirty="0">
                <a:latin typeface="宋体"/>
                <a:cs typeface="Times New Roman"/>
              </a:rPr>
              <a:t>“</a:t>
            </a:r>
            <a:r>
              <a:rPr lang="zh-CN" altLang="zh-CN" kern="100" dirty="0">
                <a:latin typeface="Times New Roman"/>
                <a:cs typeface="Times New Roman"/>
              </a:rPr>
              <a:t>禁养令</a:t>
            </a:r>
            <a:r>
              <a:rPr lang="en-US" altLang="zh-CN" kern="100" dirty="0">
                <a:latin typeface="宋体"/>
                <a:cs typeface="Times New Roman"/>
              </a:rPr>
              <a:t>”</a:t>
            </a:r>
            <a:endParaRPr lang="zh-CN" altLang="zh-CN" sz="1050" kern="100" dirty="0">
              <a:latin typeface="宋体"/>
              <a:cs typeface="Courier New"/>
            </a:endParaRPr>
          </a:p>
          <a:p>
            <a:pPr marL="714375" indent="-714375" algn="just">
              <a:lnSpc>
                <a:spcPct val="120000"/>
              </a:lnSpc>
              <a:spcAft>
                <a:spcPts val="0"/>
              </a:spcAft>
            </a:pPr>
            <a:r>
              <a:rPr lang="en-US" altLang="zh-CN" kern="100" dirty="0">
                <a:latin typeface="Times New Roman"/>
                <a:cs typeface="Courier New"/>
              </a:rPr>
              <a:t>C</a:t>
            </a:r>
            <a:r>
              <a:rPr lang="zh-CN" altLang="zh-CN" kern="100" dirty="0">
                <a:latin typeface="Times New Roman"/>
                <a:cs typeface="Times New Roman"/>
              </a:rPr>
              <a:t>．丙：社区应根据该市物业管理条例，禁止在社区内饲养烈性和大型宠物</a:t>
            </a:r>
            <a:endParaRPr lang="zh-CN" altLang="zh-CN" sz="1050" kern="100" dirty="0">
              <a:latin typeface="宋体"/>
              <a:cs typeface="Courier New"/>
            </a:endParaRPr>
          </a:p>
          <a:p>
            <a:pPr marL="714375" indent="-714375" algn="just">
              <a:lnSpc>
                <a:spcPct val="120000"/>
              </a:lnSpc>
              <a:spcAft>
                <a:spcPts val="0"/>
              </a:spcAft>
            </a:pPr>
            <a:r>
              <a:rPr lang="en-US" altLang="zh-CN" kern="100" dirty="0">
                <a:latin typeface="Times New Roman"/>
                <a:cs typeface="Courier New"/>
              </a:rPr>
              <a:t>D</a:t>
            </a:r>
            <a:r>
              <a:rPr lang="zh-CN" altLang="zh-CN" kern="100" dirty="0">
                <a:latin typeface="Times New Roman"/>
                <a:cs typeface="Times New Roman"/>
              </a:rPr>
              <a:t>．丁：社区居民应该共同制定公约，对违反公约的宠物主人处以罚款</a:t>
            </a:r>
            <a:endParaRPr lang="zh-CN" altLang="zh-CN" sz="1050" kern="100" dirty="0">
              <a:effectLst/>
              <a:latin typeface="宋体"/>
              <a:cs typeface="Courier New"/>
            </a:endParaRPr>
          </a:p>
        </p:txBody>
      </p:sp>
      <p:sp>
        <p:nvSpPr>
          <p:cNvPr id="3" name="矩形 2"/>
          <p:cNvSpPr/>
          <p:nvPr/>
        </p:nvSpPr>
        <p:spPr>
          <a:xfrm>
            <a:off x="324431" y="37801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52434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十三</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基层群众自治制度</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44129"/>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4B5620-5A2B-C45C-25CE-F3F3428246E4}"/>
            </a:ext>
          </a:extLst>
        </p:cNvPr>
        <p:cNvGrpSpPr/>
        <p:nvPr/>
      </p:nvGrpSpPr>
      <p:grpSpPr>
        <a:xfrm>
          <a:off x="0" y="0"/>
          <a:ext cx="0" cy="0"/>
          <a:chOff x="0" y="0"/>
          <a:chExt cx="0" cy="0"/>
        </a:xfrm>
      </p:grpSpPr>
      <p:sp>
        <p:nvSpPr>
          <p:cNvPr id="3" name="副标题 2">
            <a:extLst>
              <a:ext uri="{FF2B5EF4-FFF2-40B4-BE49-F238E27FC236}">
                <a16:creationId xmlns:a16="http://schemas.microsoft.com/office/drawing/2014/main" id="{12A00B92-7DB5-71A4-E85A-AF8A225C9FB7}"/>
              </a:ext>
            </a:extLst>
          </p:cNvPr>
          <p:cNvSpPr>
            <a:spLocks noGrp="1"/>
          </p:cNvSpPr>
          <p:nvPr>
            <p:ph type="subTitle" idx="1"/>
          </p:nvPr>
        </p:nvSpPr>
        <p:spPr>
          <a:xfrm>
            <a:off x="415037" y="755811"/>
            <a:ext cx="10674592" cy="3896516"/>
          </a:xfrm>
        </p:spPr>
        <p:txBody>
          <a:bodyPr/>
          <a:lstStyle/>
          <a:p>
            <a:pPr algn="just">
              <a:lnSpc>
                <a:spcPct val="150000"/>
              </a:lnSpc>
              <a:buNone/>
            </a:pPr>
            <a:r>
              <a:rPr lang="en-US" altLang="zh-CN" sz="2800" kern="100" dirty="0">
                <a:effectLst/>
                <a:latin typeface="方正小标宋_GBK" panose="02000000000000000000" pitchFamily="2" charset="-122"/>
                <a:ea typeface="宋体" panose="02010600030101010101" pitchFamily="2" charset="-122"/>
                <a:cs typeface="Times New Roman" panose="02020603050405020304" pitchFamily="18" charset="0"/>
              </a:rPr>
              <a:t>2</a:t>
            </a:r>
            <a:r>
              <a:rPr lang="zh-CN" altLang="zh-CN" sz="2800" kern="100" dirty="0">
                <a:effectLst/>
                <a:latin typeface="Calibri" panose="020F0502020204030204" pitchFamily="34" charset="0"/>
                <a:ea typeface="方正小标宋_GBK" panose="02000000000000000000" pitchFamily="2" charset="-122"/>
                <a:cs typeface="Times New Roman" panose="02020603050405020304" pitchFamily="18" charset="0"/>
              </a:rPr>
              <a:t>．</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基层群众性自治组织</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50000"/>
              </a:lnSpc>
              <a:buNone/>
            </a:pP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在我国，农村的</a:t>
            </a:r>
            <a:r>
              <a:rPr lang="zh-CN" altLang="zh-CN" sz="2800" u="sng" kern="100" dirty="0">
                <a:solidFill>
                  <a:srgbClr val="FF0000"/>
                </a:solidFill>
                <a:effectLst/>
                <a:latin typeface="Calibri" panose="020F0502020204030204" pitchFamily="34" charset="0"/>
                <a:ea typeface="楷体" panose="02010609060101010101" pitchFamily="49" charset="-122"/>
                <a:cs typeface="Times New Roman" panose="02020603050405020304" pitchFamily="18" charset="0"/>
              </a:rPr>
              <a:t>村民委员会</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和城市的</a:t>
            </a:r>
            <a:r>
              <a:rPr lang="zh-CN" altLang="zh-CN" sz="2800" u="sng" kern="100" dirty="0">
                <a:solidFill>
                  <a:srgbClr val="FF0000"/>
                </a:solidFill>
                <a:effectLst/>
                <a:latin typeface="Calibri" panose="020F0502020204030204" pitchFamily="34" charset="0"/>
                <a:ea typeface="楷体" panose="02010609060101010101" pitchFamily="49" charset="-122"/>
                <a:cs typeface="Times New Roman" panose="02020603050405020304" pitchFamily="18" charset="0"/>
              </a:rPr>
              <a:t>居民委员会</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是基层群众性自治组织。村民委员会、居民委员会工作坚持</a:t>
            </a:r>
            <a:r>
              <a:rPr lang="zh-CN" altLang="zh-CN" sz="2800" u="sng" kern="100" dirty="0">
                <a:solidFill>
                  <a:srgbClr val="FF0000"/>
                </a:solidFill>
                <a:effectLst/>
                <a:latin typeface="Calibri" panose="020F0502020204030204" pitchFamily="34" charset="0"/>
                <a:ea typeface="楷体" panose="02010609060101010101" pitchFamily="49" charset="-122"/>
                <a:cs typeface="Times New Roman" panose="02020603050405020304" pitchFamily="18" charset="0"/>
              </a:rPr>
              <a:t>中国共产党</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的领导，坚持和发展</a:t>
            </a:r>
            <a:r>
              <a:rPr lang="zh-CN" altLang="zh-CN" sz="2800" u="sng" kern="100" dirty="0">
                <a:solidFill>
                  <a:srgbClr val="FF0000"/>
                </a:solidFill>
                <a:effectLst/>
                <a:latin typeface="Calibri" panose="020F0502020204030204" pitchFamily="34" charset="0"/>
                <a:ea typeface="楷体" panose="02010609060101010101" pitchFamily="49" charset="-122"/>
                <a:cs typeface="Times New Roman" panose="02020603050405020304" pitchFamily="18" charset="0"/>
              </a:rPr>
              <a:t>全过程人民民主</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，坚持自治、法治、德治相结合。党在农村、社区的基层组织，领导和支持村民委员会、居民委员会行使职权，支持和保障村民、居民开展自治活动、直接行使民主权利。</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94095719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1227772"/>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．农村村民自治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村民委员会</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802117953"/>
              </p:ext>
            </p:extLst>
          </p:nvPr>
        </p:nvGraphicFramePr>
        <p:xfrm>
          <a:off x="792485" y="2051955"/>
          <a:ext cx="10369550" cy="3088196"/>
        </p:xfrm>
        <a:graphic>
          <a:graphicData uri="http://schemas.openxmlformats.org/drawingml/2006/table">
            <a:tbl>
              <a:tblPr/>
              <a:tblGrid>
                <a:gridCol w="1740010">
                  <a:extLst>
                    <a:ext uri="{9D8B030D-6E8A-4147-A177-3AD203B41FA5}">
                      <a16:colId xmlns:a16="http://schemas.microsoft.com/office/drawing/2014/main" val="20000"/>
                    </a:ext>
                  </a:extLst>
                </a:gridCol>
                <a:gridCol w="8629540">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altLang="en-US" sz="2800" b="1" kern="100" dirty="0">
                          <a:solidFill>
                            <a:srgbClr val="C00000"/>
                          </a:solidFill>
                          <a:effectLst/>
                          <a:latin typeface="宋体"/>
                          <a:ea typeface="微软雅黑"/>
                          <a:cs typeface="Times New Roman"/>
                        </a:rPr>
                        <a:t>职责</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维护村民的合法权益，负责办理本村的</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和公益事业，调解民间纠纷，协助维护社会治安，向人民政府反映村民的意见、要求和提出建议</a:t>
                      </a:r>
                      <a:r>
                        <a:rPr lang="zh-CN" altLang="en-US" sz="2800" b="1" kern="100" dirty="0">
                          <a:effectLst/>
                          <a:latin typeface="Times New Roman"/>
                          <a:cs typeface="Times New Roman"/>
                        </a:rPr>
                        <a:t>等</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产生</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marL="0" marR="0" lvl="0" indent="0" algn="l" defTabSz="914400" rtl="0" eaLnBrk="1" fontAlgn="auto" latinLnBrk="0" hangingPunct="1">
                        <a:lnSpc>
                          <a:spcPct val="140000"/>
                        </a:lnSpc>
                        <a:spcBef>
                          <a:spcPts val="0"/>
                        </a:spcBef>
                        <a:spcAft>
                          <a:spcPts val="0"/>
                        </a:spcAft>
                        <a:buClrTx/>
                        <a:buSzTx/>
                        <a:buFontTx/>
                        <a:buNone/>
                        <a:tabLst/>
                        <a:defRPr/>
                      </a:pPr>
                      <a:r>
                        <a:rPr lang="zh-CN" sz="2800" b="1" kern="100" dirty="0">
                          <a:effectLst/>
                          <a:latin typeface="Times New Roman"/>
                          <a:cs typeface="Times New Roman"/>
                        </a:rPr>
                        <a:t>村民委员会成员由</a:t>
                      </a:r>
                      <a:r>
                        <a:rPr lang="en-US" sz="2800" b="1" u="sng" kern="100" dirty="0">
                          <a:solidFill>
                            <a:srgbClr val="000000"/>
                          </a:solidFill>
                          <a:effectLst/>
                          <a:latin typeface="Times New Roman"/>
                          <a:ea typeface="华文楷体"/>
                          <a:cs typeface="Courier New"/>
                        </a:rPr>
                        <a:t>________</a:t>
                      </a:r>
                      <a:r>
                        <a:rPr kumimoji="0" lang="en-US" altLang="zh-CN" sz="2800" b="1" i="0" u="none" strike="noStrike" kern="100" cap="none" spc="0" normalizeH="0" baseline="0" noProof="0" dirty="0">
                          <a:ln>
                            <a:noFill/>
                          </a:ln>
                          <a:solidFill>
                            <a:srgbClr val="000000"/>
                          </a:solidFill>
                          <a:effectLst/>
                          <a:uLnTx/>
                          <a:uFillTx/>
                          <a:latin typeface="Times New Roman"/>
                          <a:ea typeface="华文楷体"/>
                          <a:cs typeface="Courier New"/>
                        </a:rPr>
                        <a:t>___</a:t>
                      </a:r>
                      <a:r>
                        <a:rPr lang="zh-CN" sz="2800" b="1" kern="100" dirty="0">
                          <a:effectLst/>
                          <a:latin typeface="Times New Roman"/>
                          <a:cs typeface="Times New Roman"/>
                        </a:rPr>
                        <a:t>产生</a:t>
                      </a:r>
                      <a:r>
                        <a:rPr lang="zh-CN" altLang="en-US" sz="2800" b="1" kern="100" dirty="0">
                          <a:effectLst/>
                          <a:latin typeface="Times New Roman"/>
                          <a:cs typeface="Times New Roman"/>
                        </a:rPr>
                        <a:t>，</a:t>
                      </a:r>
                      <a:r>
                        <a:rPr kumimoji="0" lang="zh-CN" altLang="en-US" sz="2800" b="1" i="0" u="none" strike="noStrike" kern="100" cap="none" spc="0" normalizeH="0" baseline="0" noProof="0" dirty="0">
                          <a:ln>
                            <a:noFill/>
                          </a:ln>
                          <a:solidFill>
                            <a:prstClr val="black"/>
                          </a:solidFill>
                          <a:effectLst/>
                          <a:uLnTx/>
                          <a:uFillTx/>
                          <a:latin typeface="Times New Roman"/>
                          <a:ea typeface="+mn-ea"/>
                          <a:cs typeface="Times New Roman"/>
                        </a:rPr>
                        <a:t>向</a:t>
                      </a:r>
                      <a:r>
                        <a:rPr kumimoji="0" lang="en-US" altLang="zh-CN" sz="2800" b="1" i="0" u="none" strike="noStrike" kern="100" cap="none" spc="0" normalizeH="0" baseline="0" noProof="0" dirty="0">
                          <a:ln>
                            <a:noFill/>
                          </a:ln>
                          <a:solidFill>
                            <a:srgbClr val="000000"/>
                          </a:solidFill>
                          <a:effectLst/>
                          <a:uLnTx/>
                          <a:uFillTx/>
                          <a:latin typeface="Times New Roman"/>
                          <a:ea typeface="华文楷体"/>
                          <a:cs typeface="Courier New"/>
                        </a:rPr>
                        <a:t>________</a:t>
                      </a:r>
                      <a:r>
                        <a:rPr kumimoji="0" lang="zh-CN" altLang="en-US" sz="2800" b="1" i="0" u="none" strike="noStrike" kern="100" cap="none" spc="0" normalizeH="0" baseline="0" noProof="0" dirty="0">
                          <a:ln>
                            <a:noFill/>
                          </a:ln>
                          <a:solidFill>
                            <a:prstClr val="black"/>
                          </a:solidFill>
                          <a:effectLst/>
                          <a:uLnTx/>
                          <a:uFillTx/>
                          <a:latin typeface="Times New Roman"/>
                          <a:ea typeface="+mn-ea"/>
                          <a:cs typeface="Times New Roman"/>
                        </a:rPr>
                        <a:t>、村民代表会议负责并报告工作</a:t>
                      </a:r>
                      <a:endParaRPr kumimoji="0" lang="zh-CN" altLang="en-US" sz="1050" b="0" i="0" u="none" strike="noStrike" kern="100" cap="none" spc="0" normalizeH="0" baseline="0" noProof="0" dirty="0">
                        <a:ln>
                          <a:noFill/>
                        </a:ln>
                        <a:solidFill>
                          <a:prstClr val="black"/>
                        </a:solidFill>
                        <a:effectLst/>
                        <a:uLnTx/>
                        <a:uFillTx/>
                        <a:latin typeface="宋体"/>
                        <a:ea typeface="+mn-ea"/>
                        <a:cs typeface="Courier New"/>
                      </a:endParaRPr>
                    </a:p>
                    <a:p>
                      <a:pPr algn="ctr">
                        <a:lnSpc>
                          <a:spcPct val="140000"/>
                        </a:lnSpc>
                        <a:spcAft>
                          <a:spcPts val="0"/>
                        </a:spcAft>
                      </a:pP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矩形 4"/>
          <p:cNvSpPr/>
          <p:nvPr/>
        </p:nvSpPr>
        <p:spPr>
          <a:xfrm>
            <a:off x="8533345" y="2122363"/>
            <a:ext cx="1620957" cy="523220"/>
          </a:xfrm>
          <a:prstGeom prst="rect">
            <a:avLst/>
          </a:prstGeom>
        </p:spPr>
        <p:txBody>
          <a:bodyPr wrap="none">
            <a:spAutoFit/>
          </a:bodyPr>
          <a:lstStyle/>
          <a:p>
            <a:r>
              <a:rPr lang="zh-CN" altLang="zh-CN" b="1" dirty="0">
                <a:latin typeface="Times New Roman"/>
                <a:ea typeface="华文楷体"/>
                <a:cs typeface="Times New Roman"/>
              </a:rPr>
              <a:t>公共事务</a:t>
            </a:r>
            <a:endParaRPr lang="zh-CN" altLang="en-US" dirty="0"/>
          </a:p>
        </p:txBody>
      </p:sp>
      <p:sp>
        <p:nvSpPr>
          <p:cNvPr id="6" name="矩形 5"/>
          <p:cNvSpPr/>
          <p:nvPr/>
        </p:nvSpPr>
        <p:spPr>
          <a:xfrm>
            <a:off x="5328989" y="3816151"/>
            <a:ext cx="2518638" cy="523220"/>
          </a:xfrm>
          <a:prstGeom prst="rect">
            <a:avLst/>
          </a:prstGeom>
        </p:spPr>
        <p:txBody>
          <a:bodyPr wrap="none">
            <a:spAutoFit/>
          </a:bodyPr>
          <a:lstStyle/>
          <a:p>
            <a:r>
              <a:rPr lang="zh-CN" altLang="zh-CN" b="1" dirty="0">
                <a:latin typeface="Times New Roman"/>
                <a:ea typeface="华文楷体"/>
                <a:cs typeface="Times New Roman"/>
              </a:rPr>
              <a:t>村民</a:t>
            </a:r>
            <a:r>
              <a:rPr lang="zh-CN" altLang="en-US" b="1" dirty="0">
                <a:latin typeface="Times New Roman"/>
                <a:ea typeface="华文楷体"/>
                <a:cs typeface="Times New Roman"/>
              </a:rPr>
              <a:t>直接</a:t>
            </a:r>
            <a:r>
              <a:rPr lang="zh-CN" altLang="zh-CN" b="1" dirty="0">
                <a:latin typeface="Times New Roman"/>
                <a:ea typeface="华文楷体"/>
                <a:cs typeface="Times New Roman"/>
              </a:rPr>
              <a:t>选举</a:t>
            </a:r>
            <a:r>
              <a:rPr lang="en-US" altLang="zh-CN" b="1" dirty="0">
                <a:latin typeface="Times New Roman"/>
                <a:ea typeface="华文楷体"/>
                <a:cs typeface="Times New Roman"/>
              </a:rPr>
              <a:t>  </a:t>
            </a:r>
            <a:endParaRPr lang="zh-CN" altLang="en-US" dirty="0"/>
          </a:p>
        </p:txBody>
      </p:sp>
      <p:sp>
        <p:nvSpPr>
          <p:cNvPr id="7" name="矩形 6"/>
          <p:cNvSpPr/>
          <p:nvPr/>
        </p:nvSpPr>
        <p:spPr>
          <a:xfrm>
            <a:off x="8857381" y="3816151"/>
            <a:ext cx="1620957" cy="523220"/>
          </a:xfrm>
          <a:prstGeom prst="rect">
            <a:avLst/>
          </a:prstGeom>
        </p:spPr>
        <p:txBody>
          <a:bodyPr wrap="none">
            <a:spAutoFit/>
          </a:bodyPr>
          <a:lstStyle/>
          <a:p>
            <a:r>
              <a:rPr lang="zh-CN" altLang="zh-CN" b="1" dirty="0">
                <a:latin typeface="Times New Roman"/>
                <a:ea typeface="华文楷体"/>
                <a:cs typeface="Times New Roman"/>
              </a:rPr>
              <a:t>村民会议</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361625" y="1331875"/>
            <a:ext cx="10692000" cy="1811843"/>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农村村民自治的内容：制定村民</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或村规民约，是村民规范自己和村干部的行为，运用民主的办法来管理本村的日常事务，实现自己的事情自己办、自己的难题自己解的有效途径。</a:t>
            </a:r>
            <a:endParaRPr lang="zh-CN" altLang="zh-CN" sz="1050" kern="100" dirty="0">
              <a:effectLst/>
              <a:latin typeface="宋体"/>
              <a:cs typeface="Courier New"/>
            </a:endParaRPr>
          </a:p>
        </p:txBody>
      </p:sp>
      <p:sp>
        <p:nvSpPr>
          <p:cNvPr id="2" name="矩形 1"/>
          <p:cNvSpPr/>
          <p:nvPr/>
        </p:nvSpPr>
        <p:spPr>
          <a:xfrm>
            <a:off x="5796264" y="1420723"/>
            <a:ext cx="1620957" cy="523220"/>
          </a:xfrm>
          <a:prstGeom prst="rect">
            <a:avLst/>
          </a:prstGeom>
        </p:spPr>
        <p:txBody>
          <a:bodyPr wrap="none">
            <a:spAutoFit/>
          </a:bodyPr>
          <a:lstStyle/>
          <a:p>
            <a:r>
              <a:rPr lang="zh-CN" altLang="zh-CN" b="1" dirty="0">
                <a:latin typeface="Times New Roman"/>
                <a:ea typeface="华文楷体"/>
                <a:cs typeface="Times New Roman"/>
              </a:rPr>
              <a:t>自治章程</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27772"/>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．城市居民自治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居民委员会</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51062778"/>
              </p:ext>
            </p:extLst>
          </p:nvPr>
        </p:nvGraphicFramePr>
        <p:xfrm>
          <a:off x="576263" y="2067907"/>
          <a:ext cx="10405354" cy="4600576"/>
        </p:xfrm>
        <a:graphic>
          <a:graphicData uri="http://schemas.openxmlformats.org/drawingml/2006/table">
            <a:tbl>
              <a:tblPr/>
              <a:tblGrid>
                <a:gridCol w="1908410">
                  <a:extLst>
                    <a:ext uri="{9D8B030D-6E8A-4147-A177-3AD203B41FA5}">
                      <a16:colId xmlns:a16="http://schemas.microsoft.com/office/drawing/2014/main" val="20000"/>
                    </a:ext>
                  </a:extLst>
                </a:gridCol>
                <a:gridCol w="8496944">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任务</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维护居民的</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，办理本</a:t>
                      </a:r>
                      <a:r>
                        <a:rPr lang="zh-CN" altLang="en-US" sz="2800" b="1" kern="100" dirty="0">
                          <a:effectLst/>
                          <a:latin typeface="Times New Roman"/>
                          <a:cs typeface="Times New Roman"/>
                        </a:rPr>
                        <a:t>社</a:t>
                      </a:r>
                      <a:r>
                        <a:rPr lang="zh-CN" sz="2800" b="1" kern="100" dirty="0">
                          <a:effectLst/>
                          <a:latin typeface="Times New Roman"/>
                          <a:cs typeface="Times New Roman"/>
                        </a:rPr>
                        <a:t>区居民的公共事务和公益事业，调解民间纠纷，协助维护社会治安，向人民政府</a:t>
                      </a:r>
                      <a:r>
                        <a:rPr lang="zh-CN" altLang="en-US" sz="2800" b="1" kern="100" dirty="0">
                          <a:effectLst/>
                          <a:latin typeface="Times New Roman"/>
                          <a:cs typeface="Times New Roman"/>
                        </a:rPr>
                        <a:t>或者街道办事处</a:t>
                      </a:r>
                      <a:r>
                        <a:rPr lang="zh-CN" sz="2800" b="1" kern="100" dirty="0">
                          <a:effectLst/>
                          <a:latin typeface="Times New Roman"/>
                          <a:cs typeface="Times New Roman"/>
                        </a:rPr>
                        <a:t>反映居民的意见、要求和提出建议等</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产生</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altLang="zh-CN" sz="2800" b="1" kern="1200" dirty="0">
                          <a:solidFill>
                            <a:schemeClr val="tx1"/>
                          </a:solidFill>
                          <a:effectLst/>
                          <a:latin typeface="+mn-lt"/>
                          <a:ea typeface="+mn-ea"/>
                          <a:cs typeface="+mn-cs"/>
                        </a:rPr>
                        <a:t>居民委员会成员由本社区全体有</a:t>
                      </a:r>
                      <a:r>
                        <a:rPr lang="zh-CN" altLang="zh-CN" sz="2800" b="1" u="sng" kern="1200" dirty="0">
                          <a:solidFill>
                            <a:srgbClr val="FF0000"/>
                          </a:solidFill>
                          <a:effectLst/>
                          <a:latin typeface="华文楷体" panose="02010600040101010101" pitchFamily="2" charset="-122"/>
                          <a:ea typeface="华文楷体" panose="02010600040101010101" pitchFamily="2" charset="-122"/>
                          <a:cs typeface="+mn-cs"/>
                        </a:rPr>
                        <a:t>选举权</a:t>
                      </a:r>
                      <a:r>
                        <a:rPr lang="zh-CN" altLang="zh-CN" sz="2800" b="1" kern="1200" dirty="0">
                          <a:solidFill>
                            <a:schemeClr val="tx1"/>
                          </a:solidFill>
                          <a:effectLst/>
                          <a:latin typeface="+mn-lt"/>
                          <a:ea typeface="+mn-ea"/>
                          <a:cs typeface="+mn-cs"/>
                        </a:rPr>
                        <a:t>的居民或者由每户派代表选举产生；根据居民意见，也可以由居民代表选举产生。居民委员会向</a:t>
                      </a:r>
                      <a:r>
                        <a:rPr lang="zh-CN" altLang="zh-CN" sz="2800" b="1" u="sng" kern="1200" dirty="0">
                          <a:solidFill>
                            <a:srgbClr val="FF0000"/>
                          </a:solidFill>
                          <a:effectLst/>
                          <a:latin typeface="华文楷体" panose="02010600040101010101" pitchFamily="2" charset="-122"/>
                          <a:ea typeface="华文楷体" panose="02010600040101010101" pitchFamily="2" charset="-122"/>
                          <a:cs typeface="+mn-cs"/>
                        </a:rPr>
                        <a:t>居民会议</a:t>
                      </a:r>
                      <a:r>
                        <a:rPr lang="zh-CN" altLang="zh-CN" sz="2800" b="1" kern="1200" dirty="0">
                          <a:solidFill>
                            <a:schemeClr val="tx1"/>
                          </a:solidFill>
                          <a:effectLst/>
                          <a:latin typeface="+mn-lt"/>
                          <a:ea typeface="+mn-ea"/>
                          <a:cs typeface="+mn-cs"/>
                        </a:rPr>
                        <a:t>、居民代表</a:t>
                      </a:r>
                      <a:r>
                        <a:rPr lang="zh-CN" altLang="en-US" sz="2800" b="1" kern="1200" dirty="0">
                          <a:solidFill>
                            <a:schemeClr val="tx1"/>
                          </a:solidFill>
                          <a:effectLst/>
                          <a:latin typeface="+mn-lt"/>
                          <a:ea typeface="+mn-ea"/>
                          <a:cs typeface="+mn-cs"/>
                        </a:rPr>
                        <a:t>会</a:t>
                      </a:r>
                      <a:r>
                        <a:rPr lang="zh-CN" altLang="zh-CN" sz="2800" b="1" kern="1200" dirty="0">
                          <a:solidFill>
                            <a:schemeClr val="tx1"/>
                          </a:solidFill>
                          <a:effectLst/>
                          <a:latin typeface="+mn-lt"/>
                          <a:ea typeface="+mn-ea"/>
                          <a:cs typeface="+mn-cs"/>
                        </a:rPr>
                        <a:t>议负责并报告工作</a:t>
                      </a:r>
                      <a:endParaRPr lang="zh-CN" sz="2800" b="1"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5" name="矩形 4"/>
          <p:cNvSpPr/>
          <p:nvPr/>
        </p:nvSpPr>
        <p:spPr>
          <a:xfrm>
            <a:off x="4284873" y="2072031"/>
            <a:ext cx="1620957" cy="523220"/>
          </a:xfrm>
          <a:prstGeom prst="rect">
            <a:avLst/>
          </a:prstGeom>
        </p:spPr>
        <p:txBody>
          <a:bodyPr wrap="none">
            <a:spAutoFit/>
          </a:bodyPr>
          <a:lstStyle/>
          <a:p>
            <a:r>
              <a:rPr lang="zh-CN" altLang="zh-CN" b="1" dirty="0">
                <a:latin typeface="Times New Roman"/>
                <a:ea typeface="华文楷体"/>
                <a:cs typeface="Times New Roman"/>
              </a:rPr>
              <a:t>合法权益</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87479"/>
            <a:ext cx="10692000" cy="183101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城市居民自治的内容及意义：居</a:t>
            </a:r>
            <a:r>
              <a:rPr lang="zh-CN" altLang="en-US" kern="100" dirty="0">
                <a:latin typeface="Times New Roman"/>
                <a:cs typeface="Times New Roman"/>
              </a:rPr>
              <a:t>民</a:t>
            </a:r>
            <a:r>
              <a:rPr lang="zh-CN" altLang="zh-CN" kern="100" dirty="0">
                <a:latin typeface="Times New Roman"/>
                <a:cs typeface="Times New Roman"/>
              </a:rPr>
              <a:t>委</a:t>
            </a:r>
            <a:r>
              <a:rPr lang="zh-CN" altLang="en-US" kern="100" dirty="0">
                <a:latin typeface="Times New Roman"/>
                <a:cs typeface="Times New Roman"/>
              </a:rPr>
              <a:t>员</a:t>
            </a:r>
            <a:r>
              <a:rPr lang="zh-CN" altLang="zh-CN" kern="100" dirty="0">
                <a:latin typeface="Times New Roman"/>
                <a:cs typeface="Times New Roman"/>
              </a:rPr>
              <a:t>会成员居民选，社区大事居民定，日常事务居民管。这大大调动了广大居民参与社区建设的积极性，也有效提高了居民参与</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的素质和能力。</a:t>
            </a:r>
            <a:endParaRPr lang="zh-CN" altLang="zh-CN" sz="1050" kern="100" dirty="0">
              <a:effectLst/>
              <a:latin typeface="宋体"/>
              <a:cs typeface="Courier New"/>
            </a:endParaRPr>
          </a:p>
        </p:txBody>
      </p:sp>
      <p:sp>
        <p:nvSpPr>
          <p:cNvPr id="3" name="矩形 2"/>
          <p:cNvSpPr/>
          <p:nvPr/>
        </p:nvSpPr>
        <p:spPr>
          <a:xfrm>
            <a:off x="5364993" y="2083813"/>
            <a:ext cx="1620957" cy="523220"/>
          </a:xfrm>
          <a:prstGeom prst="rect">
            <a:avLst/>
          </a:prstGeom>
        </p:spPr>
        <p:txBody>
          <a:bodyPr wrap="none">
            <a:spAutoFit/>
          </a:bodyPr>
          <a:lstStyle/>
          <a:p>
            <a:r>
              <a:rPr lang="zh-CN" altLang="zh-CN" b="1" dirty="0">
                <a:latin typeface="Times New Roman"/>
                <a:ea typeface="华文楷体"/>
                <a:cs typeface="Times New Roman"/>
              </a:rPr>
              <a:t>政治生活</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227772"/>
          </a:xfrm>
        </p:spPr>
        <p:txBody>
          <a:bodyPr/>
          <a:lstStyle/>
          <a:p>
            <a:pPr algn="just">
              <a:spcAft>
                <a:spcPts val="0"/>
              </a:spcAft>
            </a:pPr>
            <a:r>
              <a:rPr lang="zh-CN" altLang="zh-CN" kern="100" dirty="0">
                <a:latin typeface="Times New Roman"/>
                <a:ea typeface="黑体"/>
                <a:cs typeface="Times New Roman"/>
              </a:rPr>
              <a:t>二、人民群众直接行使民主权利的生动实践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．基层民主实践的途径、内容</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208030061"/>
              </p:ext>
            </p:extLst>
          </p:nvPr>
        </p:nvGraphicFramePr>
        <p:xfrm>
          <a:off x="576263" y="2159967"/>
          <a:ext cx="10369549" cy="3316416"/>
        </p:xfrm>
        <a:graphic>
          <a:graphicData uri="http://schemas.openxmlformats.org/drawingml/2006/table">
            <a:tbl>
              <a:tblPr/>
              <a:tblGrid>
                <a:gridCol w="1188330">
                  <a:extLst>
                    <a:ext uri="{9D8B030D-6E8A-4147-A177-3AD203B41FA5}">
                      <a16:colId xmlns:a16="http://schemas.microsoft.com/office/drawing/2014/main" val="20000"/>
                    </a:ext>
                  </a:extLst>
                </a:gridCol>
                <a:gridCol w="3276364">
                  <a:extLst>
                    <a:ext uri="{9D8B030D-6E8A-4147-A177-3AD203B41FA5}">
                      <a16:colId xmlns:a16="http://schemas.microsoft.com/office/drawing/2014/main" val="20001"/>
                    </a:ext>
                  </a:extLst>
                </a:gridCol>
                <a:gridCol w="5904855">
                  <a:extLst>
                    <a:ext uri="{9D8B030D-6E8A-4147-A177-3AD203B41FA5}">
                      <a16:colId xmlns:a16="http://schemas.microsoft.com/office/drawing/2014/main" val="20002"/>
                    </a:ext>
                  </a:extLst>
                </a:gridCol>
              </a:tblGrid>
              <a:tr h="0">
                <a:tc>
                  <a:txBody>
                    <a:bodyPr/>
                    <a:lstStyle/>
                    <a:p>
                      <a:pPr algn="ctr">
                        <a:lnSpc>
                          <a:spcPct val="140000"/>
                        </a:lnSpc>
                        <a:spcAft>
                          <a:spcPts val="0"/>
                        </a:spcAft>
                      </a:pPr>
                      <a:r>
                        <a:rPr lang="zh-CN" sz="2800" b="1" kern="100" dirty="0">
                          <a:effectLst/>
                          <a:latin typeface="Times New Roman"/>
                          <a:cs typeface="Times New Roman"/>
                        </a:rPr>
                        <a:t>途径</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dirty="0">
                          <a:effectLst/>
                          <a:latin typeface="Times New Roman"/>
                          <a:cs typeface="Times New Roman"/>
                        </a:rPr>
                        <a:t>农村村民自治</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城市居民自治</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effectLst/>
                          <a:latin typeface="Times New Roman"/>
                          <a:cs typeface="Times New Roman"/>
                        </a:rPr>
                        <a:t>民主选举</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40000"/>
                        </a:lnSpc>
                        <a:spcAft>
                          <a:spcPts val="0"/>
                        </a:spcAft>
                      </a:pPr>
                      <a:r>
                        <a:rPr lang="zh-CN" altLang="zh-CN" sz="2800" b="1" kern="1200" dirty="0">
                          <a:solidFill>
                            <a:schemeClr val="tx1"/>
                          </a:solidFill>
                          <a:effectLst/>
                          <a:latin typeface="+mn-lt"/>
                          <a:ea typeface="+mn-ea"/>
                          <a:cs typeface="+mn-cs"/>
                        </a:rPr>
                        <a:t>我国通过完善城乡社区民主选举制度，进一步规范民主选举程序，依照法律规定推进村民委员会和居民委员会选举工作，切实保障基层群众依法有效行使民主选举权利</a:t>
                      </a:r>
                      <a:endParaRPr lang="zh-CN" altLang="en-US" sz="2800" b="1"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dirty="0"/>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dirty="0">
                          <a:effectLst/>
                          <a:latin typeface="Times New Roman"/>
                          <a:cs typeface="Times New Roman"/>
                        </a:rPr>
                        <a:t>民主协商</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l">
                        <a:lnSpc>
                          <a:spcPct val="140000"/>
                        </a:lnSpc>
                        <a:spcAft>
                          <a:spcPts val="0"/>
                        </a:spcAft>
                      </a:pPr>
                      <a:r>
                        <a:rPr lang="zh-CN" altLang="zh-CN" sz="2800" b="1" dirty="0">
                          <a:effectLst/>
                          <a:ea typeface="+mn-ea"/>
                          <a:cs typeface="Times New Roman" panose="02020603050405020304" pitchFamily="18" charset="0"/>
                        </a:rPr>
                        <a:t>协商要本着</a:t>
                      </a:r>
                      <a:r>
                        <a:rPr lang="zh-CN" altLang="zh-CN" sz="2800" b="1" u="sng" dirty="0">
                          <a:solidFill>
                            <a:srgbClr val="FF0000"/>
                          </a:solidFill>
                          <a:effectLst/>
                          <a:ea typeface="楷体" panose="02010609060101010101" pitchFamily="49" charset="-122"/>
                          <a:cs typeface="Times New Roman" panose="02020603050405020304" pitchFamily="18" charset="0"/>
                        </a:rPr>
                        <a:t>有序参与</a:t>
                      </a:r>
                      <a:r>
                        <a:rPr lang="zh-CN" altLang="zh-CN" sz="2800" b="1" dirty="0">
                          <a:effectLst/>
                          <a:ea typeface="+mn-ea"/>
                          <a:cs typeface="Times New Roman" panose="02020603050405020304" pitchFamily="18" charset="0"/>
                        </a:rPr>
                        <a:t>的原则，让村民或居民合理表达意见和建议，求同存异</a:t>
                      </a:r>
                      <a:endParaRPr lang="zh-CN" sz="1050" b="1"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517364004"/>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TotalTime>
  <Words>3720</Words>
  <Application>Microsoft Office PowerPoint</Application>
  <PresentationFormat>自定义</PresentationFormat>
  <Paragraphs>200</Paragraphs>
  <Slides>39</Slides>
  <Notes>13</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39</vt:i4>
      </vt:variant>
    </vt:vector>
  </HeadingPairs>
  <TitlesOfParts>
    <vt:vector size="56" baseType="lpstr">
      <vt:lpstr>HelveticaNeueLT Pro 67 MdCn</vt:lpstr>
      <vt:lpstr>等线</vt:lpstr>
      <vt:lpstr>等线 Light</vt:lpstr>
      <vt:lpstr>方正小标宋_GBK</vt:lpstr>
      <vt:lpstr>黑体</vt:lpstr>
      <vt:lpstr>华文楷体</vt:lpstr>
      <vt:lpstr>华文细黑</vt:lpstr>
      <vt:lpstr>楷体</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1354</cp:revision>
  <dcterms:created xsi:type="dcterms:W3CDTF">2016-06-29T09:22:00Z</dcterms:created>
  <dcterms:modified xsi:type="dcterms:W3CDTF">2026-02-05T08:24:23Z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