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89" r:id="rId2"/>
    <p:sldMasterId id="2147483661" r:id="rId3"/>
  </p:sldMasterIdLst>
  <p:notesMasterIdLst>
    <p:notesMasterId r:id="rId36"/>
  </p:notesMasterIdLst>
  <p:handoutMasterIdLst>
    <p:handoutMasterId r:id="rId37"/>
  </p:handoutMasterIdLst>
  <p:sldIdLst>
    <p:sldId id="2476" r:id="rId4"/>
    <p:sldId id="3800" r:id="rId5"/>
    <p:sldId id="2478" r:id="rId6"/>
    <p:sldId id="2343" r:id="rId7"/>
    <p:sldId id="3858" r:id="rId8"/>
    <p:sldId id="3903" r:id="rId9"/>
    <p:sldId id="3904" r:id="rId10"/>
    <p:sldId id="3905" r:id="rId11"/>
    <p:sldId id="3873" r:id="rId12"/>
    <p:sldId id="3664" r:id="rId13"/>
    <p:sldId id="3671" r:id="rId14"/>
    <p:sldId id="3907" r:id="rId15"/>
    <p:sldId id="3908" r:id="rId16"/>
    <p:sldId id="3909" r:id="rId17"/>
    <p:sldId id="3888" r:id="rId18"/>
    <p:sldId id="3785" r:id="rId19"/>
    <p:sldId id="3786" r:id="rId20"/>
    <p:sldId id="3919" r:id="rId21"/>
    <p:sldId id="3920" r:id="rId22"/>
    <p:sldId id="3921" r:id="rId23"/>
    <p:sldId id="3922" r:id="rId24"/>
    <p:sldId id="3923" r:id="rId25"/>
    <p:sldId id="3924" r:id="rId26"/>
    <p:sldId id="3886" r:id="rId27"/>
    <p:sldId id="3863" r:id="rId28"/>
    <p:sldId id="3881" r:id="rId29"/>
    <p:sldId id="3882" r:id="rId30"/>
    <p:sldId id="3912" r:id="rId31"/>
    <p:sldId id="3913" r:id="rId32"/>
    <p:sldId id="3914" r:id="rId33"/>
    <p:sldId id="3780" r:id="rId34"/>
    <p:sldId id="2276" r:id="rId35"/>
  </p:sldIdLst>
  <p:sldSz cx="11522075" cy="6480175"/>
  <p:notesSz cx="6858000" cy="9144000"/>
  <p:custDataLst>
    <p:tags r:id="rId38"/>
  </p:custDataLst>
  <p:defaultTextStyle>
    <a:defPPr>
      <a:defRPr lang="zh-CN"/>
    </a:defPPr>
    <a:lvl1pPr algn="l" defTabSz="912813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1pPr>
    <a:lvl2pPr marL="455613" indent="1588" algn="l" defTabSz="912813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2pPr>
    <a:lvl3pPr marL="912813" indent="1588" algn="l" defTabSz="912813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3pPr>
    <a:lvl4pPr marL="1370013" indent="1588" algn="l" defTabSz="912813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4pPr>
    <a:lvl5pPr marL="1827213" indent="1588" algn="l" defTabSz="912813" rtl="0" fontAlgn="base">
      <a:spcBef>
        <a:spcPct val="0"/>
      </a:spcBef>
      <a:spcAft>
        <a:spcPct val="0"/>
      </a:spcAft>
      <a:defRPr sz="2800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800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800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800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800" kern="1200">
        <a:solidFill>
          <a:srgbClr val="FF0000"/>
        </a:solidFill>
        <a:latin typeface="Times New Roman" pitchFamily="18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>
          <p15:clr>
            <a:srgbClr val="A4A3A4"/>
          </p15:clr>
        </p15:guide>
        <p15:guide id="2" orient="horz" pos="462">
          <p15:clr>
            <a:srgbClr val="A4A3A4"/>
          </p15:clr>
        </p15:guide>
        <p15:guide id="3" orient="horz" pos="2212">
          <p15:clr>
            <a:srgbClr val="A4A3A4"/>
          </p15:clr>
        </p15:guide>
        <p15:guide id="4" pos="1678">
          <p15:clr>
            <a:srgbClr val="A4A3A4"/>
          </p15:clr>
        </p15:guide>
        <p15:guide id="5">
          <p15:clr>
            <a:srgbClr val="A4A3A4"/>
          </p15:clr>
        </p15:guide>
        <p15:guide id="6" pos="362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F0000"/>
    <a:srgbClr val="FF9900"/>
    <a:srgbClr val="CC6600"/>
    <a:srgbClr val="C2DBEE"/>
    <a:srgbClr val="1F487C"/>
    <a:srgbClr val="0000F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472" autoAdjust="0"/>
    <p:restoredTop sz="94268" autoAdjust="0"/>
  </p:normalViewPr>
  <p:slideViewPr>
    <p:cSldViewPr>
      <p:cViewPr varScale="1">
        <p:scale>
          <a:sx n="110" d="100"/>
          <a:sy n="110" d="100"/>
        </p:scale>
        <p:origin x="138" y="186"/>
      </p:cViewPr>
      <p:guideLst>
        <p:guide orient="horz" pos="562"/>
        <p:guide orient="horz" pos="462"/>
        <p:guide orient="horz" pos="2212"/>
        <p:guide pos="1678"/>
        <p:guide/>
        <p:guide pos="3629"/>
      </p:guideLst>
    </p:cSldViewPr>
  </p:slideViewPr>
  <p:outlineViewPr>
    <p:cViewPr>
      <p:scale>
        <a:sx n="33" d="100"/>
        <a:sy n="33" d="100"/>
      </p:scale>
      <p:origin x="0" y="27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876" y="-102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C0FD54D-2DBA-4454-95CD-97783196BCF2}" type="datetimeFigureOut">
              <a:rPr lang="zh-CN" altLang="en-US"/>
              <a:pPr>
                <a:defRPr/>
              </a:pPr>
              <a:t>2026/2/5</a:t>
            </a:fld>
            <a:endParaRPr lang="en-US" altLang="zh-CN"/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3F0C2DE-9DF1-4938-B71A-CD99F2F9E5E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796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43176F-0A74-4E04-BFB4-8C9AF220B594}" type="datetimeFigureOut">
              <a:rPr lang="zh-CN" altLang="en-US"/>
              <a:pPr>
                <a:defRPr/>
              </a:pPr>
              <a:t>2026/2/5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4400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defTabSz="913130" eaLnBrk="1" hangingPunct="1">
              <a:defRPr sz="1200" b="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0C2F423-DE4F-4D5D-93D7-ED34FF67A17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11583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5613" algn="l" defTabSz="91281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12813" algn="l" defTabSz="91281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70013" algn="l" defTabSz="91281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27213" algn="l" defTabSz="912813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20C7C836-5437-453B-BF4C-783C7D9CED27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1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DAEA119B-8058-4BAA-8785-1916E6003C6B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26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6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128EDEE4-9C80-4A1B-AD6C-4D3E82D497DF}" type="slidenum">
              <a:rPr lang="zh-CN" altLang="en-US" sz="1200" smtClean="0">
                <a:solidFill>
                  <a:srgbClr val="000000"/>
                </a:solidFill>
                <a:latin typeface="Calibri" pitchFamily="34" charset="0"/>
              </a:rPr>
              <a:pPr defTabSz="912813" eaLnBrk="1" hangingPunct="1"/>
              <a:t>31</a:t>
            </a:fld>
            <a:endParaRPr lang="en-US" altLang="zh-CN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696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8279B05E-C682-41CA-8C6D-24804725F5C5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32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9FF73913-E077-4BEC-908D-580747700807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2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A3416693-ADB3-4C67-88EA-8AB477A7A092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3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18762F80-2A65-482E-8235-682560DEF7CF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4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18762F80-2A65-482E-8235-682560DEF7CF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5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DAEA119B-8058-4BAA-8785-1916E6003C6B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10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CEE0B122-1FBD-4190-821E-654CEA823DCE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11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173BF05C-D306-4092-AEEC-B8DEB851129F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16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z="1200">
              <a:latin typeface="微软雅黑" pitchFamily="34" charset="-122"/>
            </a:endParaRPr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defTabSz="912813" eaLnBrk="1" hangingPunct="1"/>
            <a:fld id="{42BE050F-06E0-4D6C-B359-DB21E808E588}" type="slidenum">
              <a:rPr lang="zh-CN" altLang="en-US" sz="1200" smtClean="0">
                <a:latin typeface="Calibri" pitchFamily="34" charset="0"/>
              </a:rPr>
              <a:pPr defTabSz="912813" eaLnBrk="1" hangingPunct="1"/>
              <a:t>17</a:t>
            </a:fld>
            <a:endParaRPr lang="en-US" altLang="zh-CN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1.xml"/><Relationship Id="rId4" Type="http://schemas.openxmlformats.org/officeDocument/2006/relationships/slide" Target="../slides/slide2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1.xml"/><Relationship Id="rId4" Type="http://schemas.openxmlformats.org/officeDocument/2006/relationships/slide" Target="../slides/slide2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6.xml"/><Relationship Id="rId2" Type="http://schemas.openxmlformats.org/officeDocument/2006/relationships/slide" Target="../slides/slide31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10.xml"/><Relationship Id="rId4" Type="http://schemas.openxmlformats.org/officeDocument/2006/relationships/slide" Target="../slides/slide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26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10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3.xml"/><Relationship Id="rId4" Type="http://schemas.openxmlformats.org/officeDocument/2006/relationships/slide" Target="../slides/slide3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4312906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19989141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2520007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0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86676345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271037" y="2905326"/>
            <a:ext cx="10980000" cy="664862"/>
          </a:xfrm>
          <a:prstGeom prst="rect">
            <a:avLst/>
          </a:prstGeom>
        </p:spPr>
        <p:txBody>
          <a:bodyPr anchor="ctr" anchorCtr="0">
            <a:spAutoFit/>
          </a:bodyPr>
          <a:lstStyle>
            <a:lvl1pPr marL="0" indent="0" algn="just" eaLnBrk="1">
              <a:lnSpc>
                <a:spcPct val="150000"/>
              </a:lnSpc>
              <a:spcBef>
                <a:spcPts val="0"/>
              </a:spcBef>
              <a:buNone/>
              <a:tabLst>
                <a:tab pos="5255895" algn="l"/>
              </a:tabLst>
              <a:defRPr sz="2800" b="1"/>
            </a:lvl1pPr>
            <a:lvl2pPr>
              <a:defRPr sz="2800" b="1"/>
            </a:lvl2pPr>
            <a:lvl3pPr>
              <a:defRPr sz="2800" b="1"/>
            </a:lvl3pPr>
            <a:lvl4pPr>
              <a:defRPr sz="2800" b="1"/>
            </a:lvl4pPr>
            <a:lvl5pPr>
              <a:defRPr sz="2800" b="1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617463440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9065030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链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 userDrawn="1"/>
        </p:nvSpPr>
        <p:spPr>
          <a:xfrm>
            <a:off x="-3175" y="0"/>
            <a:ext cx="11522075" cy="155733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 userDrawn="1"/>
        </p:nvSpPr>
        <p:spPr bwMode="auto">
          <a:xfrm>
            <a:off x="684213" y="131763"/>
            <a:ext cx="61928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1600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600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dirty="0">
                <a:solidFill>
                  <a:srgbClr val="F2F2F2"/>
                </a:solidFill>
                <a:latin typeface="微软雅黑" pitchFamily="34" charset="-122"/>
                <a:ea typeface="微软雅黑" pitchFamily="34" charset="-122"/>
              </a:rPr>
              <a:t>课时　严格执法</a:t>
            </a:r>
          </a:p>
        </p:txBody>
      </p:sp>
      <p:pic>
        <p:nvPicPr>
          <p:cNvPr id="5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84138"/>
            <a:ext cx="452438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5049452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解析答案的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32244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kumimoji="0" lang="zh-CN" altLang="en-US" sz="2800" b="1" i="0" u="none" strike="noStrike" kern="1200" cap="none" spc="0" normalizeH="0" baseline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7299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识记基础知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05153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86241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任务型课堂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8965741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诊断式评价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7" name="圆角矩形 5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45513" y="143743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课后素养评价</a:t>
            </a:r>
          </a:p>
        </p:txBody>
      </p:sp>
    </p:spTree>
    <p:extLst>
      <p:ext uri="{BB962C8B-B14F-4D97-AF65-F5344CB8AC3E}">
        <p14:creationId xmlns:p14="http://schemas.microsoft.com/office/powerpoint/2010/main" val="3486852075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主题素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6841157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问题式预习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922245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任务型课堂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7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8965741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诊断式评价</a:t>
            </a:r>
          </a:p>
        </p:txBody>
      </p:sp>
      <p:sp>
        <p:nvSpPr>
          <p:cNvPr id="8" name="圆角矩形 5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45513" y="143743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课后素养评价</a:t>
            </a:r>
          </a:p>
        </p:txBody>
      </p:sp>
    </p:spTree>
    <p:extLst>
      <p:ext uri="{BB962C8B-B14F-4D97-AF65-F5344CB8AC3E}">
        <p14:creationId xmlns:p14="http://schemas.microsoft.com/office/powerpoint/2010/main" val="87496075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521" y="121642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课后素养评价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401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诊断式评价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7956550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问题式预习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7" name="圆角矩形 5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7850237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任务型课堂</a:t>
            </a:r>
          </a:p>
        </p:txBody>
      </p:sp>
      <p:sp>
        <p:nvSpPr>
          <p:cNvPr id="8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769149" y="141288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问题式预习</a:t>
            </a:r>
          </a:p>
        </p:txBody>
      </p:sp>
    </p:spTree>
    <p:extLst>
      <p:ext uri="{BB962C8B-B14F-4D97-AF65-F5344CB8AC3E}">
        <p14:creationId xmlns:p14="http://schemas.microsoft.com/office/powerpoint/2010/main" val="1528683049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吟诵国学经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7966508" y="143842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任务型课堂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10117138" y="45256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课后素养评价</a:t>
            </a:r>
          </a:p>
        </p:txBody>
      </p:sp>
      <p:sp>
        <p:nvSpPr>
          <p:cNvPr id="6" name="圆角矩形 7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6912916" y="143743"/>
            <a:ext cx="1008063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问题式预习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9" name="圆角矩形 7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9037451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诊断式评价</a:t>
            </a:r>
          </a:p>
        </p:txBody>
      </p:sp>
    </p:spTree>
    <p:extLst>
      <p:ext uri="{BB962C8B-B14F-4D97-AF65-F5344CB8AC3E}">
        <p14:creationId xmlns:p14="http://schemas.microsoft.com/office/powerpoint/2010/main" val="336431876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主预习任务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306867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鉴赏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拓展运用活动单</a:t>
            </a:r>
          </a:p>
        </p:txBody>
      </p:sp>
      <p:sp>
        <p:nvSpPr>
          <p:cNvPr id="9" name="圆角矩形 10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文本对应练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505977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运用活动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5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阅读主题素材</a:t>
            </a:r>
          </a:p>
        </p:txBody>
      </p:sp>
      <p:sp>
        <p:nvSpPr>
          <p:cNvPr id="5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吟诵国学经典</a:t>
            </a:r>
          </a:p>
        </p:txBody>
      </p:sp>
      <p:sp>
        <p:nvSpPr>
          <p:cNvPr id="6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自主预习任务单</a:t>
            </a:r>
          </a:p>
        </p:txBody>
      </p:sp>
      <p:sp>
        <p:nvSpPr>
          <p:cNvPr id="7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阅读鉴赏活动单</a:t>
            </a:r>
          </a:p>
        </p:txBody>
      </p:sp>
      <p:sp>
        <p:nvSpPr>
          <p:cNvPr id="8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文本对应练</a:t>
            </a:r>
          </a:p>
        </p:txBody>
      </p:sp>
      <p:sp>
        <p:nvSpPr>
          <p:cNvPr id="9" name="圆角矩形 10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55563"/>
            <a:ext cx="1008062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拓展运用活动单</a:t>
            </a:r>
          </a:p>
        </p:txBody>
      </p:sp>
      <p:sp>
        <p:nvSpPr>
          <p:cNvPr id="10" name="圆角矩形 11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识记基础知识</a:t>
            </a:r>
          </a:p>
        </p:txBody>
      </p:sp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9557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3927788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文本对应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4">
            <a:hlinkClick r:id="rId2" action="ppaction://hlinksldjump"/>
          </p:cNvPr>
          <p:cNvSpPr>
            <a:spLocks noChangeArrowheads="1"/>
          </p:cNvSpPr>
          <p:nvPr userDrawn="1"/>
        </p:nvSpPr>
        <p:spPr bwMode="auto">
          <a:xfrm>
            <a:off x="46212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阅读主题素材</a:t>
            </a:r>
          </a:p>
        </p:txBody>
      </p:sp>
      <p:sp>
        <p:nvSpPr>
          <p:cNvPr id="4" name="圆角矩形 5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570071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吟诵国学经典</a:t>
            </a:r>
          </a:p>
        </p:txBody>
      </p:sp>
      <p:sp>
        <p:nvSpPr>
          <p:cNvPr id="6" name="圆角矩形 6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6799263" y="144463"/>
            <a:ext cx="1008062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自主预习任务单</a:t>
            </a:r>
          </a:p>
        </p:txBody>
      </p:sp>
      <p:sp>
        <p:nvSpPr>
          <p:cNvPr id="7" name="圆角矩形 7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7899400" y="144463"/>
            <a:ext cx="1008063" cy="2349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阅读鉴赏活动单</a:t>
            </a:r>
          </a:p>
        </p:txBody>
      </p:sp>
      <p:sp>
        <p:nvSpPr>
          <p:cNvPr id="8" name="圆角矩形 8">
            <a:hlinkClick r:id="rId3" action="ppaction://hlinksldjump"/>
          </p:cNvPr>
          <p:cNvSpPr>
            <a:spLocks noChangeArrowheads="1"/>
          </p:cNvSpPr>
          <p:nvPr userDrawn="1"/>
        </p:nvSpPr>
        <p:spPr bwMode="auto">
          <a:xfrm>
            <a:off x="8999538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拓展运用活动单</a:t>
            </a:r>
          </a:p>
        </p:txBody>
      </p:sp>
      <p:sp>
        <p:nvSpPr>
          <p:cNvPr id="9" name="圆角矩形 9">
            <a:hlinkClick r:id="rId4" action="ppaction://hlinksldjump"/>
          </p:cNvPr>
          <p:cNvSpPr>
            <a:spLocks noChangeArrowheads="1"/>
          </p:cNvSpPr>
          <p:nvPr userDrawn="1"/>
        </p:nvSpPr>
        <p:spPr bwMode="auto">
          <a:xfrm>
            <a:off x="10099675" y="55563"/>
            <a:ext cx="1008063" cy="323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文本对应练</a:t>
            </a:r>
          </a:p>
        </p:txBody>
      </p:sp>
      <p:sp>
        <p:nvSpPr>
          <p:cNvPr id="10" name="圆角矩形 10">
            <a:hlinkClick r:id="rId5" action="ppaction://hlinksldjump"/>
          </p:cNvPr>
          <p:cNvSpPr>
            <a:spLocks noChangeArrowheads="1"/>
          </p:cNvSpPr>
          <p:nvPr userDrawn="1"/>
        </p:nvSpPr>
        <p:spPr bwMode="auto">
          <a:xfrm>
            <a:off x="3541713" y="141288"/>
            <a:ext cx="1008062" cy="2381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/>
            <a:r>
              <a:rPr lang="zh-CN" altLang="en-US" sz="11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识记基础知识</a:t>
            </a: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9557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800" b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5561692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1400" b="1" dirty="0">
                <a:solidFill>
                  <a:srgbClr val="C0472D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b="1" dirty="0">
                <a:solidFill>
                  <a:srgbClr val="C0472D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 dirty="0">
                <a:solidFill>
                  <a:srgbClr val="C0472D"/>
                </a:solidFill>
                <a:latin typeface="微软雅黑" pitchFamily="34" charset="-122"/>
                <a:ea typeface="微软雅黑" pitchFamily="34" charset="-122"/>
              </a:rPr>
              <a:t>课时　严格执法</a:t>
            </a: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91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888" indent="-217488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688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0" y="412750"/>
            <a:ext cx="11522075" cy="0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7" name="TextBox 31"/>
          <p:cNvSpPr txBox="1">
            <a:spLocks noChangeArrowheads="1"/>
          </p:cNvSpPr>
          <p:nvPr userDrawn="1"/>
        </p:nvSpPr>
        <p:spPr bwMode="auto">
          <a:xfrm>
            <a:off x="539750" y="111125"/>
            <a:ext cx="66976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r>
              <a:rPr lang="zh-CN" altLang="en-US" sz="1400" b="1" dirty="0">
                <a:solidFill>
                  <a:srgbClr val="C0472D"/>
                </a:solidFill>
                <a:latin typeface="微软雅黑" pitchFamily="34" charset="-122"/>
                <a:ea typeface="微软雅黑" pitchFamily="34" charset="-122"/>
              </a:rPr>
              <a:t>第</a:t>
            </a:r>
            <a:r>
              <a:rPr lang="en-US" altLang="zh-CN" sz="1400" b="1" dirty="0">
                <a:solidFill>
                  <a:srgbClr val="C0472D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 dirty="0">
                <a:solidFill>
                  <a:srgbClr val="C0472D"/>
                </a:solidFill>
                <a:latin typeface="微软雅黑" pitchFamily="34" charset="-122"/>
                <a:ea typeface="微软雅黑" pitchFamily="34" charset="-122"/>
              </a:rPr>
              <a:t>课时　严格执法</a:t>
            </a:r>
          </a:p>
        </p:txBody>
      </p:sp>
      <p:pic>
        <p:nvPicPr>
          <p:cNvPr id="1028" name="图片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3" y="6350"/>
            <a:ext cx="45085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5252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ransition/>
  <p:txStyles>
    <p:titleStyle>
      <a:lvl1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8636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863600" rtl="0" fontAlgn="base">
        <a:lnSpc>
          <a:spcPct val="90000"/>
        </a:lnSpc>
        <a:spcBef>
          <a:spcPct val="0"/>
        </a:spcBef>
        <a:spcAft>
          <a:spcPct val="0"/>
        </a:spcAft>
        <a:defRPr sz="42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15900" indent="-215900" algn="l" defTabSz="863600" rtl="0" eaLnBrk="0" fontAlgn="base" hangingPunct="0">
        <a:lnSpc>
          <a:spcPct val="90000"/>
        </a:lnSpc>
        <a:spcBef>
          <a:spcPts val="950"/>
        </a:spcBef>
        <a:spcAft>
          <a:spcPct val="0"/>
        </a:spcAft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77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79500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2888" indent="-217488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44688" indent="-215900" algn="l" defTabSz="863600" rtl="0" eaLnBrk="0" fontAlgn="base" hangingPunct="0">
        <a:lnSpc>
          <a:spcPct val="90000"/>
        </a:lnSpc>
        <a:spcBef>
          <a:spcPts val="475"/>
        </a:spcBef>
        <a:spcAft>
          <a:spcPct val="0"/>
        </a:spcAft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76" r:id="rId2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3.jpeg"/><Relationship Id="rId5" Type="http://schemas.openxmlformats.org/officeDocument/2006/relationships/tags" Target="../tags/tag6.xml"/><Relationship Id="rId10" Type="http://schemas.openxmlformats.org/officeDocument/2006/relationships/notesSlide" Target="../notesSlides/notesSlide1.xml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6" Type="http://schemas.openxmlformats.org/officeDocument/2006/relationships/hyperlink" Target="../3.&#37197;&#22871;&#32451;&#20064;&#39064;/&#35838;&#21518;&#32032;&#20859;&#35780;&#20215;/20%20%20&#35838;&#21518;&#32032;&#20859;&#35780;&#20215;(&#20108;&#21313;)&#12288;&#20005;&#26684;&#25191;&#27861;.docx" TargetMode="External"/><Relationship Id="rId5" Type="http://schemas.openxmlformats.org/officeDocument/2006/relationships/hyperlink" Target="../3.%20&#23398;&#29983;&#29992;&#20070;Word/2.&#37197;&#22871;&#32451;&#20064;&#39064;/&#35838;&#21518;&#32032;&#20859;&#35780;&#20215;/01%20&#35838;&#21518;&#32032;&#20859;&#35780;&#20215;(&#19968;).docx" TargetMode="External"/><Relationship Id="rId4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42"/>
          <a:stretch>
            <a:fillRect/>
          </a:stretch>
        </p:blipFill>
        <p:spPr>
          <a:xfrm>
            <a:off x="-10559" y="0"/>
            <a:ext cx="11532236" cy="4215896"/>
          </a:xfrm>
          <a:prstGeom prst="rect">
            <a:avLst/>
          </a:prstGeom>
        </p:spPr>
      </p:pic>
      <p:sp>
        <p:nvSpPr>
          <p:cNvPr id="12" name="矩形 11"/>
          <p:cNvSpPr/>
          <p:nvPr>
            <p:custDataLst>
              <p:tags r:id="rId1"/>
            </p:custDataLst>
          </p:nvPr>
        </p:nvSpPr>
        <p:spPr>
          <a:xfrm>
            <a:off x="0" y="3450086"/>
            <a:ext cx="3780790" cy="1515110"/>
          </a:xfrm>
          <a:prstGeom prst="rect">
            <a:avLst/>
          </a:prstGeom>
          <a:solidFill>
            <a:schemeClr val="accent4">
              <a:lumMod val="5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3780790" y="3458341"/>
            <a:ext cx="7751445" cy="1515110"/>
          </a:xfrm>
          <a:prstGeom prst="rect">
            <a:avLst/>
          </a:prstGeom>
          <a:solidFill>
            <a:schemeClr val="bg1"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文本框 15"/>
          <p:cNvSpPr txBox="1"/>
          <p:nvPr>
            <p:custDataLst>
              <p:tags r:id="rId3"/>
            </p:custDataLst>
          </p:nvPr>
        </p:nvSpPr>
        <p:spPr>
          <a:xfrm>
            <a:off x="502920" y="3890141"/>
            <a:ext cx="3032125" cy="5594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复习任务群一</a:t>
            </a:r>
          </a:p>
        </p:txBody>
      </p:sp>
      <p:sp>
        <p:nvSpPr>
          <p:cNvPr id="15" name="矩形 5"/>
          <p:cNvSpPr/>
          <p:nvPr>
            <p:custDataLst>
              <p:tags r:id="rId4"/>
            </p:custDataLst>
          </p:nvPr>
        </p:nvSpPr>
        <p:spPr>
          <a:xfrm>
            <a:off x="4003040" y="3548511"/>
            <a:ext cx="7329170" cy="126746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1" i="0" u="none" strike="noStrike" kern="1200" cap="none" spc="0" normalizeH="0" baseline="0" noProof="0">
                <a:ln>
                  <a:noFill/>
                </a:ln>
                <a:solidFill>
                  <a:srgbClr val="5B9BD5">
                    <a:lumMod val="50000"/>
                  </a:srgb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现代文阅读Ⅰ</a:t>
            </a:r>
          </a:p>
          <a:p>
            <a:pPr marL="0" marR="0" lvl="0" indent="0" algn="l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把握共性之“新”　打通应考之“脉”</a:t>
            </a:r>
          </a:p>
        </p:txBody>
      </p:sp>
      <p:sp>
        <p:nvSpPr>
          <p:cNvPr id="16" name="梯形 15"/>
          <p:cNvSpPr/>
          <p:nvPr>
            <p:custDataLst>
              <p:tags r:id="rId5"/>
            </p:custDataLst>
          </p:nvPr>
        </p:nvSpPr>
        <p:spPr>
          <a:xfrm>
            <a:off x="1512565" y="2913110"/>
            <a:ext cx="8604956" cy="1515109"/>
          </a:xfrm>
          <a:prstGeom prst="trapezoid">
            <a:avLst/>
          </a:prstGeom>
          <a:solidFill>
            <a:srgbClr val="CC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矩形 5"/>
          <p:cNvSpPr/>
          <p:nvPr>
            <p:custDataLst>
              <p:tags r:id="rId6"/>
            </p:custDataLst>
          </p:nvPr>
        </p:nvSpPr>
        <p:spPr>
          <a:xfrm>
            <a:off x="-4962" y="4754899"/>
            <a:ext cx="11522074" cy="628108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marL="0" marR="0" lvl="0" indent="0" algn="ctr" defTabSz="86233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95880" algn="l"/>
              </a:tabLst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课时   </a:t>
            </a:r>
            <a:r>
              <a:rPr lang="zh-CN" altLang="en-US" sz="3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反应热  焓变（基础课）</a:t>
            </a:r>
            <a:endParaRPr kumimoji="0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-29757" y="3600127"/>
            <a:ext cx="11561992" cy="2880048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24000">
                <a:srgbClr val="0070C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梯形 22"/>
          <p:cNvSpPr/>
          <p:nvPr>
            <p:custDataLst>
              <p:tags r:id="rId7"/>
            </p:custDataLst>
          </p:nvPr>
        </p:nvSpPr>
        <p:spPr>
          <a:xfrm flipV="1">
            <a:off x="1908181" y="2913109"/>
            <a:ext cx="7806055" cy="1341119"/>
          </a:xfrm>
          <a:prstGeom prst="trapezoid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31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文本框 28"/>
          <p:cNvSpPr txBox="1"/>
          <p:nvPr>
            <p:custDataLst>
              <p:tags r:id="rId8"/>
            </p:custDataLst>
          </p:nvPr>
        </p:nvSpPr>
        <p:spPr>
          <a:xfrm>
            <a:off x="1790668" y="2781134"/>
            <a:ext cx="7920880" cy="1523494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第三单元　全面依法治国</a:t>
            </a:r>
          </a:p>
          <a:p>
            <a:pPr algn="ctr">
              <a:lnSpc>
                <a:spcPct val="150000"/>
              </a:lnSpc>
              <a:defRPr/>
            </a:pPr>
            <a:r>
              <a:rPr lang="zh-CN" altLang="en-US" sz="3000" b="1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第九课　全面推进依法治国的基本要求</a:t>
            </a:r>
            <a:endParaRPr lang="zh-CN" altLang="en-US" sz="3000" b="1" dirty="0">
              <a:solidFill>
                <a:schemeClr val="bg1"/>
              </a:solidFill>
              <a:effectLst>
                <a:outerShdw blurRad="101600" dist="76200" dir="8100000" algn="tr" rotWithShape="0">
                  <a:schemeClr val="tx1">
                    <a:alpha val="15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副标题 1"/>
          <p:cNvSpPr txBox="1"/>
          <p:nvPr/>
        </p:nvSpPr>
        <p:spPr>
          <a:xfrm>
            <a:off x="3261" y="4388730"/>
            <a:ext cx="11522075" cy="615553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3130" eaLnBrk="0" fontAlgn="base" hangingPunct="0">
              <a:lnSpc>
                <a:spcPct val="100000"/>
              </a:lnSpc>
              <a:spcBef>
                <a:spcPct val="0"/>
              </a:spcBef>
              <a:defRPr/>
            </a:pPr>
            <a:r>
              <a:rPr lang="zh-CN" altLang="en-US" sz="34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4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400" b="1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课时　严格执法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430213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任务型课堂</a:t>
            </a:r>
          </a:p>
        </p:txBody>
      </p:sp>
      <p:sp>
        <p:nvSpPr>
          <p:cNvPr id="2" name="矩形 1"/>
          <p:cNvSpPr/>
          <p:nvPr/>
        </p:nvSpPr>
        <p:spPr>
          <a:xfrm>
            <a:off x="366713" y="1583903"/>
            <a:ext cx="10702925" cy="738664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zh-CN" altLang="en-US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任务一　严格执法的内涵</a:t>
            </a:r>
            <a:endParaRPr lang="zh-CN" altLang="en-US" sz="1050" b="1" kern="100" dirty="0">
              <a:solidFill>
                <a:schemeClr val="tx1"/>
              </a:solidFill>
              <a:latin typeface="等线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2328488"/>
            <a:ext cx="10692000" cy="3857274"/>
          </a:xfrm>
        </p:spPr>
        <p:txBody>
          <a:bodyPr/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/>
                <a:ea typeface="黑体"/>
                <a:cs typeface="Courier New"/>
              </a:rPr>
              <a:t>[</a:t>
            </a:r>
            <a:r>
              <a:rPr lang="zh-CN" altLang="zh-CN" kern="100" dirty="0">
                <a:latin typeface="Times New Roman"/>
                <a:ea typeface="黑体"/>
                <a:cs typeface="Times New Roman"/>
              </a:rPr>
              <a:t>探究活动</a:t>
            </a:r>
            <a:r>
              <a:rPr lang="en-US" altLang="zh-CN" kern="100" dirty="0">
                <a:latin typeface="Times New Roman"/>
                <a:ea typeface="黑体"/>
                <a:cs typeface="Courier New"/>
              </a:rPr>
              <a:t>]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/>
                <a:ea typeface="黑体"/>
                <a:cs typeface="Times New Roman"/>
              </a:rPr>
              <a:t>活动</a:t>
            </a:r>
            <a:r>
              <a:rPr lang="en-US" altLang="zh-CN" kern="100" dirty="0">
                <a:latin typeface="Times New Roman"/>
                <a:ea typeface="黑体"/>
                <a:cs typeface="Courier New"/>
              </a:rPr>
              <a:t>1</a:t>
            </a:r>
            <a:r>
              <a:rPr lang="zh-CN" altLang="zh-CN" kern="100" dirty="0">
                <a:latin typeface="Times New Roman"/>
                <a:cs typeface="Times New Roman"/>
              </a:rPr>
              <a:t>：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中国特色社会主义进入新时代，人民对法治的要求日益增长，对严格执法提出更高要求。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/>
                <a:cs typeface="Times New Roman"/>
              </a:rPr>
              <a:t>在法律实施体系中，行使执法权的最重要的主体是什么机关？严格执法有什么要求？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7030A0"/>
                </a:solidFill>
                <a:latin typeface="Times New Roman"/>
                <a:ea typeface="黑体"/>
                <a:cs typeface="Times New Roman"/>
              </a:rPr>
              <a:t>提示：</a:t>
            </a:r>
            <a:r>
              <a:rPr lang="en-US" altLang="zh-CN" kern="100" dirty="0">
                <a:latin typeface="Times New Roman"/>
                <a:ea typeface="华文楷体"/>
                <a:cs typeface="Courier New"/>
              </a:rPr>
              <a:t>①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在法律实施体系中，行政机关是行使执法权、严格执法的最重要主体。</a:t>
            </a:r>
            <a:r>
              <a:rPr lang="en-US" altLang="zh-CN" kern="100" dirty="0">
                <a:latin typeface="Times New Roman"/>
                <a:ea typeface="华文楷体"/>
                <a:cs typeface="Courier New"/>
              </a:rPr>
              <a:t>②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严格执法，要求执法机关在执法过程中严格依法办事。行政机关要带头严格执法，依法全面履行职能。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652603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Times New Roman"/>
                <a:ea typeface="黑体"/>
                <a:cs typeface="Times New Roman"/>
              </a:rPr>
              <a:t>活动</a:t>
            </a:r>
            <a:r>
              <a:rPr lang="en-US" altLang="zh-CN" kern="100" dirty="0">
                <a:latin typeface="Times New Roman"/>
                <a:ea typeface="黑体"/>
                <a:cs typeface="Courier New"/>
              </a:rPr>
              <a:t>2</a:t>
            </a:r>
            <a:r>
              <a:rPr lang="zh-CN" altLang="zh-CN" kern="100" dirty="0">
                <a:latin typeface="Times New Roman"/>
                <a:cs typeface="Times New Roman"/>
              </a:rPr>
              <a:t>：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执法权是国家机关行使的权力，更是</a:t>
            </a:r>
            <a:r>
              <a:rPr lang="zh-CN" altLang="en-US" kern="100" dirty="0">
                <a:latin typeface="Times New Roman"/>
                <a:ea typeface="华文楷体"/>
                <a:cs typeface="Times New Roman"/>
              </a:rPr>
              <a:t>国家机关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对国家和人民所负有的责任。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Times New Roman"/>
                <a:cs typeface="Times New Roman"/>
              </a:rPr>
              <a:t>结合材料，分析严格执法的重要意义。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zh-CN" altLang="zh-CN" kern="100" dirty="0">
                <a:solidFill>
                  <a:srgbClr val="7030A0"/>
                </a:solidFill>
                <a:latin typeface="Times New Roman"/>
                <a:ea typeface="黑体"/>
                <a:cs typeface="Times New Roman"/>
              </a:rPr>
              <a:t>提示</a:t>
            </a:r>
            <a:r>
              <a:rPr lang="zh-CN" altLang="zh-CN" kern="100" dirty="0">
                <a:solidFill>
                  <a:srgbClr val="7030A0"/>
                </a:solidFill>
                <a:latin typeface="Times New Roman"/>
                <a:cs typeface="Times New Roman"/>
              </a:rPr>
              <a:t>：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严格执法能够切实维护公共利益、人民权益和社会秩序，有助于捍卫法律的权威和尊严，有助于实现社会公平正义，有助于推进建设法治政府，提升国家治理体系和治理能力现代化。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5213478"/>
          </a:xfrm>
        </p:spPr>
        <p:txBody>
          <a:bodyPr/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/>
                <a:ea typeface="黑体"/>
                <a:cs typeface="Courier New"/>
              </a:rPr>
              <a:t>[</a:t>
            </a:r>
            <a:r>
              <a:rPr lang="zh-CN" altLang="zh-CN" kern="100" dirty="0">
                <a:latin typeface="Times New Roman"/>
                <a:ea typeface="黑体"/>
                <a:cs typeface="Times New Roman"/>
              </a:rPr>
              <a:t>评价活动</a:t>
            </a:r>
            <a:r>
              <a:rPr lang="en-US" altLang="zh-CN" kern="100" dirty="0">
                <a:latin typeface="Times New Roman"/>
                <a:ea typeface="黑体"/>
                <a:cs typeface="Courier New"/>
              </a:rPr>
              <a:t>]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1</a:t>
            </a:r>
            <a:r>
              <a:rPr lang="zh-CN" altLang="zh-CN" kern="100" dirty="0">
                <a:latin typeface="Times New Roman"/>
                <a:cs typeface="Times New Roman"/>
              </a:rPr>
              <a:t>．某市推行</a:t>
            </a:r>
            <a:r>
              <a:rPr lang="en-US" altLang="zh-CN" kern="100" dirty="0">
                <a:latin typeface="宋体"/>
                <a:cs typeface="Times New Roman"/>
              </a:rPr>
              <a:t>“</a:t>
            </a:r>
            <a:r>
              <a:rPr lang="zh-CN" altLang="zh-CN" kern="100" dirty="0">
                <a:latin typeface="Times New Roman"/>
                <a:cs typeface="Times New Roman"/>
              </a:rPr>
              <a:t>首违不罚＋轻微免罚</a:t>
            </a:r>
            <a:r>
              <a:rPr lang="en-US" altLang="zh-CN" kern="100" dirty="0">
                <a:latin typeface="宋体"/>
                <a:cs typeface="Times New Roman"/>
              </a:rPr>
              <a:t>”“</a:t>
            </a:r>
            <a:r>
              <a:rPr lang="zh-CN" altLang="zh-CN" kern="100" dirty="0">
                <a:latin typeface="Times New Roman"/>
                <a:cs typeface="Times New Roman"/>
              </a:rPr>
              <a:t>非现场执法</a:t>
            </a:r>
            <a:r>
              <a:rPr lang="en-US" altLang="zh-CN" kern="100" dirty="0">
                <a:latin typeface="宋体"/>
                <a:cs typeface="Times New Roman"/>
              </a:rPr>
              <a:t>”“</a:t>
            </a:r>
            <a:r>
              <a:rPr lang="zh-CN" altLang="zh-CN" kern="100" dirty="0">
                <a:latin typeface="Times New Roman"/>
                <a:cs typeface="Times New Roman"/>
              </a:rPr>
              <a:t>无感执法</a:t>
            </a:r>
            <a:r>
              <a:rPr lang="en-US" altLang="zh-CN" kern="100" dirty="0">
                <a:latin typeface="宋体"/>
                <a:cs typeface="Times New Roman"/>
              </a:rPr>
              <a:t>”</a:t>
            </a:r>
            <a:r>
              <a:rPr lang="zh-CN" altLang="zh-CN" kern="100" dirty="0">
                <a:latin typeface="Times New Roman"/>
                <a:cs typeface="Times New Roman"/>
              </a:rPr>
              <a:t>和企业合规</a:t>
            </a:r>
            <a:r>
              <a:rPr lang="en-US" altLang="zh-CN" kern="100" dirty="0">
                <a:latin typeface="宋体"/>
                <a:cs typeface="Times New Roman"/>
              </a:rPr>
              <a:t>“</a:t>
            </a:r>
            <a:r>
              <a:rPr lang="zh-CN" altLang="zh-CN" kern="100" dirty="0">
                <a:latin typeface="Times New Roman"/>
                <a:cs typeface="Times New Roman"/>
              </a:rPr>
              <a:t>无感体检</a:t>
            </a:r>
            <a:r>
              <a:rPr lang="en-US" altLang="zh-CN" kern="100" dirty="0">
                <a:latin typeface="宋体"/>
                <a:cs typeface="Times New Roman"/>
              </a:rPr>
              <a:t>”</a:t>
            </a:r>
            <a:r>
              <a:rPr lang="zh-CN" altLang="zh-CN" kern="100" dirty="0">
                <a:latin typeface="Times New Roman"/>
                <a:cs typeface="Times New Roman"/>
              </a:rPr>
              <a:t>等服务型执法和柔性执法方式，对执法过程中发现的企业、群众的合理需求主动协调处理，对监管风险及时提醒防范，对违法行为及时制止纠正。可见，该市</a:t>
            </a:r>
            <a:r>
              <a:rPr lang="en-US" altLang="zh-CN" kern="100" dirty="0">
                <a:latin typeface="Times New Roman"/>
                <a:cs typeface="Courier New"/>
              </a:rPr>
              <a:t>(</a:t>
            </a:r>
            <a:r>
              <a:rPr lang="zh-CN" altLang="zh-CN" kern="100" dirty="0">
                <a:latin typeface="Times New Roman"/>
                <a:cs typeface="Times New Roman"/>
              </a:rPr>
              <a:t>　　</a:t>
            </a:r>
            <a:r>
              <a:rPr lang="en-US" altLang="zh-CN" kern="100" dirty="0">
                <a:latin typeface="Times New Roman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①</a:t>
            </a:r>
            <a:r>
              <a:rPr lang="zh-CN" altLang="zh-CN" kern="100" dirty="0">
                <a:latin typeface="Times New Roman"/>
                <a:cs typeface="Times New Roman"/>
              </a:rPr>
              <a:t>统筹整合行政执法力量，让行政执法更加智慧高效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②</a:t>
            </a:r>
            <a:r>
              <a:rPr lang="zh-CN" altLang="zh-CN" kern="100" dirty="0">
                <a:latin typeface="Times New Roman"/>
                <a:cs typeface="Times New Roman"/>
              </a:rPr>
              <a:t>践行执法为民的理念，让人民群众感受到公平正义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/>
                <a:cs typeface="Times New Roman"/>
              </a:rPr>
              <a:t>③不断提升执法效能，提高执法的社会认可度、满意度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/>
                <a:cs typeface="Times New Roman"/>
              </a:rPr>
              <a:t>④建立健全责任追究制度，规范行政执法行为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A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①②    B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①④    C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②③    D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③④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72805" y="53283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0432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711785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solidFill>
                  <a:srgbClr val="FF0000"/>
                </a:solidFill>
                <a:latin typeface="Times New Roman"/>
                <a:cs typeface="Courier New"/>
              </a:rPr>
              <a:t>C</a:t>
            </a:r>
            <a:r>
              <a:rPr lang="zh-CN" altLang="zh-CN" kern="100" dirty="0">
                <a:solidFill>
                  <a:srgbClr val="FF0000"/>
                </a:solidFill>
                <a:latin typeface="Times New Roman"/>
                <a:cs typeface="Times New Roman"/>
              </a:rPr>
              <a:t>　</a:t>
            </a:r>
            <a:r>
              <a:rPr lang="zh-CN" altLang="zh-CN" kern="100" dirty="0">
                <a:solidFill>
                  <a:srgbClr val="0000FF"/>
                </a:solidFill>
                <a:latin typeface="Times New Roman"/>
                <a:ea typeface="黑体"/>
                <a:cs typeface="Times New Roman"/>
              </a:rPr>
              <a:t>解析：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材料强调了服务型执法和柔性执法，没有涉及统筹整合行政执法力量，</a:t>
            </a:r>
            <a:r>
              <a:rPr lang="en-US" altLang="zh-CN" kern="100" dirty="0">
                <a:latin typeface="Times New Roman"/>
                <a:ea typeface="华文楷体"/>
                <a:cs typeface="Courier New"/>
              </a:rPr>
              <a:t>①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不符合题意。采用服务型执法和柔性执法方式，对执法过程中发现的企业、群众的合理需求主动协调处理等举措，体现了该市践行执法为民的理念，不断提升执法效能，让人民群众感受到公平正义，提高执法的社会认可度、满意度，②③符合题意。材料没有涉及建立健全责任追究制度，④不符合题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549508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431775"/>
            <a:ext cx="10692000" cy="4315027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2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．</a:t>
            </a:r>
            <a:r>
              <a:rPr lang="zh-CN" altLang="zh-CN" kern="100" dirty="0">
                <a:latin typeface="Times New Roman"/>
                <a:cs typeface="Times New Roman"/>
              </a:rPr>
              <a:t>有专家提出，一个和谐、宜居的城市，应该是</a:t>
            </a:r>
            <a:r>
              <a:rPr lang="en-US" altLang="zh-CN" kern="100" dirty="0">
                <a:latin typeface="宋体"/>
                <a:cs typeface="Times New Roman"/>
              </a:rPr>
              <a:t>“</a:t>
            </a:r>
            <a:r>
              <a:rPr lang="zh-CN" altLang="zh-CN" kern="100" dirty="0">
                <a:latin typeface="Times New Roman"/>
                <a:cs typeface="Times New Roman"/>
              </a:rPr>
              <a:t>婴儿车能在街头任意出现</a:t>
            </a:r>
            <a:r>
              <a:rPr lang="en-US" altLang="zh-CN" kern="100" dirty="0">
                <a:latin typeface="宋体"/>
                <a:cs typeface="Times New Roman"/>
              </a:rPr>
              <a:t>”</a:t>
            </a:r>
            <a:r>
              <a:rPr lang="zh-CN" altLang="zh-CN" kern="100" dirty="0">
                <a:latin typeface="Times New Roman"/>
                <a:cs typeface="Times New Roman"/>
              </a:rPr>
              <a:t>的城市。媒体将这概括为</a:t>
            </a:r>
            <a:r>
              <a:rPr lang="en-US" altLang="zh-CN" kern="100" dirty="0">
                <a:latin typeface="宋体"/>
                <a:cs typeface="Times New Roman"/>
              </a:rPr>
              <a:t>“</a:t>
            </a:r>
            <a:r>
              <a:rPr lang="zh-CN" altLang="zh-CN" kern="100" dirty="0">
                <a:latin typeface="Times New Roman"/>
                <a:cs typeface="Times New Roman"/>
              </a:rPr>
              <a:t>婴儿车指标</a:t>
            </a:r>
            <a:r>
              <a:rPr lang="en-US" altLang="zh-CN" kern="100" dirty="0">
                <a:latin typeface="宋体"/>
                <a:cs typeface="Times New Roman"/>
              </a:rPr>
              <a:t>”</a:t>
            </a:r>
            <a:r>
              <a:rPr lang="zh-CN" altLang="zh-CN" kern="100" dirty="0">
                <a:latin typeface="Times New Roman"/>
                <a:cs typeface="Times New Roman"/>
              </a:rPr>
              <a:t>。有同学据此推测，达到这一指标需要城市基础设施完善、行人车辆各行其道、环境优美等条件。创造这些条件，政府须切实</a:t>
            </a:r>
            <a:r>
              <a:rPr lang="en-US" altLang="zh-CN" kern="100" dirty="0">
                <a:latin typeface="Times New Roman"/>
                <a:cs typeface="Courier New"/>
              </a:rPr>
              <a:t> (</a:t>
            </a:r>
            <a:r>
              <a:rPr lang="zh-CN" altLang="zh-CN" kern="100" dirty="0">
                <a:latin typeface="Times New Roman"/>
                <a:cs typeface="Times New Roman"/>
              </a:rPr>
              <a:t>　　</a:t>
            </a:r>
            <a:r>
              <a:rPr lang="en-US" altLang="zh-CN" kern="100" dirty="0">
                <a:latin typeface="Times New Roman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①</a:t>
            </a:r>
            <a:r>
              <a:rPr lang="zh-CN" altLang="zh-CN" kern="100" dirty="0">
                <a:latin typeface="Times New Roman"/>
                <a:cs typeface="Times New Roman"/>
              </a:rPr>
              <a:t>依法行政和公正司法</a:t>
            </a:r>
            <a:r>
              <a:rPr lang="en-US" altLang="zh-CN" kern="100" dirty="0">
                <a:latin typeface="Times New Roman"/>
                <a:cs typeface="Courier New"/>
              </a:rPr>
              <a:t>②</a:t>
            </a:r>
            <a:r>
              <a:rPr lang="zh-CN" altLang="zh-CN" kern="100" dirty="0">
                <a:latin typeface="Times New Roman"/>
                <a:cs typeface="Times New Roman"/>
              </a:rPr>
              <a:t>坚持依法行政，带头严格执法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③</a:t>
            </a:r>
            <a:r>
              <a:rPr lang="zh-CN" altLang="zh-CN" kern="100" dirty="0">
                <a:latin typeface="Times New Roman"/>
                <a:cs typeface="Times New Roman"/>
              </a:rPr>
              <a:t>履行科学立法职责</a:t>
            </a:r>
            <a:r>
              <a:rPr lang="en-US" altLang="zh-CN" kern="100" dirty="0">
                <a:latin typeface="Times New Roman"/>
                <a:cs typeface="Courier New"/>
              </a:rPr>
              <a:t>④</a:t>
            </a:r>
            <a:r>
              <a:rPr lang="zh-CN" altLang="zh-CN" kern="100" dirty="0">
                <a:latin typeface="Times New Roman"/>
                <a:cs typeface="Times New Roman"/>
              </a:rPr>
              <a:t>依法全面履行职能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A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①③    B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②④    C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①②    D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③④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副标题 1"/>
          <p:cNvSpPr txBox="1">
            <a:spLocks/>
          </p:cNvSpPr>
          <p:nvPr/>
        </p:nvSpPr>
        <p:spPr>
          <a:xfrm>
            <a:off x="421754" y="4500227"/>
            <a:ext cx="10692000" cy="1842877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</a:pPr>
            <a:r>
              <a:rPr lang="en-US" altLang="zh-CN" kern="100" dirty="0">
                <a:solidFill>
                  <a:srgbClr val="FF0000"/>
                </a:solidFill>
                <a:latin typeface="Times New Roman"/>
                <a:cs typeface="Courier New"/>
              </a:rPr>
              <a:t>B</a:t>
            </a:r>
            <a:r>
              <a:rPr lang="zh-CN" altLang="zh-CN" kern="100" dirty="0">
                <a:solidFill>
                  <a:srgbClr val="FF0000"/>
                </a:solidFill>
                <a:latin typeface="Times New Roman"/>
                <a:cs typeface="Times New Roman"/>
              </a:rPr>
              <a:t>　</a:t>
            </a:r>
            <a:r>
              <a:rPr lang="zh-CN" altLang="zh-CN" kern="100" dirty="0">
                <a:solidFill>
                  <a:srgbClr val="0000FF"/>
                </a:solidFill>
                <a:latin typeface="Times New Roman"/>
                <a:ea typeface="黑体"/>
                <a:cs typeface="Times New Roman"/>
              </a:rPr>
              <a:t>解析：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政府依法行政，需要带头严格执法，全面履行职能，</a:t>
            </a:r>
            <a:r>
              <a:rPr lang="en-US" altLang="zh-CN" kern="100" dirty="0">
                <a:latin typeface="Times New Roman"/>
                <a:ea typeface="华文楷体"/>
                <a:cs typeface="Courier New"/>
              </a:rPr>
              <a:t>②④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正确；司法机关公正司法，</a:t>
            </a:r>
            <a:r>
              <a:rPr lang="en-US" altLang="zh-CN" kern="100" dirty="0">
                <a:latin typeface="Times New Roman"/>
                <a:ea typeface="华文楷体"/>
                <a:cs typeface="Courier New"/>
              </a:rPr>
              <a:t>①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错误；政府是行政机关，没有立法权，</a:t>
            </a:r>
            <a:r>
              <a:rPr lang="en-US" altLang="zh-CN" kern="100" dirty="0">
                <a:latin typeface="Times New Roman"/>
                <a:ea typeface="华文楷体"/>
                <a:cs typeface="Courier New"/>
              </a:rPr>
              <a:t>③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错误。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18362" y="40321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6617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/>
          <p:cNvSpPr txBox="1">
            <a:spLocks/>
          </p:cNvSpPr>
          <p:nvPr/>
        </p:nvSpPr>
        <p:spPr bwMode="auto">
          <a:xfrm>
            <a:off x="414338" y="1259867"/>
            <a:ext cx="10693400" cy="2446119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Times New Roman"/>
                <a:ea typeface="华文仿宋"/>
                <a:cs typeface="Times New Roman"/>
              </a:rPr>
              <a:t>严格执法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Times New Roman"/>
                <a:ea typeface="华文仿宋"/>
                <a:cs typeface="Times New Roman"/>
              </a:rPr>
              <a:t>严格执法的主体为行政机关，目的是推进法律正确实施。执法是行政机关履行政府职能、管理经济社会事务的主要方式，各级政府必须依法全面履行职能。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62" y="753483"/>
            <a:ext cx="269557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4371922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2275" y="510453"/>
            <a:ext cx="10702925" cy="738664"/>
          </a:xfrm>
          <a:prstGeom prst="rect">
            <a:avLst/>
          </a:prstGeom>
        </p:spPr>
        <p:txBody>
          <a:bodyPr anchor="ctr" anchorCtr="1">
            <a:spAutoFit/>
          </a:bodyPr>
          <a:lstStyle/>
          <a:p>
            <a:pPr algn="ctr" defTabSz="913130" eaLnBrk="0" hangingPunct="0">
              <a:lnSpc>
                <a:spcPct val="150000"/>
              </a:lnSpc>
              <a:spcAft>
                <a:spcPts val="0"/>
              </a:spcAft>
              <a:tabLst>
                <a:tab pos="4800600" algn="l"/>
                <a:tab pos="10401300" algn="r"/>
              </a:tabLst>
              <a:defRPr/>
            </a:pPr>
            <a:r>
              <a:rPr lang="zh-CN" altLang="en-US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任务二</a:t>
            </a:r>
            <a:r>
              <a:rPr lang="en-US" altLang="zh-CN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en-US" b="1" kern="100" dirty="0">
                <a:solidFill>
                  <a:schemeClr val="tx1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推进严格执法</a:t>
            </a:r>
            <a:endParaRPr lang="zh-CN" altLang="en-US" sz="1050" b="1" kern="100" dirty="0">
              <a:solidFill>
                <a:schemeClr val="tx1"/>
              </a:solidFill>
              <a:latin typeface="等线" panose="02010600030101010101" pitchFamily="2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248368"/>
            <a:ext cx="10692000" cy="4315027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ea typeface="黑体"/>
                <a:cs typeface="Courier New"/>
              </a:rPr>
              <a:t>[</a:t>
            </a:r>
            <a:r>
              <a:rPr lang="zh-CN" altLang="zh-CN" kern="100" dirty="0">
                <a:latin typeface="Times New Roman"/>
                <a:ea typeface="黑体"/>
                <a:cs typeface="Times New Roman"/>
              </a:rPr>
              <a:t>探究活动</a:t>
            </a:r>
            <a:r>
              <a:rPr lang="en-US" altLang="zh-CN" kern="100" dirty="0">
                <a:latin typeface="Times New Roman"/>
                <a:ea typeface="黑体"/>
                <a:cs typeface="Courier New"/>
              </a:rPr>
              <a:t>]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Times New Roman"/>
                <a:ea typeface="黑体"/>
                <a:cs typeface="Times New Roman"/>
              </a:rPr>
              <a:t>活动：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习近平总书记指出，法治是最好的营商环境。其中，执法是关键一环。没有严格规范公正文明的执法，就算不上一流的营商环境。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(1)</a:t>
            </a:r>
            <a:r>
              <a:rPr lang="zh-CN" altLang="zh-CN" kern="100" dirty="0">
                <a:latin typeface="Times New Roman"/>
                <a:cs typeface="Times New Roman"/>
              </a:rPr>
              <a:t>行政机关如何行使职能，营造一流营商环境？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(2)</a:t>
            </a:r>
            <a:r>
              <a:rPr lang="zh-CN" altLang="zh-CN" kern="100" dirty="0">
                <a:latin typeface="Times New Roman"/>
                <a:cs typeface="Times New Roman"/>
              </a:rPr>
              <a:t>我国各级政府加强</a:t>
            </a:r>
            <a:r>
              <a:rPr lang="zh-CN" altLang="en-US" kern="100" dirty="0">
                <a:latin typeface="Times New Roman"/>
                <a:cs typeface="Times New Roman"/>
              </a:rPr>
              <a:t>违规</a:t>
            </a:r>
            <a:r>
              <a:rPr lang="zh-CN" altLang="zh-CN" kern="100" dirty="0">
                <a:latin typeface="Times New Roman"/>
                <a:cs typeface="Times New Roman"/>
              </a:rPr>
              <a:t>行政执法查处力度，全面提升行政执法质量。</a:t>
            </a:r>
            <a:r>
              <a:rPr lang="zh-CN" altLang="zh-CN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kern="100" dirty="0">
                <a:latin typeface="Times New Roman"/>
                <a:cs typeface="Times New Roman"/>
              </a:rPr>
              <a:t>我国各级政府应如何有效提高行政执法质量？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5462329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solidFill>
                  <a:srgbClr val="7030A0"/>
                </a:solidFill>
                <a:latin typeface="Times New Roman"/>
                <a:ea typeface="黑体"/>
                <a:cs typeface="Times New Roman"/>
              </a:rPr>
              <a:t>提示：</a:t>
            </a:r>
            <a:r>
              <a:rPr lang="en-US" altLang="zh-CN" kern="100" dirty="0">
                <a:latin typeface="Times New Roman"/>
                <a:ea typeface="华文楷体"/>
                <a:cs typeface="Courier New"/>
              </a:rPr>
              <a:t>(1)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行政机关要全面履行政府职能，坚持法定职责必须为、法无授权不可为，勇于负责、敢于担当，坚决纠正不作为、乱作为，坚决克服懒政、怠政，坚决惩处失职、渎职。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ea typeface="华文楷体"/>
                <a:cs typeface="Courier New"/>
              </a:rPr>
              <a:t>(2)①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坚持规范执法。要完善执法程序，建立执法全过程记录制度。明确具体操作流程，重点规范执法行为。</a:t>
            </a:r>
            <a:r>
              <a:rPr lang="en-US" altLang="zh-CN" kern="100" dirty="0">
                <a:latin typeface="Times New Roman"/>
                <a:ea typeface="华文楷体"/>
                <a:cs typeface="Courier New"/>
              </a:rPr>
              <a:t>②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坚持公正执法。行政执法要坚持公正，同等情况平等对待，不同情况差别对待。</a:t>
            </a:r>
            <a:r>
              <a:rPr lang="en-US" altLang="zh-CN" kern="100" dirty="0">
                <a:latin typeface="Times New Roman"/>
                <a:ea typeface="华文楷体"/>
                <a:cs typeface="Courier New"/>
              </a:rPr>
              <a:t>③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坚持文明执法。执法部门要改进执法方式，做到语言、行为规范，融法、理、情于一体，坚持以法为据、以理服人、以情感人，争取当事人的理解和支持，力求实现执法效果最大化。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575791"/>
            <a:ext cx="10692000" cy="5633593"/>
          </a:xfrm>
        </p:spPr>
        <p:txBody>
          <a:bodyPr/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/>
                <a:ea typeface="黑体"/>
                <a:cs typeface="Courier New"/>
              </a:rPr>
              <a:t>[</a:t>
            </a:r>
            <a:r>
              <a:rPr lang="zh-CN" altLang="zh-CN" kern="100" dirty="0">
                <a:latin typeface="Times New Roman"/>
                <a:ea typeface="黑体"/>
                <a:cs typeface="Times New Roman"/>
              </a:rPr>
              <a:t>评价活动</a:t>
            </a:r>
            <a:r>
              <a:rPr lang="en-US" altLang="zh-CN" kern="100" dirty="0">
                <a:latin typeface="Times New Roman"/>
                <a:ea typeface="黑体"/>
                <a:cs typeface="Courier New"/>
              </a:rPr>
              <a:t>]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1</a:t>
            </a:r>
            <a:r>
              <a:rPr lang="zh-CN" altLang="zh-CN" kern="100" dirty="0">
                <a:latin typeface="Times New Roman"/>
                <a:cs typeface="Times New Roman"/>
              </a:rPr>
              <a:t>．某市相关部门对假冒伪劣、虚假宣传、欺行霸市、强买强卖、垄断经营、破坏生态环境等各类违法违规活动及时给予严厉打击，同时坚持执法过程全公开，坚决防止处罚不当、重责轻罚、小过重罚。可见，该市</a:t>
            </a:r>
            <a:r>
              <a:rPr lang="en-US" altLang="zh-CN" kern="100" dirty="0">
                <a:latin typeface="Times New Roman"/>
                <a:cs typeface="Courier New"/>
              </a:rPr>
              <a:t>(</a:t>
            </a:r>
            <a:r>
              <a:rPr lang="zh-CN" altLang="zh-CN" kern="100" dirty="0">
                <a:latin typeface="Times New Roman"/>
                <a:cs typeface="Times New Roman"/>
              </a:rPr>
              <a:t>　　</a:t>
            </a:r>
            <a:r>
              <a:rPr lang="en-US" altLang="zh-CN" kern="100" dirty="0">
                <a:latin typeface="Times New Roman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①</a:t>
            </a:r>
            <a:r>
              <a:rPr lang="zh-CN" altLang="zh-CN" kern="100" dirty="0">
                <a:latin typeface="Times New Roman"/>
                <a:cs typeface="Times New Roman"/>
              </a:rPr>
              <a:t>坚持文明执法，实现执法效果最大化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②</a:t>
            </a:r>
            <a:r>
              <a:rPr lang="zh-CN" altLang="zh-CN" kern="100" dirty="0">
                <a:latin typeface="Times New Roman"/>
                <a:cs typeface="Times New Roman"/>
              </a:rPr>
              <a:t>坚持法定职责必须为，推进严格执法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③</a:t>
            </a:r>
            <a:r>
              <a:rPr lang="zh-CN" altLang="zh-CN" kern="100" dirty="0">
                <a:latin typeface="Times New Roman"/>
                <a:cs typeface="Times New Roman"/>
              </a:rPr>
              <a:t>规范行使自由裁量权，提升执法公信力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④</a:t>
            </a:r>
            <a:r>
              <a:rPr lang="zh-CN" altLang="zh-CN" kern="100" dirty="0">
                <a:latin typeface="Times New Roman"/>
                <a:cs typeface="Times New Roman"/>
              </a:rPr>
              <a:t>改进行政执法方式，维护市场公平竞争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A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①③    B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①④    C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②③    D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②④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74546" y="554434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23076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108543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solidFill>
                  <a:srgbClr val="FF0000"/>
                </a:solidFill>
                <a:latin typeface="Times New Roman"/>
                <a:cs typeface="Courier New"/>
              </a:rPr>
              <a:t>C</a:t>
            </a:r>
            <a:r>
              <a:rPr lang="zh-CN" altLang="zh-CN" kern="100" dirty="0">
                <a:solidFill>
                  <a:srgbClr val="FF0000"/>
                </a:solidFill>
                <a:latin typeface="Times New Roman"/>
                <a:cs typeface="Times New Roman"/>
              </a:rPr>
              <a:t>　</a:t>
            </a:r>
            <a:r>
              <a:rPr lang="zh-CN" altLang="zh-CN" kern="100" dirty="0">
                <a:solidFill>
                  <a:srgbClr val="0000FF"/>
                </a:solidFill>
                <a:latin typeface="Times New Roman"/>
                <a:ea typeface="黑体"/>
                <a:cs typeface="Times New Roman"/>
              </a:rPr>
              <a:t>解析：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材料没有体现文明执法，</a:t>
            </a:r>
            <a:r>
              <a:rPr lang="en-US" altLang="zh-CN" kern="100" dirty="0">
                <a:latin typeface="Times New Roman"/>
                <a:ea typeface="华文楷体"/>
                <a:cs typeface="Courier New"/>
              </a:rPr>
              <a:t>①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排除。该市相关部门对违法违规活动</a:t>
            </a:r>
            <a:r>
              <a:rPr lang="zh-CN" altLang="en-US" kern="100" dirty="0">
                <a:latin typeface="Times New Roman"/>
                <a:ea typeface="华文楷体"/>
                <a:cs typeface="Times New Roman"/>
              </a:rPr>
              <a:t>及时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给予严厉打击，这体现了法定职责必须为和严格执法，</a:t>
            </a:r>
            <a:r>
              <a:rPr lang="en-US" altLang="zh-CN" kern="100" dirty="0">
                <a:latin typeface="Times New Roman"/>
                <a:ea typeface="华文楷体"/>
                <a:cs typeface="Courier New"/>
              </a:rPr>
              <a:t>②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正确。该市坚持执法过程全公开，防止处罚不当、重责轻罚、小过重罚，这体现了规范行使自由裁量权，有助于提升执法公信力，</a:t>
            </a:r>
            <a:r>
              <a:rPr lang="en-US" altLang="zh-CN" kern="100" dirty="0">
                <a:latin typeface="Times New Roman"/>
                <a:ea typeface="华文楷体"/>
                <a:cs typeface="Courier New"/>
              </a:rPr>
              <a:t>③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正确。材料没有体现改进行政执法方式，</a:t>
            </a:r>
            <a:r>
              <a:rPr lang="en-US" altLang="zh-CN" kern="100" dirty="0">
                <a:latin typeface="Times New Roman"/>
                <a:ea typeface="华文楷体"/>
                <a:cs typeface="Courier New"/>
              </a:rPr>
              <a:t>④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排除。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90353001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标题 1"/>
          <p:cNvSpPr txBox="1">
            <a:spLocks noChangeArrowheads="1"/>
          </p:cNvSpPr>
          <p:nvPr/>
        </p:nvSpPr>
        <p:spPr bwMode="auto">
          <a:xfrm>
            <a:off x="17463" y="511014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学习任务目标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325681"/>
              </p:ext>
            </p:extLst>
          </p:nvPr>
        </p:nvGraphicFramePr>
        <p:xfrm>
          <a:off x="576263" y="2339987"/>
          <a:ext cx="10369550" cy="2319274"/>
        </p:xfrm>
        <a:graphic>
          <a:graphicData uri="http://schemas.openxmlformats.org/drawingml/2006/table">
            <a:tbl>
              <a:tblPr/>
              <a:tblGrid>
                <a:gridCol w="10369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1980565" algn="l"/>
                        </a:tabLst>
                      </a:pPr>
                      <a:r>
                        <a:rPr lang="en-US" altLang="zh-CN" sz="2800" b="1" kern="100" dirty="0"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lang="zh-CN" altLang="en-US" sz="2800" b="1" kern="100" dirty="0"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明确严格执法的含义、主体及其表现，懂得严格执法的意义，理解推进严格执法的具体措施。</a:t>
                      </a:r>
                    </a:p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  <a:tabLst>
                          <a:tab pos="1260475" algn="l"/>
                          <a:tab pos="1980565" algn="l"/>
                        </a:tabLst>
                      </a:pPr>
                      <a:r>
                        <a:rPr lang="en-US" altLang="zh-CN" sz="2800" b="1" kern="100" dirty="0"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zh-CN" altLang="en-US" sz="2800" b="1" kern="100" dirty="0"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．根据我国严格执法的实践，理解严格执法是全面依法治国的关键，认同全面依法治国、严格执法。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9895064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4847224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2</a:t>
            </a:r>
            <a:r>
              <a:rPr lang="zh-CN" altLang="zh-CN" kern="100" dirty="0">
                <a:latin typeface="Times New Roman"/>
                <a:cs typeface="Times New Roman"/>
              </a:rPr>
              <a:t>．任何组织或者个人都必须在宪法和法律范围内活动，任何公民、社会组织和国家机关都要以宪法和法律为行为准则，依照宪法和法律行使权利或权力、履行义务或职责。这启示各级政府部门要</a:t>
            </a:r>
            <a:r>
              <a:rPr lang="en-US" altLang="zh-CN" kern="100" dirty="0">
                <a:latin typeface="Times New Roman"/>
                <a:cs typeface="Courier New"/>
              </a:rPr>
              <a:t> (</a:t>
            </a:r>
            <a:r>
              <a:rPr lang="zh-CN" altLang="zh-CN" kern="100" dirty="0">
                <a:latin typeface="Times New Roman"/>
                <a:cs typeface="Times New Roman"/>
              </a:rPr>
              <a:t>　　</a:t>
            </a:r>
            <a:r>
              <a:rPr lang="en-US" altLang="zh-CN" kern="100" dirty="0">
                <a:latin typeface="Times New Roman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①</a:t>
            </a:r>
            <a:r>
              <a:rPr lang="zh-CN" altLang="zh-CN" kern="100" dirty="0">
                <a:latin typeface="Times New Roman"/>
                <a:cs typeface="Times New Roman"/>
              </a:rPr>
              <a:t>带头严格执法，依法全面履行职能　</a:t>
            </a:r>
            <a:r>
              <a:rPr lang="en-US" altLang="zh-CN" kern="100" dirty="0">
                <a:latin typeface="Times New Roman"/>
                <a:cs typeface="Courier New"/>
              </a:rPr>
              <a:t>②</a:t>
            </a:r>
            <a:r>
              <a:rPr lang="zh-CN" altLang="zh-CN" kern="100" dirty="0">
                <a:latin typeface="Times New Roman"/>
                <a:cs typeface="Times New Roman"/>
              </a:rPr>
              <a:t>坚持法定职责必须为、法无授权不可为　</a:t>
            </a:r>
            <a:r>
              <a:rPr lang="en-US" altLang="zh-CN" kern="100" dirty="0">
                <a:latin typeface="Times New Roman"/>
                <a:cs typeface="Courier New"/>
              </a:rPr>
              <a:t>③</a:t>
            </a:r>
            <a:r>
              <a:rPr lang="zh-CN" altLang="zh-CN" kern="100" dirty="0">
                <a:latin typeface="Times New Roman"/>
                <a:cs typeface="Times New Roman"/>
              </a:rPr>
              <a:t>引导和支持人们适当表达诉求　</a:t>
            </a:r>
            <a:r>
              <a:rPr lang="en-US" altLang="zh-CN" kern="100" dirty="0">
                <a:latin typeface="Times New Roman"/>
                <a:cs typeface="Courier New"/>
              </a:rPr>
              <a:t>④</a:t>
            </a:r>
            <a:r>
              <a:rPr lang="zh-CN" altLang="zh-CN" kern="100" dirty="0">
                <a:latin typeface="Times New Roman"/>
                <a:cs typeface="Times New Roman"/>
              </a:rPr>
              <a:t>把权力关进制度的笼子里，加强对权力运行的制约和监督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A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①②    B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①③    C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②④    D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③④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2" y="500428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04912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652603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solidFill>
                  <a:srgbClr val="FF0000"/>
                </a:solidFill>
                <a:latin typeface="Times New Roman"/>
                <a:cs typeface="Courier New"/>
              </a:rPr>
              <a:t>A</a:t>
            </a:r>
            <a:r>
              <a:rPr lang="zh-CN" altLang="zh-CN" kern="100" dirty="0">
                <a:solidFill>
                  <a:srgbClr val="FF0000"/>
                </a:solidFill>
                <a:latin typeface="Times New Roman"/>
                <a:cs typeface="Times New Roman"/>
              </a:rPr>
              <a:t>　</a:t>
            </a:r>
            <a:r>
              <a:rPr lang="zh-CN" altLang="zh-CN" kern="100" dirty="0">
                <a:solidFill>
                  <a:srgbClr val="0000FF"/>
                </a:solidFill>
                <a:latin typeface="Times New Roman"/>
                <a:ea typeface="黑体"/>
                <a:cs typeface="Times New Roman"/>
              </a:rPr>
              <a:t>解析：</a:t>
            </a:r>
            <a:r>
              <a:rPr lang="en-US" altLang="zh-CN" kern="100" dirty="0">
                <a:latin typeface="宋体"/>
                <a:cs typeface="Times New Roman"/>
              </a:rPr>
              <a:t>“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任何公民、社会组织和国家机关都要以宪法和法律为行为准则，依照宪法和法律行使权利或权力、履行义务或职责</a:t>
            </a:r>
            <a:r>
              <a:rPr lang="en-US" altLang="zh-CN" kern="100" dirty="0">
                <a:latin typeface="宋体"/>
                <a:cs typeface="Times New Roman"/>
              </a:rPr>
              <a:t>”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，对各级政府而言就是要带头严格执法，依法全面履行职能，坚持法定职责必须为、法无授权不可为，①②正确。政府引导和支持人们依法表达诉求，③错误。材料强调的是任何组织或个人都必须在宪法和法律范围内活动，④不符合题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47649665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4847224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3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．</a:t>
            </a:r>
            <a:r>
              <a:rPr lang="en-US" altLang="zh-CN" kern="100" dirty="0">
                <a:latin typeface="宋体"/>
                <a:cs typeface="Times New Roman"/>
              </a:rPr>
              <a:t>“</a:t>
            </a:r>
            <a:r>
              <a:rPr lang="zh-CN" altLang="zh-CN" kern="100" dirty="0">
                <a:latin typeface="Times New Roman"/>
                <a:cs typeface="Times New Roman"/>
              </a:rPr>
              <a:t>无事不扰</a:t>
            </a:r>
            <a:r>
              <a:rPr lang="en-US" altLang="zh-CN" kern="100" dirty="0">
                <a:latin typeface="宋体"/>
                <a:cs typeface="Times New Roman"/>
              </a:rPr>
              <a:t>”</a:t>
            </a:r>
            <a:r>
              <a:rPr lang="zh-CN" altLang="zh-CN" kern="100" dirty="0">
                <a:latin typeface="Times New Roman"/>
                <a:cs typeface="Times New Roman"/>
              </a:rPr>
              <a:t>是构建现代化市场经济体系的应有之义，政府一方面要做到</a:t>
            </a:r>
            <a:r>
              <a:rPr lang="en-US" altLang="zh-CN" kern="100" dirty="0">
                <a:latin typeface="宋体"/>
                <a:cs typeface="Times New Roman"/>
              </a:rPr>
              <a:t>“</a:t>
            </a:r>
            <a:r>
              <a:rPr lang="zh-CN" altLang="zh-CN" kern="100" dirty="0">
                <a:latin typeface="Times New Roman"/>
                <a:cs typeface="Times New Roman"/>
              </a:rPr>
              <a:t>无事不扰</a:t>
            </a:r>
            <a:r>
              <a:rPr lang="en-US" altLang="zh-CN" kern="100" dirty="0">
                <a:latin typeface="宋体"/>
                <a:cs typeface="Times New Roman"/>
              </a:rPr>
              <a:t>”</a:t>
            </a:r>
            <a:r>
              <a:rPr lang="zh-CN" altLang="zh-CN" kern="100" dirty="0">
                <a:latin typeface="Times New Roman"/>
                <a:cs typeface="Times New Roman"/>
              </a:rPr>
              <a:t>，另一方面要更好地发挥作用，对于市场管不了、管不好的事情或在企业需要时，政府应第一时间伸出</a:t>
            </a:r>
            <a:r>
              <a:rPr lang="en-US" altLang="zh-CN" kern="100" dirty="0">
                <a:latin typeface="宋体"/>
                <a:cs typeface="Times New Roman"/>
              </a:rPr>
              <a:t>“</a:t>
            </a:r>
            <a:r>
              <a:rPr lang="zh-CN" altLang="zh-CN" kern="100" dirty="0">
                <a:latin typeface="Times New Roman"/>
                <a:cs typeface="Times New Roman"/>
              </a:rPr>
              <a:t>有形之手</a:t>
            </a:r>
            <a:r>
              <a:rPr lang="en-US" altLang="zh-CN" kern="100" dirty="0">
                <a:latin typeface="宋体"/>
                <a:cs typeface="Times New Roman"/>
              </a:rPr>
              <a:t>”</a:t>
            </a:r>
            <a:r>
              <a:rPr lang="zh-CN" altLang="zh-CN" kern="100" dirty="0">
                <a:latin typeface="Times New Roman"/>
                <a:cs typeface="Times New Roman"/>
              </a:rPr>
              <a:t>，做到</a:t>
            </a:r>
            <a:r>
              <a:rPr lang="en-US" altLang="zh-CN" kern="100" dirty="0">
                <a:latin typeface="宋体"/>
                <a:cs typeface="Times New Roman"/>
              </a:rPr>
              <a:t>“</a:t>
            </a:r>
            <a:r>
              <a:rPr lang="zh-CN" altLang="zh-CN" kern="100" dirty="0">
                <a:latin typeface="Times New Roman"/>
                <a:cs typeface="Times New Roman"/>
              </a:rPr>
              <a:t>无处不在</a:t>
            </a:r>
            <a:r>
              <a:rPr lang="en-US" altLang="zh-CN" kern="100" dirty="0">
                <a:latin typeface="宋体"/>
                <a:cs typeface="Times New Roman"/>
              </a:rPr>
              <a:t>”</a:t>
            </a:r>
            <a:r>
              <a:rPr lang="zh-CN" altLang="zh-CN" kern="100" dirty="0">
                <a:latin typeface="Times New Roman"/>
                <a:cs typeface="Times New Roman"/>
              </a:rPr>
              <a:t>。这给政府的启示有</a:t>
            </a:r>
            <a:r>
              <a:rPr lang="en-US" altLang="zh-CN" kern="100" dirty="0">
                <a:latin typeface="Times New Roman"/>
                <a:cs typeface="Courier New"/>
              </a:rPr>
              <a:t> (</a:t>
            </a:r>
            <a:r>
              <a:rPr lang="zh-CN" altLang="zh-CN" kern="100" dirty="0">
                <a:latin typeface="Times New Roman"/>
                <a:cs typeface="Times New Roman"/>
              </a:rPr>
              <a:t>　　</a:t>
            </a:r>
            <a:r>
              <a:rPr lang="en-US" altLang="zh-CN" kern="100" dirty="0">
                <a:latin typeface="Times New Roman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①</a:t>
            </a:r>
            <a:r>
              <a:rPr lang="zh-CN" altLang="zh-CN" kern="100" dirty="0">
                <a:latin typeface="Times New Roman"/>
                <a:cs typeface="Times New Roman"/>
              </a:rPr>
              <a:t>法定职责必须为、法无授权不可为　</a:t>
            </a:r>
            <a:r>
              <a:rPr lang="en-US" altLang="zh-CN" kern="100" dirty="0">
                <a:latin typeface="Times New Roman"/>
                <a:cs typeface="Courier New"/>
              </a:rPr>
              <a:t>②</a:t>
            </a:r>
            <a:r>
              <a:rPr lang="zh-CN" altLang="zh-CN" kern="100" dirty="0">
                <a:latin typeface="Times New Roman"/>
                <a:cs typeface="Times New Roman"/>
              </a:rPr>
              <a:t>完善执法程序、规范执法行为　</a:t>
            </a:r>
            <a:r>
              <a:rPr lang="en-US" altLang="zh-CN" kern="100" dirty="0">
                <a:latin typeface="Times New Roman"/>
                <a:cs typeface="Courier New"/>
              </a:rPr>
              <a:t>③</a:t>
            </a:r>
            <a:r>
              <a:rPr lang="zh-CN" altLang="zh-CN" kern="100" dirty="0">
                <a:latin typeface="Times New Roman"/>
                <a:cs typeface="Times New Roman"/>
              </a:rPr>
              <a:t>同等情况平等对待、不同情况区别对待　</a:t>
            </a:r>
            <a:r>
              <a:rPr lang="en-US" altLang="zh-CN" kern="100" dirty="0">
                <a:latin typeface="Times New Roman"/>
                <a:cs typeface="Courier New"/>
              </a:rPr>
              <a:t>④</a:t>
            </a:r>
            <a:r>
              <a:rPr lang="zh-CN" altLang="zh-CN" kern="100" dirty="0">
                <a:latin typeface="Times New Roman"/>
                <a:cs typeface="Times New Roman"/>
              </a:rPr>
              <a:t>以法为据、以理服人、以情感人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A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①②    B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①③    C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②④    D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③④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2" y="49322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2218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049361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solidFill>
                  <a:srgbClr val="FF0000"/>
                </a:solidFill>
                <a:latin typeface="Times New Roman"/>
                <a:cs typeface="Courier New"/>
              </a:rPr>
              <a:t>A</a:t>
            </a:r>
            <a:r>
              <a:rPr lang="zh-CN" altLang="zh-CN" kern="100" dirty="0">
                <a:solidFill>
                  <a:srgbClr val="FF0000"/>
                </a:solidFill>
                <a:latin typeface="Times New Roman"/>
                <a:cs typeface="Times New Roman"/>
              </a:rPr>
              <a:t>　</a:t>
            </a:r>
            <a:r>
              <a:rPr lang="zh-CN" altLang="zh-CN" kern="100" dirty="0">
                <a:solidFill>
                  <a:srgbClr val="0000FF"/>
                </a:solidFill>
                <a:latin typeface="Times New Roman"/>
                <a:ea typeface="黑体"/>
                <a:cs typeface="Times New Roman"/>
              </a:rPr>
              <a:t>解析：</a:t>
            </a:r>
            <a:r>
              <a:rPr lang="en-US" altLang="zh-CN" kern="100" dirty="0">
                <a:latin typeface="宋体"/>
                <a:cs typeface="Times New Roman"/>
              </a:rPr>
              <a:t>“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无事不扰</a:t>
            </a:r>
            <a:r>
              <a:rPr lang="en-US" altLang="zh-CN" kern="100" dirty="0">
                <a:latin typeface="宋体"/>
                <a:cs typeface="Times New Roman"/>
              </a:rPr>
              <a:t>”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是法无授权不可为，</a:t>
            </a:r>
            <a:r>
              <a:rPr lang="en-US" altLang="zh-CN" kern="100" dirty="0">
                <a:latin typeface="宋体"/>
                <a:cs typeface="Times New Roman"/>
              </a:rPr>
              <a:t>“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有形之手</a:t>
            </a:r>
            <a:r>
              <a:rPr lang="en-US" altLang="zh-CN" kern="100" dirty="0">
                <a:latin typeface="宋体"/>
                <a:cs typeface="Times New Roman"/>
              </a:rPr>
              <a:t>”“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无处不在</a:t>
            </a:r>
            <a:r>
              <a:rPr lang="en-US" altLang="zh-CN" kern="100" dirty="0">
                <a:latin typeface="宋体"/>
                <a:cs typeface="Times New Roman"/>
              </a:rPr>
              <a:t>”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是法定职责必须为，</a:t>
            </a:r>
            <a:r>
              <a:rPr lang="en-US" altLang="zh-CN" kern="100" dirty="0">
                <a:latin typeface="Times New Roman"/>
                <a:ea typeface="华文楷体"/>
                <a:cs typeface="Courier New"/>
              </a:rPr>
              <a:t>①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正确。政府既要做到</a:t>
            </a:r>
            <a:r>
              <a:rPr lang="en-US" altLang="zh-CN" kern="100" dirty="0">
                <a:latin typeface="宋体"/>
                <a:cs typeface="Times New Roman"/>
              </a:rPr>
              <a:t>“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无事不扰</a:t>
            </a:r>
            <a:r>
              <a:rPr lang="en-US" altLang="zh-CN" kern="100" dirty="0">
                <a:latin typeface="宋体"/>
                <a:cs typeface="Times New Roman"/>
              </a:rPr>
              <a:t>”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，又要做到</a:t>
            </a:r>
            <a:r>
              <a:rPr lang="en-US" altLang="zh-CN" kern="100" dirty="0">
                <a:latin typeface="宋体"/>
                <a:cs typeface="Times New Roman"/>
              </a:rPr>
              <a:t>“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无处不在</a:t>
            </a:r>
            <a:r>
              <a:rPr lang="en-US" altLang="zh-CN" kern="100" dirty="0">
                <a:latin typeface="宋体"/>
                <a:cs typeface="Times New Roman"/>
              </a:rPr>
              <a:t>”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，该管的要管好、不该管的要放权，体现了要规范执法，</a:t>
            </a:r>
            <a:r>
              <a:rPr lang="en-US" altLang="zh-CN" kern="100" dirty="0">
                <a:latin typeface="Times New Roman"/>
                <a:ea typeface="华文楷体"/>
                <a:cs typeface="Courier New"/>
              </a:rPr>
              <a:t>②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正确。材料中未涉及公正执法、文明执法，</a:t>
            </a:r>
            <a:r>
              <a:rPr lang="en-US" altLang="zh-CN" kern="100" dirty="0">
                <a:latin typeface="Times New Roman"/>
                <a:ea typeface="华文楷体"/>
                <a:cs typeface="Courier New"/>
              </a:rPr>
              <a:t>③④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排除。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33605460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1"/>
          <p:cNvSpPr txBox="1">
            <a:spLocks/>
          </p:cNvSpPr>
          <p:nvPr/>
        </p:nvSpPr>
        <p:spPr bwMode="auto">
          <a:xfrm>
            <a:off x="414338" y="1259867"/>
            <a:ext cx="10693400" cy="4255845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marL="0" indent="0" algn="l" defTabSz="863600" rtl="0" eaLnBrk="1" fontAlgn="auto" hangingPunct="1">
              <a:lnSpc>
                <a:spcPct val="140000"/>
              </a:lnSpc>
              <a:spcBef>
                <a:spcPts val="0"/>
              </a:spcBef>
              <a:spcAft>
                <a:spcPct val="0"/>
              </a:spcAft>
              <a:buFont typeface="Arial" pitchFamily="34" charset="0"/>
              <a:buNone/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863600" rtl="0" eaLnBrk="0" fontAlgn="base" hangingPunct="0">
              <a:lnSpc>
                <a:spcPct val="90000"/>
              </a:lnSpc>
              <a:spcBef>
                <a:spcPts val="475"/>
              </a:spcBef>
              <a:spcAft>
                <a:spcPct val="0"/>
              </a:spcAft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Times New Roman"/>
                <a:ea typeface="华文仿宋"/>
                <a:cs typeface="Times New Roman"/>
              </a:rPr>
              <a:t>推进严格执法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ea typeface="华文仿宋"/>
                <a:cs typeface="Courier New"/>
              </a:rPr>
              <a:t>(1)</a:t>
            </a:r>
            <a:r>
              <a:rPr lang="zh-CN" altLang="zh-CN" kern="100" dirty="0">
                <a:latin typeface="Times New Roman"/>
                <a:ea typeface="华文仿宋"/>
                <a:cs typeface="Times New Roman"/>
              </a:rPr>
              <a:t>重点是解决执法不规范、不严格、不透明、不文明以及不作为、乱作为等突出问题，推进法律正确实施，把</a:t>
            </a:r>
            <a:r>
              <a:rPr lang="zh-CN" altLang="zh-CN" kern="100" dirty="0">
                <a:latin typeface="宋体"/>
                <a:cs typeface="Times New Roman"/>
              </a:rPr>
              <a:t>“</a:t>
            </a:r>
            <a:r>
              <a:rPr lang="zh-CN" altLang="zh-CN" kern="100" dirty="0">
                <a:latin typeface="Times New Roman"/>
                <a:ea typeface="华文仿宋"/>
                <a:cs typeface="Times New Roman"/>
              </a:rPr>
              <a:t>纸上的法律</a:t>
            </a:r>
            <a:r>
              <a:rPr lang="zh-CN" altLang="zh-CN" kern="100" dirty="0">
                <a:latin typeface="宋体"/>
                <a:cs typeface="Times New Roman"/>
              </a:rPr>
              <a:t>”</a:t>
            </a:r>
            <a:r>
              <a:rPr lang="zh-CN" altLang="zh-CN" kern="100" dirty="0">
                <a:latin typeface="Times New Roman"/>
                <a:ea typeface="华文仿宋"/>
                <a:cs typeface="Times New Roman"/>
              </a:rPr>
              <a:t>变为</a:t>
            </a:r>
            <a:r>
              <a:rPr lang="zh-CN" altLang="zh-CN" kern="100" dirty="0">
                <a:latin typeface="宋体"/>
                <a:cs typeface="Times New Roman"/>
              </a:rPr>
              <a:t>“</a:t>
            </a:r>
            <a:r>
              <a:rPr lang="zh-CN" altLang="zh-CN" kern="100" dirty="0">
                <a:latin typeface="Times New Roman"/>
                <a:ea typeface="华文仿宋"/>
                <a:cs typeface="Times New Roman"/>
              </a:rPr>
              <a:t>行动中的法律</a:t>
            </a:r>
            <a:r>
              <a:rPr lang="zh-CN" altLang="zh-CN" kern="100" dirty="0">
                <a:latin typeface="宋体"/>
                <a:cs typeface="Times New Roman"/>
              </a:rPr>
              <a:t>”</a:t>
            </a:r>
            <a:r>
              <a:rPr lang="zh-CN" altLang="zh-CN" kern="100" dirty="0">
                <a:latin typeface="Times New Roman"/>
                <a:ea typeface="华文仿宋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ea typeface="华文仿宋"/>
                <a:cs typeface="Courier New"/>
              </a:rPr>
              <a:t>(2)</a:t>
            </a:r>
            <a:r>
              <a:rPr lang="zh-CN" altLang="zh-CN" kern="100" dirty="0">
                <a:latin typeface="Times New Roman"/>
                <a:ea typeface="华文仿宋"/>
                <a:cs typeface="Times New Roman"/>
              </a:rPr>
              <a:t>严格执法就是要努力创造安全的政治环境、稳定的社会环境、公正的法治环境、优质的服务环境，增强人民群众获得感、幸福感、安全感。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62" y="753483"/>
            <a:ext cx="269557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8734938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13" y="802432"/>
            <a:ext cx="7456488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S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2120" y="1979947"/>
            <a:ext cx="7570788" cy="220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7683982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标题 1"/>
          <p:cNvSpPr txBox="1">
            <a:spLocks noChangeArrowheads="1"/>
          </p:cNvSpPr>
          <p:nvPr/>
        </p:nvSpPr>
        <p:spPr bwMode="auto">
          <a:xfrm>
            <a:off x="0" y="547018"/>
            <a:ext cx="115220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诊断式评价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3711785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1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宋体"/>
                <a:cs typeface="Times New Roman"/>
              </a:rPr>
              <a:t>“</a:t>
            </a:r>
            <a:r>
              <a:rPr lang="zh-CN" altLang="zh-CN" kern="100" dirty="0">
                <a:latin typeface="Times New Roman"/>
                <a:cs typeface="Times New Roman"/>
              </a:rPr>
              <a:t>对于公民来说，凡法无禁止就是自由的；而对于政府来说，凡法无授权就是应当禁止的。</a:t>
            </a:r>
            <a:r>
              <a:rPr lang="en-US" altLang="zh-CN" kern="100" dirty="0">
                <a:latin typeface="宋体"/>
                <a:cs typeface="Times New Roman"/>
              </a:rPr>
              <a:t>”</a:t>
            </a:r>
            <a:r>
              <a:rPr lang="zh-CN" altLang="zh-CN" kern="100" dirty="0">
                <a:latin typeface="Times New Roman"/>
                <a:cs typeface="Times New Roman"/>
              </a:rPr>
              <a:t>这句话表明</a:t>
            </a:r>
            <a:r>
              <a:rPr lang="en-US" altLang="zh-CN" kern="100" dirty="0">
                <a:latin typeface="Times New Roman"/>
                <a:cs typeface="Courier New"/>
              </a:rPr>
              <a:t> (</a:t>
            </a:r>
            <a:r>
              <a:rPr lang="zh-CN" altLang="zh-CN" kern="100" dirty="0">
                <a:latin typeface="Times New Roman"/>
                <a:cs typeface="Times New Roman"/>
              </a:rPr>
              <a:t>　</a:t>
            </a:r>
            <a:r>
              <a:rPr lang="zh-CN" altLang="zh-CN" kern="100" dirty="0">
                <a:solidFill>
                  <a:srgbClr val="FF0000"/>
                </a:solidFill>
                <a:latin typeface="Times New Roman"/>
                <a:cs typeface="Times New Roman"/>
              </a:rPr>
              <a:t>　</a:t>
            </a:r>
            <a:r>
              <a:rPr lang="en-US" altLang="zh-CN" kern="100" dirty="0">
                <a:latin typeface="Times New Roman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A</a:t>
            </a:r>
            <a:r>
              <a:rPr lang="zh-CN" altLang="zh-CN" kern="100" dirty="0">
                <a:latin typeface="Times New Roman"/>
                <a:cs typeface="Times New Roman"/>
              </a:rPr>
              <a:t>．政府的权力小于公民的权力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B</a:t>
            </a:r>
            <a:r>
              <a:rPr lang="zh-CN" altLang="zh-CN" kern="100" dirty="0">
                <a:latin typeface="Times New Roman"/>
                <a:cs typeface="Times New Roman"/>
              </a:rPr>
              <a:t>．从根本上讲，政府的权力来源于宪法和法律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C</a:t>
            </a:r>
            <a:r>
              <a:rPr lang="zh-CN" altLang="zh-CN" kern="100" dirty="0">
                <a:latin typeface="Times New Roman"/>
                <a:cs typeface="Times New Roman"/>
              </a:rPr>
              <a:t>．政府的权力受到制约，公民的权力不受制约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D</a:t>
            </a:r>
            <a:r>
              <a:rPr lang="zh-CN" altLang="zh-CN" kern="100" dirty="0">
                <a:latin typeface="Times New Roman"/>
                <a:cs typeface="Times New Roman"/>
              </a:rPr>
              <a:t>．政府必须严格执法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4432" y="464424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86490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711785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2</a:t>
            </a:r>
            <a:r>
              <a:rPr lang="zh-CN" altLang="zh-CN" kern="100" dirty="0">
                <a:latin typeface="Times New Roman"/>
                <a:cs typeface="Times New Roman"/>
              </a:rPr>
              <a:t>．某市政府工作报告指出，政府部门要尊崇法治，坚决贯彻实施执法全过程记录制度，让权力公开透明、阳光运行。这表明</a:t>
            </a:r>
            <a:r>
              <a:rPr lang="en-US" altLang="zh-CN" kern="100" dirty="0">
                <a:latin typeface="Times New Roman"/>
                <a:cs typeface="Courier New"/>
              </a:rPr>
              <a:t> (</a:t>
            </a:r>
            <a:r>
              <a:rPr lang="zh-CN" altLang="zh-CN" kern="100" dirty="0">
                <a:latin typeface="Times New Roman"/>
                <a:cs typeface="Times New Roman"/>
              </a:rPr>
              <a:t>　</a:t>
            </a:r>
            <a:r>
              <a:rPr lang="zh-CN" altLang="zh-CN" kern="100" dirty="0">
                <a:solidFill>
                  <a:srgbClr val="FF0000"/>
                </a:solidFill>
                <a:latin typeface="Times New Roman"/>
                <a:cs typeface="Times New Roman"/>
              </a:rPr>
              <a:t>　</a:t>
            </a:r>
            <a:r>
              <a:rPr lang="en-US" altLang="zh-CN" kern="100" dirty="0">
                <a:latin typeface="Times New Roman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A</a:t>
            </a:r>
            <a:r>
              <a:rPr lang="zh-CN" altLang="zh-CN" kern="100" dirty="0">
                <a:latin typeface="Times New Roman"/>
                <a:cs typeface="Times New Roman"/>
              </a:rPr>
              <a:t>．法治政府能杜绝一切违法乱纪行为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B</a:t>
            </a:r>
            <a:r>
              <a:rPr lang="zh-CN" altLang="zh-CN" kern="100" dirty="0">
                <a:latin typeface="Times New Roman"/>
                <a:cs typeface="Times New Roman"/>
              </a:rPr>
              <a:t>．政府依法行政，保障公民的知情权、监督权等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C</a:t>
            </a:r>
            <a:r>
              <a:rPr lang="zh-CN" altLang="zh-CN" kern="100" dirty="0">
                <a:latin typeface="Times New Roman"/>
                <a:cs typeface="Times New Roman"/>
              </a:rPr>
              <a:t>．有了社会监督，政府就能依法行政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D</a:t>
            </a:r>
            <a:r>
              <a:rPr lang="zh-CN" altLang="zh-CN" kern="100" dirty="0">
                <a:latin typeface="Times New Roman"/>
                <a:cs typeface="Times New Roman"/>
              </a:rPr>
              <a:t>．政府部门要督促公民依法行政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4721" y="262801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822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5267339"/>
          </a:xfrm>
        </p:spPr>
        <p:txBody>
          <a:bodyPr/>
          <a:lstStyle/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3</a:t>
            </a:r>
            <a:r>
              <a:rPr lang="zh-CN" altLang="zh-CN" kern="100" dirty="0">
                <a:latin typeface="Times New Roman"/>
                <a:cs typeface="Times New Roman"/>
              </a:rPr>
              <a:t>．《中华人民共和国行政处罚法》明确规定，违法行为轻微并及时改正，没有造成危害后果的，不予行政处罚。国务院常务会议指出，规范交通、税务、应急等领域执法，科学制定裁量基准，对轻微交通违法、一般交通违法初犯偶犯等更多采取警告方式，慎用或不适用罚款，在税务执法领域研究推广</a:t>
            </a:r>
            <a:r>
              <a:rPr lang="en-US" altLang="zh-CN" kern="100" dirty="0">
                <a:latin typeface="宋体"/>
                <a:cs typeface="Times New Roman"/>
              </a:rPr>
              <a:t>“</a:t>
            </a:r>
            <a:r>
              <a:rPr lang="zh-CN" altLang="zh-CN" kern="100" dirty="0">
                <a:latin typeface="Times New Roman"/>
                <a:cs typeface="Times New Roman"/>
              </a:rPr>
              <a:t>首违不罚</a:t>
            </a:r>
            <a:r>
              <a:rPr lang="en-US" altLang="zh-CN" kern="100" dirty="0">
                <a:latin typeface="宋体"/>
                <a:cs typeface="Times New Roman"/>
              </a:rPr>
              <a:t>”</a:t>
            </a:r>
            <a:r>
              <a:rPr lang="zh-CN" altLang="zh-CN" kern="100" dirty="0">
                <a:latin typeface="Times New Roman"/>
                <a:cs typeface="Times New Roman"/>
              </a:rPr>
              <a:t>清单制度。国务院此举</a:t>
            </a:r>
            <a:r>
              <a:rPr lang="en-US" altLang="zh-CN" kern="100" dirty="0">
                <a:latin typeface="Times New Roman"/>
                <a:cs typeface="Courier New"/>
              </a:rPr>
              <a:t> (</a:t>
            </a:r>
            <a:r>
              <a:rPr lang="zh-CN" altLang="zh-CN" kern="100" dirty="0">
                <a:latin typeface="Times New Roman"/>
                <a:cs typeface="Times New Roman"/>
              </a:rPr>
              <a:t>　</a:t>
            </a:r>
            <a:r>
              <a:rPr lang="zh-CN" altLang="zh-CN" kern="100" dirty="0">
                <a:solidFill>
                  <a:srgbClr val="FF0000"/>
                </a:solidFill>
                <a:latin typeface="Times New Roman"/>
                <a:cs typeface="Times New Roman"/>
              </a:rPr>
              <a:t>　</a:t>
            </a:r>
            <a:r>
              <a:rPr lang="en-US" altLang="zh-CN" kern="100" dirty="0">
                <a:latin typeface="Times New Roman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①</a:t>
            </a:r>
            <a:r>
              <a:rPr lang="zh-CN" altLang="zh-CN" kern="100" dirty="0">
                <a:latin typeface="Times New Roman"/>
                <a:cs typeface="Times New Roman"/>
              </a:rPr>
              <a:t>把权力关进制度的笼子，杜绝了权力的滥用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②</a:t>
            </a:r>
            <a:r>
              <a:rPr lang="zh-CN" altLang="zh-CN" kern="100" dirty="0">
                <a:latin typeface="Times New Roman"/>
                <a:cs typeface="Times New Roman"/>
              </a:rPr>
              <a:t>旨在限制行政权力行使，增强公众自律意识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③</a:t>
            </a:r>
            <a:r>
              <a:rPr lang="zh-CN" altLang="zh-CN" kern="100" dirty="0">
                <a:latin typeface="Times New Roman"/>
                <a:cs typeface="Times New Roman"/>
              </a:rPr>
              <a:t>表明政府严格依法行政，优化市场营商环境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④</a:t>
            </a:r>
            <a:r>
              <a:rPr lang="zh-CN" altLang="zh-CN" kern="100" dirty="0">
                <a:latin typeface="Times New Roman"/>
                <a:cs typeface="Times New Roman"/>
              </a:rPr>
              <a:t>契合了尊崇法治与彰显执法力度温度统一的要求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1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A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①②    B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①④    C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②③    D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Times New Roman"/>
                <a:cs typeface="Courier New"/>
              </a:rPr>
              <a:t>③④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66734" y="536432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7860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4847224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ea typeface="黑体"/>
                <a:cs typeface="Courier New"/>
              </a:rPr>
              <a:t>4</a:t>
            </a:r>
            <a:r>
              <a:rPr lang="zh-CN" altLang="zh-CN" kern="100" dirty="0">
                <a:latin typeface="Times New Roman"/>
                <a:cs typeface="Times New Roman"/>
              </a:rPr>
              <a:t>．舟山海事局执法人员在对某违规货轮开展检查时发现，该船有一项缺陷未纠正，涉嫌违规运行。但经过深入了解，该船采取了有效的替代措施，且船舶安全管理无重大缺陷。执法人员随即决定对该船不予行政处罚，并指导船方落实整改。执法人员此举</a:t>
            </a:r>
            <a:r>
              <a:rPr lang="en-US" altLang="zh-CN" kern="100" dirty="0">
                <a:latin typeface="Times New Roman"/>
                <a:cs typeface="Courier New"/>
              </a:rPr>
              <a:t> (</a:t>
            </a:r>
            <a:r>
              <a:rPr lang="zh-CN" altLang="zh-CN" kern="100" dirty="0">
                <a:latin typeface="Times New Roman"/>
                <a:cs typeface="Times New Roman"/>
              </a:rPr>
              <a:t>　</a:t>
            </a:r>
            <a:r>
              <a:rPr lang="zh-CN" altLang="zh-CN" kern="100" dirty="0">
                <a:solidFill>
                  <a:srgbClr val="FF0000"/>
                </a:solidFill>
                <a:latin typeface="Times New Roman"/>
                <a:cs typeface="Times New Roman"/>
              </a:rPr>
              <a:t>　</a:t>
            </a:r>
            <a:r>
              <a:rPr lang="en-US" altLang="zh-CN" kern="100" dirty="0">
                <a:latin typeface="Times New Roman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A</a:t>
            </a:r>
            <a:r>
              <a:rPr lang="zh-CN" altLang="zh-CN" kern="100" dirty="0">
                <a:latin typeface="Times New Roman"/>
                <a:cs typeface="Times New Roman"/>
              </a:rPr>
              <a:t>．坚持规范执法，严格遵守执法规程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B</a:t>
            </a:r>
            <a:r>
              <a:rPr lang="zh-CN" altLang="zh-CN" kern="100" dirty="0">
                <a:latin typeface="Times New Roman"/>
                <a:cs typeface="Times New Roman"/>
              </a:rPr>
              <a:t>．坚持公正执法，提升执法机关公信力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C</a:t>
            </a:r>
            <a:r>
              <a:rPr lang="zh-CN" altLang="zh-CN" kern="100" dirty="0">
                <a:latin typeface="Times New Roman"/>
                <a:cs typeface="Times New Roman"/>
              </a:rPr>
              <a:t>．坚持文明执法，保障社会公平正义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D</a:t>
            </a:r>
            <a:r>
              <a:rPr lang="zh-CN" altLang="zh-CN" kern="100" dirty="0">
                <a:latin typeface="Times New Roman"/>
                <a:cs typeface="Times New Roman"/>
              </a:rPr>
              <a:t>．坚持严格执法，捍卫法律权威尊严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4431" y="4932275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9753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>
            <a:spLocks noChangeArrowheads="1"/>
          </p:cNvSpPr>
          <p:nvPr/>
        </p:nvSpPr>
        <p:spPr bwMode="auto">
          <a:xfrm>
            <a:off x="0" y="431800"/>
            <a:ext cx="115220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4" rIns="91428" bIns="45714" anchor="b"/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问题式预习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1655911"/>
            <a:ext cx="10692000" cy="3049361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Times New Roman"/>
                <a:ea typeface="黑体"/>
                <a:cs typeface="Times New Roman"/>
              </a:rPr>
              <a:t>一、严格执法的内涵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1</a:t>
            </a:r>
            <a:r>
              <a:rPr lang="zh-CN" altLang="zh-CN" kern="100" dirty="0">
                <a:latin typeface="Times New Roman"/>
                <a:cs typeface="Times New Roman"/>
              </a:rPr>
              <a:t>．严格执法有什么内涵？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zh-CN" altLang="zh-CN" kern="100" dirty="0">
                <a:solidFill>
                  <a:srgbClr val="FF0000"/>
                </a:solidFill>
                <a:latin typeface="Times New Roman"/>
                <a:ea typeface="华文楷体"/>
                <a:cs typeface="Times New Roman"/>
              </a:rPr>
              <a:t>严格执法就是执法机关在执法过程中严格依法办事。在法律实施体系中，行政机关是执法的最重要主体。行政机关要带头严格执法，依法全面履行职能。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3711785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ea typeface="黑体"/>
                <a:cs typeface="Courier New"/>
              </a:rPr>
              <a:t>5</a:t>
            </a:r>
            <a:r>
              <a:rPr lang="zh-CN" altLang="zh-CN" kern="100" dirty="0">
                <a:latin typeface="Times New Roman"/>
                <a:cs typeface="Times New Roman"/>
              </a:rPr>
              <a:t>．</a:t>
            </a:r>
            <a:r>
              <a:rPr lang="en-US" altLang="zh-CN" kern="100" dirty="0">
                <a:latin typeface="宋体"/>
                <a:cs typeface="Times New Roman"/>
              </a:rPr>
              <a:t>“</a:t>
            </a:r>
            <a:r>
              <a:rPr lang="zh-CN" altLang="zh-CN" kern="100" dirty="0">
                <a:latin typeface="Times New Roman"/>
                <a:cs typeface="Times New Roman"/>
              </a:rPr>
              <a:t>拎袋子的阿姨，您闯红灯了，请站在路边等红灯。</a:t>
            </a:r>
            <a:r>
              <a:rPr lang="en-US" altLang="zh-CN" kern="100" dirty="0">
                <a:latin typeface="宋体"/>
                <a:cs typeface="Times New Roman"/>
              </a:rPr>
              <a:t>”</a:t>
            </a:r>
            <a:r>
              <a:rPr lang="zh-CN" altLang="zh-CN" kern="100" dirty="0">
                <a:latin typeface="Times New Roman"/>
                <a:cs typeface="Times New Roman"/>
              </a:rPr>
              <a:t>近段时间，杭州市</a:t>
            </a:r>
            <a:r>
              <a:rPr lang="en-US" altLang="zh-CN" kern="100" dirty="0">
                <a:latin typeface="Times New Roman"/>
                <a:cs typeface="Courier New"/>
              </a:rPr>
              <a:t>T</a:t>
            </a:r>
            <a:r>
              <a:rPr lang="zh-CN" altLang="zh-CN" kern="100" dirty="0">
                <a:latin typeface="Times New Roman"/>
                <a:cs typeface="Times New Roman"/>
              </a:rPr>
              <a:t>县公安交警部门利用智控技术设备，在交通路口采取喊话式柔性执法，拉近了交通管理者和参与者的距离。这种柔性执法最能体现</a:t>
            </a:r>
            <a:r>
              <a:rPr lang="en-US" altLang="zh-CN" kern="100" dirty="0">
                <a:latin typeface="Times New Roman"/>
                <a:cs typeface="Courier New"/>
              </a:rPr>
              <a:t> (</a:t>
            </a:r>
            <a:r>
              <a:rPr lang="zh-CN" altLang="zh-CN" kern="100" dirty="0">
                <a:latin typeface="Times New Roman"/>
                <a:cs typeface="Times New Roman"/>
              </a:rPr>
              <a:t>　</a:t>
            </a:r>
            <a:r>
              <a:rPr lang="zh-CN" altLang="zh-CN" kern="100" dirty="0">
                <a:solidFill>
                  <a:srgbClr val="FF0000"/>
                </a:solidFill>
                <a:latin typeface="Times New Roman"/>
                <a:cs typeface="Times New Roman"/>
              </a:rPr>
              <a:t>　</a:t>
            </a:r>
            <a:r>
              <a:rPr lang="en-US" altLang="zh-CN" kern="100" dirty="0">
                <a:latin typeface="Times New Roman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A</a:t>
            </a:r>
            <a:r>
              <a:rPr lang="zh-CN" altLang="zh-CN" kern="100" dirty="0">
                <a:latin typeface="Times New Roman"/>
                <a:cs typeface="Times New Roman"/>
              </a:rPr>
              <a:t>．依法执法</a:t>
            </a:r>
            <a:r>
              <a:rPr lang="en-US" altLang="zh-CN" kern="100" dirty="0">
                <a:latin typeface="Times New Roman"/>
                <a:cs typeface="Courier New"/>
              </a:rPr>
              <a:t>    		B</a:t>
            </a:r>
            <a:r>
              <a:rPr lang="zh-CN" altLang="zh-CN" kern="100" dirty="0">
                <a:latin typeface="Times New Roman"/>
                <a:cs typeface="Times New Roman"/>
              </a:rPr>
              <a:t>．公正执法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C</a:t>
            </a:r>
            <a:r>
              <a:rPr lang="zh-CN" altLang="zh-CN" kern="100" dirty="0">
                <a:latin typeface="Times New Roman"/>
                <a:cs typeface="Times New Roman"/>
              </a:rPr>
              <a:t>．规范执法</a:t>
            </a:r>
            <a:r>
              <a:rPr lang="en-US" altLang="zh-CN" kern="100" dirty="0">
                <a:latin typeface="Times New Roman"/>
                <a:cs typeface="Courier New"/>
              </a:rPr>
              <a:t>    		D</a:t>
            </a:r>
            <a:r>
              <a:rPr lang="zh-CN" altLang="zh-CN" kern="100" dirty="0">
                <a:latin typeface="Times New Roman"/>
                <a:cs typeface="Times New Roman"/>
              </a:rPr>
              <a:t>．文明执法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80817" y="374588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3600" b="1" kern="100" dirty="0">
                <a:solidFill>
                  <a:srgbClr val="C00000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Times New Roman" panose="02020603050405020304" pitchFamily="18" charset="0"/>
              </a:rPr>
              <a:t>√</a:t>
            </a:r>
            <a:endParaRPr lang="zh-CN" altLang="en-US" sz="3600" b="1" kern="100" dirty="0">
              <a:solidFill>
                <a:srgbClr val="C00000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2434083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平行四边形 31"/>
          <p:cNvSpPr/>
          <p:nvPr/>
        </p:nvSpPr>
        <p:spPr>
          <a:xfrm>
            <a:off x="0" y="4500563"/>
            <a:ext cx="11522075" cy="1984375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90" name="TextBox 6"/>
          <p:cNvSpPr txBox="1"/>
          <p:nvPr/>
        </p:nvSpPr>
        <p:spPr>
          <a:xfrm>
            <a:off x="1230313" y="5224463"/>
            <a:ext cx="2286000" cy="415925"/>
          </a:xfrm>
          <a:prstGeom prst="rect">
            <a:avLst/>
          </a:prstGeom>
          <a:noFill/>
          <a:ln w="9525">
            <a:noFill/>
          </a:ln>
        </p:spPr>
        <p:txBody>
          <a:bodyPr lIns="81650" tIns="40825" rIns="81650" bIns="40825"/>
          <a:lstStyle/>
          <a:p>
            <a:pPr defTabSz="814705" eaLnBrk="0" hangingPunct="0">
              <a:defRPr/>
            </a:pPr>
            <a:r>
              <a:rPr lang="zh-CN" altLang="en-US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点击页面进入</a:t>
            </a:r>
            <a:r>
              <a:rPr lang="en-US" altLang="zh-CN" sz="189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</a:p>
        </p:txBody>
      </p:sp>
      <p:sp>
        <p:nvSpPr>
          <p:cNvPr id="92" name="矩形 91"/>
          <p:cNvSpPr/>
          <p:nvPr/>
        </p:nvSpPr>
        <p:spPr>
          <a:xfrm>
            <a:off x="1079500" y="5581650"/>
            <a:ext cx="2030413" cy="3825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15975" eaLnBrk="0" hangingPunct="0">
              <a:defRPr/>
            </a:pP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890" b="1" spc="33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版）</a:t>
            </a:r>
          </a:p>
        </p:txBody>
      </p:sp>
      <p:pic>
        <p:nvPicPr>
          <p:cNvPr id="39943" name="Picture" descr="Pictur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3324225"/>
            <a:ext cx="1390650" cy="171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燕尾形 37"/>
          <p:cNvSpPr/>
          <p:nvPr/>
        </p:nvSpPr>
        <p:spPr>
          <a:xfrm rot="5400000">
            <a:off x="1647825" y="4179888"/>
            <a:ext cx="742950" cy="736600"/>
          </a:xfrm>
          <a:prstGeom prst="chevron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39945" name="TextBox 42"/>
          <p:cNvSpPr txBox="1">
            <a:spLocks noChangeArrowheads="1"/>
          </p:cNvSpPr>
          <p:nvPr/>
        </p:nvSpPr>
        <p:spPr bwMode="auto">
          <a:xfrm>
            <a:off x="1003300" y="2808288"/>
            <a:ext cx="22463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巩固课堂所学 </a:t>
            </a:r>
            <a:r>
              <a:rPr lang="en-US" altLang="zh-CN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激发学习思维</a:t>
            </a:r>
            <a:endParaRPr lang="en-US" altLang="zh-CN" sz="12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夯实基础知识 </a:t>
            </a:r>
            <a:r>
              <a:rPr lang="en-US" altLang="zh-CN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熟悉命题方式</a:t>
            </a:r>
            <a:endParaRPr lang="en-US" altLang="zh-CN" sz="12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自我检测提能 </a:t>
            </a:r>
            <a:r>
              <a:rPr lang="en-US" altLang="zh-CN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· </a:t>
            </a: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及时矫正不足</a:t>
            </a:r>
          </a:p>
        </p:txBody>
      </p:sp>
      <p:sp>
        <p:nvSpPr>
          <p:cNvPr id="39946" name="TextBox 111"/>
          <p:cNvSpPr txBox="1">
            <a:spLocks noChangeArrowheads="1"/>
          </p:cNvSpPr>
          <p:nvPr/>
        </p:nvSpPr>
        <p:spPr bwMode="auto">
          <a:xfrm>
            <a:off x="8396288" y="1071563"/>
            <a:ext cx="2586037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本节课掌握了哪些考点？</a:t>
            </a:r>
            <a:endParaRPr lang="en-US" altLang="zh-CN" sz="12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itchFamily="34" charset="-122"/>
                <a:ea typeface="微软雅黑" pitchFamily="34" charset="-122"/>
              </a:rPr>
              <a:t>本节课还有什么疑问点？</a:t>
            </a:r>
            <a:endParaRPr lang="en-US" altLang="zh-CN" sz="1200">
              <a:solidFill>
                <a:srgbClr val="7F7F7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947" name="组合 41"/>
          <p:cNvGrpSpPr>
            <a:grpSpLocks/>
          </p:cNvGrpSpPr>
          <p:nvPr/>
        </p:nvGrpSpPr>
        <p:grpSpPr bwMode="auto">
          <a:xfrm>
            <a:off x="3829050" y="1195388"/>
            <a:ext cx="4102100" cy="1787525"/>
            <a:chOff x="3785732" y="617328"/>
            <a:chExt cx="4799076" cy="2091592"/>
          </a:xfrm>
        </p:grpSpPr>
        <p:sp>
          <p:nvSpPr>
            <p:cNvPr id="45" name="椭圆 44"/>
            <p:cNvSpPr/>
            <p:nvPr/>
          </p:nvSpPr>
          <p:spPr>
            <a:xfrm>
              <a:off x="3785732" y="1063138"/>
              <a:ext cx="1493211" cy="1493464"/>
            </a:xfrm>
            <a:prstGeom prst="ellipse">
              <a:avLst/>
            </a:prstGeom>
            <a:solidFill>
              <a:srgbClr val="A8CF38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课后训练 </a:t>
              </a:r>
              <a:endParaRPr lang="zh-CN" altLang="en-US" sz="17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091597" y="1016699"/>
              <a:ext cx="1493211" cy="1493464"/>
            </a:xfrm>
            <a:prstGeom prst="ellipse">
              <a:avLst/>
            </a:prstGeom>
            <a:solidFill>
              <a:srgbClr val="00B0F0"/>
            </a:solidFill>
            <a:ln w="381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defTabSz="913130" eaLnBrk="0" hangingPunct="0">
                <a:defRPr/>
              </a:pPr>
              <a:r>
                <a:rPr lang="zh-CN" altLang="en-US" sz="1700" b="1" dirty="0">
                  <a:solidFill>
                    <a:prstClr val="white"/>
                  </a:solidFill>
                  <a:latin typeface="HelveticaNeueLT Pro 67 MdCn" pitchFamily="34" charset="0"/>
                  <a:ea typeface="微软雅黑" panose="020B0503020204020204" pitchFamily="34" charset="-122"/>
                </a:rPr>
                <a:t>学习反思</a:t>
              </a: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5373662" y="1679842"/>
              <a:ext cx="157492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961" name="组合 49"/>
            <p:cNvGrpSpPr>
              <a:grpSpLocks/>
            </p:cNvGrpSpPr>
            <p:nvPr/>
          </p:nvGrpSpPr>
          <p:grpSpPr bwMode="auto">
            <a:xfrm>
              <a:off x="5137389" y="617328"/>
              <a:ext cx="2091594" cy="2091592"/>
              <a:chOff x="5049409" y="1518109"/>
              <a:chExt cx="2091594" cy="2091592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5049409" y="1518109"/>
                <a:ext cx="2091594" cy="2091592"/>
              </a:xfrm>
              <a:prstGeom prst="ellipse">
                <a:avLst/>
              </a:prstGeom>
              <a:gradFill flip="none" rotWithShape="1">
                <a:gsLst>
                  <a:gs pos="48000">
                    <a:srgbClr val="49C1AD"/>
                  </a:gs>
                  <a:gs pos="0">
                    <a:srgbClr val="00B0F0"/>
                  </a:gs>
                  <a:gs pos="100000">
                    <a:srgbClr val="A8CF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016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3130" eaLnBrk="0" hangingPunct="0">
                  <a:defRPr/>
                </a:pPr>
                <a:endParaRPr lang="zh-CN" altLang="en-US" sz="2645" b="1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Freeform 6"/>
              <p:cNvSpPr>
                <a:spLocks noEditPoints="1"/>
              </p:cNvSpPr>
              <p:nvPr/>
            </p:nvSpPr>
            <p:spPr bwMode="auto">
              <a:xfrm>
                <a:off x="5766704" y="1910050"/>
                <a:ext cx="806037" cy="900908"/>
              </a:xfrm>
              <a:custGeom>
                <a:avLst/>
                <a:gdLst>
                  <a:gd name="T0" fmla="*/ 602 w 697"/>
                  <a:gd name="T1" fmla="*/ 267 h 782"/>
                  <a:gd name="T2" fmla="*/ 298 w 697"/>
                  <a:gd name="T3" fmla="*/ 0 h 782"/>
                  <a:gd name="T4" fmla="*/ 82 w 697"/>
                  <a:gd name="T5" fmla="*/ 533 h 782"/>
                  <a:gd name="T6" fmla="*/ 433 w 697"/>
                  <a:gd name="T7" fmla="*/ 674 h 782"/>
                  <a:gd name="T8" fmla="*/ 563 w 697"/>
                  <a:gd name="T9" fmla="*/ 673 h 782"/>
                  <a:gd name="T10" fmla="*/ 595 w 697"/>
                  <a:gd name="T11" fmla="*/ 577 h 782"/>
                  <a:gd name="T12" fmla="*/ 570 w 697"/>
                  <a:gd name="T13" fmla="*/ 554 h 782"/>
                  <a:gd name="T14" fmla="*/ 595 w 697"/>
                  <a:gd name="T15" fmla="*/ 527 h 782"/>
                  <a:gd name="T16" fmla="*/ 78 w 697"/>
                  <a:gd name="T17" fmla="*/ 265 h 782"/>
                  <a:gd name="T18" fmla="*/ 141 w 697"/>
                  <a:gd name="T19" fmla="*/ 329 h 782"/>
                  <a:gd name="T20" fmla="*/ 101 w 697"/>
                  <a:gd name="T21" fmla="*/ 426 h 782"/>
                  <a:gd name="T22" fmla="*/ 189 w 697"/>
                  <a:gd name="T23" fmla="*/ 514 h 782"/>
                  <a:gd name="T24" fmla="*/ 352 w 697"/>
                  <a:gd name="T25" fmla="*/ 95 h 782"/>
                  <a:gd name="T26" fmla="*/ 376 w 697"/>
                  <a:gd name="T27" fmla="*/ 315 h 782"/>
                  <a:gd name="T28" fmla="*/ 332 w 697"/>
                  <a:gd name="T29" fmla="*/ 331 h 782"/>
                  <a:gd name="T30" fmla="*/ 350 w 697"/>
                  <a:gd name="T31" fmla="*/ 291 h 782"/>
                  <a:gd name="T32" fmla="*/ 409 w 697"/>
                  <a:gd name="T33" fmla="*/ 156 h 782"/>
                  <a:gd name="T34" fmla="*/ 406 w 697"/>
                  <a:gd name="T35" fmla="*/ 208 h 782"/>
                  <a:gd name="T36" fmla="*/ 375 w 697"/>
                  <a:gd name="T37" fmla="*/ 240 h 782"/>
                  <a:gd name="T38" fmla="*/ 364 w 697"/>
                  <a:gd name="T39" fmla="*/ 263 h 782"/>
                  <a:gd name="T40" fmla="*/ 330 w 697"/>
                  <a:gd name="T41" fmla="*/ 276 h 782"/>
                  <a:gd name="T42" fmla="*/ 328 w 697"/>
                  <a:gd name="T43" fmla="*/ 247 h 782"/>
                  <a:gd name="T44" fmla="*/ 347 w 697"/>
                  <a:gd name="T45" fmla="*/ 219 h 782"/>
                  <a:gd name="T46" fmla="*/ 368 w 697"/>
                  <a:gd name="T47" fmla="*/ 195 h 782"/>
                  <a:gd name="T48" fmla="*/ 363 w 697"/>
                  <a:gd name="T49" fmla="*/ 171 h 782"/>
                  <a:gd name="T50" fmla="*/ 324 w 697"/>
                  <a:gd name="T51" fmla="*/ 170 h 782"/>
                  <a:gd name="T52" fmla="*/ 325 w 697"/>
                  <a:gd name="T53" fmla="*/ 131 h 782"/>
                  <a:gd name="T54" fmla="*/ 396 w 697"/>
                  <a:gd name="T55" fmla="*/ 140 h 782"/>
                  <a:gd name="T56" fmla="*/ 204 w 697"/>
                  <a:gd name="T57" fmla="*/ 479 h 782"/>
                  <a:gd name="T58" fmla="*/ 176 w 697"/>
                  <a:gd name="T59" fmla="*/ 490 h 782"/>
                  <a:gd name="T60" fmla="*/ 187 w 697"/>
                  <a:gd name="T61" fmla="*/ 465 h 782"/>
                  <a:gd name="T62" fmla="*/ 227 w 697"/>
                  <a:gd name="T63" fmla="*/ 395 h 782"/>
                  <a:gd name="T64" fmla="*/ 216 w 697"/>
                  <a:gd name="T65" fmla="*/ 421 h 782"/>
                  <a:gd name="T66" fmla="*/ 199 w 697"/>
                  <a:gd name="T67" fmla="*/ 437 h 782"/>
                  <a:gd name="T68" fmla="*/ 196 w 697"/>
                  <a:gd name="T69" fmla="*/ 452 h 782"/>
                  <a:gd name="T70" fmla="*/ 173 w 697"/>
                  <a:gd name="T71" fmla="*/ 450 h 782"/>
                  <a:gd name="T72" fmla="*/ 176 w 697"/>
                  <a:gd name="T73" fmla="*/ 431 h 782"/>
                  <a:gd name="T74" fmla="*/ 191 w 697"/>
                  <a:gd name="T75" fmla="*/ 415 h 782"/>
                  <a:gd name="T76" fmla="*/ 199 w 697"/>
                  <a:gd name="T77" fmla="*/ 399 h 782"/>
                  <a:gd name="T78" fmla="*/ 191 w 697"/>
                  <a:gd name="T79" fmla="*/ 387 h 782"/>
                  <a:gd name="T80" fmla="*/ 157 w 697"/>
                  <a:gd name="T81" fmla="*/ 398 h 782"/>
                  <a:gd name="T82" fmla="*/ 188 w 697"/>
                  <a:gd name="T83" fmla="*/ 363 h 782"/>
                  <a:gd name="T84" fmla="*/ 224 w 697"/>
                  <a:gd name="T85" fmla="*/ 381 h 782"/>
                  <a:gd name="T86" fmla="*/ 116 w 697"/>
                  <a:gd name="T87" fmla="*/ 243 h 782"/>
                  <a:gd name="T88" fmla="*/ 139 w 697"/>
                  <a:gd name="T89" fmla="*/ 218 h 782"/>
                  <a:gd name="T90" fmla="*/ 166 w 697"/>
                  <a:gd name="T91" fmla="*/ 231 h 782"/>
                  <a:gd name="T92" fmla="*/ 164 w 697"/>
                  <a:gd name="T93" fmla="*/ 255 h 782"/>
                  <a:gd name="T94" fmla="*/ 150 w 697"/>
                  <a:gd name="T95" fmla="*/ 269 h 782"/>
                  <a:gd name="T96" fmla="*/ 145 w 697"/>
                  <a:gd name="T97" fmla="*/ 280 h 782"/>
                  <a:gd name="T98" fmla="*/ 129 w 697"/>
                  <a:gd name="T99" fmla="*/ 286 h 782"/>
                  <a:gd name="T100" fmla="*/ 128 w 697"/>
                  <a:gd name="T101" fmla="*/ 273 h 782"/>
                  <a:gd name="T102" fmla="*/ 137 w 697"/>
                  <a:gd name="T103" fmla="*/ 260 h 782"/>
                  <a:gd name="T104" fmla="*/ 146 w 697"/>
                  <a:gd name="T105" fmla="*/ 249 h 782"/>
                  <a:gd name="T106" fmla="*/ 144 w 697"/>
                  <a:gd name="T107" fmla="*/ 237 h 782"/>
                  <a:gd name="T108" fmla="*/ 147 w 697"/>
                  <a:gd name="T109" fmla="*/ 312 h 782"/>
                  <a:gd name="T110" fmla="*/ 126 w 697"/>
                  <a:gd name="T111" fmla="*/ 304 h 782"/>
                  <a:gd name="T112" fmla="*/ 147 w 697"/>
                  <a:gd name="T113" fmla="*/ 296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97" h="782">
                    <a:moveTo>
                      <a:pt x="652" y="426"/>
                    </a:moveTo>
                    <a:cubicBezTo>
                      <a:pt x="636" y="408"/>
                      <a:pt x="611" y="388"/>
                      <a:pt x="601" y="366"/>
                    </a:cubicBezTo>
                    <a:cubicBezTo>
                      <a:pt x="587" y="333"/>
                      <a:pt x="603" y="301"/>
                      <a:pt x="602" y="267"/>
                    </a:cubicBezTo>
                    <a:cubicBezTo>
                      <a:pt x="602" y="240"/>
                      <a:pt x="594" y="207"/>
                      <a:pt x="585" y="182"/>
                    </a:cubicBezTo>
                    <a:cubicBezTo>
                      <a:pt x="570" y="141"/>
                      <a:pt x="543" y="107"/>
                      <a:pt x="509" y="80"/>
                    </a:cubicBezTo>
                    <a:cubicBezTo>
                      <a:pt x="455" y="31"/>
                      <a:pt x="380" y="0"/>
                      <a:pt x="298" y="0"/>
                    </a:cubicBezTo>
                    <a:cubicBezTo>
                      <a:pt x="133" y="0"/>
                      <a:pt x="0" y="122"/>
                      <a:pt x="0" y="273"/>
                    </a:cubicBezTo>
                    <a:cubicBezTo>
                      <a:pt x="0" y="283"/>
                      <a:pt x="0" y="293"/>
                      <a:pt x="1" y="302"/>
                    </a:cubicBezTo>
                    <a:cubicBezTo>
                      <a:pt x="3" y="368"/>
                      <a:pt x="23" y="446"/>
                      <a:pt x="82" y="533"/>
                    </a:cubicBezTo>
                    <a:cubicBezTo>
                      <a:pt x="82" y="533"/>
                      <a:pt x="164" y="697"/>
                      <a:pt x="0" y="781"/>
                    </a:cubicBezTo>
                    <a:cubicBezTo>
                      <a:pt x="361" y="782"/>
                      <a:pt x="361" y="782"/>
                      <a:pt x="361" y="782"/>
                    </a:cubicBezTo>
                    <a:cubicBezTo>
                      <a:pt x="361" y="782"/>
                      <a:pt x="389" y="674"/>
                      <a:pt x="433" y="674"/>
                    </a:cubicBezTo>
                    <a:cubicBezTo>
                      <a:pt x="470" y="674"/>
                      <a:pt x="508" y="677"/>
                      <a:pt x="545" y="675"/>
                    </a:cubicBezTo>
                    <a:cubicBezTo>
                      <a:pt x="552" y="676"/>
                      <a:pt x="558" y="675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63" y="673"/>
                      <a:pt x="563" y="673"/>
                      <a:pt x="563" y="673"/>
                    </a:cubicBezTo>
                    <a:cubicBezTo>
                      <a:pt x="589" y="660"/>
                      <a:pt x="571" y="601"/>
                      <a:pt x="571" y="601"/>
                    </a:cubicBezTo>
                    <a:cubicBezTo>
                      <a:pt x="586" y="595"/>
                      <a:pt x="595" y="585"/>
                      <a:pt x="595" y="577"/>
                    </a:cubicBezTo>
                    <a:cubicBezTo>
                      <a:pt x="595" y="575"/>
                      <a:pt x="595" y="575"/>
                      <a:pt x="595" y="575"/>
                    </a:cubicBezTo>
                    <a:cubicBezTo>
                      <a:pt x="595" y="565"/>
                      <a:pt x="581" y="557"/>
                      <a:pt x="560" y="554"/>
                    </a:cubicBezTo>
                    <a:cubicBezTo>
                      <a:pt x="570" y="554"/>
                      <a:pt x="570" y="554"/>
                      <a:pt x="570" y="554"/>
                    </a:cubicBezTo>
                    <a:cubicBezTo>
                      <a:pt x="585" y="554"/>
                      <a:pt x="598" y="546"/>
                      <a:pt x="598" y="536"/>
                    </a:cubicBezTo>
                    <a:cubicBezTo>
                      <a:pt x="598" y="535"/>
                      <a:pt x="598" y="535"/>
                      <a:pt x="598" y="535"/>
                    </a:cubicBezTo>
                    <a:cubicBezTo>
                      <a:pt x="598" y="532"/>
                      <a:pt x="597" y="529"/>
                      <a:pt x="595" y="527"/>
                    </a:cubicBezTo>
                    <a:cubicBezTo>
                      <a:pt x="598" y="514"/>
                      <a:pt x="608" y="461"/>
                      <a:pt x="611" y="461"/>
                    </a:cubicBezTo>
                    <a:cubicBezTo>
                      <a:pt x="697" y="457"/>
                      <a:pt x="652" y="426"/>
                      <a:pt x="652" y="426"/>
                    </a:cubicBezTo>
                    <a:close/>
                    <a:moveTo>
                      <a:pt x="78" y="265"/>
                    </a:moveTo>
                    <a:cubicBezTo>
                      <a:pt x="78" y="230"/>
                      <a:pt x="106" y="201"/>
                      <a:pt x="141" y="201"/>
                    </a:cubicBezTo>
                    <a:cubicBezTo>
                      <a:pt x="176" y="201"/>
                      <a:pt x="204" y="230"/>
                      <a:pt x="204" y="265"/>
                    </a:cubicBezTo>
                    <a:cubicBezTo>
                      <a:pt x="204" y="300"/>
                      <a:pt x="176" y="329"/>
                      <a:pt x="141" y="329"/>
                    </a:cubicBezTo>
                    <a:cubicBezTo>
                      <a:pt x="106" y="329"/>
                      <a:pt x="78" y="300"/>
                      <a:pt x="78" y="265"/>
                    </a:cubicBezTo>
                    <a:close/>
                    <a:moveTo>
                      <a:pt x="189" y="514"/>
                    </a:moveTo>
                    <a:cubicBezTo>
                      <a:pt x="140" y="514"/>
                      <a:pt x="101" y="474"/>
                      <a:pt x="101" y="426"/>
                    </a:cubicBezTo>
                    <a:cubicBezTo>
                      <a:pt x="101" y="377"/>
                      <a:pt x="140" y="337"/>
                      <a:pt x="189" y="337"/>
                    </a:cubicBezTo>
                    <a:cubicBezTo>
                      <a:pt x="237" y="337"/>
                      <a:pt x="276" y="377"/>
                      <a:pt x="276" y="426"/>
                    </a:cubicBezTo>
                    <a:cubicBezTo>
                      <a:pt x="276" y="474"/>
                      <a:pt x="237" y="514"/>
                      <a:pt x="189" y="514"/>
                    </a:cubicBezTo>
                    <a:close/>
                    <a:moveTo>
                      <a:pt x="352" y="371"/>
                    </a:moveTo>
                    <a:cubicBezTo>
                      <a:pt x="276" y="371"/>
                      <a:pt x="215" y="309"/>
                      <a:pt x="215" y="233"/>
                    </a:cubicBezTo>
                    <a:cubicBezTo>
                      <a:pt x="215" y="157"/>
                      <a:pt x="276" y="95"/>
                      <a:pt x="352" y="95"/>
                    </a:cubicBezTo>
                    <a:cubicBezTo>
                      <a:pt x="428" y="95"/>
                      <a:pt x="489" y="157"/>
                      <a:pt x="489" y="233"/>
                    </a:cubicBezTo>
                    <a:cubicBezTo>
                      <a:pt x="489" y="309"/>
                      <a:pt x="428" y="371"/>
                      <a:pt x="352" y="371"/>
                    </a:cubicBezTo>
                    <a:close/>
                    <a:moveTo>
                      <a:pt x="376" y="315"/>
                    </a:moveTo>
                    <a:cubicBezTo>
                      <a:pt x="376" y="321"/>
                      <a:pt x="374" y="327"/>
                      <a:pt x="369" y="331"/>
                    </a:cubicBezTo>
                    <a:cubicBezTo>
                      <a:pt x="364" y="336"/>
                      <a:pt x="358" y="338"/>
                      <a:pt x="350" y="338"/>
                    </a:cubicBezTo>
                    <a:cubicBezTo>
                      <a:pt x="343" y="338"/>
                      <a:pt x="337" y="336"/>
                      <a:pt x="332" y="331"/>
                    </a:cubicBezTo>
                    <a:cubicBezTo>
                      <a:pt x="327" y="327"/>
                      <a:pt x="324" y="321"/>
                      <a:pt x="324" y="315"/>
                    </a:cubicBezTo>
                    <a:cubicBezTo>
                      <a:pt x="324" y="308"/>
                      <a:pt x="327" y="302"/>
                      <a:pt x="332" y="298"/>
                    </a:cubicBezTo>
                    <a:cubicBezTo>
                      <a:pt x="337" y="294"/>
                      <a:pt x="343" y="291"/>
                      <a:pt x="350" y="291"/>
                    </a:cubicBezTo>
                    <a:cubicBezTo>
                      <a:pt x="358" y="291"/>
                      <a:pt x="364" y="294"/>
                      <a:pt x="369" y="298"/>
                    </a:cubicBezTo>
                    <a:cubicBezTo>
                      <a:pt x="374" y="302"/>
                      <a:pt x="376" y="308"/>
                      <a:pt x="376" y="315"/>
                    </a:cubicBezTo>
                    <a:close/>
                    <a:moveTo>
                      <a:pt x="409" y="156"/>
                    </a:moveTo>
                    <a:cubicBezTo>
                      <a:pt x="412" y="162"/>
                      <a:pt x="414" y="170"/>
                      <a:pt x="414" y="179"/>
                    </a:cubicBezTo>
                    <a:cubicBezTo>
                      <a:pt x="414" y="185"/>
                      <a:pt x="413" y="190"/>
                      <a:pt x="412" y="195"/>
                    </a:cubicBezTo>
                    <a:cubicBezTo>
                      <a:pt x="411" y="200"/>
                      <a:pt x="409" y="204"/>
                      <a:pt x="406" y="208"/>
                    </a:cubicBezTo>
                    <a:cubicBezTo>
                      <a:pt x="404" y="212"/>
                      <a:pt x="401" y="216"/>
                      <a:pt x="397" y="220"/>
                    </a:cubicBezTo>
                    <a:cubicBezTo>
                      <a:pt x="393" y="224"/>
                      <a:pt x="389" y="228"/>
                      <a:pt x="384" y="232"/>
                    </a:cubicBezTo>
                    <a:cubicBezTo>
                      <a:pt x="380" y="235"/>
                      <a:pt x="377" y="237"/>
                      <a:pt x="375" y="240"/>
                    </a:cubicBezTo>
                    <a:cubicBezTo>
                      <a:pt x="372" y="242"/>
                      <a:pt x="370" y="244"/>
                      <a:pt x="369" y="247"/>
                    </a:cubicBezTo>
                    <a:cubicBezTo>
                      <a:pt x="367" y="249"/>
                      <a:pt x="366" y="252"/>
                      <a:pt x="365" y="254"/>
                    </a:cubicBezTo>
                    <a:cubicBezTo>
                      <a:pt x="364" y="257"/>
                      <a:pt x="364" y="260"/>
                      <a:pt x="364" y="263"/>
                    </a:cubicBezTo>
                    <a:cubicBezTo>
                      <a:pt x="364" y="265"/>
                      <a:pt x="364" y="268"/>
                      <a:pt x="365" y="270"/>
                    </a:cubicBezTo>
                    <a:cubicBezTo>
                      <a:pt x="365" y="272"/>
                      <a:pt x="366" y="274"/>
                      <a:pt x="367" y="276"/>
                    </a:cubicBezTo>
                    <a:cubicBezTo>
                      <a:pt x="330" y="276"/>
                      <a:pt x="330" y="276"/>
                      <a:pt x="330" y="276"/>
                    </a:cubicBezTo>
                    <a:cubicBezTo>
                      <a:pt x="329" y="274"/>
                      <a:pt x="328" y="271"/>
                      <a:pt x="328" y="268"/>
                    </a:cubicBezTo>
                    <a:cubicBezTo>
                      <a:pt x="327" y="265"/>
                      <a:pt x="327" y="262"/>
                      <a:pt x="327" y="259"/>
                    </a:cubicBezTo>
                    <a:cubicBezTo>
                      <a:pt x="327" y="255"/>
                      <a:pt x="327" y="251"/>
                      <a:pt x="328" y="247"/>
                    </a:cubicBezTo>
                    <a:cubicBezTo>
                      <a:pt x="329" y="243"/>
                      <a:pt x="330" y="240"/>
                      <a:pt x="332" y="237"/>
                    </a:cubicBezTo>
                    <a:cubicBezTo>
                      <a:pt x="334" y="234"/>
                      <a:pt x="336" y="231"/>
                      <a:pt x="338" y="228"/>
                    </a:cubicBezTo>
                    <a:cubicBezTo>
                      <a:pt x="341" y="225"/>
                      <a:pt x="344" y="222"/>
                      <a:pt x="347" y="219"/>
                    </a:cubicBezTo>
                    <a:cubicBezTo>
                      <a:pt x="351" y="216"/>
                      <a:pt x="354" y="213"/>
                      <a:pt x="357" y="211"/>
                    </a:cubicBezTo>
                    <a:cubicBezTo>
                      <a:pt x="359" y="208"/>
                      <a:pt x="362" y="206"/>
                      <a:pt x="364" y="203"/>
                    </a:cubicBezTo>
                    <a:cubicBezTo>
                      <a:pt x="365" y="200"/>
                      <a:pt x="367" y="198"/>
                      <a:pt x="368" y="195"/>
                    </a:cubicBezTo>
                    <a:cubicBezTo>
                      <a:pt x="369" y="192"/>
                      <a:pt x="369" y="189"/>
                      <a:pt x="369" y="186"/>
                    </a:cubicBezTo>
                    <a:cubicBezTo>
                      <a:pt x="369" y="183"/>
                      <a:pt x="369" y="180"/>
                      <a:pt x="368" y="177"/>
                    </a:cubicBezTo>
                    <a:cubicBezTo>
                      <a:pt x="367" y="175"/>
                      <a:pt x="365" y="173"/>
                      <a:pt x="363" y="171"/>
                    </a:cubicBezTo>
                    <a:cubicBezTo>
                      <a:pt x="361" y="169"/>
                      <a:pt x="359" y="168"/>
                      <a:pt x="356" y="167"/>
                    </a:cubicBezTo>
                    <a:cubicBezTo>
                      <a:pt x="353" y="166"/>
                      <a:pt x="350" y="165"/>
                      <a:pt x="347" y="165"/>
                    </a:cubicBezTo>
                    <a:cubicBezTo>
                      <a:pt x="339" y="165"/>
                      <a:pt x="332" y="167"/>
                      <a:pt x="324" y="170"/>
                    </a:cubicBezTo>
                    <a:cubicBezTo>
                      <a:pt x="316" y="173"/>
                      <a:pt x="308" y="177"/>
                      <a:pt x="301" y="184"/>
                    </a:cubicBezTo>
                    <a:cubicBezTo>
                      <a:pt x="301" y="141"/>
                      <a:pt x="301" y="141"/>
                      <a:pt x="301" y="141"/>
                    </a:cubicBezTo>
                    <a:cubicBezTo>
                      <a:pt x="309" y="137"/>
                      <a:pt x="316" y="133"/>
                      <a:pt x="325" y="131"/>
                    </a:cubicBezTo>
                    <a:cubicBezTo>
                      <a:pt x="334" y="129"/>
                      <a:pt x="343" y="128"/>
                      <a:pt x="352" y="128"/>
                    </a:cubicBezTo>
                    <a:cubicBezTo>
                      <a:pt x="361" y="128"/>
                      <a:pt x="369" y="129"/>
                      <a:pt x="376" y="131"/>
                    </a:cubicBezTo>
                    <a:cubicBezTo>
                      <a:pt x="384" y="133"/>
                      <a:pt x="390" y="136"/>
                      <a:pt x="396" y="140"/>
                    </a:cubicBezTo>
                    <a:cubicBezTo>
                      <a:pt x="402" y="144"/>
                      <a:pt x="406" y="149"/>
                      <a:pt x="409" y="156"/>
                    </a:cubicBezTo>
                    <a:close/>
                    <a:moveTo>
                      <a:pt x="199" y="469"/>
                    </a:moveTo>
                    <a:cubicBezTo>
                      <a:pt x="202" y="472"/>
                      <a:pt x="204" y="475"/>
                      <a:pt x="204" y="479"/>
                    </a:cubicBezTo>
                    <a:cubicBezTo>
                      <a:pt x="204" y="483"/>
                      <a:pt x="202" y="487"/>
                      <a:pt x="199" y="490"/>
                    </a:cubicBezTo>
                    <a:cubicBezTo>
                      <a:pt x="196" y="492"/>
                      <a:pt x="192" y="494"/>
                      <a:pt x="187" y="494"/>
                    </a:cubicBezTo>
                    <a:cubicBezTo>
                      <a:pt x="183" y="494"/>
                      <a:pt x="179" y="492"/>
                      <a:pt x="176" y="490"/>
                    </a:cubicBezTo>
                    <a:cubicBezTo>
                      <a:pt x="173" y="487"/>
                      <a:pt x="171" y="483"/>
                      <a:pt x="171" y="479"/>
                    </a:cubicBezTo>
                    <a:cubicBezTo>
                      <a:pt x="171" y="475"/>
                      <a:pt x="173" y="472"/>
                      <a:pt x="176" y="469"/>
                    </a:cubicBezTo>
                    <a:cubicBezTo>
                      <a:pt x="179" y="466"/>
                      <a:pt x="183" y="465"/>
                      <a:pt x="187" y="465"/>
                    </a:cubicBezTo>
                    <a:cubicBezTo>
                      <a:pt x="192" y="465"/>
                      <a:pt x="196" y="466"/>
                      <a:pt x="199" y="469"/>
                    </a:cubicBezTo>
                    <a:close/>
                    <a:moveTo>
                      <a:pt x="224" y="381"/>
                    </a:moveTo>
                    <a:cubicBezTo>
                      <a:pt x="226" y="385"/>
                      <a:pt x="227" y="390"/>
                      <a:pt x="227" y="395"/>
                    </a:cubicBezTo>
                    <a:cubicBezTo>
                      <a:pt x="227" y="399"/>
                      <a:pt x="227" y="402"/>
                      <a:pt x="226" y="405"/>
                    </a:cubicBezTo>
                    <a:cubicBezTo>
                      <a:pt x="225" y="408"/>
                      <a:pt x="224" y="411"/>
                      <a:pt x="222" y="413"/>
                    </a:cubicBezTo>
                    <a:cubicBezTo>
                      <a:pt x="220" y="416"/>
                      <a:pt x="219" y="418"/>
                      <a:pt x="216" y="421"/>
                    </a:cubicBezTo>
                    <a:cubicBezTo>
                      <a:pt x="214" y="423"/>
                      <a:pt x="211" y="425"/>
                      <a:pt x="208" y="428"/>
                    </a:cubicBezTo>
                    <a:cubicBezTo>
                      <a:pt x="206" y="430"/>
                      <a:pt x="204" y="431"/>
                      <a:pt x="203" y="433"/>
                    </a:cubicBezTo>
                    <a:cubicBezTo>
                      <a:pt x="201" y="434"/>
                      <a:pt x="200" y="436"/>
                      <a:pt x="199" y="437"/>
                    </a:cubicBezTo>
                    <a:cubicBezTo>
                      <a:pt x="198" y="439"/>
                      <a:pt x="197" y="440"/>
                      <a:pt x="196" y="442"/>
                    </a:cubicBezTo>
                    <a:cubicBezTo>
                      <a:pt x="196" y="443"/>
                      <a:pt x="196" y="445"/>
                      <a:pt x="196" y="447"/>
                    </a:cubicBezTo>
                    <a:cubicBezTo>
                      <a:pt x="196" y="449"/>
                      <a:pt x="196" y="450"/>
                      <a:pt x="196" y="452"/>
                    </a:cubicBezTo>
                    <a:cubicBezTo>
                      <a:pt x="197" y="453"/>
                      <a:pt x="197" y="454"/>
                      <a:pt x="198" y="455"/>
                    </a:cubicBezTo>
                    <a:cubicBezTo>
                      <a:pt x="175" y="455"/>
                      <a:pt x="175" y="455"/>
                      <a:pt x="175" y="455"/>
                    </a:cubicBezTo>
                    <a:cubicBezTo>
                      <a:pt x="174" y="454"/>
                      <a:pt x="173" y="452"/>
                      <a:pt x="173" y="450"/>
                    </a:cubicBezTo>
                    <a:cubicBezTo>
                      <a:pt x="173" y="448"/>
                      <a:pt x="173" y="446"/>
                      <a:pt x="173" y="445"/>
                    </a:cubicBezTo>
                    <a:cubicBezTo>
                      <a:pt x="173" y="442"/>
                      <a:pt x="173" y="439"/>
                      <a:pt x="173" y="437"/>
                    </a:cubicBezTo>
                    <a:cubicBezTo>
                      <a:pt x="174" y="435"/>
                      <a:pt x="175" y="433"/>
                      <a:pt x="176" y="431"/>
                    </a:cubicBezTo>
                    <a:cubicBezTo>
                      <a:pt x="177" y="429"/>
                      <a:pt x="178" y="427"/>
                      <a:pt x="180" y="425"/>
                    </a:cubicBezTo>
                    <a:cubicBezTo>
                      <a:pt x="181" y="423"/>
                      <a:pt x="183" y="422"/>
                      <a:pt x="185" y="420"/>
                    </a:cubicBezTo>
                    <a:cubicBezTo>
                      <a:pt x="188" y="418"/>
                      <a:pt x="190" y="416"/>
                      <a:pt x="191" y="415"/>
                    </a:cubicBezTo>
                    <a:cubicBezTo>
                      <a:pt x="193" y="413"/>
                      <a:pt x="194" y="411"/>
                      <a:pt x="196" y="410"/>
                    </a:cubicBezTo>
                    <a:cubicBezTo>
                      <a:pt x="197" y="408"/>
                      <a:pt x="198" y="407"/>
                      <a:pt x="198" y="405"/>
                    </a:cubicBezTo>
                    <a:cubicBezTo>
                      <a:pt x="199" y="403"/>
                      <a:pt x="199" y="401"/>
                      <a:pt x="199" y="399"/>
                    </a:cubicBezTo>
                    <a:cubicBezTo>
                      <a:pt x="199" y="397"/>
                      <a:pt x="199" y="396"/>
                      <a:pt x="198" y="394"/>
                    </a:cubicBezTo>
                    <a:cubicBezTo>
                      <a:pt x="197" y="392"/>
                      <a:pt x="197" y="391"/>
                      <a:pt x="195" y="390"/>
                    </a:cubicBezTo>
                    <a:cubicBezTo>
                      <a:pt x="194" y="389"/>
                      <a:pt x="193" y="388"/>
                      <a:pt x="191" y="387"/>
                    </a:cubicBezTo>
                    <a:cubicBezTo>
                      <a:pt x="189" y="387"/>
                      <a:pt x="187" y="386"/>
                      <a:pt x="185" y="386"/>
                    </a:cubicBezTo>
                    <a:cubicBezTo>
                      <a:pt x="181" y="386"/>
                      <a:pt x="176" y="387"/>
                      <a:pt x="171" y="389"/>
                    </a:cubicBezTo>
                    <a:cubicBezTo>
                      <a:pt x="166" y="391"/>
                      <a:pt x="161" y="394"/>
                      <a:pt x="157" y="398"/>
                    </a:cubicBezTo>
                    <a:cubicBezTo>
                      <a:pt x="157" y="371"/>
                      <a:pt x="157" y="371"/>
                      <a:pt x="157" y="371"/>
                    </a:cubicBezTo>
                    <a:cubicBezTo>
                      <a:pt x="161" y="369"/>
                      <a:pt x="166" y="367"/>
                      <a:pt x="172" y="365"/>
                    </a:cubicBezTo>
                    <a:cubicBezTo>
                      <a:pt x="177" y="364"/>
                      <a:pt x="183" y="363"/>
                      <a:pt x="188" y="363"/>
                    </a:cubicBezTo>
                    <a:cubicBezTo>
                      <a:pt x="194" y="363"/>
                      <a:pt x="199" y="364"/>
                      <a:pt x="203" y="365"/>
                    </a:cubicBezTo>
                    <a:cubicBezTo>
                      <a:pt x="208" y="366"/>
                      <a:pt x="212" y="368"/>
                      <a:pt x="216" y="371"/>
                    </a:cubicBezTo>
                    <a:cubicBezTo>
                      <a:pt x="219" y="373"/>
                      <a:pt x="222" y="377"/>
                      <a:pt x="224" y="381"/>
                    </a:cubicBezTo>
                    <a:close/>
                    <a:moveTo>
                      <a:pt x="137" y="235"/>
                    </a:moveTo>
                    <a:cubicBezTo>
                      <a:pt x="133" y="235"/>
                      <a:pt x="130" y="235"/>
                      <a:pt x="126" y="237"/>
                    </a:cubicBezTo>
                    <a:cubicBezTo>
                      <a:pt x="122" y="238"/>
                      <a:pt x="119" y="241"/>
                      <a:pt x="116" y="243"/>
                    </a:cubicBezTo>
                    <a:cubicBezTo>
                      <a:pt x="116" y="224"/>
                      <a:pt x="116" y="224"/>
                      <a:pt x="116" y="224"/>
                    </a:cubicBezTo>
                    <a:cubicBezTo>
                      <a:pt x="119" y="222"/>
                      <a:pt x="123" y="220"/>
                      <a:pt x="127" y="219"/>
                    </a:cubicBezTo>
                    <a:cubicBezTo>
                      <a:pt x="131" y="218"/>
                      <a:pt x="135" y="218"/>
                      <a:pt x="139" y="218"/>
                    </a:cubicBezTo>
                    <a:cubicBezTo>
                      <a:pt x="143" y="218"/>
                      <a:pt x="147" y="218"/>
                      <a:pt x="150" y="219"/>
                    </a:cubicBezTo>
                    <a:cubicBezTo>
                      <a:pt x="154" y="220"/>
                      <a:pt x="157" y="221"/>
                      <a:pt x="160" y="223"/>
                    </a:cubicBezTo>
                    <a:cubicBezTo>
                      <a:pt x="162" y="225"/>
                      <a:pt x="164" y="228"/>
                      <a:pt x="166" y="231"/>
                    </a:cubicBezTo>
                    <a:cubicBezTo>
                      <a:pt x="167" y="234"/>
                      <a:pt x="168" y="237"/>
                      <a:pt x="168" y="241"/>
                    </a:cubicBezTo>
                    <a:cubicBezTo>
                      <a:pt x="168" y="244"/>
                      <a:pt x="168" y="246"/>
                      <a:pt x="167" y="249"/>
                    </a:cubicBezTo>
                    <a:cubicBezTo>
                      <a:pt x="166" y="251"/>
                      <a:pt x="166" y="253"/>
                      <a:pt x="164" y="255"/>
                    </a:cubicBezTo>
                    <a:cubicBezTo>
                      <a:pt x="163" y="257"/>
                      <a:pt x="162" y="259"/>
                      <a:pt x="160" y="260"/>
                    </a:cubicBezTo>
                    <a:cubicBezTo>
                      <a:pt x="158" y="262"/>
                      <a:pt x="156" y="264"/>
                      <a:pt x="154" y="266"/>
                    </a:cubicBezTo>
                    <a:cubicBezTo>
                      <a:pt x="152" y="267"/>
                      <a:pt x="151" y="268"/>
                      <a:pt x="150" y="269"/>
                    </a:cubicBezTo>
                    <a:cubicBezTo>
                      <a:pt x="149" y="271"/>
                      <a:pt x="148" y="272"/>
                      <a:pt x="147" y="273"/>
                    </a:cubicBezTo>
                    <a:cubicBezTo>
                      <a:pt x="146" y="274"/>
                      <a:pt x="146" y="275"/>
                      <a:pt x="145" y="276"/>
                    </a:cubicBezTo>
                    <a:cubicBezTo>
                      <a:pt x="145" y="277"/>
                      <a:pt x="145" y="279"/>
                      <a:pt x="145" y="280"/>
                    </a:cubicBezTo>
                    <a:cubicBezTo>
                      <a:pt x="145" y="281"/>
                      <a:pt x="145" y="282"/>
                      <a:pt x="145" y="283"/>
                    </a:cubicBezTo>
                    <a:cubicBezTo>
                      <a:pt x="145" y="285"/>
                      <a:pt x="146" y="285"/>
                      <a:pt x="146" y="286"/>
                    </a:cubicBezTo>
                    <a:cubicBezTo>
                      <a:pt x="129" y="286"/>
                      <a:pt x="129" y="286"/>
                      <a:pt x="129" y="286"/>
                    </a:cubicBezTo>
                    <a:cubicBezTo>
                      <a:pt x="128" y="285"/>
                      <a:pt x="128" y="284"/>
                      <a:pt x="128" y="282"/>
                    </a:cubicBezTo>
                    <a:cubicBezTo>
                      <a:pt x="128" y="281"/>
                      <a:pt x="127" y="280"/>
                      <a:pt x="127" y="278"/>
                    </a:cubicBezTo>
                    <a:cubicBezTo>
                      <a:pt x="127" y="276"/>
                      <a:pt x="128" y="274"/>
                      <a:pt x="128" y="273"/>
                    </a:cubicBezTo>
                    <a:cubicBezTo>
                      <a:pt x="128" y="271"/>
                      <a:pt x="129" y="270"/>
                      <a:pt x="130" y="268"/>
                    </a:cubicBezTo>
                    <a:cubicBezTo>
                      <a:pt x="131" y="267"/>
                      <a:pt x="132" y="265"/>
                      <a:pt x="133" y="264"/>
                    </a:cubicBezTo>
                    <a:cubicBezTo>
                      <a:pt x="134" y="263"/>
                      <a:pt x="135" y="261"/>
                      <a:pt x="137" y="260"/>
                    </a:cubicBezTo>
                    <a:cubicBezTo>
                      <a:pt x="139" y="258"/>
                      <a:pt x="140" y="257"/>
                      <a:pt x="141" y="256"/>
                    </a:cubicBezTo>
                    <a:cubicBezTo>
                      <a:pt x="143" y="255"/>
                      <a:pt x="144" y="254"/>
                      <a:pt x="144" y="252"/>
                    </a:cubicBezTo>
                    <a:cubicBezTo>
                      <a:pt x="145" y="251"/>
                      <a:pt x="146" y="250"/>
                      <a:pt x="146" y="249"/>
                    </a:cubicBezTo>
                    <a:cubicBezTo>
                      <a:pt x="147" y="247"/>
                      <a:pt x="147" y="246"/>
                      <a:pt x="147" y="244"/>
                    </a:cubicBezTo>
                    <a:cubicBezTo>
                      <a:pt x="147" y="243"/>
                      <a:pt x="147" y="242"/>
                      <a:pt x="146" y="240"/>
                    </a:cubicBezTo>
                    <a:cubicBezTo>
                      <a:pt x="146" y="239"/>
                      <a:pt x="145" y="238"/>
                      <a:pt x="144" y="237"/>
                    </a:cubicBezTo>
                    <a:cubicBezTo>
                      <a:pt x="143" y="237"/>
                      <a:pt x="142" y="236"/>
                      <a:pt x="141" y="236"/>
                    </a:cubicBezTo>
                    <a:cubicBezTo>
                      <a:pt x="140" y="235"/>
                      <a:pt x="138" y="235"/>
                      <a:pt x="137" y="235"/>
                    </a:cubicBezTo>
                    <a:close/>
                    <a:moveTo>
                      <a:pt x="147" y="312"/>
                    </a:moveTo>
                    <a:cubicBezTo>
                      <a:pt x="145" y="314"/>
                      <a:pt x="142" y="315"/>
                      <a:pt x="138" y="315"/>
                    </a:cubicBezTo>
                    <a:cubicBezTo>
                      <a:pt x="135" y="315"/>
                      <a:pt x="132" y="314"/>
                      <a:pt x="130" y="312"/>
                    </a:cubicBezTo>
                    <a:cubicBezTo>
                      <a:pt x="127" y="310"/>
                      <a:pt x="126" y="307"/>
                      <a:pt x="126" y="304"/>
                    </a:cubicBezTo>
                    <a:cubicBezTo>
                      <a:pt x="126" y="301"/>
                      <a:pt x="127" y="299"/>
                      <a:pt x="130" y="296"/>
                    </a:cubicBezTo>
                    <a:cubicBezTo>
                      <a:pt x="132" y="294"/>
                      <a:pt x="135" y="293"/>
                      <a:pt x="138" y="293"/>
                    </a:cubicBezTo>
                    <a:cubicBezTo>
                      <a:pt x="142" y="293"/>
                      <a:pt x="145" y="294"/>
                      <a:pt x="147" y="296"/>
                    </a:cubicBezTo>
                    <a:cubicBezTo>
                      <a:pt x="149" y="298"/>
                      <a:pt x="150" y="301"/>
                      <a:pt x="150" y="304"/>
                    </a:cubicBezTo>
                    <a:cubicBezTo>
                      <a:pt x="150" y="307"/>
                      <a:pt x="149" y="310"/>
                      <a:pt x="147" y="3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6402" tIns="43201" rIns="86402" bIns="43201"/>
              <a:lstStyle/>
              <a:p>
                <a:pPr defTabSz="913130" eaLnBrk="0" hangingPunct="0">
                  <a:defRPr/>
                </a:pPr>
                <a:endParaRPr lang="zh-CN" altLang="en-US" sz="2645" b="1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51" name="TextBox 118"/>
            <p:cNvSpPr txBox="1"/>
            <p:nvPr/>
          </p:nvSpPr>
          <p:spPr>
            <a:xfrm>
              <a:off x="5509239" y="1915749"/>
              <a:ext cx="1348347" cy="44952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defTabSz="913130" eaLnBrk="0" hangingPunct="0">
                <a:defRPr/>
              </a:pPr>
              <a:r>
                <a:rPr lang="zh-CN" altLang="en-US" sz="189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课时小结</a:t>
              </a: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2052638" y="2239963"/>
            <a:ext cx="1631950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2052638" y="2239963"/>
            <a:ext cx="0" cy="44926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2033588" y="3852863"/>
            <a:ext cx="0" cy="544512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8010525" y="2224088"/>
            <a:ext cx="1633538" cy="0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9644063" y="1874838"/>
            <a:ext cx="0" cy="32702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9644063" y="0"/>
            <a:ext cx="0" cy="1019175"/>
          </a:xfrm>
          <a:prstGeom prst="line">
            <a:avLst/>
          </a:prstGeom>
          <a:ln w="19050">
            <a:solidFill>
              <a:srgbClr val="00B05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燕尾形 75"/>
          <p:cNvSpPr/>
          <p:nvPr/>
        </p:nvSpPr>
        <p:spPr>
          <a:xfrm rot="5400000">
            <a:off x="9440069" y="216694"/>
            <a:ext cx="401638" cy="400050"/>
          </a:xfrm>
          <a:prstGeom prst="chevron">
            <a:avLst/>
          </a:prstGeom>
          <a:solidFill>
            <a:srgbClr val="DBDB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2645" b="1">
              <a:solidFill>
                <a:prstClr val="black"/>
              </a:solidFill>
            </a:endParaRPr>
          </a:p>
        </p:txBody>
      </p:sp>
      <p:sp>
        <p:nvSpPr>
          <p:cNvPr id="28" name="矩形 27">
            <a:hlinkClick r:id="rId5" action="ppaction://hlinkfile"/>
          </p:cNvPr>
          <p:cNvSpPr/>
          <p:nvPr>
            <p:custDataLst>
              <p:tags r:id="rId1"/>
            </p:custDataLst>
          </p:nvPr>
        </p:nvSpPr>
        <p:spPr>
          <a:xfrm>
            <a:off x="3276761" y="4936687"/>
            <a:ext cx="5586413" cy="110491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815975" eaLnBrk="0" hangingPunct="0">
              <a:defRPr/>
            </a:pP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课后素养评价</a:t>
            </a:r>
            <a:r>
              <a:rPr lang="en-US" altLang="zh-CN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二十</a:t>
            </a:r>
            <a:r>
              <a:rPr lang="en-US" altLang="zh-CN" sz="3780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  <a:p>
            <a:pPr defTabSz="815975" eaLnBrk="0" hangingPunct="0">
              <a:defRPr/>
            </a:pPr>
            <a:r>
              <a:rPr lang="zh-CN" altLang="en-US" spc="331" dirty="0"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ea typeface="微软雅黑" panose="020B0503020204020204" pitchFamily="34" charset="-122"/>
                <a:cs typeface="Times New Roman" panose="02020603050405020304" pitchFamily="18" charset="0"/>
              </a:rPr>
              <a:t>严格执法</a:t>
            </a:r>
            <a:endParaRPr lang="en-US" altLang="zh-CN" spc="331" dirty="0">
              <a:solidFill>
                <a:prstClr val="white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1" name="矩形 30">
            <a:hlinkClick r:id="rId6" action="ppaction://hlinkfile"/>
          </p:cNvPr>
          <p:cNvSpPr/>
          <p:nvPr/>
        </p:nvSpPr>
        <p:spPr>
          <a:xfrm>
            <a:off x="-107951" y="-144129"/>
            <a:ext cx="11737975" cy="67325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b="1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" dur="2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10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  <p:bldP spid="38" grpId="1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11518900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平行四边形 6"/>
          <p:cNvSpPr/>
          <p:nvPr/>
        </p:nvSpPr>
        <p:spPr>
          <a:xfrm>
            <a:off x="0" y="0"/>
            <a:ext cx="11522075" cy="3573463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48000">
                <a:srgbClr val="FF0000"/>
              </a:gs>
              <a:gs pos="0">
                <a:srgbClr val="C00000"/>
              </a:gs>
              <a:gs pos="100000">
                <a:srgbClr val="FFC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588" y="3544888"/>
            <a:ext cx="11523663" cy="37941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864235">
              <a:defRPr/>
            </a:pPr>
            <a:endParaRPr lang="en-US" altLang="zh-CN" sz="17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占位符 11"/>
          <p:cNvSpPr txBox="1"/>
          <p:nvPr/>
        </p:nvSpPr>
        <p:spPr>
          <a:xfrm>
            <a:off x="0" y="2271713"/>
            <a:ext cx="11522075" cy="1200150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zh-CN"/>
            </a:defPPr>
            <a:lvl1pPr mar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200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2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chemeClr val="bg1"/>
                </a:solidFill>
              </a:rPr>
              <a:t>谢 谢！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15037" y="467779"/>
            <a:ext cx="10692000" cy="624530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2</a:t>
            </a:r>
            <a:r>
              <a:rPr lang="zh-CN" altLang="zh-CN" kern="100" dirty="0">
                <a:latin typeface="Times New Roman"/>
                <a:cs typeface="Times New Roman"/>
              </a:rPr>
              <a:t>．意义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923859"/>
              </p:ext>
            </p:extLst>
          </p:nvPr>
        </p:nvGraphicFramePr>
        <p:xfrm>
          <a:off x="504453" y="1187859"/>
          <a:ext cx="10369550" cy="4705546"/>
        </p:xfrm>
        <a:graphic>
          <a:graphicData uri="http://schemas.openxmlformats.org/drawingml/2006/table">
            <a:tbl>
              <a:tblPr/>
              <a:tblGrid>
                <a:gridCol w="25198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497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84176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/>
                          <a:cs typeface="Times New Roman"/>
                        </a:rPr>
                        <a:t>有助于捍卫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华文楷体"/>
                          <a:cs typeface="Courier New"/>
                        </a:rPr>
                        <a:t>____</a:t>
                      </a:r>
                      <a:r>
                        <a:rPr lang="zh-CN" sz="2800" b="1" kern="100" dirty="0">
                          <a:effectLst/>
                          <a:latin typeface="Times New Roman"/>
                          <a:cs typeface="Times New Roman"/>
                        </a:rPr>
                        <a:t>的权威和尊严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/>
                          <a:cs typeface="Times New Roman"/>
                        </a:rPr>
                        <a:t>如果有了法律而不严格执法，法律就成了</a:t>
                      </a:r>
                      <a:r>
                        <a:rPr lang="en-US" sz="2800" b="1" kern="100" dirty="0">
                          <a:effectLst/>
                          <a:latin typeface="宋体"/>
                          <a:cs typeface="Times New Roman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/>
                          <a:cs typeface="Times New Roman"/>
                        </a:rPr>
                        <a:t>纸老虎</a:t>
                      </a:r>
                      <a:r>
                        <a:rPr lang="en-US" sz="2800" b="1" kern="100" dirty="0">
                          <a:effectLst/>
                          <a:latin typeface="宋体"/>
                          <a:cs typeface="Times New Roman"/>
                        </a:rPr>
                        <a:t>”</a:t>
                      </a:r>
                      <a:r>
                        <a:rPr lang="zh-CN" sz="2800" b="1" kern="100" dirty="0">
                          <a:effectLst/>
                          <a:latin typeface="Times New Roman"/>
                          <a:cs typeface="Times New Roman"/>
                        </a:rPr>
                        <a:t>和</a:t>
                      </a:r>
                      <a:r>
                        <a:rPr lang="en-US" sz="2800" b="1" kern="100" dirty="0">
                          <a:effectLst/>
                          <a:latin typeface="宋体"/>
                          <a:cs typeface="Times New Roman"/>
                        </a:rPr>
                        <a:t>“</a:t>
                      </a:r>
                      <a:r>
                        <a:rPr lang="zh-CN" sz="2800" b="1" kern="100" dirty="0">
                          <a:effectLst/>
                          <a:latin typeface="Times New Roman"/>
                          <a:cs typeface="Times New Roman"/>
                        </a:rPr>
                        <a:t>稻草人</a:t>
                      </a:r>
                      <a:r>
                        <a:rPr lang="en-US" sz="2800" b="1" kern="100" dirty="0">
                          <a:effectLst/>
                          <a:latin typeface="宋体"/>
                          <a:cs typeface="Times New Roman"/>
                        </a:rPr>
                        <a:t>”</a:t>
                      </a:r>
                      <a:r>
                        <a:rPr lang="zh-CN" sz="2800" b="1" kern="100" dirty="0">
                          <a:effectLst/>
                          <a:latin typeface="Times New Roman"/>
                          <a:cs typeface="Times New Roman"/>
                        </a:rPr>
                        <a:t>。政府必须带头严格执法。只有这样，政府才能带动全社会尊崇和敬畏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华文楷体"/>
                          <a:cs typeface="Courier New"/>
                        </a:rPr>
                        <a:t>____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41122"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/>
                          <a:cs typeface="Times New Roman"/>
                        </a:rPr>
                        <a:t>有助于实现社会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华文楷体"/>
                          <a:cs typeface="Courier New"/>
                        </a:rPr>
                        <a:t>________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/>
                          <a:cs typeface="Times New Roman"/>
                        </a:rPr>
                        <a:t>政府只有坚持严格执法，惩处违法违规行为，维护群众正当权益，才能彰显公平，伸张正义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/>
                          <a:cs typeface="Times New Roman"/>
                        </a:rPr>
                        <a:t>有助于推进建设法治政府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/>
                          <a:cs typeface="Times New Roman"/>
                        </a:rPr>
                        <a:t>各级政府能否切实做到严格执法，体现国家法治文明程度，关系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华文楷体"/>
                          <a:cs typeface="Courier New"/>
                        </a:rPr>
                        <a:t>________</a:t>
                      </a:r>
                      <a:r>
                        <a:rPr lang="zh-CN" sz="2800" b="1" kern="100" dirty="0">
                          <a:effectLst/>
                          <a:latin typeface="Times New Roman"/>
                          <a:cs typeface="Times New Roman"/>
                        </a:rPr>
                        <a:t>建设成效。只有不断推进各级政府依法行政、严格执法，才能实现建设法治政府的任务和目标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468449" y="167275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Times New Roman"/>
                <a:ea typeface="华文楷体"/>
                <a:cs typeface="Times New Roman"/>
              </a:rPr>
              <a:t>法律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30734" y="221281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Times New Roman"/>
                <a:ea typeface="华文楷体"/>
                <a:cs typeface="Times New Roman"/>
              </a:rPr>
              <a:t>法律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28489" y="332893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Times New Roman"/>
                <a:ea typeface="华文楷体"/>
                <a:cs typeface="Times New Roman"/>
              </a:rPr>
              <a:t>公平正义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09009" y="439221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Times New Roman"/>
                <a:ea typeface="华文楷体"/>
                <a:cs typeface="Times New Roman"/>
              </a:rPr>
              <a:t>法治中国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5"/>
          <p:cNvSpPr>
            <a:spLocks noGrp="1"/>
          </p:cNvSpPr>
          <p:nvPr>
            <p:ph type="subTitle" idx="1"/>
          </p:nvPr>
        </p:nvSpPr>
        <p:spPr>
          <a:xfrm>
            <a:off x="396441" y="1115851"/>
            <a:ext cx="10692000" cy="2505301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ea typeface="黑体"/>
                <a:cs typeface="Courier New"/>
              </a:rPr>
              <a:t>[</a:t>
            </a:r>
            <a:r>
              <a:rPr lang="zh-CN" altLang="zh-CN" kern="100" dirty="0">
                <a:latin typeface="Times New Roman"/>
                <a:ea typeface="黑体"/>
                <a:cs typeface="Times New Roman"/>
              </a:rPr>
              <a:t>知识拓展</a:t>
            </a:r>
            <a:r>
              <a:rPr lang="en-US" altLang="zh-CN" kern="100" dirty="0">
                <a:latin typeface="Times New Roman"/>
                <a:ea typeface="黑体"/>
                <a:cs typeface="Courier New"/>
              </a:rPr>
              <a:t>]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广义的执法是指国家行政机关、司法机关及其公职人员依照法定程序实施法律的活动。狭义的执法是指法的执行，国家行政机关和法律授权、委托的组织及其公职人员，在行使行政管理权的过程中，依照法定的职权和程序贯彻实施法律的活动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989219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605359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Times New Roman"/>
                <a:ea typeface="黑体"/>
                <a:cs typeface="Times New Roman"/>
              </a:rPr>
              <a:t>二、推进严格执法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76263" y="1558734"/>
          <a:ext cx="10369550" cy="4181856"/>
        </p:xfrm>
        <a:graphic>
          <a:graphicData uri="http://schemas.openxmlformats.org/drawingml/2006/table">
            <a:tbl>
              <a:tblPr/>
              <a:tblGrid>
                <a:gridCol w="1881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885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/>
                          <a:cs typeface="Times New Roman"/>
                        </a:rPr>
                        <a:t>全面履行政府职能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/>
                          <a:cs typeface="Times New Roman"/>
                        </a:rPr>
                        <a:t>行政机关要坚持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华文楷体"/>
                          <a:cs typeface="Courier New"/>
                        </a:rPr>
                        <a:t>______________</a:t>
                      </a:r>
                      <a:r>
                        <a:rPr lang="zh-CN" sz="2800" b="1" kern="100">
                          <a:effectLst/>
                          <a:latin typeface="Times New Roman"/>
                          <a:cs typeface="Times New Roman"/>
                        </a:rPr>
                        <a:t>、法无授权不可为，勇于负责、敢于担当，坚决纠正不作为、乱作为，坚决克服懒政、怠政，坚决惩处失职、渎职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/>
                          <a:cs typeface="Times New Roman"/>
                        </a:rPr>
                        <a:t>坚持规范执法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/>
                          <a:cs typeface="Times New Roman"/>
                        </a:rPr>
                        <a:t>严密的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华文楷体"/>
                          <a:cs typeface="Courier New"/>
                        </a:rPr>
                        <a:t>________</a:t>
                      </a:r>
                      <a:r>
                        <a:rPr lang="zh-CN" sz="2800" b="1" kern="100" dirty="0">
                          <a:effectLst/>
                          <a:latin typeface="Times New Roman"/>
                          <a:cs typeface="Times New Roman"/>
                        </a:rPr>
                        <a:t>是规范执法的重要前提，也是执法公开公正的重要保障。要完善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华文楷体"/>
                          <a:cs typeface="Courier New"/>
                        </a:rPr>
                        <a:t>________</a:t>
                      </a:r>
                      <a:r>
                        <a:rPr lang="zh-CN" sz="2800" b="1" kern="100" dirty="0">
                          <a:effectLst/>
                          <a:latin typeface="Times New Roman"/>
                          <a:cs typeface="Times New Roman"/>
                        </a:rPr>
                        <a:t>，建立执法全过程记录制度。明确具体操作流程，重点规范行政许可、行政处罚等执法行为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4899066" y="161990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Times New Roman"/>
                <a:ea typeface="华文楷体"/>
                <a:cs typeface="Times New Roman"/>
              </a:rPr>
              <a:t>法定职责必须为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28012" y="338410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Times New Roman"/>
                <a:ea typeface="华文楷体"/>
                <a:cs typeface="Times New Roman"/>
              </a:rPr>
              <a:t>执法程序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769149" y="397700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Times New Roman"/>
                <a:ea typeface="华文楷体"/>
                <a:cs typeface="Times New Roman"/>
              </a:rPr>
              <a:t>执法程序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02601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6716038"/>
              </p:ext>
            </p:extLst>
          </p:nvPr>
        </p:nvGraphicFramePr>
        <p:xfrm>
          <a:off x="576263" y="827819"/>
          <a:ext cx="10369550" cy="4181856"/>
        </p:xfrm>
        <a:graphic>
          <a:graphicData uri="http://schemas.openxmlformats.org/drawingml/2006/table">
            <a:tbl>
              <a:tblPr/>
              <a:tblGrid>
                <a:gridCol w="15123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57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/>
                          <a:cs typeface="Times New Roman"/>
                        </a:rPr>
                        <a:t>坚持公正执法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/>
                          <a:cs typeface="Times New Roman"/>
                        </a:rPr>
                        <a:t>行政执法要坚持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华文楷体"/>
                          <a:cs typeface="Courier New"/>
                        </a:rPr>
                        <a:t>____</a:t>
                      </a:r>
                      <a:r>
                        <a:rPr lang="zh-CN" sz="2800" b="1" kern="100">
                          <a:effectLst/>
                          <a:latin typeface="Times New Roman"/>
                          <a:cs typeface="Times New Roman"/>
                        </a:rPr>
                        <a:t>，同等情况平等对待，不同情况差别对待。要恰当地行使</a:t>
                      </a:r>
                      <a:r>
                        <a:rPr lang="en-US" sz="2800" b="1" kern="1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华文楷体"/>
                          <a:cs typeface="Courier New"/>
                        </a:rPr>
                        <a:t>__________</a:t>
                      </a:r>
                      <a:r>
                        <a:rPr lang="zh-CN" sz="2800" b="1" kern="100">
                          <a:effectLst/>
                          <a:latin typeface="Times New Roman"/>
                          <a:cs typeface="Times New Roman"/>
                        </a:rPr>
                        <a:t>，不得违背法律的精神和原则。要有效杜绝执法不公、随意执法，不断提升执法机关的公信力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>
                          <a:effectLst/>
                          <a:latin typeface="Times New Roman"/>
                          <a:cs typeface="Times New Roman"/>
                        </a:rPr>
                        <a:t>坚持文明执法</a:t>
                      </a:r>
                      <a:endParaRPr lang="zh-CN" sz="105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40000"/>
                        </a:lnSpc>
                        <a:spcAft>
                          <a:spcPts val="0"/>
                        </a:spcAft>
                      </a:pPr>
                      <a:r>
                        <a:rPr lang="zh-CN" sz="2800" b="1" kern="100" dirty="0">
                          <a:effectLst/>
                          <a:latin typeface="Times New Roman"/>
                          <a:cs typeface="Times New Roman"/>
                        </a:rPr>
                        <a:t>执法部门要改进</a:t>
                      </a:r>
                      <a:r>
                        <a:rPr lang="en-US" sz="2800" b="1" kern="1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华文楷体"/>
                          <a:cs typeface="Courier New"/>
                        </a:rPr>
                        <a:t>________</a:t>
                      </a:r>
                      <a:r>
                        <a:rPr lang="zh-CN" sz="2800" b="1" kern="100" dirty="0">
                          <a:effectLst/>
                          <a:latin typeface="Times New Roman"/>
                          <a:cs typeface="Times New Roman"/>
                        </a:rPr>
                        <a:t>，做到语言、行为规范，融法、理、情于一体，坚持以法为据、以理服人、以情感人，争取当事人的理解和支持，力求实现执法效果最大化</a:t>
                      </a:r>
                      <a:endParaRPr lang="zh-CN" sz="105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矩形 1"/>
          <p:cNvSpPr/>
          <p:nvPr/>
        </p:nvSpPr>
        <p:spPr>
          <a:xfrm>
            <a:off x="4572905" y="88066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Times New Roman"/>
                <a:ea typeface="华文楷体"/>
                <a:cs typeface="Times New Roman"/>
              </a:rPr>
              <a:t>公正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5617212" y="145672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Times New Roman"/>
                <a:ea typeface="华文楷体"/>
                <a:cs typeface="Times New Roman"/>
              </a:rPr>
              <a:t>自由裁量权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36124" y="323724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latin typeface="Times New Roman"/>
                <a:ea typeface="华文楷体"/>
                <a:cs typeface="Times New Roman"/>
              </a:rPr>
              <a:t>执法方式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69587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755811"/>
            <a:ext cx="10692000" cy="1239635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Times New Roman"/>
                <a:ea typeface="黑体"/>
                <a:cs typeface="Courier New"/>
              </a:rPr>
              <a:t>[</a:t>
            </a:r>
            <a:r>
              <a:rPr lang="zh-CN" altLang="zh-CN" kern="100" dirty="0">
                <a:latin typeface="Times New Roman"/>
                <a:ea typeface="黑体"/>
                <a:cs typeface="Times New Roman"/>
              </a:rPr>
              <a:t>画里话外</a:t>
            </a:r>
            <a:r>
              <a:rPr lang="en-US" altLang="zh-CN" kern="100" dirty="0">
                <a:latin typeface="Times New Roman"/>
                <a:ea typeface="黑体"/>
                <a:cs typeface="Courier New"/>
              </a:rPr>
              <a:t>]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各级政府要依法全面履行职能，坚持严格执法、规范执法、公正执法、文明执法，不断提升执法机关的公信力。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4098" name="Picture 2" descr="ZZ116-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773" y="2339987"/>
            <a:ext cx="3157538" cy="213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736400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45" y="490208"/>
            <a:ext cx="6383508" cy="625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415037" y="1212364"/>
            <a:ext cx="10692000" cy="4847224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1</a:t>
            </a:r>
            <a:r>
              <a:rPr lang="zh-CN" altLang="zh-CN" kern="100" dirty="0">
                <a:latin typeface="Times New Roman"/>
                <a:ea typeface="华文楷体"/>
                <a:cs typeface="Times New Roman"/>
              </a:rPr>
              <a:t>．</a:t>
            </a:r>
            <a:r>
              <a:rPr lang="zh-CN" altLang="zh-CN" kern="100" dirty="0">
                <a:latin typeface="Times New Roman"/>
                <a:cs typeface="Times New Roman"/>
              </a:rPr>
              <a:t>严格执法要求国家机关严格依法办事。</a:t>
            </a:r>
            <a:r>
              <a:rPr lang="en-US" altLang="zh-CN" kern="100" dirty="0">
                <a:latin typeface="Times New Roman"/>
                <a:cs typeface="Times New Roman"/>
              </a:rPr>
              <a:t>				</a:t>
            </a:r>
            <a:r>
              <a:rPr lang="en-US" altLang="zh-CN" kern="100" dirty="0">
                <a:latin typeface="Times New Roman"/>
                <a:cs typeface="Courier New"/>
              </a:rPr>
              <a:t> (</a:t>
            </a:r>
            <a:r>
              <a:rPr lang="zh-CN" altLang="zh-CN" kern="100" dirty="0">
                <a:solidFill>
                  <a:srgbClr val="FF0000"/>
                </a:solidFill>
                <a:latin typeface="Times New Roman"/>
                <a:cs typeface="Times New Roman"/>
              </a:rPr>
              <a:t>　　</a:t>
            </a:r>
            <a:r>
              <a:rPr lang="en-US" altLang="zh-CN" kern="100" dirty="0">
                <a:latin typeface="Times New Roman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2</a:t>
            </a:r>
            <a:r>
              <a:rPr lang="zh-CN" altLang="zh-CN" kern="100" dirty="0">
                <a:latin typeface="Times New Roman"/>
                <a:cs typeface="Times New Roman"/>
              </a:rPr>
              <a:t>．政府只有坚持严格执法，惩处违法违规行为，维护群众所有权益，才能彰显公平，伸张正义。</a:t>
            </a:r>
            <a:r>
              <a:rPr lang="en-US" altLang="zh-CN" kern="100" dirty="0">
                <a:latin typeface="Times New Roman"/>
                <a:cs typeface="Times New Roman"/>
              </a:rPr>
              <a:t>						</a:t>
            </a:r>
            <a:r>
              <a:rPr lang="en-US" altLang="zh-CN" kern="100" dirty="0">
                <a:latin typeface="Times New Roman"/>
                <a:cs typeface="Courier New"/>
              </a:rPr>
              <a:t>(</a:t>
            </a:r>
            <a:r>
              <a:rPr lang="zh-CN" altLang="zh-CN" kern="100" dirty="0">
                <a:solidFill>
                  <a:srgbClr val="FF0000"/>
                </a:solidFill>
                <a:latin typeface="Times New Roman"/>
                <a:cs typeface="Times New Roman"/>
              </a:rPr>
              <a:t>　　</a:t>
            </a:r>
            <a:r>
              <a:rPr lang="en-US" altLang="zh-CN" kern="100" dirty="0">
                <a:latin typeface="Times New Roman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3</a:t>
            </a:r>
            <a:r>
              <a:rPr lang="zh-CN" altLang="zh-CN" kern="100" dirty="0">
                <a:latin typeface="Times New Roman"/>
                <a:cs typeface="Times New Roman"/>
              </a:rPr>
              <a:t>．行政机关应该坚持法定职责必须为、法无授权自愿为的原则。</a:t>
            </a:r>
            <a:endParaRPr lang="en-US" altLang="zh-CN" kern="100" dirty="0">
              <a:latin typeface="Times New Roman"/>
              <a:cs typeface="Times New Roman"/>
            </a:endParaRPr>
          </a:p>
          <a:p>
            <a:pPr algn="r"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(</a:t>
            </a:r>
            <a:r>
              <a:rPr lang="zh-CN" altLang="zh-CN" kern="100" dirty="0">
                <a:solidFill>
                  <a:srgbClr val="FF0000"/>
                </a:solidFill>
                <a:latin typeface="Times New Roman"/>
                <a:cs typeface="Times New Roman"/>
              </a:rPr>
              <a:t>　　</a:t>
            </a:r>
            <a:r>
              <a:rPr lang="en-US" altLang="zh-CN" kern="100" dirty="0">
                <a:latin typeface="Times New Roman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4</a:t>
            </a:r>
            <a:r>
              <a:rPr lang="zh-CN" altLang="zh-CN" kern="100" dirty="0">
                <a:latin typeface="Times New Roman"/>
                <a:cs typeface="Times New Roman"/>
              </a:rPr>
              <a:t>．在法律实施体系中，权力机关是执法的最重要主体。</a:t>
            </a:r>
            <a:r>
              <a:rPr lang="en-US" altLang="zh-CN" kern="100" dirty="0">
                <a:latin typeface="Times New Roman"/>
                <a:cs typeface="Times New Roman"/>
              </a:rPr>
              <a:t>	</a:t>
            </a:r>
            <a:r>
              <a:rPr lang="en-US" altLang="zh-CN" kern="100" dirty="0">
                <a:latin typeface="Times New Roman"/>
                <a:cs typeface="Courier New"/>
              </a:rPr>
              <a:t>(</a:t>
            </a:r>
            <a:r>
              <a:rPr lang="zh-CN" altLang="zh-CN" kern="100" dirty="0">
                <a:solidFill>
                  <a:srgbClr val="FF0000"/>
                </a:solidFill>
                <a:latin typeface="Times New Roman"/>
                <a:cs typeface="Times New Roman"/>
              </a:rPr>
              <a:t>　　</a:t>
            </a:r>
            <a:r>
              <a:rPr lang="en-US" altLang="zh-CN" kern="100" dirty="0">
                <a:latin typeface="Times New Roman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spcAft>
                <a:spcPts val="0"/>
              </a:spcAft>
            </a:pPr>
            <a:r>
              <a:rPr lang="en-US" altLang="zh-CN" kern="100" dirty="0">
                <a:latin typeface="Times New Roman"/>
                <a:cs typeface="Courier New"/>
              </a:rPr>
              <a:t>5. </a:t>
            </a:r>
            <a:r>
              <a:rPr lang="zh-CN" altLang="zh-CN" kern="100" dirty="0">
                <a:latin typeface="Times New Roman"/>
                <a:cs typeface="Times New Roman"/>
              </a:rPr>
              <a:t>各级政府能否切实做到带头守法，体现国家法治文明程度，关系法治社会建设成效。</a:t>
            </a:r>
            <a:r>
              <a:rPr lang="en-US" altLang="zh-CN" kern="100" dirty="0">
                <a:latin typeface="Times New Roman"/>
                <a:cs typeface="Times New Roman"/>
              </a:rPr>
              <a:t>								</a:t>
            </a:r>
            <a:r>
              <a:rPr lang="en-US" altLang="zh-CN" kern="100" dirty="0">
                <a:latin typeface="Times New Roman"/>
                <a:cs typeface="Courier New"/>
              </a:rPr>
              <a:t>(</a:t>
            </a:r>
            <a:r>
              <a:rPr lang="zh-CN" altLang="zh-CN" kern="100" dirty="0">
                <a:solidFill>
                  <a:srgbClr val="FF0000"/>
                </a:solidFill>
                <a:latin typeface="Times New Roman"/>
                <a:cs typeface="Times New Roman"/>
              </a:rPr>
              <a:t>　　</a:t>
            </a:r>
            <a:r>
              <a:rPr lang="en-US" altLang="zh-CN" kern="100" dirty="0">
                <a:latin typeface="Times New Roman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61537" y="1331875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×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89529" y="2592015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×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189529" y="3780147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×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189529" y="4311614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×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0150987" y="5472335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49406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2903</Words>
  <Application>Microsoft Office PowerPoint</Application>
  <PresentationFormat>自定义</PresentationFormat>
  <Paragraphs>163</Paragraphs>
  <Slides>32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HelveticaNeueLT Pro 67 MdCn</vt:lpstr>
      <vt:lpstr>等线</vt:lpstr>
      <vt:lpstr>等线 Light</vt:lpstr>
      <vt:lpstr>黑体</vt:lpstr>
      <vt:lpstr>华文细黑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XSLQQ752179280</dc:creator>
  <cp:lastModifiedBy>li</cp:lastModifiedBy>
  <cp:revision>1360</cp:revision>
  <dcterms:created xsi:type="dcterms:W3CDTF">2016-06-29T09:22:00Z</dcterms:created>
  <dcterms:modified xsi:type="dcterms:W3CDTF">2026-02-05T09:06:12Z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BEFA92FF478347DCB3611873C4047654_12</vt:lpwstr>
  </property>
  <property fmtid="{D5CDD505-2E9C-101B-9397-08002B2CF9AE}" pid="3" name="KSOProductBuildVer">
    <vt:lpwstr>2052-12.1.0.22529</vt:lpwstr>
  </property>
</Properties>
</file>