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89" r:id="rId2"/>
    <p:sldMasterId id="2147483661" r:id="rId3"/>
  </p:sldMasterIdLst>
  <p:notesMasterIdLst>
    <p:notesMasterId r:id="rId38"/>
  </p:notesMasterIdLst>
  <p:handoutMasterIdLst>
    <p:handoutMasterId r:id="rId39"/>
  </p:handoutMasterIdLst>
  <p:sldIdLst>
    <p:sldId id="2476" r:id="rId4"/>
    <p:sldId id="3800" r:id="rId5"/>
    <p:sldId id="2478" r:id="rId6"/>
    <p:sldId id="2343" r:id="rId7"/>
    <p:sldId id="3858" r:id="rId8"/>
    <p:sldId id="3903" r:id="rId9"/>
    <p:sldId id="3904" r:id="rId10"/>
    <p:sldId id="3905" r:id="rId11"/>
    <p:sldId id="3906" r:id="rId12"/>
    <p:sldId id="3919" r:id="rId13"/>
    <p:sldId id="3873" r:id="rId14"/>
    <p:sldId id="3664" r:id="rId15"/>
    <p:sldId id="3671" r:id="rId16"/>
    <p:sldId id="3907" r:id="rId17"/>
    <p:sldId id="3908" r:id="rId18"/>
    <p:sldId id="3909" r:id="rId19"/>
    <p:sldId id="3910" r:id="rId20"/>
    <p:sldId id="3911" r:id="rId21"/>
    <p:sldId id="3888" r:id="rId22"/>
    <p:sldId id="3785" r:id="rId23"/>
    <p:sldId id="3786" r:id="rId24"/>
    <p:sldId id="3920" r:id="rId25"/>
    <p:sldId id="3921" r:id="rId26"/>
    <p:sldId id="3922" r:id="rId27"/>
    <p:sldId id="3923" r:id="rId28"/>
    <p:sldId id="3886" r:id="rId29"/>
    <p:sldId id="3863" r:id="rId30"/>
    <p:sldId id="3881" r:id="rId31"/>
    <p:sldId id="3882" r:id="rId32"/>
    <p:sldId id="3912" r:id="rId33"/>
    <p:sldId id="3913" r:id="rId34"/>
    <p:sldId id="3914" r:id="rId35"/>
    <p:sldId id="3780" r:id="rId36"/>
    <p:sldId id="2276" r:id="rId37"/>
  </p:sldIdLst>
  <p:sldSz cx="11522075" cy="6480175"/>
  <p:notesSz cx="6858000" cy="9144000"/>
  <p:custDataLst>
    <p:tags r:id="rId40"/>
  </p:custDataLst>
  <p:defaultTextStyle>
    <a:defPPr>
      <a:defRPr lang="zh-CN"/>
    </a:defPPr>
    <a:lvl1pPr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1pPr>
    <a:lvl2pPr marL="4556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2pPr>
    <a:lvl3pPr marL="9128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3pPr>
    <a:lvl4pPr marL="13700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4pPr>
    <a:lvl5pPr marL="18272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5pPr>
    <a:lvl6pPr marL="2286000" algn="l" defTabSz="914400" rtl="0" eaLnBrk="1" latinLnBrk="0" hangingPunct="1">
      <a:defRPr sz="2800" kern="1200">
        <a:solidFill>
          <a:srgbClr val="FF0000"/>
        </a:solidFill>
        <a:latin typeface="Times New Roman" pitchFamily="18" charset="0"/>
        <a:ea typeface="宋体" pitchFamily="2" charset="-122"/>
        <a:cs typeface="+mn-cs"/>
      </a:defRPr>
    </a:lvl6pPr>
    <a:lvl7pPr marL="2743200" algn="l" defTabSz="914400" rtl="0" eaLnBrk="1" latinLnBrk="0" hangingPunct="1">
      <a:defRPr sz="2800" kern="1200">
        <a:solidFill>
          <a:srgbClr val="FF0000"/>
        </a:solidFill>
        <a:latin typeface="Times New Roman" pitchFamily="18" charset="0"/>
        <a:ea typeface="宋体" pitchFamily="2" charset="-122"/>
        <a:cs typeface="+mn-cs"/>
      </a:defRPr>
    </a:lvl7pPr>
    <a:lvl8pPr marL="3200400" algn="l" defTabSz="914400" rtl="0" eaLnBrk="1" latinLnBrk="0" hangingPunct="1">
      <a:defRPr sz="2800" kern="1200">
        <a:solidFill>
          <a:srgbClr val="FF0000"/>
        </a:solidFill>
        <a:latin typeface="Times New Roman" pitchFamily="18" charset="0"/>
        <a:ea typeface="宋体" pitchFamily="2" charset="-122"/>
        <a:cs typeface="+mn-cs"/>
      </a:defRPr>
    </a:lvl8pPr>
    <a:lvl9pPr marL="3657600" algn="l" defTabSz="914400" rtl="0" eaLnBrk="1" latinLnBrk="0" hangingPunct="1">
      <a:defRPr sz="2800" kern="1200">
        <a:solidFill>
          <a:srgbClr val="FF0000"/>
        </a:solidFill>
        <a:latin typeface="Times New Roman" pitchFamily="18" charset="0"/>
        <a:ea typeface="宋体" pitchFamily="2" charset="-122"/>
        <a:cs typeface="+mn-cs"/>
      </a:defRPr>
    </a:lvl9pPr>
  </p:defaultTextStyle>
  <p:extLst>
    <p:ext uri="{EFAFB233-063F-42B5-8137-9DF3F51BA10A}">
      <p15:sldGuideLst xmlns:p15="http://schemas.microsoft.com/office/powerpoint/2012/main">
        <p15:guide id="1" orient="horz" pos="562">
          <p15:clr>
            <a:srgbClr val="A4A3A4"/>
          </p15:clr>
        </p15:guide>
        <p15:guide id="2" orient="horz" pos="462">
          <p15:clr>
            <a:srgbClr val="A4A3A4"/>
          </p15:clr>
        </p15:guide>
        <p15:guide id="3" orient="horz" pos="2212">
          <p15:clr>
            <a:srgbClr val="A4A3A4"/>
          </p15:clr>
        </p15:guide>
        <p15:guide id="4" pos="1678">
          <p15:clr>
            <a:srgbClr val="A4A3A4"/>
          </p15:clr>
        </p15:guide>
        <p15:guide id="5">
          <p15:clr>
            <a:srgbClr val="A4A3A4"/>
          </p15:clr>
        </p15:guide>
        <p15:guide id="6" pos="362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2CC"/>
    <a:srgbClr val="FF0000"/>
    <a:srgbClr val="FF9900"/>
    <a:srgbClr val="CC6600"/>
    <a:srgbClr val="C2DBEE"/>
    <a:srgbClr val="1F487C"/>
    <a:srgbClr val="0000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4472" autoAdjust="0"/>
    <p:restoredTop sz="94268" autoAdjust="0"/>
  </p:normalViewPr>
  <p:slideViewPr>
    <p:cSldViewPr>
      <p:cViewPr varScale="1">
        <p:scale>
          <a:sx n="110" d="100"/>
          <a:sy n="110" d="100"/>
        </p:scale>
        <p:origin x="138" y="180"/>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3" d="100"/>
          <a:sy n="83" d="100"/>
        </p:scale>
        <p:origin x="-3876"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tags" Target="tags/tag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pPr>
                <a:defRPr/>
              </a:pPr>
              <a:t>2026/2/5</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pPr>
                <a:defRPr/>
              </a:pPr>
              <a:t>‹#›</a:t>
            </a:fld>
            <a:endParaRPr lang="en-US" altLang="zh-CN"/>
          </a:p>
        </p:txBody>
      </p:sp>
    </p:spTree>
    <p:extLst>
      <p:ext uri="{BB962C8B-B14F-4D97-AF65-F5344CB8AC3E}">
        <p14:creationId xmlns:p14="http://schemas.microsoft.com/office/powerpoint/2010/main" val="932796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pPr>
                <a:defRPr/>
              </a:pPr>
              <a:t>2026/2/5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pPr>
                <a:defRPr/>
              </a:pPr>
              <a:t>‹#›</a:t>
            </a:fld>
            <a:endParaRPr lang="en-US" altLang="zh-CN"/>
          </a:p>
        </p:txBody>
      </p:sp>
    </p:spTree>
    <p:extLst>
      <p:ext uri="{BB962C8B-B14F-4D97-AF65-F5344CB8AC3E}">
        <p14:creationId xmlns:p14="http://schemas.microsoft.com/office/powerpoint/2010/main" val="811158350"/>
      </p:ext>
    </p:extLst>
  </p:cSld>
  <p:clrMap bg1="lt1" tx1="dk1" bg2="lt2" tx2="dk2" accent1="accent1" accent2="accent2" accent3="accent3" accent4="accent4" accent5="accent5" accent6="accent6" hlink="hlink" folHlink="folHlink"/>
  <p:notesStyle>
    <a:lvl1pPr algn="l" defTabSz="912813" rtl="0" eaLnBrk="0" fontAlgn="base" hangingPunct="0">
      <a:spcBef>
        <a:spcPct val="30000"/>
      </a:spcBef>
      <a:spcAft>
        <a:spcPct val="0"/>
      </a:spcAft>
      <a:defRPr sz="1100" kern="1200">
        <a:solidFill>
          <a:schemeClr val="tx1"/>
        </a:solidFill>
        <a:latin typeface="+mn-lt"/>
        <a:ea typeface="+mn-ea"/>
        <a:cs typeface="+mn-cs"/>
      </a:defRPr>
    </a:lvl1pPr>
    <a:lvl2pPr marL="455613" algn="l" defTabSz="912813" rtl="0" eaLnBrk="0" fontAlgn="base" hangingPunct="0">
      <a:spcBef>
        <a:spcPct val="30000"/>
      </a:spcBef>
      <a:spcAft>
        <a:spcPct val="0"/>
      </a:spcAft>
      <a:defRPr sz="1100" kern="1200">
        <a:solidFill>
          <a:schemeClr val="tx1"/>
        </a:solidFill>
        <a:latin typeface="+mn-lt"/>
        <a:ea typeface="+mn-ea"/>
        <a:cs typeface="+mn-cs"/>
      </a:defRPr>
    </a:lvl2pPr>
    <a:lvl3pPr marL="912813" algn="l" defTabSz="912813" rtl="0" eaLnBrk="0" fontAlgn="base" hangingPunct="0">
      <a:spcBef>
        <a:spcPct val="30000"/>
      </a:spcBef>
      <a:spcAft>
        <a:spcPct val="0"/>
      </a:spcAft>
      <a:defRPr sz="1100" kern="1200">
        <a:solidFill>
          <a:schemeClr val="tx1"/>
        </a:solidFill>
        <a:latin typeface="+mn-lt"/>
        <a:ea typeface="+mn-ea"/>
        <a:cs typeface="+mn-cs"/>
      </a:defRPr>
    </a:lvl3pPr>
    <a:lvl4pPr marL="1370013" algn="l" defTabSz="912813" rtl="0" eaLnBrk="0" fontAlgn="base" hangingPunct="0">
      <a:spcBef>
        <a:spcPct val="30000"/>
      </a:spcBef>
      <a:spcAft>
        <a:spcPct val="0"/>
      </a:spcAft>
      <a:defRPr sz="1100" kern="1200">
        <a:solidFill>
          <a:schemeClr val="tx1"/>
        </a:solidFill>
        <a:latin typeface="+mn-lt"/>
        <a:ea typeface="+mn-ea"/>
        <a:cs typeface="+mn-cs"/>
      </a:defRPr>
    </a:lvl4pPr>
    <a:lvl5pPr marL="1827213" algn="l" defTabSz="912813"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20C7C836-5437-453B-BF4C-783C7D9CED27}" type="slidenum">
              <a:rPr lang="zh-CN" altLang="en-US" sz="1200" smtClean="0">
                <a:latin typeface="Calibri" pitchFamily="34" charset="0"/>
              </a:rPr>
              <a:pPr defTabSz="912813" eaLnBrk="1" hangingPunct="1"/>
              <a:t>1</a:t>
            </a:fld>
            <a:endParaRPr lang="en-US" altLang="zh-CN" sz="1200">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AEA119B-8058-4BAA-8785-1916E6003C6B}" type="slidenum">
              <a:rPr lang="zh-CN" altLang="en-US" sz="1200" smtClean="0">
                <a:latin typeface="Calibri" pitchFamily="34" charset="0"/>
              </a:rPr>
              <a:pPr defTabSz="912813" eaLnBrk="1" hangingPunct="1"/>
              <a:t>28</a:t>
            </a:fld>
            <a:endParaRPr lang="en-US" altLang="zh-CN" sz="1200">
              <a:latin typeface="Calibri"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28EDEE4-9C80-4A1B-AD6C-4D3E82D497DF}" type="slidenum">
              <a:rPr lang="zh-CN" altLang="en-US" sz="1200" smtClean="0">
                <a:solidFill>
                  <a:srgbClr val="000000"/>
                </a:solidFill>
                <a:latin typeface="Calibri" pitchFamily="34" charset="0"/>
              </a:rPr>
              <a:pPr defTabSz="912813" eaLnBrk="1" hangingPunct="1"/>
              <a:t>33</a:t>
            </a:fld>
            <a:endParaRPr lang="en-US" altLang="zh-CN" sz="1200">
              <a:solidFill>
                <a:srgbClr val="000000"/>
              </a:solidFill>
              <a:latin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8279B05E-C682-41CA-8C6D-24804725F5C5}" type="slidenum">
              <a:rPr lang="zh-CN" altLang="en-US" sz="1200" smtClean="0">
                <a:latin typeface="Calibri" pitchFamily="34" charset="0"/>
              </a:rPr>
              <a:pPr defTabSz="912813" eaLnBrk="1" hangingPunct="1"/>
              <a:t>34</a:t>
            </a:fld>
            <a:endParaRPr lang="en-US" altLang="zh-CN" sz="120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9FF73913-E077-4BEC-908D-580747700807}" type="slidenum">
              <a:rPr lang="zh-CN" altLang="en-US" sz="1200" smtClean="0">
                <a:latin typeface="Calibri" pitchFamily="34" charset="0"/>
              </a:rPr>
              <a:pPr defTabSz="912813" eaLnBrk="1" hangingPunct="1"/>
              <a:t>2</a:t>
            </a:fld>
            <a:endParaRPr lang="en-US" altLang="zh-CN" sz="120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A3416693-ADB3-4C67-88EA-8AB477A7A092}" type="slidenum">
              <a:rPr lang="zh-CN" altLang="en-US" sz="1200" smtClean="0">
                <a:latin typeface="Calibri" pitchFamily="34" charset="0"/>
              </a:rPr>
              <a:pPr defTabSz="912813" eaLnBrk="1" hangingPunct="1"/>
              <a:t>3</a:t>
            </a:fld>
            <a:endParaRPr lang="en-US" altLang="zh-CN" sz="120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8762F80-2A65-482E-8235-682560DEF7CF}" type="slidenum">
              <a:rPr lang="zh-CN" altLang="en-US" sz="1200" smtClean="0">
                <a:latin typeface="Calibri" pitchFamily="34" charset="0"/>
              </a:rPr>
              <a:pPr defTabSz="912813" eaLnBrk="1" hangingPunct="1"/>
              <a:t>4</a:t>
            </a:fld>
            <a:endParaRPr lang="en-US" altLang="zh-CN" sz="1200">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8762F80-2A65-482E-8235-682560DEF7CF}" type="slidenum">
              <a:rPr lang="zh-CN" altLang="en-US" sz="1200" smtClean="0">
                <a:latin typeface="Calibri" pitchFamily="34" charset="0"/>
              </a:rPr>
              <a:pPr defTabSz="912813" eaLnBrk="1" hangingPunct="1"/>
              <a:t>5</a:t>
            </a:fld>
            <a:endParaRPr lang="en-US" altLang="zh-CN" sz="120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AEA119B-8058-4BAA-8785-1916E6003C6B}" type="slidenum">
              <a:rPr lang="zh-CN" altLang="en-US" sz="1200" smtClean="0">
                <a:latin typeface="Calibri" pitchFamily="34" charset="0"/>
              </a:rPr>
              <a:pPr defTabSz="912813" eaLnBrk="1" hangingPunct="1"/>
              <a:t>12</a:t>
            </a:fld>
            <a:endParaRPr lang="en-US" altLang="zh-CN" sz="120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CEE0B122-1FBD-4190-821E-654CEA823DCE}" type="slidenum">
              <a:rPr lang="zh-CN" altLang="en-US" sz="1200" smtClean="0">
                <a:latin typeface="Calibri" pitchFamily="34" charset="0"/>
              </a:rPr>
              <a:pPr defTabSz="912813" eaLnBrk="1" hangingPunct="1"/>
              <a:t>13</a:t>
            </a:fld>
            <a:endParaRPr lang="en-US" altLang="zh-CN" sz="120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73BF05C-D306-4092-AEEC-B8DEB851129F}" type="slidenum">
              <a:rPr lang="zh-CN" altLang="en-US" sz="1200" smtClean="0">
                <a:latin typeface="Calibri" pitchFamily="34" charset="0"/>
              </a:rPr>
              <a:pPr defTabSz="912813" eaLnBrk="1" hangingPunct="1"/>
              <a:t>20</a:t>
            </a:fld>
            <a:endParaRPr lang="en-US" altLang="zh-CN" sz="120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42BE050F-06E0-4D6C-B359-DB21E808E588}" type="slidenum">
              <a:rPr lang="zh-CN" altLang="en-US" sz="1200" smtClean="0">
                <a:latin typeface="Calibri" pitchFamily="34" charset="0"/>
              </a:rPr>
              <a:pPr defTabSz="912813" eaLnBrk="1" hangingPunct="1"/>
              <a:t>21</a:t>
            </a:fld>
            <a:endParaRPr lang="en-US" altLang="zh-CN" sz="120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33.xml"/><Relationship Id="rId4" Type="http://schemas.openxmlformats.org/officeDocument/2006/relationships/slide" Target="../slides/slide28.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33.xml"/><Relationship Id="rId4" Type="http://schemas.openxmlformats.org/officeDocument/2006/relationships/slide" Target="../slides/slide28.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8.xml"/><Relationship Id="rId2" Type="http://schemas.openxmlformats.org/officeDocument/2006/relationships/slide" Target="../slides/slide33.xml"/><Relationship Id="rId1" Type="http://schemas.openxmlformats.org/officeDocument/2006/relationships/slideMaster" Target="../slideMasters/slideMaster1.xml"/><Relationship Id="rId5" Type="http://schemas.openxmlformats.org/officeDocument/2006/relationships/slide" Target="../slides/slide12.xml"/><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3.xml"/><Relationship Id="rId2" Type="http://schemas.openxmlformats.org/officeDocument/2006/relationships/slide" Target="../slides/slide12.xml"/><Relationship Id="rId1" Type="http://schemas.openxmlformats.org/officeDocument/2006/relationships/slideMaster" Target="../slideMasters/slideMaster1.xml"/><Relationship Id="rId5" Type="http://schemas.openxmlformats.org/officeDocument/2006/relationships/slide" Target="../slides/slide28.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2.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4.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2.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4.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2.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4.xml"/></Relationships>
</file>

<file path=ppt/slideLayouts/_rels/slideLayout9.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2.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934312906"/>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199891415"/>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986676345"/>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extLst>
      <p:ext uri="{BB962C8B-B14F-4D97-AF65-F5344CB8AC3E}">
        <p14:creationId xmlns:p14="http://schemas.microsoft.com/office/powerpoint/2010/main" val="617463440"/>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119065030"/>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600" dirty="0">
                <a:solidFill>
                  <a:srgbClr val="F2F2F2"/>
                </a:solidFill>
                <a:latin typeface="微软雅黑" pitchFamily="34" charset="-122"/>
                <a:ea typeface="微软雅黑" pitchFamily="34" charset="-122"/>
              </a:rPr>
              <a:t>第</a:t>
            </a:r>
            <a:r>
              <a:rPr lang="en-US" altLang="zh-CN" sz="1600" dirty="0">
                <a:solidFill>
                  <a:srgbClr val="F2F2F2"/>
                </a:solidFill>
                <a:latin typeface="微软雅黑" pitchFamily="34" charset="-122"/>
                <a:ea typeface="微软雅黑" pitchFamily="34" charset="-122"/>
              </a:rPr>
              <a:t>1</a:t>
            </a:r>
            <a:r>
              <a:rPr lang="zh-CN" altLang="en-US" sz="1600" dirty="0">
                <a:solidFill>
                  <a:srgbClr val="F2F2F2"/>
                </a:solidFill>
                <a:latin typeface="微软雅黑" pitchFamily="34" charset="-122"/>
                <a:ea typeface="微软雅黑" pitchFamily="34" charset="-122"/>
              </a:rPr>
              <a:t>课时　坚持党的领导</a:t>
            </a: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865049452"/>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137299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05153"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问题式预习</a:t>
            </a:r>
          </a:p>
        </p:txBody>
      </p:sp>
      <p:sp>
        <p:nvSpPr>
          <p:cNvPr id="5" name="圆角矩形 6">
            <a:hlinkClick r:id="rId3" action="ppaction://hlinksldjump"/>
          </p:cNvPr>
          <p:cNvSpPr>
            <a:spLocks noChangeArrowheads="1"/>
          </p:cNvSpPr>
          <p:nvPr userDrawn="1"/>
        </p:nvSpPr>
        <p:spPr bwMode="auto">
          <a:xfrm>
            <a:off x="7886241"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6" name="圆角矩形 7">
            <a:hlinkClick r:id="rId4" action="ppaction://hlinksldjump"/>
          </p:cNvPr>
          <p:cNvSpPr>
            <a:spLocks noChangeArrowheads="1"/>
          </p:cNvSpPr>
          <p:nvPr userDrawn="1"/>
        </p:nvSpPr>
        <p:spPr bwMode="auto">
          <a:xfrm>
            <a:off x="896574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5">
            <a:hlinkClick r:id="rId5" action="ppaction://hlinksldjump"/>
          </p:cNvPr>
          <p:cNvSpPr>
            <a:spLocks noChangeArrowheads="1"/>
          </p:cNvSpPr>
          <p:nvPr userDrawn="1"/>
        </p:nvSpPr>
        <p:spPr bwMode="auto">
          <a:xfrm>
            <a:off x="10045513" y="143743"/>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Tree>
    <p:extLst>
      <p:ext uri="{BB962C8B-B14F-4D97-AF65-F5344CB8AC3E}">
        <p14:creationId xmlns:p14="http://schemas.microsoft.com/office/powerpoint/2010/main" val="348685207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41157"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5" name="圆角矩形 6">
            <a:hlinkClick r:id="rId3" action="ppaction://hlinksldjump"/>
          </p:cNvPr>
          <p:cNvSpPr>
            <a:spLocks noChangeArrowheads="1"/>
          </p:cNvSpPr>
          <p:nvPr userDrawn="1"/>
        </p:nvSpPr>
        <p:spPr bwMode="auto">
          <a:xfrm>
            <a:off x="7922245"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7">
            <a:hlinkClick r:id="rId4" action="ppaction://hlinksldjump"/>
          </p:cNvPr>
          <p:cNvSpPr>
            <a:spLocks noChangeArrowheads="1"/>
          </p:cNvSpPr>
          <p:nvPr userDrawn="1"/>
        </p:nvSpPr>
        <p:spPr bwMode="auto">
          <a:xfrm>
            <a:off x="896574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8" name="圆角矩形 5">
            <a:hlinkClick r:id="rId5" action="ppaction://hlinksldjump"/>
          </p:cNvPr>
          <p:cNvSpPr>
            <a:spLocks noChangeArrowheads="1"/>
          </p:cNvSpPr>
          <p:nvPr userDrawn="1"/>
        </p:nvSpPr>
        <p:spPr bwMode="auto">
          <a:xfrm>
            <a:off x="10045513" y="143743"/>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Tree>
    <p:extLst>
      <p:ext uri="{BB962C8B-B14F-4D97-AF65-F5344CB8AC3E}">
        <p14:creationId xmlns:p14="http://schemas.microsoft.com/office/powerpoint/2010/main" val="874960750"/>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10117521" y="121642"/>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
        <p:nvSpPr>
          <p:cNvPr id="5" name="圆角矩形 6">
            <a:hlinkClick r:id="rId3" action="ppaction://hlinksldjump"/>
          </p:cNvPr>
          <p:cNvSpPr>
            <a:spLocks noChangeArrowheads="1"/>
          </p:cNvSpPr>
          <p:nvPr userDrawn="1"/>
        </p:nvSpPr>
        <p:spPr bwMode="auto">
          <a:xfrm>
            <a:off x="9037401"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5">
            <a:hlinkClick r:id="rId5" action="ppaction://hlinksldjump"/>
          </p:cNvPr>
          <p:cNvSpPr>
            <a:spLocks noChangeArrowheads="1"/>
          </p:cNvSpPr>
          <p:nvPr userDrawn="1"/>
        </p:nvSpPr>
        <p:spPr bwMode="auto">
          <a:xfrm>
            <a:off x="7850237"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8" name="圆角矩形 7">
            <a:hlinkClick r:id="rId4" action="ppaction://hlinksldjump"/>
          </p:cNvPr>
          <p:cNvSpPr>
            <a:spLocks noChangeArrowheads="1"/>
          </p:cNvSpPr>
          <p:nvPr userDrawn="1"/>
        </p:nvSpPr>
        <p:spPr bwMode="auto">
          <a:xfrm>
            <a:off x="6769149"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Tree>
    <p:extLst>
      <p:ext uri="{BB962C8B-B14F-4D97-AF65-F5344CB8AC3E}">
        <p14:creationId xmlns:p14="http://schemas.microsoft.com/office/powerpoint/2010/main" val="152868304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66508" y="143842"/>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任务型课堂</a:t>
            </a:r>
          </a:p>
        </p:txBody>
      </p:sp>
      <p:sp>
        <p:nvSpPr>
          <p:cNvPr id="5" name="圆角矩形 6">
            <a:hlinkClick r:id="rId3" action="ppaction://hlinksldjump"/>
          </p:cNvPr>
          <p:cNvSpPr>
            <a:spLocks noChangeArrowheads="1"/>
          </p:cNvSpPr>
          <p:nvPr userDrawn="1"/>
        </p:nvSpPr>
        <p:spPr bwMode="auto">
          <a:xfrm>
            <a:off x="10117138" y="45256"/>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课后素养评价</a:t>
            </a:r>
          </a:p>
        </p:txBody>
      </p:sp>
      <p:sp>
        <p:nvSpPr>
          <p:cNvPr id="6" name="圆角矩形 7">
            <a:hlinkClick r:id="rId4" action="ppaction://hlinksldjump"/>
          </p:cNvPr>
          <p:cNvSpPr>
            <a:spLocks noChangeArrowheads="1"/>
          </p:cNvSpPr>
          <p:nvPr userDrawn="1"/>
        </p:nvSpPr>
        <p:spPr bwMode="auto">
          <a:xfrm>
            <a:off x="6912916" y="143743"/>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9" name="圆角矩形 7">
            <a:hlinkClick r:id="rId5" action="ppaction://hlinksldjump"/>
          </p:cNvPr>
          <p:cNvSpPr>
            <a:spLocks noChangeArrowheads="1"/>
          </p:cNvSpPr>
          <p:nvPr userDrawn="1"/>
        </p:nvSpPr>
        <p:spPr bwMode="auto">
          <a:xfrm>
            <a:off x="903745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Tree>
    <p:extLst>
      <p:ext uri="{BB962C8B-B14F-4D97-AF65-F5344CB8AC3E}">
        <p14:creationId xmlns:p14="http://schemas.microsoft.com/office/powerpoint/2010/main" val="336431876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653068674"/>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3215059777"/>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939277882"/>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595561692"/>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400" b="1" dirty="0">
                <a:solidFill>
                  <a:srgbClr val="C0472D"/>
                </a:solidFill>
                <a:latin typeface="微软雅黑" pitchFamily="34" charset="-122"/>
                <a:ea typeface="微软雅黑" pitchFamily="34" charset="-122"/>
              </a:rPr>
              <a:t>第</a:t>
            </a:r>
            <a:r>
              <a:rPr lang="en-US" altLang="zh-CN" sz="1400" b="1" dirty="0">
                <a:solidFill>
                  <a:srgbClr val="C0472D"/>
                </a:solidFill>
                <a:latin typeface="微软雅黑" pitchFamily="34" charset="-122"/>
                <a:ea typeface="微软雅黑" pitchFamily="34" charset="-122"/>
              </a:rPr>
              <a:t>1</a:t>
            </a:r>
            <a:r>
              <a:rPr lang="zh-CN" altLang="en-US" sz="1400" b="1" dirty="0">
                <a:solidFill>
                  <a:srgbClr val="C0472D"/>
                </a:solidFill>
                <a:latin typeface="微软雅黑" pitchFamily="34" charset="-122"/>
                <a:ea typeface="微软雅黑" pitchFamily="34" charset="-122"/>
              </a:rPr>
              <a:t>课时　坚持党的领导</a:t>
            </a:r>
          </a:p>
        </p:txBody>
      </p:sp>
      <p:pic>
        <p:nvPicPr>
          <p:cNvPr id="1028" name="图片 3"/>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91"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itchFamily="34" charset="0"/>
        <a:buChar char="•"/>
        <a:defRPr sz="1900" kern="1200">
          <a:solidFill>
            <a:schemeClr val="tx1"/>
          </a:solidFill>
          <a:latin typeface="+mn-lt"/>
          <a:ea typeface="+mn-ea"/>
          <a:cs typeface="+mn-cs"/>
        </a:defRPr>
      </a:lvl3pPr>
      <a:lvl4pPr marL="1512888" indent="-217488"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4pPr>
      <a:lvl5pPr marL="1944688" indent="-215900"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400" b="1" dirty="0">
                <a:solidFill>
                  <a:srgbClr val="C0472D"/>
                </a:solidFill>
                <a:latin typeface="微软雅黑" pitchFamily="34" charset="-122"/>
                <a:ea typeface="微软雅黑" pitchFamily="34" charset="-122"/>
              </a:rPr>
              <a:t>第</a:t>
            </a:r>
            <a:r>
              <a:rPr lang="en-US" altLang="zh-CN" sz="1400" b="1" dirty="0">
                <a:solidFill>
                  <a:srgbClr val="C0472D"/>
                </a:solidFill>
                <a:latin typeface="微软雅黑" pitchFamily="34" charset="-122"/>
                <a:ea typeface="微软雅黑" pitchFamily="34" charset="-122"/>
              </a:rPr>
              <a:t>1</a:t>
            </a:r>
            <a:r>
              <a:rPr lang="zh-CN" altLang="en-US" sz="1400" b="1" dirty="0">
                <a:solidFill>
                  <a:srgbClr val="C0472D"/>
                </a:solidFill>
                <a:latin typeface="微软雅黑" pitchFamily="34" charset="-122"/>
                <a:ea typeface="微软雅黑" pitchFamily="34" charset="-122"/>
              </a:rPr>
              <a:t>课时　坚持党的领导</a:t>
            </a:r>
          </a:p>
        </p:txBody>
      </p:sp>
      <p:pic>
        <p:nvPicPr>
          <p:cNvPr id="1028" name="图片 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5252314"/>
      </p:ext>
    </p:extLst>
  </p:cSld>
  <p:clrMap bg1="lt1" tx1="dk1" bg2="lt2" tx2="dk2" accent1="accent1" accent2="accent2" accent3="accent3" accent4="accent4" accent5="accent5" accent6="accent6" hlink="hlink" folHlink="folHlink"/>
  <p:sldLayoutIdLst>
    <p:sldLayoutId id="2147483690" r:id="rId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itchFamily="34" charset="0"/>
        <a:buChar char="•"/>
        <a:defRPr sz="1900" kern="1200">
          <a:solidFill>
            <a:schemeClr val="tx1"/>
          </a:solidFill>
          <a:latin typeface="+mn-lt"/>
          <a:ea typeface="+mn-ea"/>
          <a:cs typeface="+mn-cs"/>
        </a:defRPr>
      </a:lvl3pPr>
      <a:lvl4pPr marL="1512888" indent="-217488"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4pPr>
      <a:lvl5pPr marL="1944688" indent="-215900"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8" r:id="rId1"/>
    <p:sldLayoutId id="2147483676"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jpe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2.xml"/><Relationship Id="rId1" Type="http://schemas.openxmlformats.org/officeDocument/2006/relationships/tags" Target="../tags/tag10.xml"/><Relationship Id="rId6" Type="http://schemas.openxmlformats.org/officeDocument/2006/relationships/hyperlink" Target="../3.&#37197;&#22871;&#32451;&#20064;&#39064;/&#35838;&#21518;&#32032;&#20859;&#35780;&#20215;/05%20%20&#35838;&#21518;&#32032;&#20859;&#35780;&#20215;(&#20116;)&#12288;&#22362;&#25345;&#20826;&#30340;&#39046;&#23548;.docx" TargetMode="Externa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9.png"/></Relationships>
</file>

<file path=ppt/slides/_rels/slide3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1" cstate="print">
            <a:extLst>
              <a:ext uri="{28A0092B-C50C-407E-A947-70E740481C1C}">
                <a14:useLocalDpi xmlns:a14="http://schemas.microsoft.com/office/drawing/2010/main" val="0"/>
              </a:ext>
            </a:extLst>
          </a:blip>
          <a:srcRect t="34942"/>
          <a:stretch>
            <a:fillRect/>
          </a:stretch>
        </p:blipFill>
        <p:spPr>
          <a:xfrm>
            <a:off x="-10559" y="0"/>
            <a:ext cx="11532236" cy="421589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文本框 28"/>
          <p:cNvSpPr txBox="1"/>
          <p:nvPr>
            <p:custDataLst>
              <p:tags r:id="rId8"/>
            </p:custDataLst>
          </p:nvPr>
        </p:nvSpPr>
        <p:spPr>
          <a:xfrm>
            <a:off x="1790668" y="2781134"/>
            <a:ext cx="7920880" cy="1523494"/>
          </a:xfrm>
          <a:prstGeom prst="rect">
            <a:avLst/>
          </a:prstGeom>
          <a:noFill/>
        </p:spPr>
        <p:txBody>
          <a:bodyPr wrap="square" rtlCol="0" anchor="ctr" anchorCtr="1">
            <a:spAutoFit/>
          </a:bodyPr>
          <a:lstStyle/>
          <a:p>
            <a:pPr algn="ctr">
              <a:lnSpc>
                <a:spcPct val="150000"/>
              </a:lnSpc>
              <a:defRPr/>
            </a:pPr>
            <a:r>
              <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第一单元　中国共产党的领导</a:t>
            </a:r>
            <a:endParaRPr lang="en-US" altLang="zh-CN"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a:lnSpc>
                <a:spcPct val="150000"/>
              </a:lnSpc>
              <a:defRPr/>
            </a:pPr>
            <a:r>
              <a:rPr lang="zh-CN" altLang="en-US" sz="30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第三课　坚持和加强党的全面领导</a:t>
            </a:r>
          </a:p>
        </p:txBody>
      </p:sp>
      <p:sp>
        <p:nvSpPr>
          <p:cNvPr id="17" name="副标题 1"/>
          <p:cNvSpPr txBox="1"/>
          <p:nvPr/>
        </p:nvSpPr>
        <p:spPr>
          <a:xfrm>
            <a:off x="3261" y="4388730"/>
            <a:ext cx="11522075" cy="615553"/>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lnSpc>
                <a:spcPct val="100000"/>
              </a:lnSpc>
              <a:spcBef>
                <a:spcPct val="0"/>
              </a:spcBef>
              <a:defRPr/>
            </a:pPr>
            <a:r>
              <a:rPr lang="zh-CN" altLang="en-US"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a:t>
            </a:r>
            <a:r>
              <a:rPr lang="en-US" altLang="zh-CN"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1</a:t>
            </a:r>
            <a:r>
              <a:rPr lang="zh-CN" altLang="en-US"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课时　坚持党的领导</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859087"/>
          </a:xfrm>
        </p:spPr>
        <p:txBody>
          <a:bodyPr/>
          <a:lstStyle/>
          <a:p>
            <a:pPr algn="just">
              <a:spcAft>
                <a:spcPts val="0"/>
              </a:spcAft>
            </a:pPr>
            <a:r>
              <a:rPr lang="en-US" altLang="zh-CN" kern="100" dirty="0">
                <a:latin typeface="Times New Roman"/>
                <a:cs typeface="Courier New"/>
              </a:rPr>
              <a:t>5</a:t>
            </a:r>
            <a:r>
              <a:rPr lang="zh-CN" altLang="zh-CN" kern="100" dirty="0">
                <a:latin typeface="Times New Roman"/>
                <a:cs typeface="Times New Roman"/>
              </a:rPr>
              <a:t>．我们党还要建设堪当民族复兴重任的</a:t>
            </a:r>
            <a:r>
              <a:rPr lang="en-US" altLang="zh-CN" kern="100" dirty="0">
                <a:solidFill>
                  <a:srgbClr val="000000"/>
                </a:solidFill>
                <a:latin typeface="Times New Roman"/>
                <a:ea typeface="华文楷体"/>
                <a:cs typeface="Courier New"/>
              </a:rPr>
              <a:t>______________</a:t>
            </a:r>
            <a:r>
              <a:rPr lang="zh-CN" altLang="zh-CN" kern="100" dirty="0">
                <a:latin typeface="Times New Roman"/>
                <a:cs typeface="Times New Roman"/>
              </a:rPr>
              <a:t>，增强党组织</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和组织功能，坚持以严的基调强化正风肃纪，坚决打赢反腐败斗争攻坚战持久战，等等。</a:t>
            </a:r>
            <a:endParaRPr lang="zh-CN" altLang="zh-CN" sz="1050" kern="100" dirty="0">
              <a:latin typeface="宋体"/>
              <a:cs typeface="Courier New"/>
            </a:endParaRPr>
          </a:p>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知识拓展</a:t>
            </a:r>
            <a:r>
              <a:rPr lang="en-US" altLang="zh-CN" kern="100" dirty="0">
                <a:latin typeface="Times New Roman"/>
                <a:ea typeface="黑体"/>
                <a:cs typeface="Courier New"/>
              </a:rPr>
              <a:t>]</a:t>
            </a:r>
            <a:r>
              <a:rPr lang="en-US" altLang="zh-CN" kern="100" dirty="0">
                <a:latin typeface="Times New Roman"/>
                <a:ea typeface="华文楷体"/>
                <a:cs typeface="Courier New"/>
              </a:rPr>
              <a:t>(1)</a:t>
            </a:r>
            <a:r>
              <a:rPr lang="en-US" altLang="zh-CN" kern="100" dirty="0">
                <a:latin typeface="宋体"/>
                <a:cs typeface="Times New Roman"/>
              </a:rPr>
              <a:t>“</a:t>
            </a:r>
            <a:r>
              <a:rPr lang="zh-CN" altLang="zh-CN" kern="100" dirty="0">
                <a:latin typeface="Times New Roman"/>
                <a:ea typeface="华文楷体"/>
                <a:cs typeface="Times New Roman"/>
              </a:rPr>
              <a:t>两个确立</a:t>
            </a:r>
            <a:r>
              <a:rPr lang="en-US" altLang="zh-CN" kern="100" dirty="0">
                <a:latin typeface="宋体"/>
                <a:cs typeface="Times New Roman"/>
              </a:rPr>
              <a:t>”</a:t>
            </a:r>
            <a:r>
              <a:rPr lang="zh-CN" altLang="zh-CN" kern="100" dirty="0">
                <a:latin typeface="Times New Roman"/>
                <a:ea typeface="华文楷体"/>
                <a:cs typeface="Times New Roman"/>
              </a:rPr>
              <a:t>，即党确立习近平同志党中央的核心、全党的核心地位，确立习近平新时代中国特色社会主义思想的指导地位。</a:t>
            </a:r>
            <a:endParaRPr lang="zh-CN" altLang="zh-CN" sz="1050" kern="100" dirty="0">
              <a:latin typeface="宋体"/>
              <a:cs typeface="Courier New"/>
            </a:endParaRPr>
          </a:p>
          <a:p>
            <a:pPr algn="just">
              <a:spcAft>
                <a:spcPts val="0"/>
              </a:spcAft>
            </a:pPr>
            <a:r>
              <a:rPr lang="en-US" altLang="zh-CN" kern="100" dirty="0">
                <a:latin typeface="Times New Roman"/>
                <a:ea typeface="华文楷体"/>
                <a:cs typeface="Courier New"/>
              </a:rPr>
              <a:t>(2)</a:t>
            </a:r>
            <a:r>
              <a:rPr lang="en-US" altLang="zh-CN" kern="100" dirty="0">
                <a:latin typeface="宋体"/>
                <a:cs typeface="Times New Roman"/>
              </a:rPr>
              <a:t>“</a:t>
            </a:r>
            <a:r>
              <a:rPr lang="zh-CN" altLang="zh-CN" kern="100" dirty="0">
                <a:latin typeface="Times New Roman"/>
                <a:ea typeface="华文楷体"/>
                <a:cs typeface="Times New Roman"/>
              </a:rPr>
              <a:t>两个维护</a:t>
            </a:r>
            <a:r>
              <a:rPr lang="en-US" altLang="zh-CN" kern="100" dirty="0">
                <a:latin typeface="宋体"/>
                <a:cs typeface="Times New Roman"/>
              </a:rPr>
              <a:t>”</a:t>
            </a:r>
            <a:r>
              <a:rPr lang="zh-CN" altLang="zh-CN" kern="100" dirty="0">
                <a:latin typeface="Times New Roman"/>
                <a:ea typeface="华文楷体"/>
                <a:cs typeface="Times New Roman"/>
              </a:rPr>
              <a:t>，是指坚决维护习近平总书记党中央的核心、全党的核心地位，坚决维护党中央权威和集中统一领导。</a:t>
            </a:r>
            <a:endParaRPr lang="zh-CN" altLang="zh-CN" sz="1050" kern="100" dirty="0">
              <a:effectLst/>
              <a:latin typeface="宋体"/>
              <a:cs typeface="Courier New"/>
            </a:endParaRPr>
          </a:p>
        </p:txBody>
      </p:sp>
      <p:sp>
        <p:nvSpPr>
          <p:cNvPr id="3" name="矩形 2"/>
          <p:cNvSpPr/>
          <p:nvPr/>
        </p:nvSpPr>
        <p:spPr>
          <a:xfrm>
            <a:off x="6913165" y="827819"/>
            <a:ext cx="2698175" cy="523220"/>
          </a:xfrm>
          <a:prstGeom prst="rect">
            <a:avLst/>
          </a:prstGeom>
        </p:spPr>
        <p:txBody>
          <a:bodyPr wrap="none">
            <a:spAutoFit/>
          </a:bodyPr>
          <a:lstStyle/>
          <a:p>
            <a:r>
              <a:rPr lang="zh-CN" altLang="zh-CN" b="1" dirty="0">
                <a:latin typeface="Times New Roman"/>
                <a:ea typeface="华文楷体"/>
                <a:cs typeface="Times New Roman"/>
              </a:rPr>
              <a:t>高素质干部队伍</a:t>
            </a:r>
            <a:endParaRPr lang="zh-CN" altLang="en-US" dirty="0"/>
          </a:p>
        </p:txBody>
      </p:sp>
      <p:sp>
        <p:nvSpPr>
          <p:cNvPr id="4" name="矩形 3"/>
          <p:cNvSpPr/>
          <p:nvPr/>
        </p:nvSpPr>
        <p:spPr>
          <a:xfrm>
            <a:off x="1116521" y="1439887"/>
            <a:ext cx="1620957" cy="523220"/>
          </a:xfrm>
          <a:prstGeom prst="rect">
            <a:avLst/>
          </a:prstGeom>
        </p:spPr>
        <p:txBody>
          <a:bodyPr wrap="none">
            <a:spAutoFit/>
          </a:bodyPr>
          <a:lstStyle/>
          <a:p>
            <a:r>
              <a:rPr lang="zh-CN" altLang="zh-CN" b="1" dirty="0">
                <a:latin typeface="Times New Roman"/>
                <a:ea typeface="华文楷体"/>
                <a:cs typeface="Times New Roman"/>
              </a:rPr>
              <a:t>政治功能</a:t>
            </a:r>
            <a:endParaRPr lang="zh-CN" altLang="en-US" dirty="0"/>
          </a:p>
        </p:txBody>
      </p:sp>
    </p:spTree>
    <p:extLst>
      <p:ext uri="{BB962C8B-B14F-4D97-AF65-F5344CB8AC3E}">
        <p14:creationId xmlns:p14="http://schemas.microsoft.com/office/powerpoint/2010/main" val="372238843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445" y="490208"/>
            <a:ext cx="6383508" cy="625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副标题 1"/>
          <p:cNvSpPr>
            <a:spLocks noGrp="1"/>
          </p:cNvSpPr>
          <p:nvPr>
            <p:ph type="subTitle" idx="1"/>
          </p:nvPr>
        </p:nvSpPr>
        <p:spPr>
          <a:xfrm>
            <a:off x="415037" y="1212364"/>
            <a:ext cx="10692000" cy="3640740"/>
          </a:xfrm>
        </p:spPr>
        <p:txBody>
          <a:bodyPr/>
          <a:lstStyle/>
          <a:p>
            <a:pPr algn="just">
              <a:spcAft>
                <a:spcPts val="0"/>
              </a:spcAft>
            </a:pPr>
            <a:r>
              <a:rPr lang="en-US" altLang="zh-CN" kern="100" dirty="0">
                <a:latin typeface="Times New Roman"/>
                <a:ea typeface="黑体"/>
                <a:cs typeface="Courier New"/>
              </a:rPr>
              <a:t>1</a:t>
            </a:r>
            <a:r>
              <a:rPr lang="zh-CN" altLang="zh-CN" kern="100" dirty="0">
                <a:latin typeface="Times New Roman"/>
                <a:ea typeface="华文楷体"/>
                <a:cs typeface="Times New Roman"/>
              </a:rPr>
              <a:t>．</a:t>
            </a:r>
            <a:r>
              <a:rPr lang="zh-CN" altLang="zh-CN" kern="100" dirty="0">
                <a:latin typeface="Times New Roman"/>
                <a:cs typeface="Times New Roman"/>
              </a:rPr>
              <a:t>推行城乡党组织联建有利于推进城乡行政管理机构改革，有利于基层党组织履行组织城乡融合发展的职能。</a:t>
            </a:r>
            <a:r>
              <a:rPr lang="en-US" altLang="zh-CN" kern="100" dirty="0">
                <a:latin typeface="Times New Roman"/>
                <a:cs typeface="Times New Roman"/>
              </a:rPr>
              <a:t>			</a:t>
            </a:r>
            <a:r>
              <a:rPr lang="en-US" altLang="zh-CN" kern="100" dirty="0">
                <a:latin typeface="Times New Roman"/>
                <a:cs typeface="Courier New"/>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．坚持党的领导是中华人民共和国的根本制度。</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3</a:t>
            </a:r>
            <a:r>
              <a:rPr lang="zh-CN" altLang="zh-CN" kern="100" dirty="0">
                <a:latin typeface="Times New Roman"/>
                <a:cs typeface="Times New Roman"/>
              </a:rPr>
              <a:t>．坚持和加强党的全面领导，旨在全面增强党的执政本领。</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4</a:t>
            </a:r>
            <a:r>
              <a:rPr lang="zh-CN" altLang="zh-CN" kern="100" dirty="0">
                <a:latin typeface="Times New Roman"/>
                <a:cs typeface="Times New Roman"/>
              </a:rPr>
              <a:t>．生产资料公有制是中国特色社会主义最本质的特征。</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spcAft>
                <a:spcPts val="0"/>
              </a:spcAft>
            </a:pPr>
            <a:r>
              <a:rPr lang="en-US" altLang="zh-CN" kern="100" dirty="0">
                <a:latin typeface="Times New Roman"/>
                <a:cs typeface="Courier New"/>
              </a:rPr>
              <a:t>5</a:t>
            </a:r>
            <a:r>
              <a:rPr lang="zh-CN" altLang="zh-CN" kern="100" dirty="0">
                <a:latin typeface="Times New Roman"/>
                <a:cs typeface="Times New Roman"/>
              </a:rPr>
              <a:t>．中国共产党党员是中国特色社会主义事业的领导核心。</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effectLst/>
              <a:latin typeface="宋体"/>
              <a:cs typeface="Courier New"/>
            </a:endParaRPr>
          </a:p>
        </p:txBody>
      </p:sp>
      <p:sp>
        <p:nvSpPr>
          <p:cNvPr id="3" name="矩形 2"/>
          <p:cNvSpPr/>
          <p:nvPr/>
        </p:nvSpPr>
        <p:spPr>
          <a:xfrm>
            <a:off x="10153525" y="1907939"/>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5" name="矩形 4"/>
          <p:cNvSpPr/>
          <p:nvPr/>
        </p:nvSpPr>
        <p:spPr>
          <a:xfrm>
            <a:off x="10201150" y="2536589"/>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6" name="矩形 5"/>
          <p:cNvSpPr/>
          <p:nvPr/>
        </p:nvSpPr>
        <p:spPr>
          <a:xfrm>
            <a:off x="10191625" y="3069989"/>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7" name="矩形 6"/>
          <p:cNvSpPr/>
          <p:nvPr/>
        </p:nvSpPr>
        <p:spPr>
          <a:xfrm>
            <a:off x="10172575" y="3736739"/>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8" name="矩形 7"/>
          <p:cNvSpPr/>
          <p:nvPr/>
        </p:nvSpPr>
        <p:spPr>
          <a:xfrm>
            <a:off x="10201150" y="4298714"/>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Tree>
    <p:extLst>
      <p:ext uri="{BB962C8B-B14F-4D97-AF65-F5344CB8AC3E}">
        <p14:creationId xmlns:p14="http://schemas.microsoft.com/office/powerpoint/2010/main" val="392494067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4302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a:solidFill>
                  <a:schemeClr val="bg1"/>
                </a:solidFill>
                <a:latin typeface="微软雅黑" pitchFamily="34" charset="-122"/>
                <a:ea typeface="微软雅黑" pitchFamily="34" charset="-122"/>
              </a:rPr>
              <a:t>任务型课堂</a:t>
            </a:r>
          </a:p>
        </p:txBody>
      </p:sp>
      <p:sp>
        <p:nvSpPr>
          <p:cNvPr id="2" name="矩形 1"/>
          <p:cNvSpPr/>
          <p:nvPr/>
        </p:nvSpPr>
        <p:spPr>
          <a:xfrm>
            <a:off x="366713" y="158390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任务一　中国共产党是中国特色社会主义事业的领导核心</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2328488"/>
            <a:ext cx="10692000" cy="2505301"/>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探究活动</a:t>
            </a:r>
            <a:r>
              <a:rPr lang="en-US" altLang="zh-CN" kern="100" dirty="0">
                <a:latin typeface="Times New Roman"/>
                <a:ea typeface="黑体"/>
                <a:cs typeface="Courier New"/>
              </a:rPr>
              <a:t>]</a:t>
            </a:r>
            <a:endParaRPr lang="zh-CN" altLang="zh-CN" sz="1050" kern="100" dirty="0">
              <a:latin typeface="宋体"/>
              <a:cs typeface="Courier New"/>
            </a:endParaRPr>
          </a:p>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1</a:t>
            </a:r>
            <a:r>
              <a:rPr lang="zh-CN" altLang="zh-CN" kern="100" dirty="0">
                <a:latin typeface="Times New Roman"/>
                <a:cs typeface="Times New Roman"/>
              </a:rPr>
              <a:t>：</a:t>
            </a:r>
            <a:r>
              <a:rPr lang="zh-CN" altLang="zh-CN" kern="100" dirty="0">
                <a:latin typeface="Times New Roman"/>
                <a:ea typeface="华文楷体"/>
                <a:cs typeface="Times New Roman"/>
              </a:rPr>
              <a:t>习近平总书记深刻指出：</a:t>
            </a:r>
            <a:r>
              <a:rPr lang="en-US" altLang="zh-CN" kern="100" dirty="0">
                <a:latin typeface="宋体"/>
                <a:cs typeface="Times New Roman"/>
              </a:rPr>
              <a:t>“</a:t>
            </a:r>
            <a:r>
              <a:rPr lang="zh-CN" altLang="zh-CN" kern="100" dirty="0">
                <a:latin typeface="Times New Roman"/>
                <a:ea typeface="华文楷体"/>
                <a:cs typeface="Times New Roman"/>
              </a:rPr>
              <a:t>坚持和加强党的全面领导，关系党和国家前途命运，我们的全部事业都建立在这个基础之上，都根植于这个最本质特征和最大优势。</a:t>
            </a:r>
            <a:r>
              <a:rPr lang="en-US" altLang="zh-CN" kern="100" dirty="0">
                <a:latin typeface="宋体"/>
                <a:cs typeface="Times New Roman"/>
              </a:rPr>
              <a:t>”</a:t>
            </a:r>
            <a:endParaRPr lang="zh-CN" altLang="zh-CN" sz="1050" kern="100" dirty="0">
              <a:latin typeface="宋体"/>
              <a:cs typeface="Courier New"/>
            </a:endParaRPr>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869276"/>
            <a:ext cx="10692000" cy="4315027"/>
          </a:xfrm>
        </p:spPr>
        <p:txBody>
          <a:bodyPr/>
          <a:lstStyle/>
          <a:p>
            <a:pPr algn="just">
              <a:spcAft>
                <a:spcPts val="0"/>
              </a:spcAft>
            </a:pPr>
            <a:r>
              <a:rPr lang="zh-CN" altLang="zh-CN" kern="100" dirty="0">
                <a:latin typeface="Times New Roman"/>
                <a:cs typeface="Times New Roman"/>
              </a:rPr>
              <a:t>谈谈你对这句话的理解。</a:t>
            </a:r>
            <a:endParaRPr lang="zh-CN" altLang="zh-CN" sz="1050" kern="100" dirty="0">
              <a:latin typeface="宋体"/>
              <a:cs typeface="Courier New"/>
            </a:endParaRPr>
          </a:p>
          <a:p>
            <a:pPr algn="just">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中国共产党领导是中国特色社会主义最本质的特征，是中国特色社会主义制度的最大优势。党的领导是党和国家的根本所在、命脉所在，是全国各族人民的利益所系、命运所系。②在我国，中国共产党是最高政治领导力量，总揽全局、协调各方。③中国共产党是领导中国特色社会主义事业的核心力量，一切工作都要坚持党的领导。</a:t>
            </a:r>
            <a:endParaRPr lang="zh-CN" altLang="zh-CN" sz="1050" kern="100" dirty="0">
              <a:effectLst/>
              <a:latin typeface="宋体"/>
              <a:cs typeface="Courier New"/>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645456"/>
          </a:xfrm>
        </p:spPr>
        <p:txBody>
          <a:bodyPr/>
          <a:lstStyle/>
          <a:p>
            <a:pPr algn="just">
              <a:lnSpc>
                <a:spcPct val="130000"/>
              </a:lnSpc>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2</a:t>
            </a:r>
            <a:r>
              <a:rPr lang="zh-CN" altLang="zh-CN" kern="100" dirty="0">
                <a:latin typeface="Times New Roman"/>
                <a:cs typeface="Times New Roman"/>
              </a:rPr>
              <a:t>：</a:t>
            </a:r>
            <a:r>
              <a:rPr lang="zh-CN" altLang="zh-CN" kern="100" dirty="0">
                <a:latin typeface="Times New Roman"/>
                <a:ea typeface="华文楷体"/>
                <a:cs typeface="Times New Roman"/>
              </a:rPr>
              <a:t>回望新时代以来的奋进征程，人们更加深切感到，中国共产党具有无比坚强的领导力，是风雨来袭时中国人民最可靠的主心骨。</a:t>
            </a:r>
            <a:endParaRPr lang="zh-CN" altLang="zh-CN" sz="1050" kern="100" dirty="0">
              <a:latin typeface="宋体"/>
              <a:cs typeface="Courier New"/>
            </a:endParaRPr>
          </a:p>
          <a:p>
            <a:pPr algn="just">
              <a:lnSpc>
                <a:spcPct val="130000"/>
              </a:lnSpc>
              <a:spcAft>
                <a:spcPts val="0"/>
              </a:spcAft>
            </a:pPr>
            <a:r>
              <a:rPr lang="zh-CN" altLang="zh-CN" kern="100" dirty="0">
                <a:latin typeface="Times New Roman"/>
                <a:cs typeface="Times New Roman"/>
              </a:rPr>
              <a:t>谈谈你对人们深切感受的认识。</a:t>
            </a:r>
            <a:endParaRPr lang="zh-CN" altLang="zh-CN" sz="1050" kern="100" dirty="0">
              <a:latin typeface="宋体"/>
              <a:cs typeface="Courier New"/>
            </a:endParaRPr>
          </a:p>
          <a:p>
            <a:pPr algn="just">
              <a:lnSpc>
                <a:spcPct val="130000"/>
              </a:lnSpc>
              <a:spcAft>
                <a:spcPts val="0"/>
              </a:spcAft>
            </a:pPr>
            <a:r>
              <a:rPr lang="zh-CN" altLang="zh-CN" kern="100" dirty="0">
                <a:solidFill>
                  <a:srgbClr val="7030A0"/>
                </a:solidFill>
                <a:latin typeface="Times New Roman"/>
                <a:ea typeface="黑体"/>
                <a:cs typeface="Times New Roman"/>
              </a:rPr>
              <a:t>提示：</a:t>
            </a:r>
            <a:r>
              <a:rPr lang="zh-CN" altLang="zh-CN" kern="100" dirty="0">
                <a:latin typeface="Times New Roman"/>
                <a:ea typeface="华文楷体"/>
                <a:cs typeface="Times New Roman"/>
              </a:rPr>
              <a:t>①走过百年奋斗历程特别是新时代以来，中国共产党在革命性锻造中更加坚强有力，党的政治领导力、思想引领力、群众组织力、社会号召力显著增强，党同人民群众始终保持血肉联系。②中国共产党在世界形势深刻变化的历史进程中始终走在时代前列，在应对国内外各种风险和考验的历史进程中始终成为全国人民的主心骨，在坚持和发展中国特色社会主义的历史进程中始终成为坚强领导核心。</a:t>
            </a:r>
            <a:endParaRPr lang="zh-CN" altLang="zh-CN" sz="1050" kern="100" dirty="0">
              <a:effectLst/>
              <a:latin typeface="宋体"/>
              <a:cs typeface="Courier New"/>
            </a:endParaRPr>
          </a:p>
        </p:txBody>
      </p:sp>
    </p:spTree>
    <p:extLst>
      <p:ext uri="{BB962C8B-B14F-4D97-AF65-F5344CB8AC3E}">
        <p14:creationId xmlns:p14="http://schemas.microsoft.com/office/powerpoint/2010/main" val="224004324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847224"/>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评价活动</a:t>
            </a:r>
            <a:r>
              <a:rPr lang="en-US" altLang="zh-CN" kern="100" dirty="0">
                <a:latin typeface="Times New Roman"/>
                <a:ea typeface="黑体"/>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．习近平总书记在党的二十大报告中对新征程上全面从严治党进行系统部署，专门提出</a:t>
            </a:r>
            <a:r>
              <a:rPr lang="en-US" altLang="zh-CN" kern="100" dirty="0">
                <a:latin typeface="宋体"/>
                <a:cs typeface="Times New Roman"/>
              </a:rPr>
              <a:t>“</a:t>
            </a:r>
            <a:r>
              <a:rPr lang="zh-CN" altLang="zh-CN" kern="100" dirty="0">
                <a:latin typeface="Times New Roman"/>
                <a:cs typeface="Times New Roman"/>
              </a:rPr>
              <a:t>健全全面从严治党体系</a:t>
            </a:r>
            <a:r>
              <a:rPr lang="zh-CN" altLang="zh-CN" kern="100" dirty="0">
                <a:latin typeface="宋体"/>
                <a:cs typeface="Times New Roman"/>
              </a:rPr>
              <a:t>”</a:t>
            </a:r>
            <a:r>
              <a:rPr lang="zh-CN" altLang="zh-CN" kern="100" dirty="0">
                <a:latin typeface="Times New Roman"/>
                <a:cs typeface="Times New Roman"/>
              </a:rPr>
              <a:t>的明确要求。这体现了毫不动摇地把党建设得更加坚强有力。这样做是因为</a:t>
            </a:r>
            <a:r>
              <a:rPr lang="en-US" altLang="zh-CN" kern="100" dirty="0">
                <a:latin typeface="Times New Roman"/>
                <a:cs typeface="Courier New"/>
              </a:rPr>
              <a:t>(</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办好中国的事情，关键在党　</a:t>
            </a:r>
            <a:r>
              <a:rPr lang="en-US" altLang="zh-CN" kern="100" dirty="0">
                <a:latin typeface="Times New Roman"/>
                <a:cs typeface="Courier New"/>
              </a:rPr>
              <a:t>②</a:t>
            </a:r>
            <a:r>
              <a:rPr lang="zh-CN" altLang="zh-CN" kern="100" dirty="0">
                <a:latin typeface="Times New Roman"/>
                <a:cs typeface="Times New Roman"/>
              </a:rPr>
              <a:t>中国共产党是中国梦的主体　</a:t>
            </a:r>
            <a:r>
              <a:rPr lang="en-US" altLang="zh-CN" kern="100" dirty="0">
                <a:latin typeface="Times New Roman"/>
                <a:cs typeface="Courier New"/>
              </a:rPr>
              <a:t>③</a:t>
            </a:r>
            <a:r>
              <a:rPr lang="zh-CN" altLang="zh-CN" kern="100" dirty="0">
                <a:latin typeface="Times New Roman"/>
                <a:cs typeface="Times New Roman"/>
              </a:rPr>
              <a:t>中国共产党要不断增强政治领导力、思想引领力　</a:t>
            </a:r>
            <a:r>
              <a:rPr lang="en-US" altLang="zh-CN" kern="100" dirty="0">
                <a:latin typeface="Times New Roman"/>
                <a:cs typeface="Courier New"/>
              </a:rPr>
              <a:t>④</a:t>
            </a:r>
            <a:r>
              <a:rPr lang="zh-CN" altLang="zh-CN" kern="100" dirty="0">
                <a:latin typeface="Times New Roman"/>
                <a:cs typeface="Times New Roman"/>
              </a:rPr>
              <a:t>没有中国共产党的领导，民族复兴必然是空想</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①④</a:t>
            </a:r>
            <a:r>
              <a:rPr lang="zh-CN" altLang="zh-CN" kern="100" dirty="0">
                <a:latin typeface="Times New Roman"/>
                <a:cs typeface="Times New Roman"/>
              </a:rPr>
              <a:t>　　</a:t>
            </a:r>
            <a:r>
              <a:rPr lang="en-US" altLang="zh-CN" kern="100" dirty="0">
                <a:latin typeface="Times New Roman"/>
                <a:cs typeface="Courier New"/>
              </a:rPr>
              <a:t>B</a:t>
            </a:r>
            <a:r>
              <a:rPr lang="zh-CN" altLang="zh-CN" kern="100" dirty="0">
                <a:latin typeface="Times New Roman"/>
                <a:cs typeface="Times New Roman"/>
              </a:rPr>
              <a:t>．</a:t>
            </a:r>
            <a:r>
              <a:rPr lang="en-US" altLang="zh-CN" kern="100" dirty="0">
                <a:latin typeface="Times New Roman"/>
                <a:cs typeface="Courier New"/>
              </a:rPr>
              <a:t>②③</a:t>
            </a:r>
            <a:r>
              <a:rPr lang="zh-CN" altLang="zh-CN" kern="100" dirty="0">
                <a:latin typeface="Times New Roman"/>
                <a:cs typeface="Times New Roman"/>
              </a:rPr>
              <a:t>　　</a:t>
            </a:r>
            <a:r>
              <a:rPr lang="en-US" altLang="zh-CN" kern="100" dirty="0">
                <a:latin typeface="Times New Roman"/>
                <a:cs typeface="Courier New"/>
              </a:rPr>
              <a:t>C</a:t>
            </a:r>
            <a:r>
              <a:rPr lang="zh-CN" altLang="zh-CN" kern="100" dirty="0">
                <a:latin typeface="Times New Roman"/>
                <a:cs typeface="Times New Roman"/>
              </a:rPr>
              <a:t>．</a:t>
            </a:r>
            <a:r>
              <a:rPr lang="en-US" altLang="zh-CN" kern="100" dirty="0">
                <a:latin typeface="Times New Roman"/>
                <a:cs typeface="Courier New"/>
              </a:rPr>
              <a:t>②④</a:t>
            </a:r>
            <a:r>
              <a:rPr lang="zh-CN" altLang="zh-CN" kern="100" dirty="0">
                <a:latin typeface="Times New Roman"/>
                <a:cs typeface="Times New Roman"/>
              </a:rPr>
              <a:t>　　</a:t>
            </a:r>
            <a:r>
              <a:rPr lang="en-US" altLang="zh-CN" kern="100" dirty="0">
                <a:latin typeface="Times New Roman"/>
                <a:cs typeface="Courier New"/>
              </a:rPr>
              <a:t>D</a:t>
            </a:r>
            <a:r>
              <a:rPr lang="zh-CN" altLang="zh-CN" kern="100" dirty="0">
                <a:latin typeface="Times New Roman"/>
                <a:cs typeface="Times New Roman"/>
              </a:rPr>
              <a:t>．</a:t>
            </a:r>
            <a:r>
              <a:rPr lang="en-US" altLang="zh-CN" kern="100" dirty="0">
                <a:latin typeface="Times New Roman"/>
                <a:cs typeface="Courier New"/>
              </a:rPr>
              <a:t>①③</a:t>
            </a:r>
            <a:endParaRPr lang="zh-CN" altLang="zh-CN" sz="1050" kern="100" dirty="0">
              <a:effectLst/>
              <a:latin typeface="宋体"/>
              <a:cs typeface="Courier New"/>
            </a:endParaRPr>
          </a:p>
        </p:txBody>
      </p:sp>
      <p:sp>
        <p:nvSpPr>
          <p:cNvPr id="3" name="矩形 2"/>
          <p:cNvSpPr/>
          <p:nvPr/>
        </p:nvSpPr>
        <p:spPr>
          <a:xfrm>
            <a:off x="324431" y="5006024"/>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1549508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108543"/>
          </a:xfrm>
        </p:spPr>
        <p:txBody>
          <a:bodyPr/>
          <a:lstStyle/>
          <a:p>
            <a:pPr algn="just">
              <a:spcAft>
                <a:spcPts val="0"/>
              </a:spcAft>
            </a:pPr>
            <a:r>
              <a:rPr lang="en-US" altLang="zh-CN" kern="100" dirty="0">
                <a:solidFill>
                  <a:srgbClr val="FF0000"/>
                </a:solidFill>
                <a:latin typeface="Times New Roman"/>
                <a:cs typeface="Courier New"/>
              </a:rPr>
              <a:t>A</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健全全面从严治党体系，毫不动摇地把党建设得更加坚强有力，这样做是因为办好中国的事情，关键在党，没有中国共产党的领导，民族复兴必然是空想，①④正确。中国人民是中国梦的主体，②错误。试题考查搞好党的自身建设的原因，而</a:t>
            </a:r>
            <a:r>
              <a:rPr lang="zh-CN" altLang="zh-CN" kern="100" dirty="0">
                <a:latin typeface="宋体"/>
                <a:cs typeface="Times New Roman"/>
              </a:rPr>
              <a:t>“</a:t>
            </a:r>
            <a:r>
              <a:rPr lang="zh-CN" altLang="zh-CN" kern="100" dirty="0">
                <a:latin typeface="Times New Roman"/>
                <a:ea typeface="华文楷体"/>
                <a:cs typeface="Times New Roman"/>
              </a:rPr>
              <a:t>要不断增强政治领导力、思想引领力</a:t>
            </a:r>
            <a:r>
              <a:rPr lang="zh-CN" altLang="zh-CN" kern="100" dirty="0">
                <a:latin typeface="宋体"/>
                <a:cs typeface="Times New Roman"/>
              </a:rPr>
              <a:t>”</a:t>
            </a:r>
            <a:r>
              <a:rPr lang="zh-CN" altLang="zh-CN" kern="100" dirty="0">
                <a:latin typeface="Times New Roman"/>
                <a:ea typeface="华文楷体"/>
                <a:cs typeface="Times New Roman"/>
              </a:rPr>
              <a:t>属于要求，不是</a:t>
            </a:r>
            <a:r>
              <a:rPr lang="zh-CN" altLang="zh-CN" kern="100" dirty="0">
                <a:latin typeface="宋体"/>
                <a:cs typeface="Times New Roman"/>
              </a:rPr>
              <a:t>“</a:t>
            </a:r>
            <a:r>
              <a:rPr lang="zh-CN" altLang="zh-CN" kern="100" dirty="0">
                <a:latin typeface="Times New Roman"/>
                <a:ea typeface="华文楷体"/>
                <a:cs typeface="Times New Roman"/>
              </a:rPr>
              <a:t>原因</a:t>
            </a:r>
            <a:r>
              <a:rPr lang="zh-CN" altLang="zh-CN" kern="100" dirty="0">
                <a:latin typeface="宋体"/>
                <a:cs typeface="Times New Roman"/>
              </a:rPr>
              <a:t>”</a:t>
            </a:r>
            <a:r>
              <a:rPr lang="zh-CN" altLang="zh-CN" kern="100" dirty="0">
                <a:latin typeface="Times New Roman"/>
                <a:ea typeface="华文楷体"/>
                <a:cs typeface="Times New Roman"/>
              </a:rPr>
              <a:t>，③排除。</a:t>
            </a:r>
            <a:endParaRPr lang="zh-CN" altLang="zh-CN" sz="1050" kern="100" dirty="0">
              <a:effectLst/>
              <a:latin typeface="宋体"/>
              <a:cs typeface="Courier New"/>
            </a:endParaRPr>
          </a:p>
        </p:txBody>
      </p:sp>
    </p:spTree>
    <p:extLst>
      <p:ext uri="{BB962C8B-B14F-4D97-AF65-F5344CB8AC3E}">
        <p14:creationId xmlns:p14="http://schemas.microsoft.com/office/powerpoint/2010/main" val="3012661781"/>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450466"/>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．中国经济社会发展取得的各项成就，都是中国共产党领导中国人民坚定信心、团结一致、积跬步至千里干出来的。中国空间站全面建成，中国人进一步迈向星辰大海；首架</a:t>
            </a:r>
            <a:r>
              <a:rPr lang="en-US" altLang="zh-CN" kern="100" dirty="0">
                <a:latin typeface="Times New Roman"/>
                <a:cs typeface="Courier New"/>
              </a:rPr>
              <a:t>C919</a:t>
            </a:r>
            <a:r>
              <a:rPr lang="zh-CN" altLang="zh-CN" kern="100" dirty="0">
                <a:latin typeface="Times New Roman"/>
                <a:cs typeface="Times New Roman"/>
              </a:rPr>
              <a:t>大飞机正式交付，越来越多</a:t>
            </a:r>
            <a:r>
              <a:rPr lang="en-US" altLang="zh-CN" kern="100" dirty="0">
                <a:latin typeface="宋体"/>
                <a:cs typeface="Times New Roman"/>
              </a:rPr>
              <a:t>“</a:t>
            </a:r>
            <a:r>
              <a:rPr lang="zh-CN" altLang="zh-CN" kern="100" dirty="0">
                <a:latin typeface="Times New Roman"/>
                <a:cs typeface="Times New Roman"/>
              </a:rPr>
              <a:t>国之重器</a:t>
            </a:r>
            <a:r>
              <a:rPr lang="en-US" altLang="zh-CN" kern="100" dirty="0">
                <a:latin typeface="宋体"/>
                <a:cs typeface="Times New Roman"/>
              </a:rPr>
              <a:t>”</a:t>
            </a:r>
            <a:r>
              <a:rPr lang="zh-CN" altLang="zh-CN" kern="100" dirty="0">
                <a:latin typeface="Times New Roman"/>
                <a:cs typeface="Times New Roman"/>
              </a:rPr>
              <a:t>成为砥柱中流</a:t>
            </a:r>
            <a:r>
              <a:rPr lang="en-US" altLang="zh-CN" kern="100" dirty="0">
                <a:latin typeface="宋体"/>
                <a:cs typeface="Times New Roman"/>
              </a:rPr>
              <a:t>……</a:t>
            </a:r>
            <a:r>
              <a:rPr lang="zh-CN" altLang="zh-CN" kern="100" dirty="0">
                <a:latin typeface="Times New Roman"/>
                <a:cs typeface="Times New Roman"/>
              </a:rPr>
              <a:t>这表明中国共产党</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切实做到紧紧依靠人民，一切依靠人民</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把人民对美好生活的向往作为奋斗目标</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③</a:t>
            </a:r>
            <a:r>
              <a:rPr lang="zh-CN" altLang="zh-CN" kern="100" dirty="0">
                <a:latin typeface="Times New Roman"/>
                <a:cs typeface="Times New Roman"/>
              </a:rPr>
              <a:t>把为中华民族谋复兴作为自己的执政理念</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④坚定不移地推进党的建设新的伟大工程</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①③    C</a:t>
            </a:r>
            <a:r>
              <a:rPr lang="zh-CN" altLang="zh-CN" kern="100" dirty="0">
                <a:latin typeface="Times New Roman"/>
                <a:cs typeface="Times New Roman"/>
              </a:rPr>
              <a:t>．</a:t>
            </a:r>
            <a:r>
              <a:rPr lang="en-US" altLang="zh-CN" kern="100" dirty="0">
                <a:latin typeface="Times New Roman"/>
                <a:cs typeface="Courier New"/>
              </a:rPr>
              <a:t>②④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324432" y="5580347"/>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5996240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711785"/>
          </a:xfrm>
        </p:spPr>
        <p:txBody>
          <a:bodyPr/>
          <a:lstStyle/>
          <a:p>
            <a:pPr algn="just">
              <a:spcAft>
                <a:spcPts val="0"/>
              </a:spcAft>
            </a:pPr>
            <a:r>
              <a:rPr lang="en-US" altLang="zh-CN" kern="100" dirty="0">
                <a:solidFill>
                  <a:srgbClr val="FF0000"/>
                </a:solidFill>
                <a:latin typeface="Times New Roman"/>
                <a:cs typeface="Courier New"/>
              </a:rPr>
              <a:t>A</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en-US" altLang="zh-CN" kern="100" dirty="0">
                <a:latin typeface="宋体"/>
                <a:cs typeface="Times New Roman"/>
              </a:rPr>
              <a:t>“……</a:t>
            </a:r>
            <a:r>
              <a:rPr lang="zh-CN" altLang="zh-CN" kern="100" dirty="0">
                <a:latin typeface="Times New Roman"/>
                <a:ea typeface="华文楷体"/>
                <a:cs typeface="Times New Roman"/>
              </a:rPr>
              <a:t>是中国共产党领导中国人民坚定信心、团结一致、积跬步至千里干出来的</a:t>
            </a:r>
            <a:r>
              <a:rPr lang="en-US" altLang="zh-CN" kern="100" dirty="0">
                <a:latin typeface="宋体"/>
                <a:cs typeface="Times New Roman"/>
              </a:rPr>
              <a:t>”</a:t>
            </a:r>
            <a:r>
              <a:rPr lang="zh-CN" altLang="zh-CN" kern="100" dirty="0">
                <a:latin typeface="Times New Roman"/>
                <a:ea typeface="华文楷体"/>
                <a:cs typeface="Times New Roman"/>
              </a:rPr>
              <a:t>体现了中国共产党切实做到紧紧依靠人民，一切依靠人民，</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说法正确。材料体现了中国共产党把人民对美好生活的向往作为奋斗目标，</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说法正确。党的执政理念是立党为公、执政为民，</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说法错误。材料没有体现党的建设新的伟大工程，</a:t>
            </a:r>
            <a:r>
              <a:rPr lang="en-US" altLang="zh-CN" kern="100" dirty="0">
                <a:latin typeface="Times New Roman"/>
                <a:ea typeface="华文楷体"/>
                <a:cs typeface="Courier New"/>
              </a:rPr>
              <a:t>④</a:t>
            </a:r>
            <a:r>
              <a:rPr lang="zh-CN" altLang="zh-CN" kern="100" dirty="0">
                <a:latin typeface="Times New Roman"/>
                <a:ea typeface="华文楷体"/>
                <a:cs typeface="Times New Roman"/>
              </a:rPr>
              <a:t>不符合题意。</a:t>
            </a:r>
            <a:endParaRPr lang="zh-CN" altLang="zh-CN" sz="1050" kern="100" dirty="0">
              <a:effectLst/>
              <a:latin typeface="宋体"/>
              <a:cs typeface="Courier New"/>
            </a:endParaRPr>
          </a:p>
        </p:txBody>
      </p:sp>
    </p:spTree>
    <p:extLst>
      <p:ext uri="{BB962C8B-B14F-4D97-AF65-F5344CB8AC3E}">
        <p14:creationId xmlns:p14="http://schemas.microsoft.com/office/powerpoint/2010/main" val="1115768006"/>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1259867"/>
            <a:ext cx="10693400" cy="4708277"/>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20000"/>
              </a:lnSpc>
              <a:spcAft>
                <a:spcPts val="0"/>
              </a:spcAft>
            </a:pPr>
            <a:r>
              <a:rPr lang="zh-CN" altLang="zh-CN" kern="100" dirty="0">
                <a:latin typeface="Times New Roman"/>
                <a:ea typeface="华文仿宋"/>
                <a:cs typeface="Times New Roman"/>
              </a:rPr>
              <a:t>坚持党的领导</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ea typeface="华文仿宋"/>
                <a:cs typeface="Courier New"/>
              </a:rPr>
              <a:t>(1)</a:t>
            </a:r>
            <a:r>
              <a:rPr lang="zh-CN" altLang="zh-CN" kern="100" dirty="0">
                <a:latin typeface="Times New Roman"/>
                <a:ea typeface="华文仿宋"/>
                <a:cs typeface="Times New Roman"/>
              </a:rPr>
              <a:t>从党的地位的角度：中国共产党是我国的执政党，其领导和执政地位是历史和人民的选择。中国共产党领导是中国特色社会主义最本质的特征，是中国特色社会主义制度的最大优势。中国共产党是领导中国特色社会主义事业的核心力量。</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ea typeface="华文仿宋"/>
                <a:cs typeface="Courier New"/>
              </a:rPr>
              <a:t>(2)</a:t>
            </a:r>
            <a:r>
              <a:rPr lang="zh-CN" altLang="zh-CN" kern="100" dirty="0">
                <a:latin typeface="Times New Roman"/>
                <a:ea typeface="华文仿宋"/>
                <a:cs typeface="Times New Roman"/>
              </a:rPr>
              <a:t>从党</a:t>
            </a:r>
            <a:r>
              <a:rPr lang="zh-CN" altLang="en-US" kern="100" dirty="0">
                <a:latin typeface="Times New Roman"/>
                <a:ea typeface="华文仿宋"/>
                <a:cs typeface="Times New Roman"/>
              </a:rPr>
              <a:t>始终坚持</a:t>
            </a:r>
            <a:r>
              <a:rPr lang="zh-CN" altLang="zh-CN" kern="100" dirty="0">
                <a:latin typeface="Times New Roman"/>
                <a:ea typeface="华文仿宋"/>
                <a:cs typeface="Times New Roman"/>
              </a:rPr>
              <a:t>以人民为中心的角度：</a:t>
            </a:r>
            <a:r>
              <a:rPr lang="en-US" altLang="zh-CN" kern="100" dirty="0">
                <a:latin typeface="Times New Roman"/>
                <a:ea typeface="华文仿宋"/>
                <a:cs typeface="Courier New"/>
              </a:rPr>
              <a:t>①</a:t>
            </a:r>
            <a:r>
              <a:rPr lang="zh-CN" altLang="zh-CN" kern="100" dirty="0">
                <a:latin typeface="Times New Roman"/>
                <a:ea typeface="华文仿宋"/>
                <a:cs typeface="Times New Roman"/>
              </a:rPr>
              <a:t>党的性质；</a:t>
            </a:r>
            <a:r>
              <a:rPr lang="en-US" altLang="zh-CN" kern="100" dirty="0">
                <a:latin typeface="Times New Roman"/>
                <a:ea typeface="华文仿宋"/>
                <a:cs typeface="Courier New"/>
              </a:rPr>
              <a:t>②</a:t>
            </a:r>
            <a:r>
              <a:rPr lang="zh-CN" altLang="zh-CN" kern="100" dirty="0">
                <a:latin typeface="Times New Roman"/>
                <a:ea typeface="华文仿宋"/>
                <a:cs typeface="Times New Roman"/>
              </a:rPr>
              <a:t>党的宗旨；</a:t>
            </a:r>
            <a:r>
              <a:rPr lang="en-US" altLang="zh-CN" kern="100" dirty="0">
                <a:latin typeface="Times New Roman"/>
                <a:ea typeface="华文仿宋"/>
                <a:cs typeface="Courier New"/>
              </a:rPr>
              <a:t>③</a:t>
            </a:r>
            <a:r>
              <a:rPr lang="zh-CN" altLang="zh-CN" kern="100" dirty="0">
                <a:latin typeface="Times New Roman"/>
                <a:ea typeface="华文仿宋"/>
                <a:cs typeface="Times New Roman"/>
              </a:rPr>
              <a:t>党的执政理念；</a:t>
            </a:r>
            <a:r>
              <a:rPr lang="en-US" altLang="zh-CN" kern="100" dirty="0">
                <a:latin typeface="Times New Roman"/>
                <a:ea typeface="华文仿宋"/>
                <a:cs typeface="Courier New"/>
              </a:rPr>
              <a:t>④</a:t>
            </a:r>
            <a:r>
              <a:rPr lang="zh-CN" altLang="zh-CN" kern="100" dirty="0">
                <a:latin typeface="Times New Roman"/>
                <a:ea typeface="华文仿宋"/>
                <a:cs typeface="Times New Roman"/>
              </a:rPr>
              <a:t>党的工作路线</a:t>
            </a:r>
            <a:r>
              <a:rPr lang="en-US" altLang="zh-CN" kern="100" dirty="0">
                <a:latin typeface="Times New Roman"/>
                <a:ea typeface="华文仿宋"/>
                <a:cs typeface="Courier New"/>
              </a:rPr>
              <a:t>(</a:t>
            </a:r>
            <a:r>
              <a:rPr lang="zh-CN" altLang="zh-CN" kern="100" dirty="0">
                <a:latin typeface="Times New Roman"/>
                <a:ea typeface="华文仿宋"/>
                <a:cs typeface="Times New Roman"/>
              </a:rPr>
              <a:t>群众路线</a:t>
            </a:r>
            <a:r>
              <a:rPr lang="en-US" altLang="zh-CN" kern="100" dirty="0">
                <a:latin typeface="Times New Roman"/>
                <a:ea typeface="华文仿宋"/>
                <a:cs typeface="Courier New"/>
              </a:rPr>
              <a:t>)</a:t>
            </a:r>
            <a:r>
              <a:rPr lang="zh-CN" altLang="zh-CN" kern="100" dirty="0">
                <a:latin typeface="Times New Roman"/>
                <a:ea typeface="华文仿宋"/>
                <a:cs typeface="Times New Roman"/>
              </a:rPr>
              <a:t>。</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ea typeface="华文仿宋"/>
                <a:cs typeface="Courier New"/>
              </a:rPr>
              <a:t>(3)</a:t>
            </a:r>
            <a:r>
              <a:rPr lang="zh-CN" altLang="zh-CN" kern="100" dirty="0">
                <a:latin typeface="Times New Roman"/>
                <a:ea typeface="华文仿宋"/>
                <a:cs typeface="Times New Roman"/>
              </a:rPr>
              <a:t>从党始终走在时代前列的角度：①党的指导思想；②党的思想路线；③党员的先锋模范作用。</a:t>
            </a:r>
            <a:endParaRPr lang="zh-CN" altLang="zh-CN" sz="1050" kern="100" dirty="0">
              <a:effectLst/>
              <a:latin typeface="宋体"/>
              <a:cs typeface="Courier New"/>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753483"/>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94371922"/>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511014"/>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学习任务目标</a:t>
            </a:r>
          </a:p>
        </p:txBody>
      </p:sp>
      <p:graphicFrame>
        <p:nvGraphicFramePr>
          <p:cNvPr id="2" name="表格 1"/>
          <p:cNvGraphicFramePr>
            <a:graphicFrameLocks noGrp="1"/>
          </p:cNvGraphicFramePr>
          <p:nvPr>
            <p:extLst>
              <p:ext uri="{D42A27DB-BD31-4B8C-83A1-F6EECF244321}">
                <p14:modId xmlns:p14="http://schemas.microsoft.com/office/powerpoint/2010/main" val="542021067"/>
              </p:ext>
            </p:extLst>
          </p:nvPr>
        </p:nvGraphicFramePr>
        <p:xfrm>
          <a:off x="576263" y="1979947"/>
          <a:ext cx="10369550" cy="3072384"/>
        </p:xfrm>
        <a:graphic>
          <a:graphicData uri="http://schemas.openxmlformats.org/drawingml/2006/table">
            <a:tbl>
              <a:tblPr/>
              <a:tblGrid>
                <a:gridCol w="10369550">
                  <a:extLst>
                    <a:ext uri="{9D8B030D-6E8A-4147-A177-3AD203B41FA5}">
                      <a16:colId xmlns:a16="http://schemas.microsoft.com/office/drawing/2014/main" val="20000"/>
                    </a:ext>
                  </a:extLst>
                </a:gridCol>
              </a:tblGrid>
              <a:tr h="2988332">
                <a:tc>
                  <a:txBody>
                    <a:bodyPr/>
                    <a:lstStyle/>
                    <a:p>
                      <a:pPr algn="l">
                        <a:lnSpc>
                          <a:spcPct val="140000"/>
                        </a:lnSpc>
                        <a:spcAft>
                          <a:spcPts val="0"/>
                        </a:spcAft>
                      </a:pPr>
                      <a:r>
                        <a:rPr lang="en-US" altLang="zh-CN" sz="2800" b="1" kern="100" dirty="0">
                          <a:effectLst/>
                          <a:latin typeface="Times New Roman"/>
                          <a:cs typeface="Courier New"/>
                        </a:rPr>
                        <a:t>1</a:t>
                      </a:r>
                      <a:r>
                        <a:rPr lang="zh-CN" altLang="zh-CN" sz="2800" b="1" kern="100" dirty="0">
                          <a:effectLst/>
                          <a:latin typeface="Times New Roman"/>
                          <a:cs typeface="Times New Roman"/>
                        </a:rPr>
                        <a:t>．正确理解坚持党对一切工作的领导的意义，认同党的领导核心地位。</a:t>
                      </a:r>
                      <a:endParaRPr lang="zh-CN" altLang="zh-CN" sz="1050" kern="100" dirty="0">
                        <a:effectLst/>
                        <a:latin typeface="宋体"/>
                        <a:cs typeface="Courier New"/>
                      </a:endParaRPr>
                    </a:p>
                    <a:p>
                      <a:pPr algn="l">
                        <a:lnSpc>
                          <a:spcPct val="140000"/>
                        </a:lnSpc>
                        <a:spcAft>
                          <a:spcPts val="0"/>
                        </a:spcAft>
                      </a:pPr>
                      <a:r>
                        <a:rPr lang="en-US" altLang="zh-CN" sz="2800" b="1" kern="100" dirty="0">
                          <a:effectLst/>
                          <a:latin typeface="Times New Roman"/>
                          <a:cs typeface="Courier New"/>
                        </a:rPr>
                        <a:t>2</a:t>
                      </a:r>
                      <a:r>
                        <a:rPr lang="zh-CN" altLang="zh-CN" sz="2800" b="1" kern="100" dirty="0">
                          <a:effectLst/>
                          <a:latin typeface="Times New Roman"/>
                          <a:cs typeface="Times New Roman"/>
                        </a:rPr>
                        <a:t>．结合时政热点，加深对党的领导的理解。</a:t>
                      </a:r>
                      <a:endParaRPr lang="zh-CN" altLang="zh-CN" sz="1050" kern="100" dirty="0">
                        <a:effectLst/>
                        <a:latin typeface="宋体"/>
                        <a:cs typeface="Courier New"/>
                      </a:endParaRPr>
                    </a:p>
                    <a:p>
                      <a:pPr>
                        <a:lnSpc>
                          <a:spcPct val="150000"/>
                        </a:lnSpc>
                      </a:pPr>
                      <a:r>
                        <a:rPr lang="en-US" altLang="zh-CN" sz="2800" b="1" dirty="0">
                          <a:effectLst/>
                          <a:latin typeface="Times New Roman"/>
                          <a:ea typeface="宋体"/>
                        </a:rPr>
                        <a:t>3</a:t>
                      </a:r>
                      <a:r>
                        <a:rPr lang="zh-CN" altLang="zh-CN" sz="2800" b="1" dirty="0">
                          <a:effectLst/>
                          <a:latin typeface="Times New Roman"/>
                          <a:ea typeface="宋体"/>
                          <a:cs typeface="Times New Roman"/>
                        </a:rPr>
                        <a:t>．评析有关事例，说明应如何坚持和加强党的全面领导，确保其始终发挥总揽全局、协调各方的领导核心作用。</a:t>
                      </a:r>
                      <a:endParaRPr lang="zh-CN" sz="1050" kern="100" dirty="0">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109895064"/>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51045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任务二</a:t>
            </a:r>
            <a:r>
              <a:rPr lang="en-US" altLang="zh-CN" b="1" kern="100" dirty="0">
                <a:solidFill>
                  <a:schemeClr val="tx1"/>
                </a:solidFill>
                <a:ea typeface="黑体" panose="02010609060101010101" pitchFamily="49" charset="-122"/>
                <a:cs typeface="Times New Roman" panose="02020603050405020304" pitchFamily="18" charset="0"/>
              </a:rPr>
              <a:t>　</a:t>
            </a:r>
            <a:r>
              <a:rPr lang="zh-CN" altLang="en-US" b="1" kern="100" dirty="0">
                <a:solidFill>
                  <a:schemeClr val="tx1"/>
                </a:solidFill>
                <a:ea typeface="黑体" panose="02010609060101010101" pitchFamily="49" charset="-122"/>
                <a:cs typeface="Times New Roman" panose="02020603050405020304" pitchFamily="18" charset="0"/>
              </a:rPr>
              <a:t>新时代坚持和加强党的全面领导</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2" name="副标题 1"/>
          <p:cNvSpPr>
            <a:spLocks noGrp="1"/>
          </p:cNvSpPr>
          <p:nvPr>
            <p:ph type="subTitle" idx="1"/>
          </p:nvPr>
        </p:nvSpPr>
        <p:spPr>
          <a:xfrm>
            <a:off x="415037" y="1248368"/>
            <a:ext cx="10692000" cy="4858702"/>
          </a:xfrm>
        </p:spPr>
        <p:txBody>
          <a:bodyPr/>
          <a:lstStyle/>
          <a:p>
            <a:pPr algn="just">
              <a:lnSpc>
                <a:spcPct val="120000"/>
              </a:lnSpc>
              <a:spcAft>
                <a:spcPts val="0"/>
              </a:spcAft>
            </a:pPr>
            <a:r>
              <a:rPr lang="en-US" altLang="zh-CN" sz="2600" kern="100" dirty="0">
                <a:latin typeface="Times New Roman"/>
                <a:ea typeface="黑体"/>
                <a:cs typeface="Courier New"/>
              </a:rPr>
              <a:t>[</a:t>
            </a:r>
            <a:r>
              <a:rPr lang="zh-CN" altLang="zh-CN" sz="2600" kern="100" dirty="0">
                <a:latin typeface="Times New Roman"/>
                <a:ea typeface="黑体"/>
                <a:cs typeface="Times New Roman"/>
              </a:rPr>
              <a:t>探究活动</a:t>
            </a:r>
            <a:r>
              <a:rPr lang="en-US" altLang="zh-CN" sz="2600" kern="100" dirty="0">
                <a:latin typeface="Times New Roman"/>
                <a:ea typeface="黑体"/>
                <a:cs typeface="Courier New"/>
              </a:rPr>
              <a:t>]</a:t>
            </a:r>
            <a:endParaRPr lang="zh-CN" altLang="zh-CN" sz="2600" kern="100" dirty="0">
              <a:latin typeface="宋体"/>
              <a:cs typeface="Courier New"/>
            </a:endParaRPr>
          </a:p>
          <a:p>
            <a:pPr algn="just">
              <a:lnSpc>
                <a:spcPct val="120000"/>
              </a:lnSpc>
              <a:spcAft>
                <a:spcPts val="0"/>
              </a:spcAft>
            </a:pPr>
            <a:r>
              <a:rPr lang="zh-CN" altLang="zh-CN" sz="2600" kern="100" dirty="0">
                <a:latin typeface="Times New Roman"/>
                <a:ea typeface="黑体"/>
                <a:cs typeface="Times New Roman"/>
              </a:rPr>
              <a:t>活动</a:t>
            </a:r>
            <a:r>
              <a:rPr lang="en-US" altLang="zh-CN" sz="2600" kern="100" dirty="0">
                <a:latin typeface="Times New Roman"/>
                <a:ea typeface="黑体"/>
                <a:cs typeface="Courier New"/>
              </a:rPr>
              <a:t>1</a:t>
            </a:r>
            <a:r>
              <a:rPr lang="zh-CN" altLang="zh-CN" sz="2600" kern="100" dirty="0">
                <a:latin typeface="Times New Roman"/>
                <a:cs typeface="Times New Roman"/>
              </a:rPr>
              <a:t>：</a:t>
            </a:r>
            <a:r>
              <a:rPr lang="zh-CN" altLang="zh-CN" sz="2600" kern="100" dirty="0">
                <a:latin typeface="Times New Roman"/>
                <a:ea typeface="华文楷体"/>
                <a:cs typeface="Times New Roman"/>
              </a:rPr>
              <a:t>坚持和加强党的全面领导，是党的十八大以来取得的最重要成就之一，也是党和国家事业取得历史性成就、发生历史性变革的最根本保证。</a:t>
            </a:r>
            <a:endParaRPr lang="zh-CN" altLang="zh-CN" sz="2600" kern="100" dirty="0">
              <a:latin typeface="宋体"/>
              <a:cs typeface="Courier New"/>
            </a:endParaRPr>
          </a:p>
          <a:p>
            <a:pPr algn="just">
              <a:lnSpc>
                <a:spcPct val="120000"/>
              </a:lnSpc>
              <a:spcAft>
                <a:spcPts val="0"/>
              </a:spcAft>
            </a:pPr>
            <a:r>
              <a:rPr lang="zh-CN" altLang="zh-CN" sz="2600" kern="100" dirty="0">
                <a:latin typeface="Times New Roman"/>
                <a:cs typeface="Times New Roman"/>
              </a:rPr>
              <a:t>新时代我国应如何坚持和加强党的全面领导？</a:t>
            </a:r>
            <a:endParaRPr lang="zh-CN" altLang="zh-CN" sz="2600" kern="100" dirty="0">
              <a:latin typeface="宋体"/>
              <a:cs typeface="Courier New"/>
            </a:endParaRPr>
          </a:p>
          <a:p>
            <a:pPr algn="just">
              <a:lnSpc>
                <a:spcPct val="120000"/>
              </a:lnSpc>
              <a:spcAft>
                <a:spcPts val="0"/>
              </a:spcAft>
            </a:pPr>
            <a:r>
              <a:rPr lang="zh-CN" altLang="zh-CN" sz="2600" kern="100" dirty="0">
                <a:solidFill>
                  <a:srgbClr val="7030A0"/>
                </a:solidFill>
                <a:latin typeface="Times New Roman"/>
                <a:ea typeface="黑体"/>
                <a:cs typeface="Times New Roman"/>
              </a:rPr>
              <a:t>提示：</a:t>
            </a:r>
            <a:r>
              <a:rPr lang="en-US" altLang="zh-CN" sz="2600" kern="100" dirty="0">
                <a:latin typeface="Times New Roman"/>
                <a:ea typeface="华文楷体"/>
                <a:cs typeface="Courier New"/>
              </a:rPr>
              <a:t>①</a:t>
            </a:r>
            <a:r>
              <a:rPr lang="zh-CN" altLang="zh-CN" sz="2600" kern="100" dirty="0">
                <a:latin typeface="Times New Roman"/>
                <a:ea typeface="华文楷体"/>
                <a:cs typeface="Times New Roman"/>
              </a:rPr>
              <a:t>坚持和加强党中央集中统一领导。</a:t>
            </a:r>
            <a:r>
              <a:rPr lang="en-US" altLang="zh-CN" sz="2600" kern="100" dirty="0">
                <a:latin typeface="Times New Roman"/>
                <a:ea typeface="华文楷体"/>
                <a:cs typeface="Courier New"/>
              </a:rPr>
              <a:t>②</a:t>
            </a:r>
            <a:r>
              <a:rPr lang="zh-CN" altLang="zh-CN" sz="2600" kern="100" dirty="0">
                <a:latin typeface="Times New Roman"/>
                <a:ea typeface="华文楷体"/>
                <a:cs typeface="Times New Roman"/>
              </a:rPr>
              <a:t>坚持不懈用习近平新时代中国特色社会主义思想凝心铸魂。</a:t>
            </a:r>
            <a:r>
              <a:rPr lang="en-US" altLang="zh-CN" sz="2600" kern="100" dirty="0">
                <a:latin typeface="Times New Roman"/>
                <a:ea typeface="华文楷体"/>
                <a:cs typeface="Courier New"/>
              </a:rPr>
              <a:t>③</a:t>
            </a:r>
            <a:r>
              <a:rPr lang="zh-CN" altLang="zh-CN" sz="2600" kern="100" dirty="0">
                <a:latin typeface="Times New Roman"/>
                <a:ea typeface="华文楷体"/>
                <a:cs typeface="Times New Roman"/>
              </a:rPr>
              <a:t>建立健全党的领导制度体系。</a:t>
            </a:r>
            <a:r>
              <a:rPr lang="en-US" altLang="zh-CN" sz="2600" kern="100" dirty="0">
                <a:latin typeface="Times New Roman"/>
                <a:ea typeface="华文楷体"/>
                <a:cs typeface="Courier New"/>
              </a:rPr>
              <a:t>④</a:t>
            </a:r>
            <a:r>
              <a:rPr lang="zh-CN" altLang="zh-CN" sz="2600" kern="100" dirty="0">
                <a:latin typeface="Times New Roman"/>
                <a:ea typeface="华文楷体"/>
                <a:cs typeface="Times New Roman"/>
              </a:rPr>
              <a:t>还要建设堪当民族复兴重任的高素质干部队伍，增强党组织政治功能和组织功能，坚持以严的基调强化正风肃纪，坚决打赢反腐败斗争攻坚战持久战，等等。</a:t>
            </a:r>
            <a:endParaRPr lang="zh-CN" altLang="zh-CN" sz="2600" kern="100" dirty="0">
              <a:effectLst/>
              <a:latin typeface="宋体"/>
              <a:cs typeface="Courier New"/>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randombar(horizontal)">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859087"/>
          </a:xfrm>
        </p:spPr>
        <p:txBody>
          <a:bodyPr/>
          <a:lstStyle/>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2</a:t>
            </a:r>
            <a:r>
              <a:rPr lang="zh-CN" altLang="zh-CN" kern="100" dirty="0">
                <a:latin typeface="Times New Roman"/>
                <a:cs typeface="Times New Roman"/>
              </a:rPr>
              <a:t>：</a:t>
            </a:r>
            <a:r>
              <a:rPr lang="zh-CN" altLang="zh-CN" kern="100" dirty="0">
                <a:latin typeface="Times New Roman"/>
                <a:ea typeface="华文楷体"/>
                <a:cs typeface="Times New Roman"/>
              </a:rPr>
              <a:t>穿越历史风云，一个真理昭示未来：没有中国共产党，就没有新中国，就没有中华民族伟大复兴。</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新时代我们坚持和加强党的全面领导，对实现中华民族伟大复兴的重要意义是什么？</a:t>
            </a:r>
            <a:endParaRPr lang="zh-CN" altLang="zh-CN" sz="1050" kern="100" dirty="0">
              <a:latin typeface="宋体"/>
              <a:cs typeface="Courier New"/>
            </a:endParaRPr>
          </a:p>
          <a:p>
            <a:pPr algn="just">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中国共产党是领导中国特色社会主义事业的核心力量，一切工作都要坚持党的领导。</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坚持党的全面领导是坚持和发展中国特色社会主义的必由之路。全面建设社会主义现代化国家、全面推进中华民族伟大复兴，关键在党。</a:t>
            </a:r>
            <a:endParaRPr lang="zh-CN" altLang="zh-CN" sz="1050" kern="100" dirty="0">
              <a:effectLst/>
              <a:latin typeface="宋体"/>
              <a:cs typeface="Courier New"/>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13478"/>
          </a:xfrm>
        </p:spPr>
        <p:txBody>
          <a:bodyPr/>
          <a:lstStyle/>
          <a:p>
            <a:pPr algn="just">
              <a:lnSpc>
                <a:spcPct val="120000"/>
              </a:lnSpc>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评价活动</a:t>
            </a:r>
            <a:r>
              <a:rPr lang="en-US" altLang="zh-CN" kern="100" dirty="0">
                <a:latin typeface="Times New Roman"/>
                <a:ea typeface="黑体"/>
                <a:cs typeface="Courier New"/>
              </a:rPr>
              <a:t>]</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1</a:t>
            </a:r>
            <a:r>
              <a:rPr lang="zh-CN" altLang="zh-CN" kern="100" dirty="0">
                <a:latin typeface="Times New Roman"/>
                <a:cs typeface="Times New Roman"/>
              </a:rPr>
              <a:t>．习近平总书记强调：</a:t>
            </a:r>
            <a:r>
              <a:rPr lang="en-US" altLang="zh-CN" kern="100" dirty="0">
                <a:latin typeface="宋体"/>
                <a:cs typeface="Times New Roman"/>
              </a:rPr>
              <a:t>“</a:t>
            </a:r>
            <a:r>
              <a:rPr lang="zh-CN" altLang="zh-CN" kern="100" dirty="0">
                <a:latin typeface="Times New Roman"/>
                <a:cs typeface="Times New Roman"/>
              </a:rPr>
              <a:t>党中央是大脑和中枢，党中央必须有定于一尊、一锤定音的权威。</a:t>
            </a:r>
            <a:r>
              <a:rPr lang="en-US" altLang="zh-CN" kern="100" dirty="0">
                <a:latin typeface="宋体"/>
                <a:cs typeface="Times New Roman"/>
              </a:rPr>
              <a:t>”</a:t>
            </a:r>
            <a:r>
              <a:rPr lang="zh-CN" altLang="zh-CN" kern="100" dirty="0">
                <a:latin typeface="Times New Roman"/>
                <a:cs typeface="Times New Roman"/>
              </a:rPr>
              <a:t>在国家治理体系的大棋局中，党中央是坐镇中军帐的</a:t>
            </a:r>
            <a:r>
              <a:rPr lang="zh-CN" altLang="zh-CN" kern="100" dirty="0">
                <a:latin typeface="宋体"/>
                <a:cs typeface="Times New Roman"/>
              </a:rPr>
              <a:t>“</a:t>
            </a:r>
            <a:r>
              <a:rPr lang="zh-CN" altLang="zh-CN" kern="100" dirty="0">
                <a:latin typeface="Times New Roman"/>
                <a:cs typeface="Times New Roman"/>
              </a:rPr>
              <a:t>帅</a:t>
            </a:r>
            <a:r>
              <a:rPr lang="zh-CN" altLang="zh-CN" kern="100" dirty="0">
                <a:latin typeface="宋体"/>
                <a:cs typeface="Times New Roman"/>
              </a:rPr>
              <a:t>”</a:t>
            </a:r>
            <a:r>
              <a:rPr lang="zh-CN" altLang="zh-CN" kern="100" dirty="0">
                <a:latin typeface="Times New Roman"/>
                <a:cs typeface="Times New Roman"/>
              </a:rPr>
              <a:t>，车马炮各展其长，一盘棋大局分明，治国理政才有方向、有章法、有力量。这启示党要</a:t>
            </a:r>
            <a:r>
              <a:rPr lang="en-US" altLang="zh-CN" kern="100" dirty="0">
                <a:latin typeface="Times New Roman"/>
                <a:cs typeface="Courier New"/>
              </a:rPr>
              <a:t>(</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①</a:t>
            </a:r>
            <a:r>
              <a:rPr lang="zh-CN" altLang="zh-CN" kern="100" dirty="0">
                <a:latin typeface="Times New Roman"/>
                <a:cs typeface="Times New Roman"/>
              </a:rPr>
              <a:t>坚决维护党中央权威和集中统一领导</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②</a:t>
            </a:r>
            <a:r>
              <a:rPr lang="zh-CN" altLang="zh-CN" kern="100" dirty="0">
                <a:latin typeface="Times New Roman"/>
                <a:cs typeface="Times New Roman"/>
              </a:rPr>
              <a:t>坚持以人民立场为根本立场，以人民根本利益为出发点和落脚点</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③</a:t>
            </a:r>
            <a:r>
              <a:rPr lang="zh-CN" altLang="zh-CN" kern="100" dirty="0">
                <a:latin typeface="Times New Roman"/>
                <a:cs typeface="Times New Roman"/>
              </a:rPr>
              <a:t>加强党的全面领导，保证党的重大工作部署得到贯彻执行</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④</a:t>
            </a:r>
            <a:r>
              <a:rPr lang="zh-CN" altLang="zh-CN" kern="100" dirty="0">
                <a:latin typeface="Times New Roman"/>
                <a:cs typeface="Times New Roman"/>
              </a:rPr>
              <a:t>始终走在时代前列，发挥先锋模范作用</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①③	C</a:t>
            </a:r>
            <a:r>
              <a:rPr lang="zh-CN" altLang="zh-CN" kern="100" dirty="0">
                <a:latin typeface="Times New Roman"/>
                <a:cs typeface="Times New Roman"/>
              </a:rPr>
              <a:t>．</a:t>
            </a:r>
            <a:r>
              <a:rPr lang="en-US" altLang="zh-CN" kern="100" dirty="0">
                <a:latin typeface="Times New Roman"/>
                <a:cs typeface="Courier New"/>
              </a:rPr>
              <a:t>②④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2052625" y="5328319"/>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03958129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711785"/>
          </a:xfrm>
        </p:spPr>
        <p:txBody>
          <a:bodyPr/>
          <a:lstStyle/>
          <a:p>
            <a:pPr algn="just">
              <a:spcAft>
                <a:spcPts val="0"/>
              </a:spcAft>
            </a:pPr>
            <a:r>
              <a:rPr lang="en-US" altLang="zh-CN" kern="100" dirty="0">
                <a:solidFill>
                  <a:srgbClr val="FF0000"/>
                </a:solidFill>
                <a:latin typeface="Times New Roman"/>
                <a:cs typeface="Courier New"/>
              </a:rPr>
              <a:t>B</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在国家治理体系的大棋局中，党中央是坐镇中军帐的</a:t>
            </a:r>
            <a:r>
              <a:rPr lang="en-US" altLang="zh-CN" kern="100" dirty="0">
                <a:latin typeface="宋体"/>
                <a:cs typeface="Times New Roman"/>
              </a:rPr>
              <a:t>“</a:t>
            </a:r>
            <a:r>
              <a:rPr lang="zh-CN" altLang="zh-CN" kern="100" dirty="0">
                <a:latin typeface="Times New Roman"/>
                <a:ea typeface="华文楷体"/>
                <a:cs typeface="Times New Roman"/>
              </a:rPr>
              <a:t>帅</a:t>
            </a:r>
            <a:r>
              <a:rPr lang="en-US" altLang="zh-CN" kern="100" dirty="0">
                <a:latin typeface="宋体"/>
                <a:cs typeface="Times New Roman"/>
              </a:rPr>
              <a:t>”</a:t>
            </a:r>
            <a:r>
              <a:rPr lang="zh-CN" altLang="zh-CN" kern="100" dirty="0">
                <a:latin typeface="Times New Roman"/>
                <a:ea typeface="华文楷体"/>
                <a:cs typeface="Times New Roman"/>
              </a:rPr>
              <a:t>，车马炮各展其长，一盘棋大局分明，治国理政才有方向、有章法、有力量</a:t>
            </a:r>
            <a:r>
              <a:rPr lang="zh-CN" altLang="en-US" kern="100" dirty="0">
                <a:latin typeface="Times New Roman"/>
                <a:ea typeface="华文楷体"/>
                <a:cs typeface="Times New Roman"/>
              </a:rPr>
              <a:t>。</a:t>
            </a:r>
            <a:r>
              <a:rPr lang="zh-CN" altLang="zh-CN" kern="100" dirty="0">
                <a:latin typeface="Times New Roman"/>
                <a:ea typeface="华文楷体"/>
                <a:cs typeface="Times New Roman"/>
              </a:rPr>
              <a:t>这启示要加强党的全面领导，保证党的重大工作部署得到贯彻执行，坚决维护党中央权威和集中统一领导，①③符合题意。材料不强调人民立场，②排除。材料不强调党与时代的关系，且</a:t>
            </a:r>
            <a:r>
              <a:rPr lang="zh-CN" altLang="en-US" kern="100" dirty="0">
                <a:latin typeface="Times New Roman"/>
                <a:ea typeface="华文楷体"/>
                <a:cs typeface="Times New Roman"/>
              </a:rPr>
              <a:t>要</a:t>
            </a:r>
            <a:r>
              <a:rPr lang="zh-CN" altLang="zh-CN" kern="100" dirty="0">
                <a:latin typeface="Times New Roman"/>
                <a:ea typeface="华文楷体"/>
                <a:cs typeface="Times New Roman"/>
              </a:rPr>
              <a:t>发挥党的领导作用，发挥党员</a:t>
            </a:r>
            <a:r>
              <a:rPr lang="zh-CN" altLang="en-US" kern="100" dirty="0">
                <a:latin typeface="Times New Roman"/>
                <a:ea typeface="华文楷体"/>
                <a:cs typeface="Times New Roman"/>
              </a:rPr>
              <a:t>的</a:t>
            </a:r>
            <a:r>
              <a:rPr lang="zh-CN" altLang="zh-CN" kern="100" dirty="0">
                <a:latin typeface="Times New Roman"/>
                <a:ea typeface="华文楷体"/>
                <a:cs typeface="Times New Roman"/>
              </a:rPr>
              <a:t>先锋模范作用，④排除。</a:t>
            </a:r>
            <a:endParaRPr lang="zh-CN" altLang="zh-CN" sz="1050" kern="100" dirty="0">
              <a:effectLst/>
              <a:latin typeface="宋体"/>
              <a:cs typeface="Courier New"/>
            </a:endParaRPr>
          </a:p>
        </p:txBody>
      </p:sp>
    </p:spTree>
    <p:extLst>
      <p:ext uri="{BB962C8B-B14F-4D97-AF65-F5344CB8AC3E}">
        <p14:creationId xmlns:p14="http://schemas.microsoft.com/office/powerpoint/2010/main" val="838700141"/>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450466"/>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辽宁是抗日战争起始地、解放战争转折地、新中国国歌素材地、抗美援朝出征地、共和国工业奠基地、雷锋精神发祥地，与党的民族复兴伟业同频共振，孕育和传承的红色基因融入辽宁人民的血脉，书写了辉煌与荣光。上述成就的取得在于辽宁</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始终坚定不移地坚持中国共产党的坚强领导</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坚持以中国特色社会主义思想引领前进方向</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③</a:t>
            </a:r>
            <a:r>
              <a:rPr lang="zh-CN" altLang="zh-CN" kern="100" dirty="0">
                <a:latin typeface="Times New Roman"/>
                <a:cs typeface="Times New Roman"/>
              </a:rPr>
              <a:t>致力于中华民族有史以来最为广泛而深刻的社会变革</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④</a:t>
            </a:r>
            <a:r>
              <a:rPr lang="zh-CN" altLang="zh-CN" kern="100" dirty="0">
                <a:latin typeface="Times New Roman"/>
                <a:cs typeface="Times New Roman"/>
              </a:rPr>
              <a:t>人民具有中华民族勇敢坚毅和忠诚担当的品质</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2016621" y="5580347"/>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68286710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25341"/>
          </a:xfrm>
        </p:spPr>
        <p:txBody>
          <a:bodyPr/>
          <a:lstStyle/>
          <a:p>
            <a:pPr algn="just">
              <a:lnSpc>
                <a:spcPct val="120000"/>
              </a:lnSpc>
              <a:spcAft>
                <a:spcPts val="0"/>
              </a:spcAft>
            </a:pPr>
            <a:r>
              <a:rPr lang="en-US" altLang="zh-CN" kern="100" dirty="0">
                <a:solidFill>
                  <a:srgbClr val="FF0000"/>
                </a:solidFill>
                <a:latin typeface="Times New Roman"/>
                <a:cs typeface="Courier New"/>
              </a:rPr>
              <a:t>B</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从新民主主义革命到社会主义革命和建设时期，辽宁与党的民族复兴伟业同频共振，书写辉煌，体现出辽宁始终坚持中国共产党的领导，</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符合题意。红色基因融入辽宁人民的血脉，书写辉煌与荣光，强调革命的胜利、社会的发展依靠的是人民的力量，辽宁人民具有中华民族勇敢坚毅和忠诚担当的品质，④符合题意。题干强调的时间阶段是抗日战争至社会主义革命和建设时期，这并未涉及中国特色社会主义，②排除。</a:t>
            </a:r>
            <a:r>
              <a:rPr lang="en-US" altLang="zh-CN" kern="100" dirty="0">
                <a:latin typeface="Times New Roman"/>
                <a:ea typeface="华文楷体"/>
                <a:cs typeface="Courier New"/>
              </a:rPr>
              <a:t>1956</a:t>
            </a:r>
            <a:r>
              <a:rPr lang="zh-CN" altLang="zh-CN" kern="100" dirty="0">
                <a:latin typeface="Times New Roman"/>
                <a:ea typeface="华文楷体"/>
                <a:cs typeface="Times New Roman"/>
              </a:rPr>
              <a:t>年底我国基本完成社会主义改造，确立了社会主义制度，实现了中华民族有史以来最为广泛而深刻的社会变革，材料强调的是党的领导和人民的力量。该选项不是设问原因，</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排除。</a:t>
            </a:r>
            <a:endParaRPr lang="zh-CN" altLang="zh-CN" sz="1050" kern="100" dirty="0">
              <a:effectLst/>
              <a:latin typeface="宋体"/>
              <a:cs typeface="Courier New"/>
            </a:endParaRPr>
          </a:p>
        </p:txBody>
      </p:sp>
    </p:spTree>
    <p:extLst>
      <p:ext uri="{BB962C8B-B14F-4D97-AF65-F5344CB8AC3E}">
        <p14:creationId xmlns:p14="http://schemas.microsoft.com/office/powerpoint/2010/main" val="1635492414"/>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1259867"/>
            <a:ext cx="10693400" cy="4255845"/>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pPr>
            <a:r>
              <a:rPr lang="zh-CN" altLang="zh-CN" kern="100" dirty="0">
                <a:latin typeface="Times New Roman"/>
                <a:ea typeface="华文仿宋"/>
                <a:cs typeface="Times New Roman"/>
              </a:rPr>
              <a:t>新时代党员干部如何坚持党的领导</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(1)</a:t>
            </a:r>
            <a:r>
              <a:rPr lang="zh-CN" altLang="zh-CN" kern="100" dirty="0">
                <a:latin typeface="Times New Roman"/>
                <a:ea typeface="华文仿宋"/>
                <a:cs typeface="Times New Roman"/>
              </a:rPr>
              <a:t>要保持政治定力，深刻领悟</a:t>
            </a:r>
            <a:r>
              <a:rPr lang="en-US" altLang="zh-CN" kern="100" dirty="0">
                <a:latin typeface="宋体"/>
                <a:cs typeface="Times New Roman"/>
              </a:rPr>
              <a:t>“</a:t>
            </a:r>
            <a:r>
              <a:rPr lang="zh-CN" altLang="zh-CN" kern="100" dirty="0">
                <a:latin typeface="Times New Roman"/>
                <a:ea typeface="华文仿宋"/>
                <a:cs typeface="Times New Roman"/>
              </a:rPr>
              <a:t>两个确立</a:t>
            </a:r>
            <a:r>
              <a:rPr lang="en-US" altLang="zh-CN" kern="100" dirty="0">
                <a:latin typeface="宋体"/>
                <a:cs typeface="Times New Roman"/>
              </a:rPr>
              <a:t>”</a:t>
            </a:r>
            <a:r>
              <a:rPr lang="zh-CN" altLang="zh-CN" kern="100" dirty="0">
                <a:latin typeface="Times New Roman"/>
                <a:ea typeface="华文仿宋"/>
                <a:cs typeface="Times New Roman"/>
              </a:rPr>
              <a:t>的决定性意义，增强</a:t>
            </a:r>
            <a:r>
              <a:rPr lang="en-US" altLang="zh-CN" kern="100" dirty="0">
                <a:latin typeface="宋体"/>
                <a:cs typeface="Times New Roman"/>
              </a:rPr>
              <a:t>“</a:t>
            </a:r>
            <a:r>
              <a:rPr lang="zh-CN" altLang="zh-CN" kern="100" dirty="0">
                <a:latin typeface="Times New Roman"/>
                <a:ea typeface="华文仿宋"/>
                <a:cs typeface="Times New Roman"/>
              </a:rPr>
              <a:t>四个意识</a:t>
            </a:r>
            <a:r>
              <a:rPr lang="en-US" altLang="zh-CN" kern="100" dirty="0">
                <a:latin typeface="宋体"/>
                <a:cs typeface="Times New Roman"/>
              </a:rPr>
              <a:t>”</a:t>
            </a:r>
            <a:r>
              <a:rPr lang="zh-CN" altLang="zh-CN" kern="100" dirty="0">
                <a:latin typeface="Times New Roman"/>
                <a:ea typeface="华文仿宋"/>
                <a:cs typeface="Times New Roman"/>
              </a:rPr>
              <a:t>，坚定</a:t>
            </a:r>
            <a:r>
              <a:rPr lang="en-US" altLang="zh-CN" kern="100" dirty="0">
                <a:latin typeface="宋体"/>
                <a:cs typeface="Times New Roman"/>
              </a:rPr>
              <a:t>“</a:t>
            </a:r>
            <a:r>
              <a:rPr lang="zh-CN" altLang="zh-CN" kern="100" dirty="0">
                <a:latin typeface="Times New Roman"/>
                <a:ea typeface="华文仿宋"/>
                <a:cs typeface="Times New Roman"/>
              </a:rPr>
              <a:t>四个自信</a:t>
            </a:r>
            <a:r>
              <a:rPr lang="en-US" altLang="zh-CN" kern="100" dirty="0">
                <a:latin typeface="宋体"/>
                <a:cs typeface="Times New Roman"/>
              </a:rPr>
              <a:t>”</a:t>
            </a:r>
            <a:r>
              <a:rPr lang="zh-CN" altLang="zh-CN" kern="100" dirty="0">
                <a:latin typeface="Times New Roman"/>
                <a:ea typeface="华文仿宋"/>
                <a:cs typeface="Times New Roman"/>
              </a:rPr>
              <a:t>，做到</a:t>
            </a:r>
            <a:r>
              <a:rPr lang="en-US" altLang="zh-CN" kern="100" dirty="0">
                <a:latin typeface="宋体"/>
                <a:cs typeface="Times New Roman"/>
              </a:rPr>
              <a:t>“</a:t>
            </a:r>
            <a:r>
              <a:rPr lang="zh-CN" altLang="zh-CN" kern="100" dirty="0">
                <a:latin typeface="Times New Roman"/>
                <a:ea typeface="华文仿宋"/>
                <a:cs typeface="Times New Roman"/>
              </a:rPr>
              <a:t>两个维护</a:t>
            </a:r>
            <a:r>
              <a:rPr lang="en-US" altLang="zh-CN" kern="100" dirty="0">
                <a:latin typeface="宋体"/>
                <a:cs typeface="Times New Roman"/>
              </a:rPr>
              <a:t>”</a:t>
            </a:r>
            <a:r>
              <a:rPr lang="zh-CN" altLang="zh-CN" kern="100" dirty="0">
                <a:latin typeface="Times New Roman"/>
                <a:ea typeface="华文仿宋"/>
                <a:cs typeface="Times New Roman"/>
              </a:rPr>
              <a:t>，不断提高政治判断力、政治领悟力、政治执行力。</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(2)</a:t>
            </a:r>
            <a:r>
              <a:rPr lang="zh-CN" altLang="zh-CN" kern="100" dirty="0">
                <a:latin typeface="Times New Roman"/>
                <a:ea typeface="华文仿宋"/>
                <a:cs typeface="Times New Roman"/>
              </a:rPr>
              <a:t>自觉在思想上、政治上、行动上同党中央保持高度一致，始终在政治立场、政治方向、政治原则、政治道路上同党中央保持高度一致。</a:t>
            </a:r>
            <a:endParaRPr lang="zh-CN" altLang="zh-CN" sz="1050" kern="100" dirty="0">
              <a:effectLst/>
              <a:latin typeface="宋体"/>
              <a:cs typeface="Courier New"/>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753483"/>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68734938"/>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4613" y="802432"/>
            <a:ext cx="7456488"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descr="zzxh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84773" y="1979947"/>
            <a:ext cx="3514725" cy="252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7683982"/>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547018"/>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诊断式评价</a:t>
            </a:r>
          </a:p>
        </p:txBody>
      </p:sp>
      <p:sp>
        <p:nvSpPr>
          <p:cNvPr id="2" name="副标题 1"/>
          <p:cNvSpPr>
            <a:spLocks noGrp="1"/>
          </p:cNvSpPr>
          <p:nvPr>
            <p:ph type="subTitle" idx="1"/>
          </p:nvPr>
        </p:nvSpPr>
        <p:spPr>
          <a:xfrm>
            <a:off x="415037" y="1655911"/>
            <a:ext cx="10692000" cy="4315027"/>
          </a:xfrm>
        </p:spPr>
        <p:txBody>
          <a:bodyPr/>
          <a:lstStyle/>
          <a:p>
            <a:pPr>
              <a:spcAft>
                <a:spcPts val="0"/>
              </a:spcAft>
            </a:pPr>
            <a:r>
              <a:rPr lang="en-US" altLang="zh-CN" kern="100" dirty="0">
                <a:latin typeface="Times New Roman"/>
                <a:cs typeface="Courier New"/>
              </a:rPr>
              <a:t>1.</a:t>
            </a:r>
            <a:r>
              <a:rPr lang="zh-CN" altLang="zh-CN" kern="100" dirty="0">
                <a:latin typeface="Times New Roman"/>
                <a:cs typeface="Times New Roman"/>
              </a:rPr>
              <a:t>党的领导体现在经济建设、政治建设、文化建设、社会建设、生态文明建设各个领域，体现在党和国家工作的各个方面、各个环节。材料主要说明党的领导</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．是系统的、全面的、整体的　</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．为社会发展提供了强大动力</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．为全面推进</a:t>
            </a:r>
            <a:r>
              <a:rPr lang="en-US" altLang="zh-CN" kern="100" dirty="0">
                <a:latin typeface="宋体"/>
                <a:cs typeface="Times New Roman"/>
              </a:rPr>
              <a:t>“</a:t>
            </a:r>
            <a:r>
              <a:rPr lang="zh-CN" altLang="zh-CN" kern="100" dirty="0">
                <a:latin typeface="Times New Roman"/>
                <a:cs typeface="Times New Roman"/>
              </a:rPr>
              <a:t>五位一体</a:t>
            </a:r>
            <a:r>
              <a:rPr lang="en-US" altLang="zh-CN" kern="100" dirty="0">
                <a:latin typeface="宋体"/>
                <a:cs typeface="Times New Roman"/>
              </a:rPr>
              <a:t>”</a:t>
            </a:r>
            <a:r>
              <a:rPr lang="zh-CN" altLang="zh-CN" kern="100" dirty="0">
                <a:latin typeface="Times New Roman"/>
                <a:cs typeface="Times New Roman"/>
              </a:rPr>
              <a:t>总体布局提供了可靠保障</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．是中国特色社会主义制度的最大优势</a:t>
            </a:r>
            <a:endParaRPr lang="zh-CN" altLang="zh-CN" sz="1050" kern="100" dirty="0">
              <a:latin typeface="宋体"/>
              <a:cs typeface="Courier New"/>
            </a:endParaRPr>
          </a:p>
        </p:txBody>
      </p:sp>
      <p:sp>
        <p:nvSpPr>
          <p:cNvPr id="4" name="矩形 3"/>
          <p:cNvSpPr/>
          <p:nvPr/>
        </p:nvSpPr>
        <p:spPr>
          <a:xfrm>
            <a:off x="326342" y="349211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44886490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918269"/>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．全国宣传思想工作会议强调，做好宣传思想工作，最根本的是加强党对宣传思想工作的领导，旗帜鲜明坚持党管宣传、党管意识形态。做好宣传思想工作，必须加强党的领导是基于</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①党是中国最高政治领导力量，是领导一切的</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②中国特色社会主义最本质的特征是中国共产党的领导</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③党的领导是中国社会历史发展的必然结果</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④全面从严治党是党治国理政最基本的方式</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316817" y="4968279"/>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736822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431800"/>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问题式预习</a:t>
            </a:r>
          </a:p>
        </p:txBody>
      </p:sp>
      <p:sp>
        <p:nvSpPr>
          <p:cNvPr id="3" name="副标题 2"/>
          <p:cNvSpPr>
            <a:spLocks noGrp="1"/>
          </p:cNvSpPr>
          <p:nvPr>
            <p:ph type="subTitle" idx="1"/>
          </p:nvPr>
        </p:nvSpPr>
        <p:spPr>
          <a:xfrm>
            <a:off x="415037" y="1655911"/>
            <a:ext cx="10692000" cy="4255845"/>
          </a:xfrm>
        </p:spPr>
        <p:txBody>
          <a:bodyPr/>
          <a:lstStyle/>
          <a:p>
            <a:pPr algn="just">
              <a:spcAft>
                <a:spcPts val="0"/>
              </a:spcAft>
            </a:pPr>
            <a:r>
              <a:rPr lang="zh-CN" altLang="zh-CN" kern="100" dirty="0">
                <a:latin typeface="Times New Roman"/>
                <a:ea typeface="黑体"/>
                <a:cs typeface="Times New Roman"/>
              </a:rPr>
              <a:t>一、中国共产党是中国特色社会主义事业的领导核心</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．原因：中国共产党领导是中国特色社会主义</a:t>
            </a:r>
            <a:r>
              <a:rPr lang="en-US" altLang="zh-CN" kern="100" dirty="0">
                <a:solidFill>
                  <a:srgbClr val="000000"/>
                </a:solidFill>
                <a:latin typeface="Times New Roman"/>
                <a:ea typeface="华文楷体"/>
                <a:cs typeface="Courier New"/>
              </a:rPr>
              <a:t>______</a:t>
            </a:r>
            <a:r>
              <a:rPr lang="zh-CN" altLang="zh-CN" kern="100" dirty="0">
                <a:latin typeface="Times New Roman"/>
                <a:cs typeface="Times New Roman"/>
              </a:rPr>
              <a:t>的特征，是中国特色社会主义制度的最大优势。</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是党和国家的根本所在、命脉所在，是全国各族人民的利益所系、命运所系。</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．党的领导具有哪些特点？</a:t>
            </a:r>
            <a:endParaRPr lang="zh-CN" altLang="zh-CN" sz="1050" kern="100" dirty="0">
              <a:latin typeface="宋体"/>
              <a:cs typeface="Courier New"/>
            </a:endParaRPr>
          </a:p>
          <a:p>
            <a:pPr algn="just">
              <a:spcAft>
                <a:spcPts val="0"/>
              </a:spcAft>
            </a:pPr>
            <a:r>
              <a:rPr lang="zh-CN" altLang="zh-CN" kern="100" dirty="0">
                <a:solidFill>
                  <a:srgbClr val="FF0000"/>
                </a:solidFill>
                <a:latin typeface="Times New Roman"/>
                <a:ea typeface="华文楷体"/>
                <a:cs typeface="Times New Roman"/>
              </a:rPr>
              <a:t>党的领导是全面的、系统的、整体的，必须全面、系统、整体加以落实。</a:t>
            </a:r>
            <a:endParaRPr lang="zh-CN" altLang="zh-CN" sz="1050" kern="100" dirty="0">
              <a:latin typeface="宋体"/>
              <a:cs typeface="Courier New"/>
            </a:endParaRPr>
          </a:p>
        </p:txBody>
      </p:sp>
      <p:sp>
        <p:nvSpPr>
          <p:cNvPr id="2" name="矩形 1"/>
          <p:cNvSpPr/>
          <p:nvPr/>
        </p:nvSpPr>
        <p:spPr>
          <a:xfrm>
            <a:off x="7957281" y="2356827"/>
            <a:ext cx="1261884" cy="523220"/>
          </a:xfrm>
          <a:prstGeom prst="rect">
            <a:avLst/>
          </a:prstGeom>
        </p:spPr>
        <p:txBody>
          <a:bodyPr wrap="none">
            <a:spAutoFit/>
          </a:bodyPr>
          <a:lstStyle/>
          <a:p>
            <a:r>
              <a:rPr lang="zh-CN" altLang="zh-CN" b="1" dirty="0">
                <a:latin typeface="Times New Roman"/>
                <a:ea typeface="华文楷体"/>
                <a:cs typeface="Times New Roman"/>
              </a:rPr>
              <a:t>最本质</a:t>
            </a:r>
            <a:endParaRPr lang="zh-CN" altLang="en-US" dirty="0"/>
          </a:p>
        </p:txBody>
      </p:sp>
      <p:sp>
        <p:nvSpPr>
          <p:cNvPr id="4" name="矩形 3"/>
          <p:cNvSpPr/>
          <p:nvPr/>
        </p:nvSpPr>
        <p:spPr>
          <a:xfrm>
            <a:off x="6193085" y="2905775"/>
            <a:ext cx="1620957" cy="523220"/>
          </a:xfrm>
          <a:prstGeom prst="rect">
            <a:avLst/>
          </a:prstGeom>
        </p:spPr>
        <p:txBody>
          <a:bodyPr wrap="none">
            <a:spAutoFit/>
          </a:bodyPr>
          <a:lstStyle/>
          <a:p>
            <a:r>
              <a:rPr lang="zh-CN" altLang="zh-CN" b="1" dirty="0">
                <a:latin typeface="Times New Roman"/>
                <a:ea typeface="华文楷体"/>
                <a:cs typeface="Times New Roman"/>
              </a:rPr>
              <a:t>党的领导</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521512"/>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．基层培养，能人回乡，公开选配，有了好班子，村子像样子。</a:t>
            </a:r>
            <a:r>
              <a:rPr lang="zh-CN" altLang="en-US" kern="100" dirty="0">
                <a:latin typeface="Times New Roman"/>
                <a:cs typeface="Times New Roman"/>
              </a:rPr>
              <a:t>能否</a:t>
            </a:r>
            <a:r>
              <a:rPr lang="zh-CN" altLang="zh-CN" kern="100" dirty="0">
                <a:latin typeface="Times New Roman"/>
                <a:cs typeface="Times New Roman"/>
              </a:rPr>
              <a:t>选好</a:t>
            </a:r>
            <a:r>
              <a:rPr lang="en-US" altLang="zh-CN" kern="100" dirty="0">
                <a:latin typeface="宋体"/>
                <a:cs typeface="Times New Roman"/>
              </a:rPr>
              <a:t>“</a:t>
            </a:r>
            <a:r>
              <a:rPr lang="zh-CN" altLang="zh-CN" kern="100" dirty="0">
                <a:latin typeface="Times New Roman"/>
                <a:cs typeface="Times New Roman"/>
              </a:rPr>
              <a:t>领头雁</a:t>
            </a:r>
            <a:r>
              <a:rPr lang="en-US" altLang="zh-CN" kern="100" dirty="0">
                <a:latin typeface="宋体"/>
                <a:cs typeface="Times New Roman"/>
              </a:rPr>
              <a:t>”</a:t>
            </a:r>
            <a:r>
              <a:rPr lang="en-US" altLang="zh-CN" kern="100" dirty="0">
                <a:latin typeface="Times New Roman"/>
                <a:cs typeface="Courier New"/>
              </a:rPr>
              <a:t> </a:t>
            </a:r>
            <a:r>
              <a:rPr lang="zh-CN" altLang="zh-CN" kern="100" dirty="0">
                <a:latin typeface="Times New Roman"/>
                <a:cs typeface="Times New Roman"/>
              </a:rPr>
              <a:t>、配强</a:t>
            </a:r>
            <a:r>
              <a:rPr lang="en-US" altLang="zh-CN" kern="100" dirty="0">
                <a:latin typeface="宋体"/>
                <a:cs typeface="Times New Roman"/>
              </a:rPr>
              <a:t>“</a:t>
            </a:r>
            <a:r>
              <a:rPr lang="zh-CN" altLang="zh-CN" kern="100" dirty="0">
                <a:latin typeface="Times New Roman"/>
                <a:cs typeface="Times New Roman"/>
              </a:rPr>
              <a:t>当家人</a:t>
            </a:r>
            <a:r>
              <a:rPr lang="en-US" altLang="zh-CN" kern="100" dirty="0">
                <a:latin typeface="宋体"/>
                <a:cs typeface="Times New Roman"/>
              </a:rPr>
              <a:t>”</a:t>
            </a:r>
            <a:r>
              <a:rPr lang="zh-CN" altLang="zh-CN" kern="100" dirty="0">
                <a:latin typeface="Times New Roman"/>
                <a:cs typeface="Times New Roman"/>
              </a:rPr>
              <a:t>，决定了农民口袋鼓不鼓、农村环境美不美。为了确保党对基层工作的绝对领导，真正带领农民致富奔小康</a:t>
            </a:r>
            <a:r>
              <a:rPr lang="zh-CN" altLang="en-US" kern="100" dirty="0">
                <a:latin typeface="Times New Roman"/>
                <a:cs typeface="Times New Roman"/>
              </a:rPr>
              <a:t>，</a:t>
            </a:r>
            <a:r>
              <a:rPr lang="zh-CN" altLang="zh-CN" kern="100" dirty="0">
                <a:latin typeface="Times New Roman"/>
                <a:cs typeface="Times New Roman"/>
              </a:rPr>
              <a:t>在天津村级组织换届中，蓟州</a:t>
            </a:r>
            <a:r>
              <a:rPr lang="en-US" altLang="zh-CN" kern="100" dirty="0">
                <a:latin typeface="Times New Roman"/>
                <a:cs typeface="Courier New"/>
              </a:rPr>
              <a:t>949</a:t>
            </a:r>
            <a:r>
              <a:rPr lang="zh-CN" altLang="zh-CN" kern="100" dirty="0">
                <a:latin typeface="Times New Roman"/>
                <a:cs typeface="Times New Roman"/>
              </a:rPr>
              <a:t>个行政村全部实现村党组织书记、村</a:t>
            </a:r>
            <a:r>
              <a:rPr lang="zh-CN" altLang="en-US" kern="100" dirty="0">
                <a:latin typeface="Times New Roman"/>
                <a:cs typeface="Times New Roman"/>
              </a:rPr>
              <a:t>民</a:t>
            </a:r>
            <a:r>
              <a:rPr lang="zh-CN" altLang="zh-CN" kern="100" dirty="0">
                <a:latin typeface="Times New Roman"/>
                <a:cs typeface="Times New Roman"/>
              </a:rPr>
              <a:t>委</a:t>
            </a:r>
            <a:r>
              <a:rPr lang="zh-CN" altLang="en-US" kern="100" dirty="0">
                <a:latin typeface="Times New Roman"/>
                <a:cs typeface="Times New Roman"/>
              </a:rPr>
              <a:t>员</a:t>
            </a:r>
            <a:r>
              <a:rPr lang="zh-CN" altLang="zh-CN" kern="100" dirty="0">
                <a:latin typeface="Times New Roman"/>
                <a:cs typeface="Times New Roman"/>
              </a:rPr>
              <a:t>会主任</a:t>
            </a:r>
            <a:r>
              <a:rPr lang="zh-CN" altLang="zh-CN" kern="100" dirty="0">
                <a:latin typeface="宋体"/>
                <a:cs typeface="Times New Roman"/>
              </a:rPr>
              <a:t>“</a:t>
            </a:r>
            <a:r>
              <a:rPr lang="zh-CN" altLang="zh-CN" kern="100" dirty="0">
                <a:latin typeface="Times New Roman"/>
                <a:cs typeface="Times New Roman"/>
              </a:rPr>
              <a:t>一肩挑</a:t>
            </a:r>
            <a:r>
              <a:rPr lang="zh-CN" altLang="zh-CN" kern="100" dirty="0">
                <a:latin typeface="宋体"/>
                <a:cs typeface="Times New Roman"/>
              </a:rPr>
              <a:t>”</a:t>
            </a:r>
            <a:r>
              <a:rPr lang="zh-CN" altLang="zh-CN" kern="100" dirty="0">
                <a:latin typeface="Times New Roman"/>
                <a:cs typeface="Times New Roman"/>
              </a:rPr>
              <a:t>。这体现了</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．坚持村民自治，落实保证人民当家作主</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．党践行</a:t>
            </a:r>
            <a:r>
              <a:rPr lang="zh-CN" altLang="en-US" kern="100" dirty="0">
                <a:latin typeface="Times New Roman"/>
                <a:cs typeface="Times New Roman"/>
              </a:rPr>
              <a:t>全心全意</a:t>
            </a:r>
            <a:r>
              <a:rPr lang="zh-CN" altLang="zh-CN" kern="100" dirty="0">
                <a:latin typeface="Times New Roman"/>
                <a:cs typeface="Times New Roman"/>
              </a:rPr>
              <a:t>为人民服务的</a:t>
            </a:r>
            <a:r>
              <a:rPr lang="zh-CN" altLang="en-US" kern="100" dirty="0">
                <a:latin typeface="Times New Roman"/>
                <a:cs typeface="Times New Roman"/>
              </a:rPr>
              <a:t>根本</a:t>
            </a:r>
            <a:r>
              <a:rPr lang="zh-CN" altLang="zh-CN" kern="100" dirty="0">
                <a:latin typeface="Times New Roman"/>
                <a:cs typeface="Times New Roman"/>
              </a:rPr>
              <a:t>宗旨</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．坚持和加强党的全面领导，促进农村经济发展</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．党始终走在时代前列</a:t>
            </a:r>
            <a:endParaRPr lang="zh-CN" altLang="zh-CN" sz="1050" kern="100" dirty="0">
              <a:effectLst/>
              <a:latin typeface="宋体"/>
              <a:cs typeface="Courier New"/>
            </a:endParaRPr>
          </a:p>
        </p:txBody>
      </p:sp>
      <p:sp>
        <p:nvSpPr>
          <p:cNvPr id="3" name="矩形 2"/>
          <p:cNvSpPr/>
          <p:nvPr/>
        </p:nvSpPr>
        <p:spPr>
          <a:xfrm>
            <a:off x="324432" y="493227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2617860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918269"/>
          </a:xfrm>
        </p:spPr>
        <p:txBody>
          <a:bodyPr/>
          <a:lstStyle/>
          <a:p>
            <a:pPr algn="just">
              <a:spcAft>
                <a:spcPts val="0"/>
              </a:spcAft>
            </a:pPr>
            <a:r>
              <a:rPr lang="en-US" altLang="zh-CN" kern="100" dirty="0">
                <a:latin typeface="Times New Roman"/>
                <a:cs typeface="Courier New"/>
              </a:rPr>
              <a:t>4</a:t>
            </a:r>
            <a:r>
              <a:rPr lang="zh-CN" altLang="zh-CN" kern="100" dirty="0">
                <a:latin typeface="Times New Roman"/>
                <a:cs typeface="Times New Roman"/>
              </a:rPr>
              <a:t>．某市以习近平新时代中国特色社会主义思想为指导，传承和弘扬红船精神，探索推行以基层党建为引领，自治、法治、德治</a:t>
            </a:r>
            <a:r>
              <a:rPr lang="en-US" altLang="zh-CN" kern="100" dirty="0">
                <a:latin typeface="宋体"/>
                <a:cs typeface="Times New Roman"/>
              </a:rPr>
              <a:t>“</a:t>
            </a:r>
            <a:r>
              <a:rPr lang="zh-CN" altLang="zh-CN" kern="100" dirty="0">
                <a:latin typeface="Times New Roman"/>
                <a:cs typeface="Times New Roman"/>
              </a:rPr>
              <a:t>三治融合</a:t>
            </a:r>
            <a:r>
              <a:rPr lang="en-US" altLang="zh-CN" kern="100" dirty="0">
                <a:latin typeface="宋体"/>
                <a:cs typeface="Times New Roman"/>
              </a:rPr>
              <a:t>”</a:t>
            </a:r>
            <a:r>
              <a:rPr lang="zh-CN" altLang="zh-CN" kern="100" dirty="0">
                <a:latin typeface="Times New Roman"/>
                <a:cs typeface="Times New Roman"/>
              </a:rPr>
              <a:t>的乡村治理路子，努力构建现代乡村治理体系，为乡村振兴提供制度基础和重要保障。这充分证明了党是</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．社会主义现代化事业的管理者和调控者</a:t>
            </a:r>
            <a:r>
              <a:rPr lang="en-US" altLang="zh-CN" kern="100" dirty="0">
                <a:latin typeface="Times New Roman"/>
                <a:cs typeface="Courier New"/>
              </a:rPr>
              <a:t> </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．社会主义一切事务的领导者</a:t>
            </a:r>
            <a:r>
              <a:rPr lang="en-US" altLang="zh-CN" kern="100" dirty="0">
                <a:latin typeface="Times New Roman"/>
                <a:cs typeface="Courier New"/>
              </a:rPr>
              <a:t> </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．社会主义现代化建设的领导核心　　</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．基层政权的建设者和促进者</a:t>
            </a:r>
            <a:endParaRPr lang="zh-CN" altLang="zh-CN" sz="1050" kern="100" dirty="0">
              <a:effectLst/>
              <a:latin typeface="宋体"/>
              <a:cs typeface="Courier New"/>
            </a:endParaRPr>
          </a:p>
        </p:txBody>
      </p:sp>
      <p:sp>
        <p:nvSpPr>
          <p:cNvPr id="3" name="矩形 2"/>
          <p:cNvSpPr/>
          <p:nvPr/>
        </p:nvSpPr>
        <p:spPr>
          <a:xfrm>
            <a:off x="322150" y="4320207"/>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0579753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521512"/>
          </a:xfrm>
        </p:spPr>
        <p:txBody>
          <a:bodyPr/>
          <a:lstStyle/>
          <a:p>
            <a:pPr algn="just">
              <a:spcAft>
                <a:spcPts val="0"/>
              </a:spcAft>
            </a:pPr>
            <a:r>
              <a:rPr lang="en-US" altLang="zh-CN" kern="100" dirty="0">
                <a:latin typeface="Times New Roman"/>
                <a:cs typeface="Courier New"/>
              </a:rPr>
              <a:t>5</a:t>
            </a:r>
            <a:r>
              <a:rPr lang="zh-CN" altLang="zh-CN" kern="100" dirty="0">
                <a:latin typeface="Times New Roman"/>
                <a:cs typeface="Times New Roman"/>
              </a:rPr>
              <a:t>．习近平总书记强调，要以提升组织力为重点，突出政治功能，把企业、农村、机关、学校、科研院所、街道社区、社会组织等基层党组织建设成为宣传党的主张、贯彻党的决定、领导基层治理、团结动员群众、推动改革发展的坚强战斗堡垒。这说明</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党的全面领导、党的全部工作要靠党的坚强组织体系去实现　</a:t>
            </a:r>
            <a:r>
              <a:rPr lang="en-US" altLang="zh-CN" kern="100" dirty="0">
                <a:latin typeface="Times New Roman"/>
                <a:cs typeface="Courier New"/>
              </a:rPr>
              <a:t>②</a:t>
            </a:r>
            <a:r>
              <a:rPr lang="zh-CN" altLang="zh-CN" kern="100" dirty="0">
                <a:latin typeface="Times New Roman"/>
                <a:cs typeface="Times New Roman"/>
              </a:rPr>
              <a:t>把基层党组织和党员队伍建设放在经济社会发展大局中去思考和推进　</a:t>
            </a:r>
            <a:r>
              <a:rPr lang="en-US" altLang="zh-CN" kern="100" dirty="0">
                <a:latin typeface="Times New Roman"/>
                <a:cs typeface="Courier New"/>
              </a:rPr>
              <a:t>③</a:t>
            </a:r>
            <a:r>
              <a:rPr lang="zh-CN" altLang="zh-CN" kern="100" dirty="0">
                <a:latin typeface="Times New Roman"/>
                <a:cs typeface="Times New Roman"/>
              </a:rPr>
              <a:t>提升党的组织力有利于巩固全党全国各族人民团结奋进的共同思想基础　</a:t>
            </a:r>
            <a:r>
              <a:rPr lang="en-US" altLang="zh-CN" kern="100" dirty="0">
                <a:latin typeface="Times New Roman"/>
                <a:cs typeface="Courier New"/>
              </a:rPr>
              <a:t>④</a:t>
            </a:r>
            <a:r>
              <a:rPr lang="zh-CN" altLang="zh-CN" kern="100" dirty="0">
                <a:latin typeface="Times New Roman"/>
                <a:cs typeface="Times New Roman"/>
              </a:rPr>
              <a:t>提升党的组织力有利于完善基层群众自治组织体系</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①③	C</a:t>
            </a:r>
            <a:r>
              <a:rPr lang="zh-CN" altLang="zh-CN" kern="100" dirty="0">
                <a:latin typeface="Times New Roman"/>
                <a:cs typeface="Times New Roman"/>
              </a:rPr>
              <a:t>．</a:t>
            </a:r>
            <a:r>
              <a:rPr lang="en-US" altLang="zh-CN" kern="100" dirty="0">
                <a:latin typeface="Times New Roman"/>
                <a:cs typeface="Courier New"/>
              </a:rPr>
              <a:t>②④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324432" y="5580347"/>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405243408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just">
              <a:lnSpc>
                <a:spcPct val="150000"/>
              </a:lnSpc>
            </a:pPr>
            <a:r>
              <a:rPr lang="zh-CN" altLang="en-US" sz="1200">
                <a:solidFill>
                  <a:srgbClr val="7F7F7F"/>
                </a:solidFill>
                <a:latin typeface="微软雅黑" pitchFamily="34" charset="-122"/>
                <a:ea typeface="微软雅黑" pitchFamily="34" charset="-122"/>
              </a:rPr>
              <a:t>巩固课堂所学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激发学习思维</a:t>
            </a:r>
            <a:endParaRPr lang="en-US" altLang="zh-CN" sz="1200">
              <a:solidFill>
                <a:srgbClr val="7F7F7F"/>
              </a:solidFill>
              <a:latin typeface="微软雅黑" pitchFamily="34" charset="-122"/>
              <a:ea typeface="微软雅黑" pitchFamily="34" charset="-122"/>
            </a:endParaRPr>
          </a:p>
          <a:p>
            <a:pPr algn="just">
              <a:lnSpc>
                <a:spcPct val="150000"/>
              </a:lnSpc>
            </a:pPr>
            <a:r>
              <a:rPr lang="zh-CN" altLang="en-US" sz="1200">
                <a:solidFill>
                  <a:srgbClr val="7F7F7F"/>
                </a:solidFill>
                <a:latin typeface="微软雅黑" pitchFamily="34" charset="-122"/>
                <a:ea typeface="微软雅黑" pitchFamily="34" charset="-122"/>
              </a:rPr>
              <a:t>夯实基础知识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熟悉命题方式</a:t>
            </a:r>
            <a:endParaRPr lang="en-US" altLang="zh-CN" sz="1200">
              <a:solidFill>
                <a:srgbClr val="7F7F7F"/>
              </a:solidFill>
              <a:latin typeface="微软雅黑" pitchFamily="34" charset="-122"/>
              <a:ea typeface="微软雅黑" pitchFamily="34" charset="-122"/>
            </a:endParaRPr>
          </a:p>
          <a:p>
            <a:pPr algn="just">
              <a:lnSpc>
                <a:spcPct val="150000"/>
              </a:lnSpc>
            </a:pPr>
            <a:r>
              <a:rPr lang="zh-CN" altLang="en-US" sz="1200">
                <a:solidFill>
                  <a:srgbClr val="7F7F7F"/>
                </a:solidFill>
                <a:latin typeface="微软雅黑" pitchFamily="34" charset="-122"/>
                <a:ea typeface="微软雅黑" pitchFamily="34" charset="-122"/>
              </a:rPr>
              <a:t>自我检测提能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a:lnSpc>
                <a:spcPct val="150000"/>
              </a:lnSpc>
            </a:pPr>
            <a:r>
              <a:rPr lang="zh-CN" altLang="en-US" sz="1200">
                <a:solidFill>
                  <a:srgbClr val="7F7F7F"/>
                </a:solidFill>
                <a:latin typeface="微软雅黑" pitchFamily="34" charset="-122"/>
                <a:ea typeface="微软雅黑" pitchFamily="34" charset="-122"/>
              </a:rPr>
              <a:t>本节课掌握了哪些考点？</a:t>
            </a:r>
            <a:endParaRPr lang="en-US" altLang="zh-CN" sz="1200">
              <a:solidFill>
                <a:srgbClr val="7F7F7F"/>
              </a:solidFill>
              <a:latin typeface="微软雅黑" pitchFamily="34" charset="-122"/>
              <a:ea typeface="微软雅黑" pitchFamily="34" charset="-122"/>
            </a:endParaRPr>
          </a:p>
          <a:p>
            <a:pPr algn="ctr">
              <a:lnSpc>
                <a:spcPct val="150000"/>
              </a:lnSpc>
            </a:pPr>
            <a:r>
              <a:rPr lang="zh-CN" altLang="en-US" sz="1200">
                <a:solidFill>
                  <a:srgbClr val="7F7F7F"/>
                </a:solidFill>
                <a:latin typeface="微软雅黑" pitchFamily="34" charset="-122"/>
                <a:ea typeface="微软雅黑" pitchFamily="34" charset="-122"/>
              </a:rPr>
              <a:t>本节课还有什么疑问点？</a:t>
            </a:r>
            <a:endParaRPr lang="en-US" altLang="zh-CN" sz="1200">
              <a:solidFill>
                <a:srgbClr val="7F7F7F"/>
              </a:solidFill>
              <a:latin typeface="微软雅黑" pitchFamily="34" charset="-122"/>
              <a:ea typeface="微软雅黑" pitchFamily="34" charset="-122"/>
            </a:endParaRPr>
          </a:p>
        </p:txBody>
      </p:sp>
      <p:grpSp>
        <p:nvGrpSpPr>
          <p:cNvPr id="39947" name="组合 41"/>
          <p:cNvGrpSpPr>
            <a:grpSpLocks/>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a:grpSpLocks/>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76761" y="4936687"/>
            <a:ext cx="5586413" cy="1104918"/>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五</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a:p>
            <a:pPr defTabSz="815975" eaLnBrk="0" hangingPunct="0">
              <a:defRPr/>
            </a:pPr>
            <a:r>
              <a:rPr lang="zh-CN" altLang="en-US"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坚持党的领导</a:t>
            </a:r>
            <a:endParaRPr lang="en-US" altLang="zh-CN"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1" name="矩形 30">
            <a:hlinkClick r:id="rId6" action="ppaction://hlinkfile"/>
          </p:cNvPr>
          <p:cNvSpPr/>
          <p:nvPr/>
        </p:nvSpPr>
        <p:spPr>
          <a:xfrm>
            <a:off x="-107951" y="-108125"/>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5194307"/>
          </a:xfrm>
        </p:spPr>
        <p:txBody>
          <a:bodyPr/>
          <a:lstStyle/>
          <a:p>
            <a:pPr algn="just">
              <a:lnSpc>
                <a:spcPct val="120000"/>
              </a:lnSpc>
              <a:spcAft>
                <a:spcPts val="0"/>
              </a:spcAft>
            </a:pPr>
            <a:r>
              <a:rPr lang="en-US" altLang="zh-CN" kern="100" dirty="0">
                <a:latin typeface="Times New Roman"/>
                <a:cs typeface="Courier New"/>
              </a:rPr>
              <a:t>3</a:t>
            </a:r>
            <a:r>
              <a:rPr lang="zh-CN" altLang="zh-CN" kern="100" dirty="0">
                <a:latin typeface="Times New Roman"/>
                <a:cs typeface="Times New Roman"/>
              </a:rPr>
              <a:t>．坚持党的领导</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(1)</a:t>
            </a:r>
            <a:r>
              <a:rPr lang="zh-CN" altLang="zh-CN" kern="100" dirty="0">
                <a:latin typeface="Times New Roman"/>
                <a:cs typeface="Times New Roman"/>
              </a:rPr>
              <a:t>在我国，中国共产党是</a:t>
            </a:r>
            <a:r>
              <a:rPr lang="en-US" altLang="zh-CN" kern="100" dirty="0">
                <a:solidFill>
                  <a:srgbClr val="000000"/>
                </a:solidFill>
                <a:latin typeface="Times New Roman"/>
                <a:ea typeface="华文楷体"/>
                <a:cs typeface="Courier New"/>
              </a:rPr>
              <a:t>________________</a:t>
            </a:r>
            <a:r>
              <a:rPr lang="zh-CN" altLang="zh-CN" kern="100" dirty="0">
                <a:latin typeface="Times New Roman"/>
                <a:cs typeface="Times New Roman"/>
              </a:rPr>
              <a:t>，总揽全局、协调各方。人大、政府、政协、监察委员会、法院、检察院、军队，各民主党派和无党派人士，各企事业单位，工会、共青团、妇联等群团组织，都要坚持中国共产党领导。</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(2)</a:t>
            </a:r>
            <a:r>
              <a:rPr lang="zh-CN" altLang="zh-CN" kern="100" dirty="0">
                <a:latin typeface="Times New Roman"/>
                <a:cs typeface="Times New Roman"/>
              </a:rPr>
              <a:t>中国共产党是领导中国特色社会主义事业的</a:t>
            </a:r>
            <a:r>
              <a:rPr lang="en-US" altLang="zh-CN" kern="100" dirty="0">
                <a:solidFill>
                  <a:srgbClr val="000000"/>
                </a:solidFill>
                <a:latin typeface="Times New Roman"/>
                <a:ea typeface="华文楷体"/>
                <a:cs typeface="Courier New"/>
              </a:rPr>
              <a:t>____</a:t>
            </a:r>
            <a:r>
              <a:rPr lang="zh-CN" altLang="zh-CN" kern="100" dirty="0">
                <a:latin typeface="Times New Roman"/>
                <a:cs typeface="Times New Roman"/>
              </a:rPr>
              <a:t>力量，一切工作都要坚持党的领导。党领导人民发展社会主义市场经济，发展社会主义民主政治，发展社会主义先进文化，构建社会主义和谐社会，建设社会主义生态文明，等等。我们要把党的领导落实到改革发展稳定、内政外交国防、治党治国治军等各领域各方面各环节。</a:t>
            </a:r>
            <a:endParaRPr lang="zh-CN" altLang="zh-CN" sz="1050" kern="100" dirty="0">
              <a:effectLst/>
              <a:latin typeface="宋体"/>
              <a:cs typeface="Courier New"/>
            </a:endParaRPr>
          </a:p>
        </p:txBody>
      </p:sp>
      <p:sp>
        <p:nvSpPr>
          <p:cNvPr id="2" name="矩形 1"/>
          <p:cNvSpPr/>
          <p:nvPr/>
        </p:nvSpPr>
        <p:spPr>
          <a:xfrm>
            <a:off x="4428889" y="1295871"/>
            <a:ext cx="3057247" cy="523220"/>
          </a:xfrm>
          <a:prstGeom prst="rect">
            <a:avLst/>
          </a:prstGeom>
        </p:spPr>
        <p:txBody>
          <a:bodyPr wrap="none">
            <a:spAutoFit/>
          </a:bodyPr>
          <a:lstStyle/>
          <a:p>
            <a:r>
              <a:rPr lang="zh-CN" altLang="zh-CN" b="1" dirty="0">
                <a:latin typeface="Times New Roman"/>
                <a:ea typeface="华文楷体"/>
                <a:cs typeface="Times New Roman"/>
              </a:rPr>
              <a:t>最高政治领导力量</a:t>
            </a:r>
            <a:endParaRPr lang="zh-CN" altLang="en-US" dirty="0"/>
          </a:p>
        </p:txBody>
      </p:sp>
      <p:sp>
        <p:nvSpPr>
          <p:cNvPr id="4" name="矩形 3"/>
          <p:cNvSpPr/>
          <p:nvPr/>
        </p:nvSpPr>
        <p:spPr>
          <a:xfrm>
            <a:off x="7669249" y="3328935"/>
            <a:ext cx="902811" cy="523220"/>
          </a:xfrm>
          <a:prstGeom prst="rect">
            <a:avLst/>
          </a:prstGeom>
        </p:spPr>
        <p:txBody>
          <a:bodyPr wrap="none">
            <a:spAutoFit/>
          </a:bodyPr>
          <a:lstStyle/>
          <a:p>
            <a:r>
              <a:rPr lang="zh-CN" altLang="zh-CN" b="1" dirty="0">
                <a:latin typeface="Times New Roman"/>
                <a:ea typeface="华文楷体"/>
                <a:cs typeface="Times New Roman"/>
              </a:rPr>
              <a:t>核心</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5"/>
          <p:cNvSpPr>
            <a:spLocks noGrp="1"/>
          </p:cNvSpPr>
          <p:nvPr>
            <p:ph type="subTitle" idx="1"/>
          </p:nvPr>
        </p:nvSpPr>
        <p:spPr>
          <a:xfrm>
            <a:off x="415037" y="755811"/>
            <a:ext cx="10692000" cy="4847224"/>
          </a:xfrm>
        </p:spPr>
        <p:txBody>
          <a:bodyPr/>
          <a:lstStyle/>
          <a:p>
            <a:pPr algn="just">
              <a:spcAft>
                <a:spcPts val="0"/>
              </a:spcAft>
            </a:pPr>
            <a:r>
              <a:rPr lang="en-US" altLang="zh-CN" kern="100" dirty="0">
                <a:latin typeface="Times New Roman"/>
                <a:cs typeface="Courier New"/>
              </a:rPr>
              <a:t>4</a:t>
            </a:r>
            <a:r>
              <a:rPr lang="zh-CN" altLang="zh-CN" kern="100" dirty="0">
                <a:latin typeface="Times New Roman"/>
                <a:cs typeface="Times New Roman"/>
              </a:rPr>
              <a:t>．意义</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走过百年奋斗历程，中国共产党在革命性锻造中更加坚强有力，党的</a:t>
            </a:r>
            <a:r>
              <a:rPr lang="en-US" altLang="zh-CN" kern="100" dirty="0">
                <a:solidFill>
                  <a:srgbClr val="000000"/>
                </a:solidFill>
                <a:latin typeface="Times New Roman"/>
                <a:ea typeface="华文楷体"/>
                <a:cs typeface="Courier New"/>
              </a:rPr>
              <a:t>__________</a:t>
            </a:r>
            <a:r>
              <a:rPr lang="zh-CN" altLang="zh-CN" kern="100" dirty="0">
                <a:latin typeface="Times New Roman"/>
                <a:cs typeface="Times New Roman"/>
              </a:rPr>
              <a:t>、</a:t>
            </a:r>
            <a:r>
              <a:rPr lang="en-US" altLang="zh-CN" kern="100" dirty="0">
                <a:solidFill>
                  <a:srgbClr val="000000"/>
                </a:solidFill>
                <a:latin typeface="Times New Roman"/>
                <a:ea typeface="华文楷体"/>
                <a:cs typeface="Courier New"/>
              </a:rPr>
              <a:t>__________</a:t>
            </a:r>
            <a:r>
              <a:rPr lang="zh-CN" altLang="zh-CN" kern="100" dirty="0">
                <a:latin typeface="Times New Roman"/>
                <a:cs typeface="Times New Roman"/>
              </a:rPr>
              <a:t>、群众组织力、社会号召力显著增强，党同人民群众始终保持血肉联系。</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中国共产党在世界形势深刻变化的历史进程中始终走在</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，在应对国内外各种风险和考验的历史进程中始终成为全国人民的主心骨，在坚持和发展中国特色社会主义的历史进程中始终成为</a:t>
            </a:r>
            <a:r>
              <a:rPr lang="en-US" altLang="zh-CN" kern="100" dirty="0">
                <a:solidFill>
                  <a:srgbClr val="000000"/>
                </a:solidFill>
                <a:latin typeface="Times New Roman"/>
                <a:ea typeface="华文楷体"/>
                <a:cs typeface="Courier New"/>
              </a:rPr>
              <a:t>____________</a:t>
            </a:r>
            <a:r>
              <a:rPr lang="zh-CN" altLang="zh-CN" kern="100" dirty="0">
                <a:latin typeface="Times New Roman"/>
                <a:cs typeface="Times New Roman"/>
              </a:rPr>
              <a:t>。</a:t>
            </a:r>
            <a:endParaRPr lang="zh-CN" altLang="zh-CN" sz="1050" kern="100" dirty="0">
              <a:latin typeface="宋体"/>
              <a:cs typeface="Courier New"/>
            </a:endParaRPr>
          </a:p>
        </p:txBody>
      </p:sp>
      <p:sp>
        <p:nvSpPr>
          <p:cNvPr id="2" name="矩形 1"/>
          <p:cNvSpPr/>
          <p:nvPr/>
        </p:nvSpPr>
        <p:spPr>
          <a:xfrm>
            <a:off x="1188529" y="2015951"/>
            <a:ext cx="1980029" cy="523220"/>
          </a:xfrm>
          <a:prstGeom prst="rect">
            <a:avLst/>
          </a:prstGeom>
        </p:spPr>
        <p:txBody>
          <a:bodyPr wrap="none">
            <a:spAutoFit/>
          </a:bodyPr>
          <a:lstStyle/>
          <a:p>
            <a:r>
              <a:rPr lang="zh-CN" altLang="zh-CN" b="1" dirty="0">
                <a:latin typeface="Times New Roman"/>
                <a:ea typeface="华文楷体"/>
                <a:cs typeface="Times New Roman"/>
              </a:rPr>
              <a:t>政治领导力</a:t>
            </a:r>
            <a:endParaRPr lang="zh-CN" altLang="en-US" dirty="0"/>
          </a:p>
        </p:txBody>
      </p:sp>
      <p:sp>
        <p:nvSpPr>
          <p:cNvPr id="3" name="矩形 2"/>
          <p:cNvSpPr/>
          <p:nvPr/>
        </p:nvSpPr>
        <p:spPr>
          <a:xfrm>
            <a:off x="3240948" y="2032791"/>
            <a:ext cx="1980029" cy="523220"/>
          </a:xfrm>
          <a:prstGeom prst="rect">
            <a:avLst/>
          </a:prstGeom>
        </p:spPr>
        <p:txBody>
          <a:bodyPr wrap="none">
            <a:spAutoFit/>
          </a:bodyPr>
          <a:lstStyle/>
          <a:p>
            <a:r>
              <a:rPr lang="zh-CN" altLang="zh-CN" b="1" dirty="0">
                <a:latin typeface="Times New Roman"/>
                <a:ea typeface="华文楷体"/>
                <a:cs typeface="Times New Roman"/>
              </a:rPr>
              <a:t>思想引领力</a:t>
            </a:r>
            <a:endParaRPr lang="zh-CN" altLang="en-US" dirty="0"/>
          </a:p>
        </p:txBody>
      </p:sp>
      <p:sp>
        <p:nvSpPr>
          <p:cNvPr id="4" name="矩形 3"/>
          <p:cNvSpPr/>
          <p:nvPr/>
        </p:nvSpPr>
        <p:spPr>
          <a:xfrm>
            <a:off x="9468672" y="3204083"/>
            <a:ext cx="1620957" cy="523220"/>
          </a:xfrm>
          <a:prstGeom prst="rect">
            <a:avLst/>
          </a:prstGeom>
        </p:spPr>
        <p:txBody>
          <a:bodyPr wrap="none">
            <a:spAutoFit/>
          </a:bodyPr>
          <a:lstStyle/>
          <a:p>
            <a:r>
              <a:rPr lang="zh-CN" altLang="zh-CN" b="1" dirty="0">
                <a:latin typeface="Times New Roman"/>
                <a:ea typeface="华文楷体"/>
                <a:cs typeface="Times New Roman"/>
              </a:rPr>
              <a:t>时代前列</a:t>
            </a:r>
            <a:endParaRPr lang="zh-CN" altLang="en-US" dirty="0"/>
          </a:p>
        </p:txBody>
      </p:sp>
      <p:sp>
        <p:nvSpPr>
          <p:cNvPr id="5" name="矩形 4"/>
          <p:cNvSpPr/>
          <p:nvPr/>
        </p:nvSpPr>
        <p:spPr>
          <a:xfrm>
            <a:off x="432445" y="4985119"/>
            <a:ext cx="2339102" cy="523220"/>
          </a:xfrm>
          <a:prstGeom prst="rect">
            <a:avLst/>
          </a:prstGeom>
        </p:spPr>
        <p:txBody>
          <a:bodyPr wrap="none">
            <a:spAutoFit/>
          </a:bodyPr>
          <a:lstStyle/>
          <a:p>
            <a:r>
              <a:rPr lang="zh-CN" altLang="zh-CN" b="1" dirty="0">
                <a:latin typeface="Times New Roman"/>
                <a:ea typeface="华文楷体"/>
                <a:cs typeface="Times New Roman"/>
              </a:rPr>
              <a:t>坚强领导核心</a:t>
            </a:r>
            <a:endParaRPr lang="zh-CN" altLang="en-US" dirty="0"/>
          </a:p>
        </p:txBody>
      </p:sp>
    </p:spTree>
    <p:extLst>
      <p:ext uri="{BB962C8B-B14F-4D97-AF65-F5344CB8AC3E}">
        <p14:creationId xmlns:p14="http://schemas.microsoft.com/office/powerpoint/2010/main" val="260989219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randombar(horizont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049361"/>
          </a:xfrm>
        </p:spPr>
        <p:txBody>
          <a:bodyPr/>
          <a:lstStyle/>
          <a:p>
            <a:pPr lvl="0" algn="just">
              <a:spcAft>
                <a:spcPts val="0"/>
              </a:spcAft>
            </a:pPr>
            <a:r>
              <a:rPr lang="en-US" altLang="zh-CN" kern="100" dirty="0">
                <a:solidFill>
                  <a:prstClr val="black"/>
                </a:solidFill>
                <a:latin typeface="Times New Roman"/>
                <a:ea typeface="黑体"/>
                <a:cs typeface="Courier New"/>
              </a:rPr>
              <a:t>[</a:t>
            </a:r>
            <a:r>
              <a:rPr lang="zh-CN" altLang="zh-CN" kern="100" dirty="0">
                <a:solidFill>
                  <a:prstClr val="black"/>
                </a:solidFill>
                <a:latin typeface="Times New Roman"/>
                <a:ea typeface="黑体"/>
                <a:cs typeface="Times New Roman"/>
              </a:rPr>
              <a:t>新词速递</a:t>
            </a:r>
            <a:r>
              <a:rPr lang="en-US" altLang="zh-CN" kern="100" dirty="0">
                <a:solidFill>
                  <a:prstClr val="black"/>
                </a:solidFill>
                <a:latin typeface="Times New Roman"/>
                <a:ea typeface="黑体"/>
                <a:cs typeface="Courier New"/>
              </a:rPr>
              <a:t>]</a:t>
            </a:r>
            <a:r>
              <a:rPr lang="zh-CN" altLang="zh-CN" kern="100" dirty="0">
                <a:solidFill>
                  <a:prstClr val="black"/>
                </a:solidFill>
                <a:latin typeface="Times New Roman"/>
                <a:ea typeface="华文楷体"/>
                <a:cs typeface="Times New Roman"/>
              </a:rPr>
              <a:t>党的领导是全面的、系统的、整体的，是指党的领导必须体现到经济建设、政治建设、文化建设、社会建设、生态文明建设和国防军队、祖国统一、外交工作、党的建设等各方面。哪个领域、哪个方面、哪个环节缺失了弱化了，都会削弱党的力量，损害党和国家事业。</a:t>
            </a:r>
            <a:endParaRPr lang="zh-CN" altLang="zh-CN" sz="1050" kern="100" dirty="0">
              <a:solidFill>
                <a:prstClr val="black"/>
              </a:solidFill>
              <a:latin typeface="宋体"/>
              <a:cs typeface="Courier New"/>
            </a:endParaRPr>
          </a:p>
        </p:txBody>
      </p:sp>
    </p:spTree>
    <p:extLst>
      <p:ext uri="{BB962C8B-B14F-4D97-AF65-F5344CB8AC3E}">
        <p14:creationId xmlns:p14="http://schemas.microsoft.com/office/powerpoint/2010/main" val="850260160"/>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39787"/>
            <a:ext cx="10692000" cy="5711372"/>
          </a:xfrm>
        </p:spPr>
        <p:txBody>
          <a:bodyPr/>
          <a:lstStyle/>
          <a:p>
            <a:pPr algn="just">
              <a:lnSpc>
                <a:spcPct val="120000"/>
              </a:lnSpc>
              <a:spcAft>
                <a:spcPts val="0"/>
              </a:spcAft>
            </a:pPr>
            <a:r>
              <a:rPr lang="zh-CN" altLang="zh-CN" kern="100" dirty="0">
                <a:latin typeface="Times New Roman"/>
                <a:ea typeface="黑体"/>
                <a:cs typeface="Times New Roman"/>
              </a:rPr>
              <a:t>二、新时代坚持和加强党的全面领导</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1</a:t>
            </a:r>
            <a:r>
              <a:rPr lang="zh-CN" altLang="zh-CN" kern="100" dirty="0">
                <a:latin typeface="Times New Roman"/>
                <a:cs typeface="Times New Roman"/>
              </a:rPr>
              <a:t>．必要性：坚持党的全面领导是坚持和发展中国特色社会主义的</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。全面建设社会主义现代化国家、全面推进中华民族伟大复兴，关键在党。</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2</a:t>
            </a:r>
            <a:r>
              <a:rPr lang="zh-CN" altLang="zh-CN" kern="100" dirty="0">
                <a:latin typeface="Times New Roman"/>
                <a:cs typeface="Times New Roman"/>
              </a:rPr>
              <a:t>．坚持和加强党中央集中统一领导</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(1)</a:t>
            </a:r>
            <a:r>
              <a:rPr lang="zh-CN" altLang="zh-CN" kern="100" dirty="0">
                <a:latin typeface="Times New Roman"/>
                <a:cs typeface="Times New Roman"/>
              </a:rPr>
              <a:t>坚持党的领导，首先是坚持</a:t>
            </a:r>
            <a:r>
              <a:rPr lang="en-US" altLang="zh-CN" kern="100" dirty="0">
                <a:solidFill>
                  <a:srgbClr val="000000"/>
                </a:solidFill>
                <a:latin typeface="Times New Roman"/>
                <a:ea typeface="华文楷体"/>
                <a:cs typeface="Courier New"/>
              </a:rPr>
              <a:t>__________</a:t>
            </a:r>
            <a:r>
              <a:rPr lang="zh-CN" altLang="zh-CN" kern="100" dirty="0">
                <a:latin typeface="Times New Roman"/>
                <a:cs typeface="Times New Roman"/>
              </a:rPr>
              <a:t>和集中统一领导，这是党的领导的最高原则，任何时候任何情况下都不能含糊、不能动摇。</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(2)</a:t>
            </a:r>
            <a:r>
              <a:rPr lang="zh-CN" altLang="zh-CN" kern="100" dirty="0">
                <a:latin typeface="Times New Roman"/>
                <a:cs typeface="Times New Roman"/>
              </a:rPr>
              <a:t>我们要深刻领悟</a:t>
            </a:r>
            <a:r>
              <a:rPr lang="en-US" altLang="zh-CN" kern="100" dirty="0">
                <a:latin typeface="宋体"/>
                <a:cs typeface="Times New Roman"/>
              </a:rPr>
              <a:t>“</a:t>
            </a:r>
            <a:r>
              <a:rPr lang="zh-CN" altLang="zh-CN" kern="100" dirty="0">
                <a:latin typeface="Times New Roman"/>
                <a:cs typeface="Times New Roman"/>
              </a:rPr>
              <a:t>两个确立</a:t>
            </a:r>
            <a:r>
              <a:rPr lang="en-US" altLang="zh-CN" kern="100" dirty="0">
                <a:latin typeface="宋体"/>
                <a:cs typeface="Times New Roman"/>
              </a:rPr>
              <a:t>”</a:t>
            </a:r>
            <a:r>
              <a:rPr lang="zh-CN" altLang="zh-CN" kern="100" dirty="0">
                <a:latin typeface="Times New Roman"/>
                <a:cs typeface="Times New Roman"/>
              </a:rPr>
              <a:t>的决定性意义，增强</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、大局意识、</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、看齐意识，自觉在思想上政治上行动上同党中央保持高度一致，坚决维护习近平总书记党中央的核心、全党的核心地位，坚决维护党中央权威和集中统一领导。</a:t>
            </a:r>
            <a:endParaRPr lang="zh-CN" altLang="zh-CN" sz="1050" kern="100" dirty="0">
              <a:effectLst/>
              <a:latin typeface="宋体"/>
              <a:cs typeface="Courier New"/>
            </a:endParaRPr>
          </a:p>
        </p:txBody>
      </p:sp>
      <p:sp>
        <p:nvSpPr>
          <p:cNvPr id="3" name="矩形 2"/>
          <p:cNvSpPr/>
          <p:nvPr/>
        </p:nvSpPr>
        <p:spPr>
          <a:xfrm>
            <a:off x="396441" y="1600743"/>
            <a:ext cx="1620957" cy="523220"/>
          </a:xfrm>
          <a:prstGeom prst="rect">
            <a:avLst/>
          </a:prstGeom>
        </p:spPr>
        <p:txBody>
          <a:bodyPr wrap="none">
            <a:spAutoFit/>
          </a:bodyPr>
          <a:lstStyle/>
          <a:p>
            <a:r>
              <a:rPr lang="zh-CN" altLang="zh-CN" b="1" dirty="0">
                <a:latin typeface="Times New Roman"/>
                <a:ea typeface="华文楷体"/>
                <a:cs typeface="Times New Roman"/>
              </a:rPr>
              <a:t>必由之路</a:t>
            </a:r>
            <a:endParaRPr lang="zh-CN" altLang="en-US" dirty="0"/>
          </a:p>
        </p:txBody>
      </p:sp>
      <p:sp>
        <p:nvSpPr>
          <p:cNvPr id="4" name="矩形 3"/>
          <p:cNvSpPr/>
          <p:nvPr/>
        </p:nvSpPr>
        <p:spPr>
          <a:xfrm>
            <a:off x="5149160" y="3096071"/>
            <a:ext cx="1980029" cy="523220"/>
          </a:xfrm>
          <a:prstGeom prst="rect">
            <a:avLst/>
          </a:prstGeom>
        </p:spPr>
        <p:txBody>
          <a:bodyPr wrap="none">
            <a:spAutoFit/>
          </a:bodyPr>
          <a:lstStyle/>
          <a:p>
            <a:r>
              <a:rPr lang="zh-CN" altLang="zh-CN" b="1" dirty="0">
                <a:latin typeface="Times New Roman"/>
                <a:ea typeface="华文楷体"/>
                <a:cs typeface="Times New Roman"/>
              </a:rPr>
              <a:t>党中央权威</a:t>
            </a:r>
            <a:endParaRPr lang="zh-CN" altLang="en-US" dirty="0"/>
          </a:p>
        </p:txBody>
      </p:sp>
      <p:sp>
        <p:nvSpPr>
          <p:cNvPr id="5" name="矩形 4"/>
          <p:cNvSpPr/>
          <p:nvPr/>
        </p:nvSpPr>
        <p:spPr>
          <a:xfrm>
            <a:off x="8749369" y="4140187"/>
            <a:ext cx="1620957" cy="523220"/>
          </a:xfrm>
          <a:prstGeom prst="rect">
            <a:avLst/>
          </a:prstGeom>
        </p:spPr>
        <p:txBody>
          <a:bodyPr wrap="none">
            <a:spAutoFit/>
          </a:bodyPr>
          <a:lstStyle/>
          <a:p>
            <a:r>
              <a:rPr lang="zh-CN" altLang="zh-CN" b="1" dirty="0">
                <a:latin typeface="Times New Roman"/>
                <a:ea typeface="华文楷体"/>
                <a:cs typeface="Times New Roman"/>
              </a:rPr>
              <a:t>政治意识</a:t>
            </a:r>
            <a:endParaRPr lang="zh-CN" altLang="en-US" dirty="0"/>
          </a:p>
        </p:txBody>
      </p:sp>
      <p:sp>
        <p:nvSpPr>
          <p:cNvPr id="6" name="矩形 5"/>
          <p:cNvSpPr/>
          <p:nvPr/>
        </p:nvSpPr>
        <p:spPr>
          <a:xfrm>
            <a:off x="1872605" y="4641510"/>
            <a:ext cx="1620957" cy="523220"/>
          </a:xfrm>
          <a:prstGeom prst="rect">
            <a:avLst/>
          </a:prstGeom>
        </p:spPr>
        <p:txBody>
          <a:bodyPr wrap="none">
            <a:spAutoFit/>
          </a:bodyPr>
          <a:lstStyle/>
          <a:p>
            <a:r>
              <a:rPr lang="zh-CN" altLang="zh-CN" b="1" dirty="0">
                <a:latin typeface="Times New Roman"/>
                <a:ea typeface="华文楷体"/>
                <a:cs typeface="Times New Roman"/>
              </a:rPr>
              <a:t>核心意识</a:t>
            </a:r>
            <a:endParaRPr lang="zh-CN" altLang="en-US" dirty="0"/>
          </a:p>
        </p:txBody>
      </p:sp>
    </p:spTree>
    <p:extLst>
      <p:ext uri="{BB962C8B-B14F-4D97-AF65-F5344CB8AC3E}">
        <p14:creationId xmlns:p14="http://schemas.microsoft.com/office/powerpoint/2010/main" val="26169587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640740"/>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．坚持不懈用习近平新时代中国特色社会主义思想凝心铸魂</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习近平新时代中国特色社会主义思想，明确坚持和发展中国特色社会主义的</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，提出一系列治国理政新理念新思想新战略，实现了</a:t>
            </a:r>
            <a:r>
              <a:rPr lang="en-US" altLang="zh-CN" kern="100" dirty="0">
                <a:solidFill>
                  <a:srgbClr val="000000"/>
                </a:solidFill>
                <a:latin typeface="Times New Roman"/>
                <a:ea typeface="华文楷体"/>
                <a:cs typeface="Courier New"/>
              </a:rPr>
              <a:t>______________________</a:t>
            </a:r>
            <a:r>
              <a:rPr lang="zh-CN" altLang="zh-CN" kern="100" dirty="0">
                <a:latin typeface="Times New Roman"/>
                <a:cs typeface="Times New Roman"/>
              </a:rPr>
              <a:t>新的飞跃。</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坚持不懈用习近平新时代中国特色社会主义思想武装头脑、指导实践、推动工作，为新时代党和国家事业发展提供了</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a:t>
            </a:r>
            <a:endParaRPr lang="zh-CN" altLang="zh-CN" sz="1050" kern="100" dirty="0">
              <a:effectLst/>
              <a:latin typeface="宋体"/>
              <a:cs typeface="Courier New"/>
            </a:endParaRPr>
          </a:p>
        </p:txBody>
      </p:sp>
      <p:sp>
        <p:nvSpPr>
          <p:cNvPr id="3" name="矩形 2"/>
          <p:cNvSpPr/>
          <p:nvPr/>
        </p:nvSpPr>
        <p:spPr>
          <a:xfrm>
            <a:off x="2232645" y="2015951"/>
            <a:ext cx="1620957" cy="523220"/>
          </a:xfrm>
          <a:prstGeom prst="rect">
            <a:avLst/>
          </a:prstGeom>
        </p:spPr>
        <p:txBody>
          <a:bodyPr wrap="none">
            <a:spAutoFit/>
          </a:bodyPr>
          <a:lstStyle/>
          <a:p>
            <a:r>
              <a:rPr lang="zh-CN" altLang="zh-CN" b="1" dirty="0">
                <a:latin typeface="Times New Roman"/>
                <a:ea typeface="华文楷体"/>
                <a:cs typeface="Times New Roman"/>
              </a:rPr>
              <a:t>基本方略</a:t>
            </a:r>
            <a:endParaRPr lang="zh-CN" altLang="en-US" dirty="0"/>
          </a:p>
        </p:txBody>
      </p:sp>
      <p:sp>
        <p:nvSpPr>
          <p:cNvPr id="4" name="矩形 3"/>
          <p:cNvSpPr/>
          <p:nvPr/>
        </p:nvSpPr>
        <p:spPr>
          <a:xfrm>
            <a:off x="1476561" y="2608855"/>
            <a:ext cx="4134465" cy="523220"/>
          </a:xfrm>
          <a:prstGeom prst="rect">
            <a:avLst/>
          </a:prstGeom>
        </p:spPr>
        <p:txBody>
          <a:bodyPr wrap="none">
            <a:spAutoFit/>
          </a:bodyPr>
          <a:lstStyle/>
          <a:p>
            <a:r>
              <a:rPr lang="zh-CN" altLang="zh-CN" b="1" dirty="0">
                <a:latin typeface="Times New Roman"/>
                <a:ea typeface="华文楷体"/>
                <a:cs typeface="Times New Roman"/>
              </a:rPr>
              <a:t>马克思主义中国化时代化</a:t>
            </a:r>
            <a:endParaRPr lang="zh-CN" altLang="en-US" dirty="0"/>
          </a:p>
        </p:txBody>
      </p:sp>
      <p:sp>
        <p:nvSpPr>
          <p:cNvPr id="5" name="矩形 4"/>
          <p:cNvSpPr/>
          <p:nvPr/>
        </p:nvSpPr>
        <p:spPr>
          <a:xfrm>
            <a:off x="8568572" y="3816151"/>
            <a:ext cx="1620957" cy="523220"/>
          </a:xfrm>
          <a:prstGeom prst="rect">
            <a:avLst/>
          </a:prstGeom>
        </p:spPr>
        <p:txBody>
          <a:bodyPr wrap="none">
            <a:spAutoFit/>
          </a:bodyPr>
          <a:lstStyle/>
          <a:p>
            <a:r>
              <a:rPr lang="zh-CN" altLang="zh-CN" b="1" dirty="0">
                <a:latin typeface="Times New Roman"/>
                <a:ea typeface="华文楷体"/>
                <a:cs typeface="Times New Roman"/>
              </a:rPr>
              <a:t>根本遵循</a:t>
            </a:r>
            <a:endParaRPr lang="zh-CN" altLang="en-US" dirty="0"/>
          </a:p>
        </p:txBody>
      </p:sp>
    </p:spTree>
    <p:extLst>
      <p:ext uri="{BB962C8B-B14F-4D97-AF65-F5344CB8AC3E}">
        <p14:creationId xmlns:p14="http://schemas.microsoft.com/office/powerpoint/2010/main" val="51736400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24530"/>
          </a:xfrm>
        </p:spPr>
        <p:txBody>
          <a:bodyPr/>
          <a:lstStyle/>
          <a:p>
            <a:pPr algn="just">
              <a:spcAft>
                <a:spcPts val="0"/>
              </a:spcAft>
            </a:pPr>
            <a:r>
              <a:rPr lang="en-US" altLang="zh-CN" kern="100" dirty="0">
                <a:latin typeface="Times New Roman"/>
                <a:cs typeface="Courier New"/>
              </a:rPr>
              <a:t>4</a:t>
            </a:r>
            <a:r>
              <a:rPr lang="zh-CN" altLang="zh-CN" kern="100" dirty="0">
                <a:latin typeface="Times New Roman"/>
                <a:cs typeface="Times New Roman"/>
              </a:rPr>
              <a:t>．建立健全党的领导制度体系</a:t>
            </a:r>
            <a:endParaRPr lang="zh-CN" altLang="zh-CN" sz="1050" kern="100" dirty="0">
              <a:effectLst/>
              <a:latin typeface="宋体"/>
              <a:cs typeface="Courier New"/>
            </a:endParaRPr>
          </a:p>
        </p:txBody>
      </p:sp>
      <p:pic>
        <p:nvPicPr>
          <p:cNvPr id="1026" name="Picture 2" descr="ZZ116-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60637" y="1583903"/>
            <a:ext cx="6000750" cy="348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66093812"/>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TotalTime>
  <Words>3398</Words>
  <Application>Microsoft Office PowerPoint</Application>
  <PresentationFormat>自定义</PresentationFormat>
  <Paragraphs>172</Paragraphs>
  <Slides>34</Slides>
  <Notes>12</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34</vt:i4>
      </vt:variant>
    </vt:vector>
  </HeadingPairs>
  <TitlesOfParts>
    <vt:vector size="48" baseType="lpstr">
      <vt:lpstr>HelveticaNeueLT Pro 67 MdCn</vt:lpstr>
      <vt:lpstr>等线</vt:lpstr>
      <vt:lpstr>等线 Light</vt:lpstr>
      <vt:lpstr>黑体</vt:lpstr>
      <vt:lpstr>华文细黑</vt:lpstr>
      <vt:lpstr>宋体</vt:lpstr>
      <vt:lpstr>微软雅黑</vt:lpstr>
      <vt:lpstr>Arial</vt:lpstr>
      <vt:lpstr>Calibri</vt:lpstr>
      <vt:lpstr>Calibri Light</vt:lpstr>
      <vt:lpstr>Times New Roman</vt:lpstr>
      <vt:lpstr>Office 主题</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li</cp:lastModifiedBy>
  <cp:revision>1345</cp:revision>
  <dcterms:created xsi:type="dcterms:W3CDTF">2016-06-29T09:22:00Z</dcterms:created>
  <dcterms:modified xsi:type="dcterms:W3CDTF">2026-02-05T07:00:31Z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2052-12.1.0.22529</vt:lpwstr>
  </property>
</Properties>
</file>