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0"/>
  </p:notesMasterIdLst>
  <p:handoutMasterIdLst>
    <p:handoutMasterId r:id="rId41"/>
  </p:handoutMasterIdLst>
  <p:sldIdLst>
    <p:sldId id="2476" r:id="rId4"/>
    <p:sldId id="3800" r:id="rId5"/>
    <p:sldId id="2478" r:id="rId6"/>
    <p:sldId id="2343" r:id="rId7"/>
    <p:sldId id="3858" r:id="rId8"/>
    <p:sldId id="3903" r:id="rId9"/>
    <p:sldId id="3904" r:id="rId10"/>
    <p:sldId id="3905" r:id="rId11"/>
    <p:sldId id="3906" r:id="rId12"/>
    <p:sldId id="3919" r:id="rId13"/>
    <p:sldId id="3873" r:id="rId14"/>
    <p:sldId id="3664" r:id="rId15"/>
    <p:sldId id="3671" r:id="rId16"/>
    <p:sldId id="3907" r:id="rId17"/>
    <p:sldId id="3908" r:id="rId18"/>
    <p:sldId id="3909" r:id="rId19"/>
    <p:sldId id="3910" r:id="rId20"/>
    <p:sldId id="3888" r:id="rId21"/>
    <p:sldId id="3785" r:id="rId22"/>
    <p:sldId id="3786" r:id="rId23"/>
    <p:sldId id="3920" r:id="rId24"/>
    <p:sldId id="3921" r:id="rId25"/>
    <p:sldId id="3922" r:id="rId26"/>
    <p:sldId id="3923" r:id="rId27"/>
    <p:sldId id="3924" r:id="rId28"/>
    <p:sldId id="3925" r:id="rId29"/>
    <p:sldId id="3926" r:id="rId30"/>
    <p:sldId id="3886" r:id="rId31"/>
    <p:sldId id="3863" r:id="rId32"/>
    <p:sldId id="3881" r:id="rId33"/>
    <p:sldId id="3882" r:id="rId34"/>
    <p:sldId id="3912" r:id="rId35"/>
    <p:sldId id="3913" r:id="rId36"/>
    <p:sldId id="3914" r:id="rId37"/>
    <p:sldId id="3780" r:id="rId38"/>
    <p:sldId id="2276" r:id="rId39"/>
  </p:sldIdLst>
  <p:sldSz cx="11522075" cy="6480175"/>
  <p:notesSz cx="6858000" cy="9144000"/>
  <p:custDataLst>
    <p:tags r:id="rId42"/>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88" d="100"/>
          <a:sy n="88" d="100"/>
        </p:scale>
        <p:origin x="108" y="63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gs" Target="tags/tag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30</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35</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36</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12</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19</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20</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slide" Target="../slides/slide30.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5.xml"/><Relationship Id="rId4" Type="http://schemas.openxmlformats.org/officeDocument/2006/relationships/slide" Target="../slides/slide3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35.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0.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人民代表大会：我国的国家权力机关</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人民代表大会：我国的国家权力机关</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人民代表大会：我国的国家权力机关</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9%20%20&#35838;&#21518;&#32032;&#20859;&#35780;&#20215;(&#20061;)&#12288;&#20154;&#27665;&#20195;&#34920;&#22823;&#20250;&#65306;&#25105;&#22269;&#30340;&#22269;&#23478;&#26435;&#21147;&#26426;&#20851;.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第五课　我国的根本政治制度</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人民代表大会：我国的国家权力机关</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39787"/>
            <a:ext cx="10692000" cy="6550319"/>
          </a:xfrm>
        </p:spPr>
        <p:txBody>
          <a:bodyPr/>
          <a:lstStyle/>
          <a:p>
            <a:pPr algn="just">
              <a:lnSpc>
                <a:spcPct val="130000"/>
              </a:lnSpc>
              <a:spcAft>
                <a:spcPts val="0"/>
              </a:spcAft>
            </a:pPr>
            <a:r>
              <a:rPr lang="en-US" altLang="zh-CN" kern="100" dirty="0">
                <a:latin typeface="Times New Roman"/>
                <a:cs typeface="Courier New"/>
              </a:rPr>
              <a:t>4</a:t>
            </a:r>
            <a:r>
              <a:rPr lang="zh-CN" altLang="zh-CN" kern="100" dirty="0">
                <a:latin typeface="Times New Roman"/>
                <a:cs typeface="Times New Roman"/>
              </a:rPr>
              <a:t>．人大代表的义务</a:t>
            </a:r>
            <a:endParaRPr lang="zh-CN" altLang="zh-CN" sz="1050" kern="100" dirty="0">
              <a:latin typeface="宋体"/>
              <a:cs typeface="Courier New"/>
            </a:endParaRPr>
          </a:p>
          <a:p>
            <a:pPr algn="just">
              <a:lnSpc>
                <a:spcPct val="150000"/>
              </a:lnSpc>
              <a:buNone/>
            </a:pPr>
            <a:r>
              <a:rPr lang="en-US" altLang="zh-CN" kern="100" dirty="0">
                <a:latin typeface="Times New Roman"/>
                <a:cs typeface="Courier New"/>
              </a:rPr>
              <a:t>(1)</a:t>
            </a:r>
            <a:r>
              <a:rPr lang="zh-CN" altLang="zh-CN" kern="100" dirty="0">
                <a:latin typeface="Times New Roman"/>
                <a:cs typeface="Times New Roman"/>
              </a:rPr>
              <a:t>更好发挥人大代表作用。各级人大代表</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应当坚持以人民为中心，践行</a:t>
            </a:r>
            <a:r>
              <a:rPr lang="zh-CN" altLang="zh-CN" sz="2800" u="sng" kern="100" dirty="0">
                <a:solidFill>
                  <a:srgbClr val="FF0000"/>
                </a:solidFill>
                <a:effectLst/>
                <a:latin typeface="Calibri" panose="020F0502020204030204" pitchFamily="34" charset="0"/>
                <a:ea typeface="楷体" panose="02010609060101010101" pitchFamily="49" charset="-122"/>
                <a:cs typeface="Times New Roman" panose="02020603050405020304" pitchFamily="18" charset="0"/>
              </a:rPr>
              <a:t>全过程人民民主</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，始终同</a:t>
            </a:r>
            <a:r>
              <a:rPr lang="zh-CN" altLang="zh-CN" sz="2800" u="sng" kern="100" dirty="0">
                <a:solidFill>
                  <a:srgbClr val="FF0000"/>
                </a:solidFill>
                <a:effectLst/>
                <a:latin typeface="Calibri" panose="020F0502020204030204" pitchFamily="34" charset="0"/>
                <a:ea typeface="楷体" panose="02010609060101010101" pitchFamily="49" charset="-122"/>
                <a:cs typeface="Times New Roman" panose="02020603050405020304" pitchFamily="18" charset="0"/>
              </a:rPr>
              <a:t>人民群众</a:t>
            </a:r>
            <a:r>
              <a:rPr lang="zh-CN" altLang="zh-CN" sz="2800" kern="100" dirty="0">
                <a:effectLst/>
                <a:latin typeface="Calibri" panose="020F0502020204030204" pitchFamily="34" charset="0"/>
                <a:ea typeface="宋体" panose="02010600030101010101" pitchFamily="2" charset="-122"/>
                <a:cs typeface="Times New Roman" panose="02020603050405020304" pitchFamily="18" charset="0"/>
              </a:rPr>
              <a:t>保持密切联系，忠实代表人民的利益和意志，依法履职尽责，通过各种形式和渠道听取和反映人民群众的意见和要求，当好党和国家联系人民群众的桥梁</a:t>
            </a:r>
            <a:r>
              <a:rPr lang="zh-CN" altLang="en-US" sz="2800" kern="100" dirty="0">
                <a:effectLst/>
                <a:latin typeface="Calibri" panose="020F0502020204030204" pitchFamily="34" charset="0"/>
                <a:ea typeface="宋体" panose="02010600030101010101" pitchFamily="2" charset="-122"/>
                <a:cs typeface="Times New Roman" panose="02020603050405020304" pitchFamily="18" charset="0"/>
              </a:rPr>
              <a:t>。</a:t>
            </a:r>
            <a:endParaRPr lang="zh-CN" altLang="zh-CN" sz="20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lnSpc>
                <a:spcPct val="130000"/>
              </a:lnSpc>
              <a:spcAft>
                <a:spcPts val="0"/>
              </a:spcAft>
            </a:pPr>
            <a:r>
              <a:rPr lang="zh-CN" altLang="zh-CN" kern="100" dirty="0">
                <a:latin typeface="Times New Roman"/>
                <a:cs typeface="Times New Roman"/>
              </a:rPr>
              <a:t> </a:t>
            </a:r>
            <a:r>
              <a:rPr lang="en-US" altLang="zh-CN" kern="100" dirty="0">
                <a:latin typeface="Times New Roman"/>
                <a:cs typeface="Courier New"/>
              </a:rPr>
              <a:t>(2)</a:t>
            </a:r>
            <a:r>
              <a:rPr lang="zh-CN" altLang="zh-CN" kern="100" dirty="0">
                <a:latin typeface="Times New Roman"/>
                <a:cs typeface="Times New Roman"/>
              </a:rPr>
              <a:t>人大代表是</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的代言人。他们来自人民，肩负人民的重托，应模范遵守</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，努力为</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服务，并自觉接受人民的监督。</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中国共产党是我国最高政治领导力量，是领导中国特色社会主义事业的核心力量。全国人民代表大会在我国国家机关组织体系中居于最高地位。中国共产党领导全国人民代表大会的工作，二者并不矛盾。</a:t>
            </a:r>
            <a:endParaRPr lang="zh-CN" altLang="zh-CN" sz="1050" kern="100" dirty="0">
              <a:effectLst/>
              <a:latin typeface="宋体"/>
              <a:cs typeface="Courier New"/>
            </a:endParaRPr>
          </a:p>
        </p:txBody>
      </p:sp>
      <p:sp>
        <p:nvSpPr>
          <p:cNvPr id="4" name="矩形 3"/>
          <p:cNvSpPr/>
          <p:nvPr/>
        </p:nvSpPr>
        <p:spPr>
          <a:xfrm>
            <a:off x="2736701" y="3629739"/>
            <a:ext cx="1620957" cy="523220"/>
          </a:xfrm>
          <a:prstGeom prst="rect">
            <a:avLst/>
          </a:prstGeom>
        </p:spPr>
        <p:txBody>
          <a:bodyPr wrap="none">
            <a:spAutoFit/>
          </a:bodyPr>
          <a:lstStyle/>
          <a:p>
            <a:r>
              <a:rPr lang="zh-CN" altLang="zh-CN" b="1" dirty="0">
                <a:latin typeface="Times New Roman"/>
                <a:ea typeface="华文楷体"/>
                <a:cs typeface="Times New Roman"/>
              </a:rPr>
              <a:t>人民利益</a:t>
            </a:r>
            <a:endParaRPr lang="zh-CN" altLang="en-US" dirty="0"/>
          </a:p>
        </p:txBody>
      </p:sp>
      <p:sp>
        <p:nvSpPr>
          <p:cNvPr id="5" name="矩形 4"/>
          <p:cNvSpPr/>
          <p:nvPr/>
        </p:nvSpPr>
        <p:spPr>
          <a:xfrm>
            <a:off x="2268190" y="4284203"/>
            <a:ext cx="1980029" cy="523220"/>
          </a:xfrm>
          <a:prstGeom prst="rect">
            <a:avLst/>
          </a:prstGeom>
        </p:spPr>
        <p:txBody>
          <a:bodyPr wrap="none">
            <a:spAutoFit/>
          </a:bodyPr>
          <a:lstStyle/>
          <a:p>
            <a:r>
              <a:rPr lang="zh-CN" altLang="zh-CN" b="1" dirty="0">
                <a:latin typeface="Times New Roman"/>
                <a:ea typeface="华文楷体"/>
                <a:cs typeface="Times New Roman"/>
              </a:rPr>
              <a:t>宪法和法律</a:t>
            </a:r>
            <a:endParaRPr lang="zh-CN" altLang="en-US" dirty="0"/>
          </a:p>
        </p:txBody>
      </p:sp>
      <p:sp>
        <p:nvSpPr>
          <p:cNvPr id="6" name="矩形 5"/>
          <p:cNvSpPr/>
          <p:nvPr/>
        </p:nvSpPr>
        <p:spPr>
          <a:xfrm>
            <a:off x="5437001" y="4284203"/>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Tree>
    <p:extLst>
      <p:ext uri="{BB962C8B-B14F-4D97-AF65-F5344CB8AC3E}">
        <p14:creationId xmlns:p14="http://schemas.microsoft.com/office/powerpoint/2010/main" val="19970307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037498"/>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．国家监察委员会是全国人大行使监督权的职能机构，拥有自主制定本部门法律的权力。</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．人大代表具有决定重大事项的权利。</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3</a:t>
            </a:r>
            <a:r>
              <a:rPr lang="zh-CN" altLang="zh-CN" kern="100" dirty="0">
                <a:latin typeface="Times New Roman"/>
                <a:cs typeface="Times New Roman"/>
              </a:rPr>
              <a:t>．公民通过网络行使提案权共商国是。</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4</a:t>
            </a:r>
            <a:r>
              <a:rPr lang="zh-CN" altLang="zh-CN" kern="100" dirty="0">
                <a:latin typeface="Times New Roman"/>
                <a:cs typeface="Times New Roman"/>
              </a:rPr>
              <a:t>．全国人大常委会依法行使最高立法权。</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89529" y="1979947"/>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24034" y="2497532"/>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24034" y="3040997"/>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224034" y="372248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人民行使国家权力的机关</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898440"/>
          </a:xfrm>
        </p:spPr>
        <p:txBody>
          <a:bodyPr/>
          <a:lstStyle/>
          <a:p>
            <a:pPr algn="just">
              <a:lnSpc>
                <a:spcPct val="120000"/>
              </a:lnSpc>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探究活动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ea typeface="黑体"/>
                <a:cs typeface="Times New Roman"/>
              </a:rPr>
              <a:t>活动</a:t>
            </a:r>
            <a:r>
              <a:rPr lang="en-US" altLang="zh-CN" sz="2600" kern="100" dirty="0">
                <a:latin typeface="Times New Roman"/>
                <a:ea typeface="黑体"/>
                <a:cs typeface="Courier New"/>
              </a:rPr>
              <a:t>1</a:t>
            </a:r>
            <a:r>
              <a:rPr lang="zh-CN" altLang="zh-CN" sz="2600" kern="100" dirty="0">
                <a:latin typeface="Times New Roman"/>
                <a:cs typeface="Times New Roman"/>
              </a:rPr>
              <a:t>：</a:t>
            </a:r>
            <a:r>
              <a:rPr lang="zh-CN" altLang="zh-CN" sz="2600" kern="100" dirty="0">
                <a:latin typeface="Times New Roman"/>
                <a:ea typeface="华文楷体"/>
                <a:cs typeface="Times New Roman"/>
              </a:rPr>
              <a:t>各级人大及其常委会要聚焦党中央重大决策部署，聚焦人民群众所思所盼所愿，推动解决制约经济社会发展的突出矛盾和问题。</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cs typeface="Times New Roman"/>
              </a:rPr>
              <a:t>各级人大及其常委会要聚焦人民群众所思所盼所愿的依据是什么？</a:t>
            </a:r>
            <a:endParaRPr lang="zh-CN" altLang="zh-CN" sz="2600" kern="100" dirty="0">
              <a:latin typeface="宋体"/>
              <a:cs typeface="Courier New"/>
            </a:endParaRPr>
          </a:p>
          <a:p>
            <a:pPr algn="just">
              <a:lnSpc>
                <a:spcPct val="120000"/>
              </a:lnSpc>
              <a:spcAft>
                <a:spcPts val="0"/>
              </a:spcAft>
            </a:pPr>
            <a:r>
              <a:rPr lang="zh-CN" altLang="zh-CN" sz="2600" kern="100" dirty="0">
                <a:solidFill>
                  <a:srgbClr val="7030A0"/>
                </a:solidFill>
                <a:latin typeface="Times New Roman"/>
                <a:ea typeface="黑体"/>
                <a:cs typeface="Times New Roman"/>
              </a:rPr>
              <a:t>提示：</a:t>
            </a:r>
            <a:r>
              <a:rPr lang="en-US" altLang="zh-CN" sz="2600" kern="100" dirty="0">
                <a:latin typeface="Times New Roman"/>
                <a:ea typeface="华文楷体"/>
                <a:cs typeface="Courier New"/>
              </a:rPr>
              <a:t>①</a:t>
            </a:r>
            <a:r>
              <a:rPr lang="zh-CN" altLang="zh-CN" sz="2600" kern="100" dirty="0">
                <a:latin typeface="Times New Roman"/>
                <a:ea typeface="华文楷体"/>
                <a:cs typeface="Times New Roman"/>
              </a:rPr>
              <a:t>我国是人民当家作主的社会主义国家，一切权力属于人民。</a:t>
            </a:r>
            <a:r>
              <a:rPr lang="en-US" altLang="zh-CN" sz="2600" kern="100" dirty="0">
                <a:latin typeface="Times New Roman"/>
                <a:ea typeface="华文楷体"/>
                <a:cs typeface="Courier New"/>
              </a:rPr>
              <a:t>②</a:t>
            </a:r>
            <a:r>
              <a:rPr lang="zh-CN" altLang="zh-CN" sz="2600" kern="100" dirty="0">
                <a:latin typeface="Times New Roman"/>
                <a:ea typeface="华文楷体"/>
                <a:cs typeface="Times New Roman"/>
              </a:rPr>
              <a:t>人民行使国家权力的机关是全国人民代表大会和地方各级人民代表大会。</a:t>
            </a:r>
            <a:r>
              <a:rPr lang="en-US" altLang="zh-CN" sz="2600" kern="100" dirty="0">
                <a:latin typeface="Times New Roman"/>
                <a:ea typeface="华文楷体"/>
                <a:cs typeface="Courier New"/>
              </a:rPr>
              <a:t>③</a:t>
            </a:r>
            <a:r>
              <a:rPr lang="zh-CN" altLang="zh-CN" sz="2600" kern="100" dirty="0">
                <a:latin typeface="Times New Roman"/>
                <a:ea typeface="华文楷体"/>
                <a:cs typeface="Times New Roman"/>
              </a:rPr>
              <a:t>各级人大及其常委会聚焦人民群众所思所盼所愿，有利于保障人民当家作主的权利，推动解决制约经济社会发展的突出矛盾和问题。</a:t>
            </a:r>
            <a:endParaRPr lang="zh-CN" altLang="zh-CN" sz="260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18818"/>
            <a:ext cx="10692000" cy="3049361"/>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各级</a:t>
            </a:r>
            <a:r>
              <a:rPr lang="en-US" altLang="zh-CN" kern="100" dirty="0">
                <a:latin typeface="宋体"/>
                <a:cs typeface="Times New Roman"/>
              </a:rPr>
              <a:t>“</a:t>
            </a:r>
            <a:r>
              <a:rPr lang="zh-CN" altLang="zh-CN" kern="100" dirty="0">
                <a:latin typeface="Times New Roman"/>
                <a:ea typeface="华文楷体"/>
                <a:cs typeface="Times New Roman"/>
              </a:rPr>
              <a:t>一府一委两院</a:t>
            </a:r>
            <a:r>
              <a:rPr lang="en-US" altLang="zh-CN" kern="100" dirty="0">
                <a:latin typeface="宋体"/>
                <a:cs typeface="Times New Roman"/>
              </a:rPr>
              <a:t>”</a:t>
            </a:r>
            <a:r>
              <a:rPr lang="zh-CN" altLang="zh-CN" kern="100" dirty="0">
                <a:latin typeface="Times New Roman"/>
                <a:ea typeface="华文楷体"/>
                <a:cs typeface="Times New Roman"/>
              </a:rPr>
              <a:t>要严格执行人大及其常委会制定的法律法规和作出的决议决定，依法报告工作，自觉接受人大监督。</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说明各级</a:t>
            </a:r>
            <a:r>
              <a:rPr lang="en-US" altLang="zh-CN" kern="100" dirty="0">
                <a:latin typeface="宋体"/>
                <a:cs typeface="Times New Roman"/>
              </a:rPr>
              <a:t>“</a:t>
            </a:r>
            <a:r>
              <a:rPr lang="zh-CN" altLang="zh-CN" kern="100" dirty="0">
                <a:latin typeface="Times New Roman"/>
                <a:cs typeface="Times New Roman"/>
              </a:rPr>
              <a:t>一府一委两院</a:t>
            </a:r>
            <a:r>
              <a:rPr lang="en-US" altLang="zh-CN" kern="100" dirty="0">
                <a:latin typeface="宋体"/>
                <a:cs typeface="Times New Roman"/>
              </a:rPr>
              <a:t>”</a:t>
            </a:r>
            <a:r>
              <a:rPr lang="zh-CN" altLang="zh-CN" kern="100" dirty="0">
                <a:latin typeface="Times New Roman"/>
                <a:cs typeface="Times New Roman"/>
              </a:rPr>
              <a:t>与同级人大是什么关系。</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各级</a:t>
            </a:r>
            <a:r>
              <a:rPr lang="en-US" altLang="zh-CN" kern="100" dirty="0">
                <a:latin typeface="宋体"/>
                <a:cs typeface="Times New Roman"/>
              </a:rPr>
              <a:t>“</a:t>
            </a:r>
            <a:r>
              <a:rPr lang="zh-CN" altLang="zh-CN" kern="100" dirty="0">
                <a:latin typeface="Times New Roman"/>
                <a:ea typeface="华文楷体"/>
                <a:cs typeface="Times New Roman"/>
              </a:rPr>
              <a:t>一府一委两院</a:t>
            </a:r>
            <a:r>
              <a:rPr lang="en-US" altLang="zh-CN" kern="100" dirty="0">
                <a:latin typeface="宋体"/>
                <a:cs typeface="Times New Roman"/>
              </a:rPr>
              <a:t>”</a:t>
            </a:r>
            <a:r>
              <a:rPr lang="zh-CN" altLang="zh-CN" kern="100" dirty="0">
                <a:latin typeface="Times New Roman"/>
                <a:ea typeface="华文楷体"/>
                <a:cs typeface="Times New Roman"/>
              </a:rPr>
              <a:t>都由同级人民代表大会产生，对同级人民代表大会负责并报告工作。</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43982"/>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a:t>
            </a:r>
            <a:r>
              <a:rPr lang="en-US" altLang="zh-CN" kern="100" dirty="0">
                <a:latin typeface="Times New Roman"/>
                <a:cs typeface="Courier New"/>
              </a:rPr>
              <a:t>3</a:t>
            </a:r>
            <a:r>
              <a:rPr lang="zh-CN" altLang="zh-CN" kern="100" dirty="0">
                <a:latin typeface="Times New Roman"/>
                <a:cs typeface="Times New Roman"/>
              </a:rPr>
              <a:t>月</a:t>
            </a:r>
            <a:r>
              <a:rPr lang="en-US" altLang="zh-CN" kern="100" dirty="0">
                <a:latin typeface="Times New Roman"/>
                <a:cs typeface="Courier New"/>
              </a:rPr>
              <a:t>5</a:t>
            </a:r>
            <a:r>
              <a:rPr lang="zh-CN" altLang="zh-CN" kern="100" dirty="0">
                <a:latin typeface="Times New Roman"/>
                <a:cs typeface="Times New Roman"/>
              </a:rPr>
              <a:t>日，《中华人民共和国国务院组织法</a:t>
            </a:r>
            <a:r>
              <a:rPr lang="en-US" altLang="zh-CN" kern="100" dirty="0">
                <a:latin typeface="Times New Roman"/>
                <a:cs typeface="Courier New"/>
              </a:rPr>
              <a:t>(</a:t>
            </a:r>
            <a:r>
              <a:rPr lang="zh-CN" altLang="zh-CN" kern="100" dirty="0">
                <a:latin typeface="Times New Roman"/>
                <a:cs typeface="Times New Roman"/>
              </a:rPr>
              <a:t>修订草案</a:t>
            </a:r>
            <a:r>
              <a:rPr lang="en-US" altLang="zh-CN" kern="100" dirty="0">
                <a:latin typeface="Times New Roman"/>
                <a:cs typeface="Courier New"/>
              </a:rPr>
              <a:t>)</a:t>
            </a:r>
            <a:r>
              <a:rPr lang="zh-CN" altLang="zh-CN" kern="100" dirty="0">
                <a:latin typeface="Times New Roman"/>
                <a:cs typeface="Times New Roman"/>
              </a:rPr>
              <a:t>》提请十四届全国人大二次会议审议。这说明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．人民代表大会在国家机构中处于最高地位</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．政府受全国人大监督、对人大负责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．全国人民代表大会行使决定权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．全国人民代表大会行使立法权</a:t>
            </a:r>
            <a:endParaRPr lang="zh-CN" altLang="zh-CN" sz="1050" kern="100" dirty="0">
              <a:effectLst/>
              <a:latin typeface="宋体"/>
              <a:cs typeface="Courier New"/>
            </a:endParaRPr>
          </a:p>
        </p:txBody>
      </p:sp>
      <p:sp>
        <p:nvSpPr>
          <p:cNvPr id="3" name="矩形 2"/>
          <p:cNvSpPr/>
          <p:nvPr/>
        </p:nvSpPr>
        <p:spPr>
          <a:xfrm>
            <a:off x="324432" y="43922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74846"/>
            <a:ext cx="10692000" cy="2505301"/>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全国人大审议法律修订草案，行使了立法权，</a:t>
            </a:r>
            <a:r>
              <a:rPr lang="en-US" altLang="zh-CN" kern="100" dirty="0">
                <a:latin typeface="Times New Roman"/>
                <a:ea typeface="华文楷体"/>
                <a:cs typeface="Courier New"/>
              </a:rPr>
              <a:t>D</a:t>
            </a:r>
            <a:r>
              <a:rPr lang="zh-CN" altLang="zh-CN" kern="100" dirty="0">
                <a:latin typeface="Times New Roman"/>
                <a:ea typeface="华文楷体"/>
                <a:cs typeface="Times New Roman"/>
              </a:rPr>
              <a:t>符合题意，排除</a:t>
            </a:r>
            <a:r>
              <a:rPr lang="en-US" altLang="zh-CN" kern="100" dirty="0">
                <a:latin typeface="Times New Roman"/>
                <a:ea typeface="华文楷体"/>
                <a:cs typeface="Courier New"/>
              </a:rPr>
              <a:t>C</a:t>
            </a:r>
            <a:r>
              <a:rPr lang="zh-CN" altLang="zh-CN" kern="100" dirty="0">
                <a:latin typeface="Times New Roman"/>
                <a:ea typeface="华文楷体"/>
                <a:cs typeface="Times New Roman"/>
              </a:rPr>
              <a:t>。材料没有涉及政府，排除</a:t>
            </a:r>
            <a:r>
              <a:rPr lang="en-US" altLang="zh-CN" kern="100" dirty="0">
                <a:latin typeface="Times New Roman"/>
                <a:ea typeface="华文楷体"/>
                <a:cs typeface="Courier New"/>
              </a:rPr>
              <a:t>B</a:t>
            </a:r>
            <a:r>
              <a:rPr lang="zh-CN" altLang="zh-CN" kern="100" dirty="0">
                <a:latin typeface="Times New Roman"/>
                <a:ea typeface="华文楷体"/>
                <a:cs typeface="Times New Roman"/>
              </a:rPr>
              <a:t>。全国人大在国家机构中处于最高地位，地方人大在相应行政区域国家机构体系中居于最高地位，排除</a:t>
            </a:r>
            <a:r>
              <a:rPr lang="en-US" altLang="zh-CN" kern="100" dirty="0">
                <a:latin typeface="Times New Roman"/>
                <a:ea typeface="华文楷体"/>
                <a:cs typeface="Courier New"/>
              </a:rPr>
              <a:t>A</a:t>
            </a:r>
            <a:r>
              <a:rPr lang="zh-CN" altLang="zh-CN" kern="100" dirty="0">
                <a:latin typeface="Times New Roman"/>
                <a:ea typeface="华文楷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．十四届全国人大常委会第三次会议表决通过了《中华人民共和国无障碍环境建设法》，该法强调要为残疾人、老年人自主安全地通行道路等提供便利。材料表明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全过程人民民主是最真实的民主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全过程人民民主是最广泛的民主</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③全国人大常委会行使国家立法权</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④全国人大切实履行公共服务职能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②④    C</a:t>
            </a:r>
            <a:r>
              <a:rPr lang="zh-CN" altLang="zh-CN" kern="100" dirty="0">
                <a:latin typeface="Times New Roman"/>
                <a:cs typeface="Times New Roman"/>
              </a:rPr>
              <a:t>．</a:t>
            </a:r>
            <a:r>
              <a:rPr lang="en-US" altLang="zh-CN" kern="100" dirty="0">
                <a:latin typeface="Times New Roman"/>
                <a:cs typeface="Courier New"/>
              </a:rPr>
              <a:t>①④    D</a:t>
            </a:r>
            <a:r>
              <a:rPr lang="zh-CN" altLang="zh-CN" kern="100" dirty="0">
                <a:latin typeface="Times New Roman"/>
                <a:cs typeface="Times New Roman"/>
              </a:rPr>
              <a:t>．</a:t>
            </a:r>
            <a:r>
              <a:rPr lang="en-US" altLang="zh-CN" kern="100" dirty="0">
                <a:latin typeface="Times New Roman"/>
                <a:cs typeface="Courier New"/>
              </a:rPr>
              <a:t>②③</a:t>
            </a:r>
            <a:endParaRPr lang="zh-CN" altLang="zh-CN" sz="1050" kern="100" dirty="0">
              <a:effectLst/>
              <a:latin typeface="宋体"/>
              <a:cs typeface="Courier New"/>
            </a:endParaRPr>
          </a:p>
        </p:txBody>
      </p:sp>
      <p:sp>
        <p:nvSpPr>
          <p:cNvPr id="3" name="矩形 2"/>
          <p:cNvSpPr/>
          <p:nvPr/>
        </p:nvSpPr>
        <p:spPr>
          <a:xfrm>
            <a:off x="324432" y="4932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《中华人民共和国无障碍环境建设法》强调要为残疾人、老年人自主安全地通行道路等提供便利，表明全过程人民民主是最真实的民主，</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正确。材料强调民主的真实性，没有体现全过程人民民主是最广泛的民主，</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不符合题意。十四届全国人大常委会第三次会议表决通过了《中华人民共和国无障碍环境建设法》，表明全国人大常委会行使国家立法权，</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正确。政府是履行公共服务职能的主体，④错误。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人民代表大会与人民的关系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我国是人民当家作主的社会主义国家，一切权力属于人民。人民行使国家权力的机关是全国人民代表大会和地方各级人民代表大会。</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人民通过民主选举选出人大代表，组成各级人民代表大会。各级人民代表大会对人民负责，受人民监督，代表人民统一行使国家权力，</a:t>
            </a:r>
            <a:r>
              <a:rPr lang="zh-CN" altLang="en-US" kern="100" dirty="0">
                <a:latin typeface="Times New Roman"/>
                <a:ea typeface="华文仿宋"/>
                <a:cs typeface="Times New Roman"/>
              </a:rPr>
              <a:t>保障人民当家作主</a:t>
            </a:r>
            <a:r>
              <a:rPr lang="zh-CN" altLang="zh-CN" kern="100" dirty="0">
                <a:latin typeface="Times New Roman"/>
                <a:ea typeface="华文仿宋"/>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人民代表大会代表人民的意志，根据人民的利益行使权力，自觉接受人民监督。</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肩负人民重托的人大代表</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22481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en-US" altLang="zh-CN" kern="100" dirty="0">
                <a:latin typeface="Times New Roman"/>
                <a:ea typeface="华文楷体"/>
                <a:cs typeface="Courier New"/>
              </a:rPr>
              <a:t>2023</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4</a:t>
            </a:r>
            <a:r>
              <a:rPr lang="zh-CN" altLang="zh-CN" kern="100" dirty="0">
                <a:latin typeface="Times New Roman"/>
                <a:ea typeface="华文楷体"/>
                <a:cs typeface="Times New Roman"/>
              </a:rPr>
              <a:t>月</a:t>
            </a:r>
            <a:r>
              <a:rPr lang="en-US" altLang="zh-CN" kern="100" dirty="0">
                <a:latin typeface="Times New Roman"/>
                <a:ea typeface="华文楷体"/>
                <a:cs typeface="Courier New"/>
              </a:rPr>
              <a:t>24</a:t>
            </a:r>
            <a:r>
              <a:rPr lang="zh-CN" altLang="zh-CN" kern="100" dirty="0">
                <a:latin typeface="Times New Roman"/>
                <a:ea typeface="华文楷体"/>
                <a:cs typeface="Times New Roman"/>
              </a:rPr>
              <a:t>日，《全国人民代表大会常务委员会组成人员守则</a:t>
            </a:r>
            <a:r>
              <a:rPr lang="en-US" altLang="zh-CN" kern="100" dirty="0">
                <a:latin typeface="Times New Roman"/>
                <a:ea typeface="华文楷体"/>
                <a:cs typeface="Courier New"/>
              </a:rPr>
              <a:t>(</a:t>
            </a:r>
            <a:r>
              <a:rPr lang="zh-CN" altLang="zh-CN" kern="100" dirty="0">
                <a:latin typeface="Times New Roman"/>
                <a:ea typeface="华文楷体"/>
                <a:cs typeface="Times New Roman"/>
              </a:rPr>
              <a:t>修订草案</a:t>
            </a:r>
            <a:r>
              <a:rPr lang="en-US" altLang="zh-CN" kern="100" dirty="0">
                <a:latin typeface="Times New Roman"/>
                <a:ea typeface="华文楷体"/>
                <a:cs typeface="Courier New"/>
              </a:rPr>
              <a:t>)</a:t>
            </a:r>
            <a:r>
              <a:rPr lang="zh-CN" altLang="zh-CN" kern="100" dirty="0">
                <a:latin typeface="Times New Roman"/>
                <a:ea typeface="华文楷体"/>
                <a:cs typeface="Times New Roman"/>
              </a:rPr>
              <a:t>》</a:t>
            </a:r>
            <a:r>
              <a:rPr lang="en-US" altLang="zh-CN" kern="100" dirty="0">
                <a:latin typeface="Times New Roman"/>
                <a:ea typeface="华文楷体"/>
                <a:cs typeface="Courier New"/>
              </a:rPr>
              <a:t>(</a:t>
            </a:r>
            <a:r>
              <a:rPr lang="zh-CN" altLang="zh-CN" kern="100" dirty="0">
                <a:latin typeface="Times New Roman"/>
                <a:ea typeface="华文楷体"/>
                <a:cs typeface="Times New Roman"/>
              </a:rPr>
              <a:t>以下简称草案</a:t>
            </a:r>
            <a:r>
              <a:rPr lang="en-US" altLang="zh-CN" kern="100" dirty="0">
                <a:latin typeface="Times New Roman"/>
                <a:ea typeface="华文楷体"/>
                <a:cs typeface="Courier New"/>
              </a:rPr>
              <a:t>)</a:t>
            </a:r>
            <a:r>
              <a:rPr lang="zh-CN" altLang="zh-CN" kern="100" dirty="0">
                <a:latin typeface="Times New Roman"/>
                <a:ea typeface="华文楷体"/>
                <a:cs typeface="Times New Roman"/>
              </a:rPr>
              <a:t>提请十四届全国人大常委会第二次会议审议。草案增加规定，常委会组成人员应当密切联系群众，通过各种形式听取群众意见和要求，向常委会反映情况，做到民有所呼、我有所应。</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人大代表为什么要做到民有所呼、我有所应？</a:t>
            </a:r>
            <a:endParaRPr lang="zh-CN" altLang="zh-CN" sz="1050" kern="100" dirty="0">
              <a:latin typeface="宋体"/>
              <a:cs typeface="Courier New"/>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4106676015"/>
              </p:ext>
            </p:extLst>
          </p:nvPr>
        </p:nvGraphicFramePr>
        <p:xfrm>
          <a:off x="576263" y="2339987"/>
          <a:ext cx="10369550" cy="2389632"/>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．明确人民行使国家权力的方式和机关。</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．理解全国人民代表大会的地位、权力、组成、任期、会议、常设机关、专门委员会。</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3</a:t>
                      </a:r>
                      <a:r>
                        <a:rPr lang="zh-CN" altLang="en-US" sz="2800" b="1" kern="100" dirty="0">
                          <a:effectLst/>
                          <a:latin typeface="Times New Roman" pitchFamily="18" charset="0"/>
                          <a:ea typeface="Times New Roman" pitchFamily="18" charset="0"/>
                          <a:cs typeface="Times New Roman" pitchFamily="18" charset="0"/>
                        </a:rPr>
                        <a:t>．阐释人大代表的产生、地位、权利、义务。</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22818"/>
            <a:ext cx="10692000" cy="2505301"/>
          </a:xfrm>
        </p:spPr>
        <p:txBody>
          <a:bodyPr/>
          <a:lstStyle/>
          <a:p>
            <a:pPr lvl="0" algn="just">
              <a:spcAft>
                <a:spcPts val="0"/>
              </a:spcAft>
            </a:pPr>
            <a:r>
              <a:rPr lang="zh-CN" altLang="zh-CN" kern="100" dirty="0">
                <a:solidFill>
                  <a:srgbClr val="7030A0"/>
                </a:solidFill>
                <a:latin typeface="Times New Roman"/>
                <a:ea typeface="黑体"/>
                <a:cs typeface="Times New Roman"/>
              </a:rPr>
              <a:t>提示：</a:t>
            </a:r>
            <a:r>
              <a:rPr lang="en-US" altLang="zh-CN" kern="100" dirty="0">
                <a:solidFill>
                  <a:prstClr val="black"/>
                </a:solidFill>
                <a:latin typeface="Times New Roman"/>
                <a:ea typeface="华文楷体"/>
                <a:cs typeface="Courier New"/>
              </a:rPr>
              <a:t>①</a:t>
            </a:r>
            <a:r>
              <a:rPr lang="zh-CN" altLang="zh-CN" kern="100" dirty="0">
                <a:solidFill>
                  <a:prstClr val="black"/>
                </a:solidFill>
                <a:latin typeface="Times New Roman"/>
                <a:ea typeface="华文楷体"/>
                <a:cs typeface="Times New Roman"/>
              </a:rPr>
              <a:t>我国是人民当家作主的社会主义国家，一切权力属于人民。人民通过人民代表大会行使国家权力。</a:t>
            </a:r>
            <a:r>
              <a:rPr lang="en-US" altLang="zh-CN" kern="100" dirty="0">
                <a:solidFill>
                  <a:prstClr val="black"/>
                </a:solidFill>
                <a:latin typeface="Times New Roman"/>
                <a:ea typeface="华文楷体"/>
                <a:cs typeface="Courier New"/>
              </a:rPr>
              <a:t>②</a:t>
            </a:r>
            <a:r>
              <a:rPr lang="zh-CN" altLang="zh-CN" kern="100" dirty="0">
                <a:solidFill>
                  <a:prstClr val="black"/>
                </a:solidFill>
                <a:latin typeface="Times New Roman"/>
                <a:ea typeface="华文楷体"/>
                <a:cs typeface="Times New Roman"/>
              </a:rPr>
              <a:t>人大代表是各级国家权力机关的组成人员，是人民利益的代言人。人大代表要做到民有所呼、我有所应。</a:t>
            </a:r>
            <a:endParaRPr lang="zh-CN" altLang="zh-CN" sz="1050" kern="100" dirty="0">
              <a:solidFill>
                <a:prstClr val="black"/>
              </a:solidFill>
              <a:latin typeface="宋体"/>
              <a:cs typeface="Courier New"/>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60437" y="1079847"/>
            <a:ext cx="10692000" cy="30183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各级人大常委会要加强代表工作能力建设，支持和保障代表更好依法履职。人大代表肩负人民赋予的光荣职责，要站稳政治立场，履行政治责任，密切同人民群众的联系，展现新时代人大代表的风采。</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新时代各级人大代表应如何充分发挥作用？</a:t>
            </a:r>
            <a:endParaRPr lang="zh-CN" altLang="zh-CN" sz="1050" kern="100" dirty="0">
              <a:latin typeface="宋体"/>
              <a:cs typeface="Courier New"/>
            </a:endParaRPr>
          </a:p>
        </p:txBody>
      </p:sp>
    </p:spTree>
    <p:extLst>
      <p:ext uri="{BB962C8B-B14F-4D97-AF65-F5344CB8AC3E}">
        <p14:creationId xmlns:p14="http://schemas.microsoft.com/office/powerpoint/2010/main" val="3800726806"/>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839355"/>
          </a:xfrm>
        </p:spPr>
        <p:txBody>
          <a:bodyPr/>
          <a:lstStyle/>
          <a:p>
            <a:pPr algn="just">
              <a:lnSpc>
                <a:spcPct val="150000"/>
              </a:lnSpc>
              <a:buNone/>
            </a:pPr>
            <a:r>
              <a:rPr lang="zh-CN" altLang="zh-CN" kern="100" dirty="0">
                <a:solidFill>
                  <a:srgbClr val="7030A0"/>
                </a:solidFill>
                <a:latin typeface="Times New Roman"/>
                <a:ea typeface="黑体"/>
                <a:cs typeface="Times New Roman"/>
              </a:rPr>
              <a:t>提示：</a:t>
            </a:r>
            <a:r>
              <a:rPr lang="en-US" altLang="zh-CN" kern="100" dirty="0">
                <a:solidFill>
                  <a:prstClr val="black"/>
                </a:solidFill>
                <a:latin typeface="Times New Roman"/>
                <a:ea typeface="华文楷体"/>
                <a:cs typeface="Courier New"/>
              </a:rPr>
              <a:t>①</a:t>
            </a:r>
            <a:r>
              <a:rPr lang="zh-CN" altLang="zh-CN" kern="100" dirty="0">
                <a:solidFill>
                  <a:prstClr val="black"/>
                </a:solidFill>
                <a:latin typeface="Times New Roman"/>
                <a:ea typeface="华文楷体"/>
                <a:cs typeface="Times New Roman"/>
              </a:rPr>
              <a:t>各级人大代表要依法审议各项议案、表决各项决定，依法行使提案权和质询权，更好依法履职。</a:t>
            </a:r>
            <a:r>
              <a:rPr lang="en-US" altLang="zh-CN" kern="100" dirty="0">
                <a:solidFill>
                  <a:prstClr val="black"/>
                </a:solidFill>
                <a:latin typeface="Times New Roman"/>
                <a:ea typeface="华文楷体"/>
                <a:cs typeface="Courier New"/>
              </a:rPr>
              <a:t>②</a:t>
            </a:r>
            <a:r>
              <a:rPr lang="zh-CN" altLang="zh-CN" sz="2800" kern="100" dirty="0">
                <a:effectLst/>
                <a:latin typeface="Calibri" panose="020F0502020204030204" pitchFamily="34" charset="0"/>
                <a:ea typeface="楷体" panose="02010609060101010101" pitchFamily="49" charset="-122"/>
                <a:cs typeface="Times New Roman" panose="02020603050405020304" pitchFamily="18" charset="0"/>
              </a:rPr>
              <a:t>各级人大代表应当坚持以人民为中心，践行全过程人民民主，始终同人民群众保持密切联系，忠实代表人民的利益和意志，依法履职尽责，通过各种形式和渠道听取和反映人民群众的意见和要求，当好党和国家联系人民群众的桥梁。</a:t>
            </a:r>
            <a:r>
              <a:rPr lang="zh-CN" altLang="zh-CN" kern="100" dirty="0">
                <a:solidFill>
                  <a:prstClr val="black"/>
                </a:solidFill>
                <a:latin typeface="Times New Roman"/>
                <a:ea typeface="华文楷体"/>
                <a:cs typeface="Times New Roman"/>
              </a:rPr>
              <a:t>模范遵守宪法和法律，努力为人民服务，并自觉接受人民的监督。</a:t>
            </a:r>
            <a:r>
              <a:rPr lang="en-US" altLang="zh-CN" kern="100" dirty="0">
                <a:solidFill>
                  <a:prstClr val="black"/>
                </a:solidFill>
                <a:latin typeface="Times New Roman"/>
                <a:ea typeface="华文楷体"/>
                <a:cs typeface="Courier New"/>
              </a:rPr>
              <a:t>③</a:t>
            </a:r>
            <a:r>
              <a:rPr lang="zh-CN" altLang="zh-CN" kern="100" dirty="0">
                <a:solidFill>
                  <a:prstClr val="black"/>
                </a:solidFill>
                <a:latin typeface="Times New Roman"/>
                <a:ea typeface="华文楷体"/>
                <a:cs typeface="Times New Roman"/>
              </a:rPr>
              <a:t>要提高自身素质和履职能力，肩负人民赋予的光荣职责，站稳政治立场，履行政治责任，更好接地气、察民情、聚民智、惠民生，展现新时代人大代表的风采。</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953745985"/>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39787"/>
            <a:ext cx="10692000" cy="5633593"/>
          </a:xfrm>
        </p:spPr>
        <p:txBody>
          <a:bodyPr/>
          <a:lstStyle/>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ea typeface="华文楷体"/>
                <a:cs typeface="Courier New"/>
              </a:rPr>
              <a:t>(2025·</a:t>
            </a:r>
            <a:r>
              <a:rPr lang="zh-CN" altLang="zh-CN" kern="100" dirty="0">
                <a:latin typeface="Times New Roman"/>
                <a:ea typeface="华文楷体"/>
                <a:cs typeface="Times New Roman"/>
              </a:rPr>
              <a:t>云南卷</a:t>
            </a:r>
            <a:r>
              <a:rPr lang="en-US" altLang="zh-CN" kern="100" dirty="0">
                <a:latin typeface="Times New Roman"/>
                <a:ea typeface="华文楷体"/>
                <a:cs typeface="Courier New"/>
              </a:rPr>
              <a:t>)</a:t>
            </a:r>
            <a:r>
              <a:rPr lang="en-US" altLang="zh-CN" kern="100" dirty="0">
                <a:latin typeface="Times New Roman"/>
                <a:cs typeface="Courier New"/>
              </a:rPr>
              <a:t>2025</a:t>
            </a:r>
            <a:r>
              <a:rPr lang="zh-CN" altLang="zh-CN" kern="100" dirty="0">
                <a:latin typeface="Times New Roman"/>
                <a:cs typeface="Times New Roman"/>
              </a:rPr>
              <a:t>年，云南省人大常委会依据《云南省人民代表大会代表履职评价办法</a:t>
            </a:r>
            <a:r>
              <a:rPr lang="en-US" altLang="zh-CN" kern="100" dirty="0">
                <a:latin typeface="Times New Roman"/>
                <a:cs typeface="Courier New"/>
              </a:rPr>
              <a:t>(</a:t>
            </a:r>
            <a:r>
              <a:rPr lang="zh-CN" altLang="zh-CN" kern="100" dirty="0">
                <a:latin typeface="Times New Roman"/>
                <a:cs typeface="Times New Roman"/>
              </a:rPr>
              <a:t>试行</a:t>
            </a:r>
            <a:r>
              <a:rPr lang="en-US" altLang="zh-CN" kern="100" dirty="0">
                <a:latin typeface="Times New Roman"/>
                <a:cs typeface="Courier New"/>
              </a:rPr>
              <a:t>)</a:t>
            </a:r>
            <a:r>
              <a:rPr lang="zh-CN" altLang="zh-CN" kern="100" dirty="0">
                <a:latin typeface="Times New Roman"/>
                <a:cs typeface="Times New Roman"/>
              </a:rPr>
              <a:t>》圆满完成了首次省人大代表履职评价工作。评价主要围绕人大代表模范作用发挥、会议期间工作、闭会期间活动等方面履职情况进行。此举旨在</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调动人大代表参政议政积极性和主动性</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②</a:t>
            </a:r>
            <a:r>
              <a:rPr lang="zh-CN" altLang="zh-CN" kern="100" dirty="0">
                <a:latin typeface="Times New Roman"/>
                <a:cs typeface="Times New Roman"/>
              </a:rPr>
              <a:t>从根本上提高人大代表所提议案的质量</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③增强人大代表依法履职的意识和责任感</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④进一步密切人大代表同人民群众的联系</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64993" y="550833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4285280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参政议政是人民政协的职能，</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说法错误。对人大代表履职评价，能在一定程度上促进议案质量的提升，但</a:t>
            </a:r>
            <a:r>
              <a:rPr lang="en-US" altLang="zh-CN" kern="100" dirty="0">
                <a:latin typeface="宋体"/>
                <a:cs typeface="Times New Roman"/>
              </a:rPr>
              <a:t>“</a:t>
            </a:r>
            <a:r>
              <a:rPr lang="zh-CN" altLang="zh-CN" kern="100" dirty="0">
                <a:latin typeface="Times New Roman"/>
                <a:ea typeface="华文楷体"/>
                <a:cs typeface="Times New Roman"/>
              </a:rPr>
              <a:t>从根本上提高</a:t>
            </a:r>
            <a:r>
              <a:rPr lang="en-US" altLang="zh-CN" kern="100" dirty="0">
                <a:latin typeface="宋体"/>
                <a:cs typeface="Times New Roman"/>
              </a:rPr>
              <a:t>”</a:t>
            </a:r>
            <a:r>
              <a:rPr lang="zh-CN" altLang="zh-CN" kern="100" dirty="0">
                <a:latin typeface="Times New Roman"/>
                <a:ea typeface="华文楷体"/>
                <a:cs typeface="Times New Roman"/>
              </a:rPr>
              <a:t>说法过于绝对，</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说法错误。围绕人大代表模范作用发挥、会议期间工作、闭会期间活动等方面进行履职评价，会让人大代表更加明确自己的职责要求，从而增强依法履职的意识和责任感，</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正确。评价内容包括</a:t>
            </a:r>
            <a:r>
              <a:rPr lang="en-US" altLang="zh-CN" kern="100" dirty="0">
                <a:latin typeface="宋体"/>
                <a:cs typeface="Times New Roman"/>
              </a:rPr>
              <a:t>“</a:t>
            </a:r>
            <a:r>
              <a:rPr lang="zh-CN" altLang="zh-CN" kern="100" dirty="0">
                <a:latin typeface="Times New Roman"/>
                <a:ea typeface="华文楷体"/>
                <a:cs typeface="Times New Roman"/>
              </a:rPr>
              <a:t>人大代表模范作用发挥</a:t>
            </a:r>
            <a:r>
              <a:rPr lang="en-US" altLang="zh-CN" kern="100" dirty="0">
                <a:latin typeface="Times New Roman"/>
                <a:ea typeface="华文楷体"/>
                <a:cs typeface="Times New Roman"/>
              </a:rPr>
              <a:t>……</a:t>
            </a:r>
            <a:r>
              <a:rPr lang="zh-CN" altLang="zh-CN" kern="100" dirty="0">
                <a:latin typeface="Times New Roman"/>
                <a:ea typeface="华文楷体"/>
                <a:cs typeface="Times New Roman"/>
              </a:rPr>
              <a:t>闭会期间活动</a:t>
            </a:r>
            <a:r>
              <a:rPr lang="zh-CN" altLang="zh-CN" kern="100" dirty="0">
                <a:latin typeface="宋体"/>
                <a:cs typeface="Times New Roman"/>
              </a:rPr>
              <a:t>”</a:t>
            </a:r>
            <a:r>
              <a:rPr lang="zh-CN" altLang="zh-CN" kern="100" dirty="0">
                <a:latin typeface="Times New Roman"/>
                <a:ea typeface="华文楷体"/>
                <a:cs typeface="Times New Roman"/>
              </a:rPr>
              <a:t>，如联系群众、听取意见等，目的是督促代表加强与人民群众的沟通，密切人大代表同人民群众的联系，④正确。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98540911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．根据人大代表建议，</a:t>
            </a:r>
            <a:r>
              <a:rPr lang="en-US" altLang="zh-CN" kern="100" dirty="0">
                <a:latin typeface="Times New Roman"/>
                <a:cs typeface="Courier New"/>
              </a:rPr>
              <a:t>N</a:t>
            </a:r>
            <a:r>
              <a:rPr lang="zh-CN" altLang="zh-CN" kern="100" dirty="0">
                <a:latin typeface="Times New Roman"/>
                <a:cs typeface="Times New Roman"/>
              </a:rPr>
              <a:t>市政府向市人民代表大会提交了《健全人才安居专用房政策》的议案。经代表们审议修改后，该议案获高票通过。由此可见</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人大代表具有决定重大事项的权利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政府对人大负责，受人大监督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人大代表具有审议议案的权利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人民代表大会行使决定权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400997"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4891588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人民代表大会</a:t>
            </a:r>
            <a:r>
              <a:rPr lang="zh-CN" altLang="en-US" kern="100" dirty="0">
                <a:latin typeface="Times New Roman"/>
                <a:ea typeface="华文楷体"/>
                <a:cs typeface="Times New Roman"/>
              </a:rPr>
              <a:t>具有决定权，</a:t>
            </a:r>
            <a:r>
              <a:rPr lang="zh-CN" altLang="zh-CN" kern="100" dirty="0">
                <a:latin typeface="Times New Roman"/>
                <a:ea typeface="华文楷体"/>
                <a:cs typeface="Times New Roman"/>
              </a:rPr>
              <a:t>而非人大代表</a:t>
            </a:r>
            <a:r>
              <a:rPr lang="zh-CN" altLang="en-US" kern="100" dirty="0">
                <a:latin typeface="Times New Roman"/>
                <a:ea typeface="华文楷体"/>
                <a:cs typeface="Times New Roman"/>
              </a:rPr>
              <a:t>，</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错误。题干强调的是人民代表大会行使权力，而不是政府与人大的关系，</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不符合题意。根据人大代表建议，</a:t>
            </a:r>
            <a:r>
              <a:rPr lang="en-US" altLang="zh-CN" kern="100" dirty="0">
                <a:latin typeface="Times New Roman"/>
                <a:ea typeface="华文楷体"/>
                <a:cs typeface="Courier New"/>
              </a:rPr>
              <a:t>N</a:t>
            </a:r>
            <a:r>
              <a:rPr lang="zh-CN" altLang="zh-CN" kern="100" dirty="0">
                <a:latin typeface="Times New Roman"/>
                <a:ea typeface="华文楷体"/>
                <a:cs typeface="Times New Roman"/>
              </a:rPr>
              <a:t>市政府向市人民代表大会提交了《健全人才安居专用房政策》的议案，经代表们审议修改后，该议案获高票通过，说明人大代表具有审议议案的权利，市人民代表大会高票通过该议案体现了人民代表大会行使决定权，</a:t>
            </a:r>
            <a:r>
              <a:rPr lang="en-US" altLang="zh-CN" kern="100" dirty="0">
                <a:latin typeface="Times New Roman"/>
                <a:ea typeface="华文楷体"/>
                <a:cs typeface="Courier New"/>
              </a:rPr>
              <a:t>③④</a:t>
            </a:r>
            <a:r>
              <a:rPr lang="zh-CN" altLang="zh-CN" kern="100" dirty="0">
                <a:latin typeface="Times New Roman"/>
                <a:ea typeface="华文楷体"/>
                <a:cs typeface="Times New Roman"/>
              </a:rPr>
              <a:t>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395052519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645456"/>
          </a:xfrm>
        </p:spPr>
        <p:txBody>
          <a:bodyPr/>
          <a:lstStyle/>
          <a:p>
            <a:pPr algn="just">
              <a:lnSpc>
                <a:spcPct val="130000"/>
              </a:lnSpc>
              <a:spcAft>
                <a:spcPts val="0"/>
              </a:spcAft>
            </a:pPr>
            <a:r>
              <a:rPr lang="en-US" altLang="zh-CN" kern="100" dirty="0">
                <a:latin typeface="Times New Roman"/>
                <a:cs typeface="Courier New"/>
              </a:rPr>
              <a:t>3</a:t>
            </a:r>
            <a:r>
              <a:rPr lang="zh-CN" altLang="zh-CN" kern="100" dirty="0">
                <a:latin typeface="Times New Roman"/>
                <a:cs typeface="Times New Roman"/>
              </a:rPr>
              <a:t>．某市人大代表李某向市人大提交了《加快城市智慧型停车场建设》的议案，并联名对市政府财政预算中的部分采购项目提出质问并要求答复。李某行使了</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．审议权和质询权</a:t>
            </a:r>
            <a:r>
              <a:rPr lang="en-US" altLang="zh-CN" kern="100" dirty="0">
                <a:latin typeface="Times New Roman"/>
                <a:cs typeface="Courier New"/>
              </a:rPr>
              <a:t>    B</a:t>
            </a:r>
            <a:r>
              <a:rPr lang="zh-CN" altLang="zh-CN" kern="100" dirty="0">
                <a:latin typeface="Times New Roman"/>
                <a:cs typeface="Times New Roman"/>
              </a:rPr>
              <a:t>．审议权和问责权</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C</a:t>
            </a:r>
            <a:r>
              <a:rPr lang="zh-CN" altLang="zh-CN" kern="100" dirty="0">
                <a:latin typeface="Times New Roman"/>
                <a:cs typeface="Times New Roman"/>
              </a:rPr>
              <a:t>．决定权和提案权</a:t>
            </a:r>
            <a:r>
              <a:rPr lang="en-US" altLang="zh-CN" kern="100" dirty="0">
                <a:latin typeface="Times New Roman"/>
                <a:cs typeface="Courier New"/>
              </a:rPr>
              <a:t>    D</a:t>
            </a:r>
            <a:r>
              <a:rPr lang="zh-CN" altLang="zh-CN" kern="100" dirty="0">
                <a:latin typeface="Times New Roman"/>
                <a:cs typeface="Times New Roman"/>
              </a:rPr>
              <a:t>．提案权和质询权</a:t>
            </a:r>
            <a:endParaRPr lang="zh-CN" altLang="zh-CN" sz="1050" kern="100" dirty="0">
              <a:latin typeface="宋体"/>
              <a:cs typeface="Courier New"/>
            </a:endParaRPr>
          </a:p>
          <a:p>
            <a:pPr algn="just">
              <a:lnSpc>
                <a:spcPct val="130000"/>
              </a:lnSpc>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宋体"/>
                <a:cs typeface="Times New Roman"/>
              </a:rPr>
              <a:t>“</a:t>
            </a:r>
            <a:r>
              <a:rPr lang="zh-CN" altLang="zh-CN" kern="100" dirty="0">
                <a:latin typeface="Times New Roman"/>
                <a:ea typeface="华文楷体"/>
                <a:cs typeface="Times New Roman"/>
              </a:rPr>
              <a:t>向市人大提交了《加快城市智慧型停车场建设》的议案</a:t>
            </a:r>
            <a:r>
              <a:rPr lang="en-US" altLang="zh-CN" kern="100" dirty="0">
                <a:latin typeface="宋体"/>
                <a:cs typeface="Times New Roman"/>
              </a:rPr>
              <a:t>”</a:t>
            </a:r>
            <a:r>
              <a:rPr lang="zh-CN" altLang="zh-CN" kern="100" dirty="0">
                <a:latin typeface="Times New Roman"/>
                <a:ea typeface="华文楷体"/>
                <a:cs typeface="Times New Roman"/>
              </a:rPr>
              <a:t>体现了人大代表依法行使提案权；</a:t>
            </a:r>
            <a:r>
              <a:rPr lang="en-US" altLang="zh-CN" kern="100" dirty="0">
                <a:latin typeface="宋体"/>
                <a:cs typeface="Times New Roman"/>
              </a:rPr>
              <a:t>“</a:t>
            </a:r>
            <a:r>
              <a:rPr lang="zh-CN" altLang="zh-CN" kern="100" dirty="0">
                <a:latin typeface="Times New Roman"/>
                <a:ea typeface="华文楷体"/>
                <a:cs typeface="Times New Roman"/>
              </a:rPr>
              <a:t>联名对市政府财政预算中的部分采购项目提出质问并要求答复</a:t>
            </a:r>
            <a:r>
              <a:rPr lang="en-US" altLang="zh-CN" kern="100" dirty="0">
                <a:latin typeface="宋体"/>
                <a:cs typeface="Times New Roman"/>
              </a:rPr>
              <a:t>”</a:t>
            </a:r>
            <a:r>
              <a:rPr lang="zh-CN" altLang="zh-CN" kern="100" dirty="0">
                <a:latin typeface="Times New Roman"/>
                <a:ea typeface="华文楷体"/>
                <a:cs typeface="Times New Roman"/>
              </a:rPr>
              <a:t>体现了人大代表依法行使质询权，</a:t>
            </a:r>
            <a:r>
              <a:rPr lang="en-US" altLang="zh-CN" kern="100" dirty="0">
                <a:latin typeface="Times New Roman"/>
                <a:ea typeface="华文楷体"/>
                <a:cs typeface="Courier New"/>
              </a:rPr>
              <a:t>D</a:t>
            </a:r>
            <a:r>
              <a:rPr lang="zh-CN" altLang="zh-CN" kern="100" dirty="0">
                <a:latin typeface="Times New Roman"/>
                <a:ea typeface="华文楷体"/>
                <a:cs typeface="Times New Roman"/>
              </a:rPr>
              <a:t>符合题意，</a:t>
            </a:r>
            <a:r>
              <a:rPr lang="en-US" altLang="zh-CN" kern="100" dirty="0">
                <a:latin typeface="Times New Roman"/>
                <a:ea typeface="华文楷体"/>
                <a:cs typeface="Courier New"/>
              </a:rPr>
              <a:t>A</a:t>
            </a:r>
            <a:r>
              <a:rPr lang="zh-CN" altLang="zh-CN" kern="100" dirty="0">
                <a:latin typeface="Times New Roman"/>
                <a:ea typeface="华文楷体"/>
                <a:cs typeface="Times New Roman"/>
              </a:rPr>
              <a:t>不符合题意。问责权、决定权均不是人大代表的职权，</a:t>
            </a:r>
            <a:r>
              <a:rPr lang="en-US" altLang="zh-CN" kern="100" dirty="0">
                <a:latin typeface="Times New Roman"/>
                <a:ea typeface="华文楷体"/>
                <a:cs typeface="Courier New"/>
              </a:rPr>
              <a:t>B</a:t>
            </a:r>
            <a:r>
              <a:rPr lang="zh-CN" altLang="zh-CN" kern="100" dirty="0">
                <a:latin typeface="Times New Roman"/>
                <a:ea typeface="华文楷体"/>
                <a:cs typeface="Times New Roman"/>
              </a:rPr>
              <a:t>、</a:t>
            </a:r>
            <a:r>
              <a:rPr lang="en-US" altLang="zh-CN" kern="100" dirty="0">
                <a:latin typeface="Times New Roman"/>
                <a:ea typeface="华文楷体"/>
                <a:cs typeface="Courier New"/>
              </a:rPr>
              <a:t>C</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
        <p:nvSpPr>
          <p:cNvPr id="3" name="矩形 2"/>
          <p:cNvSpPr/>
          <p:nvPr/>
        </p:nvSpPr>
        <p:spPr>
          <a:xfrm>
            <a:off x="3744813" y="28440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654817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1"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082175"/>
            <a:ext cx="10693400" cy="514448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1</a:t>
            </a:r>
            <a:r>
              <a:rPr lang="zh-CN" altLang="zh-CN" kern="100" dirty="0">
                <a:latin typeface="Times New Roman"/>
                <a:cs typeface="Times New Roman"/>
              </a:rPr>
              <a:t>．</a:t>
            </a:r>
            <a:r>
              <a:rPr lang="zh-CN" altLang="zh-CN" kern="100" dirty="0">
                <a:latin typeface="Times New Roman"/>
                <a:ea typeface="华文仿宋"/>
                <a:cs typeface="Times New Roman"/>
              </a:rPr>
              <a:t>正确区分人民代表大会和人大代表的职权</a:t>
            </a:r>
            <a:endParaRPr lang="en-US" altLang="zh-CN" kern="100" dirty="0">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．人民、人大代表、人民代表大会三者的关系</a:t>
            </a:r>
            <a:endParaRPr lang="en-US" altLang="zh-CN"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575791"/>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ZZ116-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7505" y="1766251"/>
            <a:ext cx="4408265" cy="1574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ZZ116-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95204" y="3937702"/>
            <a:ext cx="3565971" cy="204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873493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zzxh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8440" y="1907939"/>
            <a:ext cx="7867650" cy="401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711785"/>
          </a:xfrm>
        </p:spPr>
        <p:txBody>
          <a:bodyPr/>
          <a:lstStyle/>
          <a:p>
            <a:pPr algn="just">
              <a:spcAft>
                <a:spcPts val="0"/>
              </a:spcAft>
            </a:pPr>
            <a:r>
              <a:rPr lang="zh-CN" altLang="zh-CN" kern="100" dirty="0">
                <a:latin typeface="Times New Roman"/>
                <a:ea typeface="黑体"/>
                <a:cs typeface="Times New Roman"/>
              </a:rPr>
              <a:t>一、人民行使国家权力的机关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．人民代表大会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性质：人民代表大会是人民行使国家权力的机关，是我国的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机关。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人民代表大会由什么组成？</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全国人民代表大会和地方各级人民代表大会。</a:t>
            </a:r>
            <a:endParaRPr lang="zh-CN" altLang="zh-CN" sz="1050" kern="100" dirty="0">
              <a:latin typeface="宋体"/>
              <a:cs typeface="Courier New"/>
            </a:endParaRPr>
          </a:p>
        </p:txBody>
      </p:sp>
      <p:sp>
        <p:nvSpPr>
          <p:cNvPr id="2" name="矩形 1"/>
          <p:cNvSpPr/>
          <p:nvPr/>
        </p:nvSpPr>
        <p:spPr>
          <a:xfrm>
            <a:off x="396441" y="3501698"/>
            <a:ext cx="1620957" cy="523220"/>
          </a:xfrm>
          <a:prstGeom prst="rect">
            <a:avLst/>
          </a:prstGeom>
        </p:spPr>
        <p:txBody>
          <a:bodyPr wrap="none">
            <a:spAutoFit/>
          </a:bodyPr>
          <a:lstStyle/>
          <a:p>
            <a:r>
              <a:rPr lang="zh-CN" altLang="zh-CN" b="1" dirty="0">
                <a:latin typeface="Times New Roman"/>
                <a:ea typeface="华文楷体"/>
                <a:cs typeface="Times New Roman"/>
              </a:rPr>
              <a:t>国家权力</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randombar(horizont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583903"/>
            <a:ext cx="10692000" cy="4847737"/>
          </a:xfrm>
        </p:spPr>
        <p:txBody>
          <a:bodyPr/>
          <a:lstStyle/>
          <a:p>
            <a:pPr algn="just">
              <a:lnSpc>
                <a:spcPct val="120000"/>
              </a:lnSpc>
              <a:spcAft>
                <a:spcPts val="0"/>
              </a:spcAft>
            </a:pPr>
            <a:r>
              <a:rPr lang="en-US" altLang="zh-CN" sz="2600" kern="100" dirty="0">
                <a:latin typeface="Times New Roman"/>
                <a:cs typeface="Courier New"/>
              </a:rPr>
              <a:t>1</a:t>
            </a:r>
            <a:r>
              <a:rPr lang="zh-CN" altLang="zh-CN" sz="2600" kern="100" dirty="0">
                <a:latin typeface="Times New Roman"/>
                <a:cs typeface="Times New Roman"/>
              </a:rPr>
              <a:t>．为贯彻落实知识产权强国战略，海南省和北京市的人大常委会在已有法律法规</a:t>
            </a:r>
            <a:r>
              <a:rPr lang="zh-CN" altLang="en-US" sz="2600" kern="100" dirty="0">
                <a:latin typeface="Times New Roman"/>
                <a:cs typeface="Times New Roman"/>
              </a:rPr>
              <a:t>的</a:t>
            </a:r>
            <a:r>
              <a:rPr lang="zh-CN" altLang="zh-CN" sz="2600" kern="100" dirty="0">
                <a:latin typeface="Times New Roman"/>
                <a:cs typeface="Times New Roman"/>
              </a:rPr>
              <a:t>基础上，率先制定了各自的知识产权保护条例。海南省的条例重点针对植物新品种保护等自贸港知识产权工作中的突出问题，北京市则主要强化奥林匹克标志、网络平台等新兴领域的知识产权保护。据此，下列说法正确的有</a:t>
            </a:r>
            <a:r>
              <a:rPr lang="en-US" altLang="zh-CN" sz="2600" kern="100" dirty="0">
                <a:latin typeface="Times New Roman"/>
                <a:cs typeface="Courier New"/>
              </a:rPr>
              <a:t> (</a:t>
            </a:r>
            <a:r>
              <a:rPr lang="zh-CN" altLang="zh-CN" sz="2600" kern="100" dirty="0">
                <a:latin typeface="Times New Roman"/>
                <a:cs typeface="Times New Roman"/>
              </a:rPr>
              <a:t>　</a:t>
            </a:r>
            <a:r>
              <a:rPr lang="zh-CN" altLang="zh-CN" sz="2600" kern="100" dirty="0">
                <a:solidFill>
                  <a:srgbClr val="FF0000"/>
                </a:solidFill>
                <a:latin typeface="Times New Roman"/>
                <a:cs typeface="Times New Roman"/>
              </a:rPr>
              <a:t>　</a:t>
            </a:r>
            <a:r>
              <a:rPr lang="en-US" altLang="zh-CN" sz="2600" kern="100" dirty="0">
                <a:latin typeface="Times New Roman"/>
                <a:cs typeface="Courier New"/>
              </a:rPr>
              <a:t>)</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cs typeface="Courier New"/>
              </a:rPr>
              <a:t>①</a:t>
            </a:r>
            <a:r>
              <a:rPr lang="zh-CN" altLang="zh-CN" sz="2600" kern="100" dirty="0">
                <a:latin typeface="Times New Roman"/>
                <a:cs typeface="Times New Roman"/>
              </a:rPr>
              <a:t>海南省的条例完善了对植物新品种保护的法律实施机制</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cs typeface="Courier New"/>
              </a:rPr>
              <a:t>②</a:t>
            </a:r>
            <a:r>
              <a:rPr lang="zh-CN" altLang="zh-CN" sz="2600" kern="100" dirty="0">
                <a:latin typeface="Times New Roman"/>
                <a:cs typeface="Times New Roman"/>
              </a:rPr>
              <a:t>北京市的条例体现了北京市人大常委会的地方立法权</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cs typeface="Times New Roman"/>
              </a:rPr>
              <a:t>③海南省的条例提高了海南自贸港在相关领域的治理能力</a:t>
            </a:r>
            <a:endParaRPr lang="zh-CN" altLang="zh-CN" sz="2600" kern="100" dirty="0">
              <a:latin typeface="宋体"/>
              <a:cs typeface="Courier New"/>
            </a:endParaRPr>
          </a:p>
          <a:p>
            <a:pPr algn="just">
              <a:lnSpc>
                <a:spcPct val="120000"/>
              </a:lnSpc>
              <a:spcAft>
                <a:spcPts val="0"/>
              </a:spcAft>
            </a:pPr>
            <a:r>
              <a:rPr lang="zh-CN" altLang="zh-CN" sz="2600" kern="100" dirty="0">
                <a:latin typeface="Times New Roman"/>
                <a:cs typeface="Times New Roman"/>
              </a:rPr>
              <a:t>④北京市的条例加强了北京市人大及其常委会对网络平台的监督</a:t>
            </a:r>
            <a:endParaRPr lang="zh-CN" altLang="zh-CN" sz="2600" kern="100" dirty="0">
              <a:latin typeface="宋体"/>
              <a:cs typeface="Courier New"/>
            </a:endParaRPr>
          </a:p>
          <a:p>
            <a:pPr algn="just">
              <a:lnSpc>
                <a:spcPct val="120000"/>
              </a:lnSpc>
              <a:spcAft>
                <a:spcPts val="0"/>
              </a:spcAft>
            </a:pPr>
            <a:r>
              <a:rPr lang="en-US" altLang="zh-CN" sz="2600" kern="100" dirty="0">
                <a:latin typeface="Times New Roman"/>
                <a:cs typeface="Courier New"/>
              </a:rPr>
              <a:t>A</a:t>
            </a:r>
            <a:r>
              <a:rPr lang="zh-CN" altLang="zh-CN" sz="2600" kern="100" dirty="0">
                <a:latin typeface="Times New Roman"/>
                <a:cs typeface="Times New Roman"/>
              </a:rPr>
              <a:t>．</a:t>
            </a:r>
            <a:r>
              <a:rPr lang="en-US" altLang="zh-CN" sz="2600" kern="100" dirty="0">
                <a:latin typeface="Times New Roman"/>
                <a:cs typeface="Courier New"/>
              </a:rPr>
              <a:t>①②</a:t>
            </a:r>
            <a:r>
              <a:rPr lang="zh-CN" altLang="zh-CN" sz="2600" kern="100" dirty="0">
                <a:latin typeface="Times New Roman"/>
                <a:cs typeface="Times New Roman"/>
              </a:rPr>
              <a:t>　　</a:t>
            </a:r>
            <a:r>
              <a:rPr lang="en-US" altLang="zh-CN" sz="2600" kern="100" dirty="0">
                <a:latin typeface="Times New Roman"/>
                <a:cs typeface="Courier New"/>
              </a:rPr>
              <a:t>    B</a:t>
            </a:r>
            <a:r>
              <a:rPr lang="zh-CN" altLang="zh-CN" sz="2600" kern="100" dirty="0">
                <a:latin typeface="Times New Roman"/>
                <a:cs typeface="Times New Roman"/>
              </a:rPr>
              <a:t>．</a:t>
            </a:r>
            <a:r>
              <a:rPr lang="en-US" altLang="zh-CN" sz="2600" kern="100" dirty="0">
                <a:latin typeface="Times New Roman"/>
                <a:cs typeface="Courier New"/>
              </a:rPr>
              <a:t>①④		C</a:t>
            </a:r>
            <a:r>
              <a:rPr lang="zh-CN" altLang="zh-CN" sz="2600" kern="100" dirty="0">
                <a:latin typeface="Times New Roman"/>
                <a:cs typeface="Times New Roman"/>
              </a:rPr>
              <a:t>．</a:t>
            </a:r>
            <a:r>
              <a:rPr lang="en-US" altLang="zh-CN" sz="2600" kern="100" dirty="0">
                <a:latin typeface="Times New Roman"/>
                <a:cs typeface="Courier New"/>
              </a:rPr>
              <a:t>②③</a:t>
            </a:r>
            <a:r>
              <a:rPr lang="zh-CN" altLang="zh-CN" sz="2600" kern="100" dirty="0">
                <a:latin typeface="Times New Roman"/>
                <a:cs typeface="Times New Roman"/>
              </a:rPr>
              <a:t>　　</a:t>
            </a:r>
            <a:r>
              <a:rPr lang="en-US" altLang="zh-CN" sz="2600" kern="100" dirty="0">
                <a:latin typeface="Times New Roman"/>
                <a:cs typeface="Courier New"/>
              </a:rPr>
              <a:t>    D</a:t>
            </a:r>
            <a:r>
              <a:rPr lang="zh-CN" altLang="zh-CN" sz="2600" kern="100" dirty="0">
                <a:latin typeface="Times New Roman"/>
                <a:cs typeface="Times New Roman"/>
              </a:rPr>
              <a:t>．</a:t>
            </a:r>
            <a:r>
              <a:rPr lang="en-US" altLang="zh-CN" sz="2600" kern="100" dirty="0">
                <a:latin typeface="Times New Roman"/>
                <a:cs typeface="Courier New"/>
              </a:rPr>
              <a:t>③④</a:t>
            </a:r>
            <a:endParaRPr lang="zh-CN" altLang="zh-CN" sz="2600" kern="100" dirty="0">
              <a:latin typeface="宋体"/>
              <a:cs typeface="Courier New"/>
            </a:endParaRPr>
          </a:p>
        </p:txBody>
      </p:sp>
      <p:sp>
        <p:nvSpPr>
          <p:cNvPr id="4" name="矩形 3"/>
          <p:cNvSpPr/>
          <p:nvPr/>
        </p:nvSpPr>
        <p:spPr>
          <a:xfrm>
            <a:off x="4898682" y="579811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．我国的学前教育资源依然存在分布不均衡情况，一些年轻的父母存在子女</a:t>
            </a:r>
            <a:r>
              <a:rPr lang="en-US" altLang="zh-CN" kern="100" dirty="0">
                <a:latin typeface="宋体"/>
                <a:cs typeface="Times New Roman"/>
              </a:rPr>
              <a:t>“</a:t>
            </a:r>
            <a:r>
              <a:rPr lang="zh-CN" altLang="zh-CN" kern="100" dirty="0">
                <a:latin typeface="Times New Roman"/>
                <a:cs typeface="Times New Roman"/>
              </a:rPr>
              <a:t>入托难</a:t>
            </a:r>
            <a:r>
              <a:rPr lang="en-US" altLang="zh-CN" kern="100" dirty="0">
                <a:latin typeface="宋体"/>
                <a:cs typeface="Times New Roman"/>
              </a:rPr>
              <a:t>”</a:t>
            </a:r>
            <a:r>
              <a:rPr lang="zh-CN" altLang="zh-CN" kern="100" dirty="0">
                <a:latin typeface="Times New Roman"/>
                <a:cs typeface="Times New Roman"/>
              </a:rPr>
              <a:t>的困扰。如果你是人大代表，帮他们排忧解难，你会做到</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．行使立法权，制定相关法律法规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．行使决定权，制定问题解决方案</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．行使质询权，向幼儿园提出质询</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．行使提案权，提出解决问题议案</a:t>
            </a:r>
            <a:endParaRPr lang="zh-CN" altLang="zh-CN" sz="1050" kern="100" dirty="0">
              <a:effectLst/>
              <a:latin typeface="宋体"/>
              <a:cs typeface="Courier New"/>
            </a:endParaRPr>
          </a:p>
        </p:txBody>
      </p:sp>
      <p:sp>
        <p:nvSpPr>
          <p:cNvPr id="3" name="矩形 2"/>
          <p:cNvSpPr/>
          <p:nvPr/>
        </p:nvSpPr>
        <p:spPr>
          <a:xfrm>
            <a:off x="330415" y="432194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a:t>
            </a:r>
            <a:r>
              <a:rPr lang="zh-CN" altLang="zh-CN" kern="100" dirty="0">
                <a:latin typeface="Times New Roman"/>
                <a:ea typeface="华文楷体"/>
                <a:cs typeface="Times New Roman"/>
              </a:rPr>
              <a:t>某市人大根据市委部署，积极推动乡村振兴战略实施工作的深入开展，动员和组织市人大代表积极履职，开展工作。代表们经过调查走访，以</a:t>
            </a:r>
            <a:r>
              <a:rPr lang="zh-CN" altLang="zh-CN" kern="100" dirty="0">
                <a:latin typeface="宋体"/>
                <a:cs typeface="Times New Roman"/>
              </a:rPr>
              <a:t>“</a:t>
            </a:r>
            <a:r>
              <a:rPr lang="zh-CN" altLang="zh-CN" kern="100" dirty="0">
                <a:latin typeface="Times New Roman"/>
                <a:ea typeface="华文楷体"/>
                <a:cs typeface="Times New Roman"/>
              </a:rPr>
              <a:t>生态宜居村庄美、兴业富民生活美、文明和谐乡风美</a:t>
            </a:r>
            <a:r>
              <a:rPr lang="zh-CN" altLang="zh-CN" kern="100" dirty="0">
                <a:latin typeface="宋体"/>
                <a:cs typeface="Times New Roman"/>
              </a:rPr>
              <a:t>”</a:t>
            </a:r>
            <a:r>
              <a:rPr lang="zh-CN" altLang="zh-CN" kern="100" dirty="0">
                <a:latin typeface="Times New Roman"/>
                <a:ea typeface="华文楷体"/>
                <a:cs typeface="Times New Roman"/>
              </a:rPr>
              <a:t>为总抓手，深入实际，听取民意，对乡村振兴战略的实施情况进行专项调研和督查。有代表在分析乡村建设中存在的问题后，向市人大常委会提出多项合理化建议；也有代表递交了关于农村生态发展等多项议案。议案经市人大充分讨论、修改、通过后，交由政府相关部门承办。与此同时，市人大还加大了对政府乡村振兴战略实施工作的监督力度，有力地推动了政府各项工作的顺利开展。</a:t>
            </a:r>
            <a:endParaRPr lang="zh-CN" altLang="zh-CN" sz="1050" kern="100" dirty="0">
              <a:effectLst/>
              <a:latin typeface="宋体"/>
              <a:cs typeface="Courier New"/>
            </a:endParaRPr>
          </a:p>
        </p:txBody>
      </p:sp>
    </p:spTree>
    <p:extLst>
      <p:ext uri="{BB962C8B-B14F-4D97-AF65-F5344CB8AC3E}">
        <p14:creationId xmlns:p14="http://schemas.microsoft.com/office/powerpoint/2010/main" val="226178602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latin typeface="Times New Roman"/>
                <a:cs typeface="Times New Roman"/>
              </a:rPr>
              <a:t>结合材料，运用《政治与法治》的知识，说明中国共产党与人大的关系，并分析该市人大和人大代表在实施乡村振兴战略的过程中是如何发挥作用的。</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黑体"/>
                <a:cs typeface="Times New Roman"/>
              </a:rPr>
              <a:t>答案：</a:t>
            </a:r>
            <a:r>
              <a:rPr lang="zh-CN" altLang="zh-CN" kern="100" dirty="0">
                <a:latin typeface="Times New Roman"/>
                <a:cs typeface="Times New Roman"/>
              </a:rPr>
              <a:t>中国共产党与人大的关系：中国共产党是中国特色社会主义事业的领导核心，人大是我国的国家权力机关，人大在履职过程中自觉接受中国共产党的领导。中国共产党支持人大依法履行职能，使党的主张通过法定程序</a:t>
            </a:r>
            <a:r>
              <a:rPr lang="zh-CN" altLang="en-US" kern="100" dirty="0">
                <a:latin typeface="Times New Roman"/>
                <a:cs typeface="Times New Roman"/>
              </a:rPr>
              <a:t>成</a:t>
            </a:r>
            <a:r>
              <a:rPr lang="zh-CN" altLang="zh-CN" kern="100" dirty="0">
                <a:latin typeface="Times New Roman"/>
                <a:cs typeface="Times New Roman"/>
              </a:rPr>
              <a:t>为国家意志。</a:t>
            </a:r>
            <a:endParaRPr lang="zh-CN" altLang="zh-CN" sz="1050" kern="100" dirty="0">
              <a:effectLst/>
              <a:latin typeface="宋体"/>
              <a:cs typeface="Courier New"/>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spcAft>
                <a:spcPts val="0"/>
              </a:spcAft>
            </a:pPr>
            <a:r>
              <a:rPr lang="zh-CN" altLang="zh-CN" kern="100" dirty="0">
                <a:latin typeface="Times New Roman"/>
                <a:cs typeface="Times New Roman"/>
              </a:rPr>
              <a:t>人大和人大代表发挥的作用：</a:t>
            </a:r>
            <a:r>
              <a:rPr lang="en-US" altLang="zh-CN" kern="100" dirty="0">
                <a:latin typeface="Times New Roman"/>
                <a:cs typeface="Courier New"/>
              </a:rPr>
              <a:t>①</a:t>
            </a:r>
            <a:r>
              <a:rPr lang="zh-CN" altLang="zh-CN" kern="100" dirty="0">
                <a:latin typeface="Times New Roman"/>
                <a:cs typeface="Times New Roman"/>
              </a:rPr>
              <a:t>市人大行使决定权，完善、表决通过议案，为乡村振兴提供政策支持。</a:t>
            </a:r>
            <a:r>
              <a:rPr lang="en-US" altLang="zh-CN" kern="100" dirty="0">
                <a:latin typeface="Times New Roman"/>
                <a:cs typeface="Courier New"/>
              </a:rPr>
              <a:t>②</a:t>
            </a:r>
            <a:r>
              <a:rPr lang="zh-CN" altLang="zh-CN" kern="100" dirty="0">
                <a:latin typeface="Times New Roman"/>
                <a:cs typeface="Times New Roman"/>
              </a:rPr>
              <a:t>市人大行使监督权，对政府相关工作进行监督，促使自身决策落到实处。③人大代表行使提案权、审议权和表决权，向人大提交议案、参与议案的审议与表决，为乡村振兴建言献策。</a:t>
            </a:r>
            <a:endParaRPr lang="zh-CN" altLang="zh-CN" sz="1050" kern="100" dirty="0">
              <a:effectLst/>
              <a:latin typeface="宋体"/>
              <a:cs typeface="Courier New"/>
            </a:endParaRPr>
          </a:p>
        </p:txBody>
      </p:sp>
    </p:spTree>
    <p:extLst>
      <p:ext uri="{BB962C8B-B14F-4D97-AF65-F5344CB8AC3E}">
        <p14:creationId xmlns:p14="http://schemas.microsoft.com/office/powerpoint/2010/main" val="405243408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802889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九</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人民代表大会：我国的国家权力机关</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．人民代表大会与人民的关系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我国是</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的社会主义国家，一切权力属于人民。人民行使国家权力的机关是</a:t>
            </a:r>
            <a:r>
              <a:rPr lang="en-US" altLang="zh-CN" kern="100" dirty="0">
                <a:solidFill>
                  <a:srgbClr val="000000"/>
                </a:solidFill>
                <a:latin typeface="Times New Roman"/>
                <a:ea typeface="华文楷体"/>
                <a:cs typeface="Courier New"/>
              </a:rPr>
              <a:t>________________</a:t>
            </a:r>
            <a:r>
              <a:rPr lang="zh-CN" altLang="zh-CN" kern="100" dirty="0">
                <a:latin typeface="Times New Roman"/>
                <a:cs typeface="Times New Roman"/>
              </a:rPr>
              <a:t>和地方各级人民代表大会。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在我国，人民通过</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选出自己的代表，组成各级人民代表大会。各级人民代表大会都对</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负责，受</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监督，代表人民统一行使国家权力，</a:t>
            </a:r>
            <a:r>
              <a:rPr lang="zh-CN" altLang="en-US" kern="100" dirty="0">
                <a:latin typeface="Times New Roman"/>
                <a:cs typeface="Times New Roman"/>
              </a:rPr>
              <a:t>保障人民当家作主</a:t>
            </a:r>
            <a:r>
              <a:rPr lang="zh-CN" altLang="zh-CN" kern="100" dirty="0">
                <a:latin typeface="Times New Roman"/>
                <a:cs typeface="Times New Roman"/>
              </a:rPr>
              <a:t>。人民代表大会代表人民意志，根据</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的利益行使权力。</a:t>
            </a:r>
            <a:endParaRPr lang="zh-CN" altLang="zh-CN" sz="1050" kern="100" dirty="0">
              <a:effectLst/>
              <a:latin typeface="宋体"/>
              <a:cs typeface="Courier New"/>
            </a:endParaRPr>
          </a:p>
        </p:txBody>
      </p:sp>
      <p:sp>
        <p:nvSpPr>
          <p:cNvPr id="2" name="矩形 1"/>
          <p:cNvSpPr/>
          <p:nvPr/>
        </p:nvSpPr>
        <p:spPr>
          <a:xfrm>
            <a:off x="1909767" y="1439887"/>
            <a:ext cx="2339102" cy="523220"/>
          </a:xfrm>
          <a:prstGeom prst="rect">
            <a:avLst/>
          </a:prstGeom>
        </p:spPr>
        <p:txBody>
          <a:bodyPr wrap="none">
            <a:spAutoFit/>
          </a:bodyPr>
          <a:lstStyle/>
          <a:p>
            <a:r>
              <a:rPr lang="zh-CN" altLang="zh-CN" b="1" dirty="0">
                <a:latin typeface="Times New Roman"/>
                <a:ea typeface="华文楷体"/>
                <a:cs typeface="Times New Roman"/>
              </a:rPr>
              <a:t>人民当家作主</a:t>
            </a:r>
            <a:endParaRPr lang="zh-CN" altLang="en-US" dirty="0"/>
          </a:p>
        </p:txBody>
      </p:sp>
      <p:sp>
        <p:nvSpPr>
          <p:cNvPr id="4" name="矩形 3"/>
          <p:cNvSpPr/>
          <p:nvPr/>
        </p:nvSpPr>
        <p:spPr>
          <a:xfrm>
            <a:off x="4032845" y="2032791"/>
            <a:ext cx="3057247" cy="523220"/>
          </a:xfrm>
          <a:prstGeom prst="rect">
            <a:avLst/>
          </a:prstGeom>
        </p:spPr>
        <p:txBody>
          <a:bodyPr wrap="none">
            <a:spAutoFit/>
          </a:bodyPr>
          <a:lstStyle/>
          <a:p>
            <a:r>
              <a:rPr lang="zh-CN" altLang="zh-CN" b="1" dirty="0">
                <a:latin typeface="Times New Roman"/>
                <a:ea typeface="华文楷体"/>
                <a:cs typeface="Times New Roman"/>
              </a:rPr>
              <a:t>全国人民代表大会</a:t>
            </a:r>
            <a:endParaRPr lang="zh-CN" altLang="en-US" dirty="0"/>
          </a:p>
        </p:txBody>
      </p:sp>
      <p:sp>
        <p:nvSpPr>
          <p:cNvPr id="5" name="矩形 4"/>
          <p:cNvSpPr/>
          <p:nvPr/>
        </p:nvSpPr>
        <p:spPr>
          <a:xfrm>
            <a:off x="3708809" y="2608855"/>
            <a:ext cx="1620957" cy="523220"/>
          </a:xfrm>
          <a:prstGeom prst="rect">
            <a:avLst/>
          </a:prstGeom>
        </p:spPr>
        <p:txBody>
          <a:bodyPr wrap="none">
            <a:spAutoFit/>
          </a:bodyPr>
          <a:lstStyle/>
          <a:p>
            <a:r>
              <a:rPr lang="zh-CN" altLang="zh-CN" b="1" dirty="0">
                <a:latin typeface="Times New Roman"/>
                <a:ea typeface="华文楷体"/>
                <a:cs typeface="Times New Roman"/>
              </a:rPr>
              <a:t>民主选举</a:t>
            </a:r>
            <a:endParaRPr lang="zh-CN" altLang="en-US" dirty="0"/>
          </a:p>
        </p:txBody>
      </p:sp>
      <p:sp>
        <p:nvSpPr>
          <p:cNvPr id="6" name="矩形 5"/>
          <p:cNvSpPr/>
          <p:nvPr/>
        </p:nvSpPr>
        <p:spPr>
          <a:xfrm>
            <a:off x="5112965" y="3220923"/>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
        <p:nvSpPr>
          <p:cNvPr id="7" name="矩形 6"/>
          <p:cNvSpPr/>
          <p:nvPr/>
        </p:nvSpPr>
        <p:spPr>
          <a:xfrm>
            <a:off x="7306498" y="3220923"/>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
        <p:nvSpPr>
          <p:cNvPr id="8" name="矩形 7"/>
          <p:cNvSpPr/>
          <p:nvPr/>
        </p:nvSpPr>
        <p:spPr>
          <a:xfrm>
            <a:off x="1116521" y="4428219"/>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360437" y="1331875"/>
            <a:ext cx="10692000" cy="190205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易错易混</a:t>
            </a:r>
            <a:r>
              <a:rPr lang="en-US" altLang="zh-CN" kern="100" dirty="0">
                <a:latin typeface="Times New Roman"/>
                <a:ea typeface="黑体"/>
                <a:cs typeface="Courier New"/>
              </a:rPr>
              <a:t>]</a:t>
            </a:r>
            <a:r>
              <a:rPr lang="zh-CN" altLang="zh-CN" kern="100" dirty="0">
                <a:latin typeface="Times New Roman"/>
                <a:ea typeface="华文楷体"/>
                <a:cs typeface="Times New Roman"/>
              </a:rPr>
              <a:t>行使国家权力</a:t>
            </a:r>
            <a:r>
              <a:rPr lang="en-US" altLang="zh-CN" kern="100" dirty="0">
                <a:latin typeface="Times New Roman"/>
                <a:ea typeface="华文楷体"/>
                <a:cs typeface="Courier New"/>
              </a:rPr>
              <a:t>≠</a:t>
            </a:r>
            <a:r>
              <a:rPr lang="zh-CN" altLang="zh-CN" kern="100" dirty="0">
                <a:latin typeface="Times New Roman"/>
                <a:ea typeface="华文楷体"/>
                <a:cs typeface="Times New Roman"/>
              </a:rPr>
              <a:t>直接行使，民主选举</a:t>
            </a:r>
            <a:r>
              <a:rPr lang="en-US" altLang="zh-CN" kern="100" dirty="0">
                <a:latin typeface="Times New Roman"/>
                <a:ea typeface="华文楷体"/>
                <a:cs typeface="Courier New"/>
              </a:rPr>
              <a:t>≠</a:t>
            </a:r>
            <a:r>
              <a:rPr lang="zh-CN" altLang="zh-CN" kern="100" dirty="0">
                <a:latin typeface="Times New Roman"/>
                <a:ea typeface="华文楷体"/>
                <a:cs typeface="Times New Roman"/>
              </a:rPr>
              <a:t>直接选举。</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人民不直接行使国家权力，人民选举代表组成各级人民代表大会，代表人民统一行使国家权力。</a:t>
            </a:r>
            <a:endParaRPr lang="zh-CN" altLang="zh-CN" sz="1050" kern="100" dirty="0">
              <a:effectLst/>
              <a:latin typeface="宋体"/>
              <a:cs typeface="Courier New"/>
            </a:endParaRPr>
          </a:p>
        </p:txBody>
      </p:sp>
    </p:spTree>
    <p:extLst>
      <p:ext uri="{BB962C8B-B14F-4D97-AF65-F5344CB8AC3E}">
        <p14:creationId xmlns:p14="http://schemas.microsoft.com/office/powerpoint/2010/main" val="2609892198"/>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95771"/>
            <a:ext cx="10692000" cy="62453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．全国人民代表大会</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467003478"/>
              </p:ext>
            </p:extLst>
          </p:nvPr>
        </p:nvGraphicFramePr>
        <p:xfrm>
          <a:off x="576461" y="1043843"/>
          <a:ext cx="10369550" cy="5203336"/>
        </p:xfrm>
        <a:graphic>
          <a:graphicData uri="http://schemas.openxmlformats.org/drawingml/2006/table">
            <a:tbl>
              <a:tblPr/>
              <a:tblGrid>
                <a:gridCol w="1219459">
                  <a:extLst>
                    <a:ext uri="{9D8B030D-6E8A-4147-A177-3AD203B41FA5}">
                      <a16:colId xmlns:a16="http://schemas.microsoft.com/office/drawing/2014/main" val="20000"/>
                    </a:ext>
                  </a:extLst>
                </a:gridCol>
                <a:gridCol w="9150091">
                  <a:extLst>
                    <a:ext uri="{9D8B030D-6E8A-4147-A177-3AD203B41FA5}">
                      <a16:colId xmlns:a16="http://schemas.microsoft.com/office/drawing/2014/main" val="20001"/>
                    </a:ext>
                  </a:extLst>
                </a:gridCol>
              </a:tblGrid>
              <a:tr h="452015">
                <a:tc>
                  <a:txBody>
                    <a:bodyPr/>
                    <a:lstStyle/>
                    <a:p>
                      <a:pPr algn="ctr">
                        <a:lnSpc>
                          <a:spcPct val="114000"/>
                        </a:lnSpc>
                        <a:spcAft>
                          <a:spcPts val="0"/>
                        </a:spcAft>
                      </a:pPr>
                      <a:r>
                        <a:rPr lang="zh-CN" sz="2800" b="1" kern="100" dirty="0">
                          <a:solidFill>
                            <a:srgbClr val="C00000"/>
                          </a:solidFill>
                          <a:effectLst/>
                          <a:latin typeface="宋体"/>
                          <a:ea typeface="微软雅黑"/>
                          <a:cs typeface="Times New Roman"/>
                        </a:rPr>
                        <a:t>性质</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4000"/>
                        </a:lnSpc>
                        <a:spcAft>
                          <a:spcPts val="0"/>
                        </a:spcAft>
                      </a:pPr>
                      <a:r>
                        <a:rPr lang="en-US" sz="2800" b="1" kern="100">
                          <a:solidFill>
                            <a:srgbClr val="000000"/>
                          </a:solidFill>
                          <a:effectLst/>
                          <a:latin typeface="Times New Roman"/>
                          <a:ea typeface="华文楷体"/>
                          <a:cs typeface="Courier New"/>
                        </a:rPr>
                        <a:t>____________________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52015">
                <a:tc>
                  <a:txBody>
                    <a:bodyPr/>
                    <a:lstStyle/>
                    <a:p>
                      <a:pPr algn="ctr">
                        <a:lnSpc>
                          <a:spcPct val="114000"/>
                        </a:lnSpc>
                        <a:spcAft>
                          <a:spcPts val="0"/>
                        </a:spcAft>
                      </a:pPr>
                      <a:r>
                        <a:rPr lang="zh-CN" sz="2800" b="1" kern="100">
                          <a:solidFill>
                            <a:srgbClr val="C00000"/>
                          </a:solidFill>
                          <a:effectLst/>
                          <a:latin typeface="宋体"/>
                          <a:ea typeface="微软雅黑"/>
                          <a:cs typeface="Times New Roman"/>
                        </a:rPr>
                        <a:t>职权</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4000"/>
                        </a:lnSpc>
                        <a:spcAft>
                          <a:spcPts val="0"/>
                        </a:spcAft>
                      </a:pPr>
                      <a:r>
                        <a:rPr lang="zh-CN" sz="2800" b="1" kern="100">
                          <a:effectLst/>
                          <a:latin typeface="Times New Roman"/>
                          <a:cs typeface="Times New Roman"/>
                        </a:rPr>
                        <a:t>国家最高的</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、任免权、监督权</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45258">
                <a:tc>
                  <a:txBody>
                    <a:bodyPr/>
                    <a:lstStyle/>
                    <a:p>
                      <a:pPr algn="ctr">
                        <a:lnSpc>
                          <a:spcPct val="114000"/>
                        </a:lnSpc>
                        <a:spcAft>
                          <a:spcPts val="0"/>
                        </a:spcAft>
                      </a:pPr>
                      <a:r>
                        <a:rPr lang="zh-CN" sz="2800" b="1" kern="100">
                          <a:solidFill>
                            <a:srgbClr val="C00000"/>
                          </a:solidFill>
                          <a:effectLst/>
                          <a:latin typeface="宋体"/>
                          <a:ea typeface="微软雅黑"/>
                          <a:cs typeface="Times New Roman"/>
                        </a:rPr>
                        <a:t>地位</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14000"/>
                        </a:lnSpc>
                        <a:spcAft>
                          <a:spcPts val="0"/>
                        </a:spcAft>
                      </a:pPr>
                      <a:r>
                        <a:rPr lang="zh-CN" sz="2800" b="1" kern="100" dirty="0">
                          <a:effectLst/>
                          <a:latin typeface="Times New Roman"/>
                          <a:cs typeface="Times New Roman"/>
                        </a:rPr>
                        <a:t>在我国国家机关组织体系中居于</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地位。其他国家机关都由人民代表大会产生，对它</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，受它监督</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914516">
                <a:tc>
                  <a:txBody>
                    <a:bodyPr/>
                    <a:lstStyle/>
                    <a:p>
                      <a:pPr algn="ctr">
                        <a:lnSpc>
                          <a:spcPct val="114000"/>
                        </a:lnSpc>
                        <a:spcAft>
                          <a:spcPts val="0"/>
                        </a:spcAft>
                      </a:pPr>
                      <a:r>
                        <a:rPr lang="zh-CN" sz="2800" b="1" kern="100">
                          <a:solidFill>
                            <a:srgbClr val="C00000"/>
                          </a:solidFill>
                          <a:effectLst/>
                          <a:latin typeface="宋体"/>
                          <a:ea typeface="微软雅黑"/>
                          <a:cs typeface="Times New Roman"/>
                        </a:rPr>
                        <a:t>常设机关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14000"/>
                        </a:lnSpc>
                        <a:spcAft>
                          <a:spcPts val="0"/>
                        </a:spcAft>
                      </a:pPr>
                      <a:r>
                        <a:rPr lang="en-US" sz="2800" b="1" kern="100" dirty="0">
                          <a:solidFill>
                            <a:srgbClr val="000000"/>
                          </a:solidFill>
                          <a:effectLst/>
                          <a:latin typeface="Times New Roman"/>
                          <a:ea typeface="华文楷体"/>
                          <a:cs typeface="Courier New"/>
                        </a:rPr>
                        <a:t>__________________________</a:t>
                      </a:r>
                      <a:r>
                        <a:rPr lang="zh-CN" sz="2800" b="1" kern="100" dirty="0">
                          <a:effectLst/>
                          <a:latin typeface="Times New Roman"/>
                          <a:cs typeface="Times New Roman"/>
                        </a:rPr>
                        <a:t>，行使宪法规定的立法权、决定权、任免权、监督权，以及全国人民代表大会授予的其他职权。委员长会议负责处理全国人民代表大会常务委员会的重要日常工作</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439532">
                <a:tc>
                  <a:txBody>
                    <a:bodyPr/>
                    <a:lstStyle/>
                    <a:p>
                      <a:pPr algn="ctr">
                        <a:lnSpc>
                          <a:spcPct val="114000"/>
                        </a:lnSpc>
                        <a:spcAft>
                          <a:spcPts val="0"/>
                        </a:spcAft>
                      </a:pPr>
                      <a:r>
                        <a:rPr lang="zh-CN" sz="2800" b="1" kern="100" dirty="0">
                          <a:solidFill>
                            <a:srgbClr val="C00000"/>
                          </a:solidFill>
                          <a:effectLst/>
                          <a:latin typeface="宋体"/>
                          <a:ea typeface="微软雅黑"/>
                          <a:cs typeface="Times New Roman"/>
                        </a:rPr>
                        <a:t>专门委员会</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14000"/>
                        </a:lnSpc>
                        <a:spcAft>
                          <a:spcPts val="0"/>
                        </a:spcAft>
                      </a:pPr>
                      <a:r>
                        <a:rPr lang="zh-CN" sz="2800" b="1" kern="100" dirty="0">
                          <a:effectLst/>
                          <a:latin typeface="Times New Roman"/>
                          <a:cs typeface="Times New Roman"/>
                        </a:rPr>
                        <a:t>为了更好地开展经常性工作，全国人民代表大会设立各专门委员会。在全国人民代表大会闭会期间，各专门委员会受</a:t>
                      </a:r>
                      <a:r>
                        <a:rPr lang="en-US" sz="2800" b="1" kern="100" dirty="0">
                          <a:solidFill>
                            <a:srgbClr val="000000"/>
                          </a:solidFill>
                          <a:effectLst/>
                          <a:latin typeface="Times New Roman"/>
                          <a:ea typeface="华文楷体"/>
                          <a:cs typeface="Courier New"/>
                        </a:rPr>
                        <a:t>__________________________</a:t>
                      </a:r>
                      <a:r>
                        <a:rPr lang="zh-CN" sz="2800" b="1" kern="100" dirty="0">
                          <a:effectLst/>
                          <a:latin typeface="Times New Roman"/>
                          <a:cs typeface="Times New Roman"/>
                        </a:rPr>
                        <a:t>的领导</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矩形 3"/>
          <p:cNvSpPr/>
          <p:nvPr/>
        </p:nvSpPr>
        <p:spPr>
          <a:xfrm>
            <a:off x="4428889" y="1007839"/>
            <a:ext cx="3775393" cy="523220"/>
          </a:xfrm>
          <a:prstGeom prst="rect">
            <a:avLst/>
          </a:prstGeom>
        </p:spPr>
        <p:txBody>
          <a:bodyPr wrap="none">
            <a:spAutoFit/>
          </a:bodyPr>
          <a:lstStyle/>
          <a:p>
            <a:r>
              <a:rPr lang="zh-CN" altLang="zh-CN" b="1" dirty="0">
                <a:latin typeface="Times New Roman"/>
                <a:ea typeface="华文楷体"/>
                <a:cs typeface="Times New Roman"/>
              </a:rPr>
              <a:t>我国最高国家权力机关</a:t>
            </a:r>
            <a:endParaRPr lang="zh-CN" altLang="en-US" dirty="0"/>
          </a:p>
        </p:txBody>
      </p:sp>
      <p:sp>
        <p:nvSpPr>
          <p:cNvPr id="5" name="矩形 4"/>
          <p:cNvSpPr/>
          <p:nvPr/>
        </p:nvSpPr>
        <p:spPr>
          <a:xfrm>
            <a:off x="4463149" y="1511895"/>
            <a:ext cx="1261884" cy="523220"/>
          </a:xfrm>
          <a:prstGeom prst="rect">
            <a:avLst/>
          </a:prstGeom>
        </p:spPr>
        <p:txBody>
          <a:bodyPr wrap="none">
            <a:spAutoFit/>
          </a:bodyPr>
          <a:lstStyle/>
          <a:p>
            <a:r>
              <a:rPr lang="zh-CN" altLang="zh-CN" b="1" dirty="0">
                <a:latin typeface="Times New Roman"/>
                <a:ea typeface="华文楷体"/>
                <a:cs typeface="Times New Roman"/>
              </a:rPr>
              <a:t>立法权</a:t>
            </a:r>
            <a:endParaRPr lang="zh-CN" altLang="en-US" dirty="0"/>
          </a:p>
        </p:txBody>
      </p:sp>
      <p:sp>
        <p:nvSpPr>
          <p:cNvPr id="6" name="矩形 5"/>
          <p:cNvSpPr/>
          <p:nvPr/>
        </p:nvSpPr>
        <p:spPr>
          <a:xfrm>
            <a:off x="5903309" y="1492731"/>
            <a:ext cx="1261884" cy="523220"/>
          </a:xfrm>
          <a:prstGeom prst="rect">
            <a:avLst/>
          </a:prstGeom>
        </p:spPr>
        <p:txBody>
          <a:bodyPr wrap="none">
            <a:spAutoFit/>
          </a:bodyPr>
          <a:lstStyle/>
          <a:p>
            <a:r>
              <a:rPr lang="zh-CN" altLang="zh-CN" b="1" dirty="0">
                <a:latin typeface="Times New Roman"/>
                <a:ea typeface="华文楷体"/>
                <a:cs typeface="Times New Roman"/>
              </a:rPr>
              <a:t>决定权</a:t>
            </a:r>
            <a:endParaRPr lang="zh-CN" altLang="en-US" dirty="0"/>
          </a:p>
        </p:txBody>
      </p:sp>
      <p:sp>
        <p:nvSpPr>
          <p:cNvPr id="7" name="矩形 6"/>
          <p:cNvSpPr/>
          <p:nvPr/>
        </p:nvSpPr>
        <p:spPr>
          <a:xfrm>
            <a:off x="6766438" y="1979947"/>
            <a:ext cx="902811" cy="523220"/>
          </a:xfrm>
          <a:prstGeom prst="rect">
            <a:avLst/>
          </a:prstGeom>
        </p:spPr>
        <p:txBody>
          <a:bodyPr wrap="none">
            <a:spAutoFit/>
          </a:bodyPr>
          <a:lstStyle/>
          <a:p>
            <a:r>
              <a:rPr lang="zh-CN" altLang="zh-CN" b="1" dirty="0">
                <a:latin typeface="Times New Roman"/>
                <a:ea typeface="华文楷体"/>
                <a:cs typeface="Times New Roman"/>
              </a:rPr>
              <a:t>最高</a:t>
            </a:r>
            <a:endParaRPr lang="zh-CN" altLang="en-US" dirty="0"/>
          </a:p>
        </p:txBody>
      </p:sp>
      <p:sp>
        <p:nvSpPr>
          <p:cNvPr id="8" name="矩形 7"/>
          <p:cNvSpPr/>
          <p:nvPr/>
        </p:nvSpPr>
        <p:spPr>
          <a:xfrm>
            <a:off x="6409109" y="2484003"/>
            <a:ext cx="902811" cy="523220"/>
          </a:xfrm>
          <a:prstGeom prst="rect">
            <a:avLst/>
          </a:prstGeom>
        </p:spPr>
        <p:txBody>
          <a:bodyPr wrap="none">
            <a:spAutoFit/>
          </a:bodyPr>
          <a:lstStyle/>
          <a:p>
            <a:r>
              <a:rPr lang="zh-CN" altLang="zh-CN" b="1" dirty="0">
                <a:latin typeface="Times New Roman"/>
                <a:ea typeface="华文楷体"/>
                <a:cs typeface="Times New Roman"/>
              </a:rPr>
              <a:t>负责</a:t>
            </a:r>
            <a:endParaRPr lang="zh-CN" altLang="en-US" dirty="0"/>
          </a:p>
        </p:txBody>
      </p:sp>
      <p:sp>
        <p:nvSpPr>
          <p:cNvPr id="9" name="矩形 8"/>
          <p:cNvSpPr/>
          <p:nvPr/>
        </p:nvSpPr>
        <p:spPr>
          <a:xfrm>
            <a:off x="1700515" y="2916051"/>
            <a:ext cx="4852610" cy="523220"/>
          </a:xfrm>
          <a:prstGeom prst="rect">
            <a:avLst/>
          </a:prstGeom>
        </p:spPr>
        <p:txBody>
          <a:bodyPr wrap="none">
            <a:spAutoFit/>
          </a:bodyPr>
          <a:lstStyle/>
          <a:p>
            <a:r>
              <a:rPr lang="zh-CN" altLang="zh-CN" b="1" dirty="0">
                <a:latin typeface="Times New Roman"/>
                <a:ea typeface="华文楷体"/>
                <a:cs typeface="Times New Roman"/>
              </a:rPr>
              <a:t>全国人民代表大会常务委员会</a:t>
            </a:r>
            <a:endParaRPr lang="zh-CN" altLang="en-US" dirty="0"/>
          </a:p>
        </p:txBody>
      </p:sp>
      <p:sp>
        <p:nvSpPr>
          <p:cNvPr id="10" name="矩形 9"/>
          <p:cNvSpPr/>
          <p:nvPr/>
        </p:nvSpPr>
        <p:spPr>
          <a:xfrm>
            <a:off x="2124633" y="5813211"/>
            <a:ext cx="4852610" cy="523220"/>
          </a:xfrm>
          <a:prstGeom prst="rect">
            <a:avLst/>
          </a:prstGeom>
        </p:spPr>
        <p:txBody>
          <a:bodyPr wrap="none">
            <a:spAutoFit/>
          </a:bodyPr>
          <a:lstStyle/>
          <a:p>
            <a:r>
              <a:rPr lang="zh-CN" altLang="zh-CN" b="1" dirty="0">
                <a:latin typeface="Times New Roman"/>
                <a:ea typeface="华文楷体"/>
                <a:cs typeface="Times New Roman"/>
              </a:rPr>
              <a:t>全国人民代表大会常务委员会</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298024"/>
            <a:ext cx="10692000" cy="244611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全国人民代表大会是我国最高国家权力机关。全国人大常委会是全国人大的常设机关，不是最高国家权力机关。</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全国人民代表大会代表全国人民</a:t>
            </a:r>
            <a:r>
              <a:rPr lang="zh-CN" altLang="en-US" kern="100" dirty="0">
                <a:latin typeface="Times New Roman"/>
                <a:ea typeface="华文楷体"/>
                <a:cs typeface="Times New Roman"/>
              </a:rPr>
              <a:t>的</a:t>
            </a:r>
            <a:r>
              <a:rPr lang="zh-CN" altLang="zh-CN" kern="100" dirty="0">
                <a:latin typeface="Times New Roman"/>
                <a:ea typeface="华文楷体"/>
                <a:cs typeface="Times New Roman"/>
              </a:rPr>
              <a:t>意志、根据人民的利益行使国家权力，</a:t>
            </a:r>
            <a:r>
              <a:rPr lang="zh-CN" altLang="en-US" kern="100" dirty="0">
                <a:latin typeface="Times New Roman"/>
                <a:ea typeface="华文楷体"/>
                <a:cs typeface="Times New Roman"/>
              </a:rPr>
              <a:t>保障人民当家作主</a:t>
            </a:r>
            <a:r>
              <a:rPr lang="zh-CN" altLang="zh-CN" kern="100" dirty="0">
                <a:latin typeface="Times New Roman"/>
                <a:ea typeface="华文楷体"/>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61695872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zh-CN" altLang="zh-CN" kern="100" dirty="0">
                <a:latin typeface="Times New Roman"/>
                <a:ea typeface="黑体"/>
                <a:cs typeface="Times New Roman"/>
              </a:rPr>
              <a:t>二、肩负人民重托的人大代表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．人大代表的产生：我国各级人民代表大会的代表，由</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产生。</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．人大代表具有什么法律地位？</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全国人民代表大会的代表是最高国家权力机关的组成人员，地方各级人民代表大会的代表是地方各级国家权力机关的组成人员。</a:t>
            </a:r>
            <a:endParaRPr lang="zh-CN" altLang="zh-CN" sz="1050" kern="100" dirty="0">
              <a:effectLst/>
              <a:latin typeface="宋体"/>
              <a:cs typeface="Courier New"/>
            </a:endParaRPr>
          </a:p>
        </p:txBody>
      </p:sp>
      <p:sp>
        <p:nvSpPr>
          <p:cNvPr id="3" name="矩形 2"/>
          <p:cNvSpPr/>
          <p:nvPr/>
        </p:nvSpPr>
        <p:spPr>
          <a:xfrm>
            <a:off x="9505453" y="1439887"/>
            <a:ext cx="1620957" cy="523220"/>
          </a:xfrm>
          <a:prstGeom prst="rect">
            <a:avLst/>
          </a:prstGeom>
        </p:spPr>
        <p:txBody>
          <a:bodyPr wrap="none">
            <a:spAutoFit/>
          </a:bodyPr>
          <a:lstStyle/>
          <a:p>
            <a:r>
              <a:rPr lang="zh-CN" altLang="zh-CN" b="1" dirty="0">
                <a:latin typeface="Times New Roman"/>
                <a:ea typeface="华文楷体"/>
                <a:cs typeface="Times New Roman"/>
              </a:rPr>
              <a:t>民主选举</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4074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．人大代表的职权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各项议案，</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各项决定。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提案权：指人大代表有权依照法律规定的程序，向人民代表大会提出</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质询权：指人大代表有权依照法律规定的程序，对政府等机关的工作提出</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并要求答复。</a:t>
            </a:r>
            <a:endParaRPr lang="zh-CN" altLang="zh-CN" sz="1050" kern="100" dirty="0">
              <a:effectLst/>
              <a:latin typeface="宋体"/>
              <a:cs typeface="Courier New"/>
            </a:endParaRPr>
          </a:p>
        </p:txBody>
      </p:sp>
      <p:sp>
        <p:nvSpPr>
          <p:cNvPr id="3" name="矩形 2"/>
          <p:cNvSpPr/>
          <p:nvPr/>
        </p:nvSpPr>
        <p:spPr>
          <a:xfrm>
            <a:off x="828489" y="1439887"/>
            <a:ext cx="902811" cy="523220"/>
          </a:xfrm>
          <a:prstGeom prst="rect">
            <a:avLst/>
          </a:prstGeom>
        </p:spPr>
        <p:txBody>
          <a:bodyPr wrap="none">
            <a:spAutoFit/>
          </a:bodyPr>
          <a:lstStyle/>
          <a:p>
            <a:r>
              <a:rPr lang="zh-CN" altLang="zh-CN" b="1" dirty="0">
                <a:latin typeface="Times New Roman"/>
                <a:ea typeface="华文楷体"/>
                <a:cs typeface="Times New Roman"/>
              </a:rPr>
              <a:t>审议</a:t>
            </a:r>
            <a:endParaRPr lang="zh-CN" altLang="en-US" dirty="0"/>
          </a:p>
        </p:txBody>
      </p:sp>
      <p:sp>
        <p:nvSpPr>
          <p:cNvPr id="4" name="矩形 3"/>
          <p:cNvSpPr/>
          <p:nvPr/>
        </p:nvSpPr>
        <p:spPr>
          <a:xfrm>
            <a:off x="3348769" y="1459505"/>
            <a:ext cx="902811" cy="523220"/>
          </a:xfrm>
          <a:prstGeom prst="rect">
            <a:avLst/>
          </a:prstGeom>
        </p:spPr>
        <p:txBody>
          <a:bodyPr wrap="none">
            <a:spAutoFit/>
          </a:bodyPr>
          <a:lstStyle/>
          <a:p>
            <a:r>
              <a:rPr lang="zh-CN" altLang="zh-CN" b="1" dirty="0">
                <a:latin typeface="Times New Roman"/>
                <a:ea typeface="华文楷体"/>
                <a:cs typeface="Times New Roman"/>
              </a:rPr>
              <a:t>表决</a:t>
            </a:r>
            <a:endParaRPr lang="zh-CN" altLang="en-US" dirty="0"/>
          </a:p>
        </p:txBody>
      </p:sp>
      <p:sp>
        <p:nvSpPr>
          <p:cNvPr id="5" name="矩形 4"/>
          <p:cNvSpPr/>
          <p:nvPr/>
        </p:nvSpPr>
        <p:spPr>
          <a:xfrm>
            <a:off x="1116521" y="2628019"/>
            <a:ext cx="902811" cy="523220"/>
          </a:xfrm>
          <a:prstGeom prst="rect">
            <a:avLst/>
          </a:prstGeom>
        </p:spPr>
        <p:txBody>
          <a:bodyPr wrap="none">
            <a:spAutoFit/>
          </a:bodyPr>
          <a:lstStyle/>
          <a:p>
            <a:r>
              <a:rPr lang="zh-CN" altLang="zh-CN" b="1" dirty="0">
                <a:latin typeface="Times New Roman"/>
                <a:ea typeface="华文楷体"/>
                <a:cs typeface="Times New Roman"/>
              </a:rPr>
              <a:t>议案</a:t>
            </a:r>
            <a:endParaRPr lang="zh-CN" altLang="en-US" dirty="0"/>
          </a:p>
        </p:txBody>
      </p:sp>
      <p:sp>
        <p:nvSpPr>
          <p:cNvPr id="6" name="矩形 5"/>
          <p:cNvSpPr/>
          <p:nvPr/>
        </p:nvSpPr>
        <p:spPr>
          <a:xfrm>
            <a:off x="1872605" y="3816151"/>
            <a:ext cx="902811" cy="523220"/>
          </a:xfrm>
          <a:prstGeom prst="rect">
            <a:avLst/>
          </a:prstGeom>
        </p:spPr>
        <p:txBody>
          <a:bodyPr wrap="none">
            <a:spAutoFit/>
          </a:bodyPr>
          <a:lstStyle/>
          <a:p>
            <a:r>
              <a:rPr lang="zh-CN" altLang="zh-CN" b="1" dirty="0">
                <a:latin typeface="Times New Roman"/>
                <a:ea typeface="华文楷体"/>
                <a:cs typeface="Times New Roman"/>
              </a:rPr>
              <a:t>质问</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TotalTime>
  <Words>2913</Words>
  <Application>Microsoft Office PowerPoint</Application>
  <PresentationFormat>自定义</PresentationFormat>
  <Paragraphs>196</Paragraphs>
  <Slides>36</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36</vt:i4>
      </vt:variant>
    </vt:vector>
  </HeadingPairs>
  <TitlesOfParts>
    <vt:vector size="50"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1349</cp:revision>
  <dcterms:created xsi:type="dcterms:W3CDTF">2016-06-29T09:22:00Z</dcterms:created>
  <dcterms:modified xsi:type="dcterms:W3CDTF">2026-02-05T07:42:34Z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