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42"/>
  </p:notesMasterIdLst>
  <p:handoutMasterIdLst>
    <p:handoutMasterId r:id="rId43"/>
  </p:handoutMasterIdLst>
  <p:sldIdLst>
    <p:sldId id="2476" r:id="rId4"/>
    <p:sldId id="3800" r:id="rId5"/>
    <p:sldId id="2478" r:id="rId6"/>
    <p:sldId id="2343" r:id="rId7"/>
    <p:sldId id="3858" r:id="rId8"/>
    <p:sldId id="3903" r:id="rId9"/>
    <p:sldId id="3904" r:id="rId10"/>
    <p:sldId id="3905" r:id="rId11"/>
    <p:sldId id="3906" r:id="rId12"/>
    <p:sldId id="3919" r:id="rId13"/>
    <p:sldId id="3873" r:id="rId14"/>
    <p:sldId id="3664" r:id="rId15"/>
    <p:sldId id="3671" r:id="rId16"/>
    <p:sldId id="3907" r:id="rId17"/>
    <p:sldId id="3908" r:id="rId18"/>
    <p:sldId id="3909" r:id="rId19"/>
    <p:sldId id="3910" r:id="rId20"/>
    <p:sldId id="3911" r:id="rId21"/>
    <p:sldId id="3888" r:id="rId22"/>
    <p:sldId id="3785" r:id="rId23"/>
    <p:sldId id="3786" r:id="rId24"/>
    <p:sldId id="3920" r:id="rId25"/>
    <p:sldId id="3921" r:id="rId26"/>
    <p:sldId id="3922" r:id="rId27"/>
    <p:sldId id="3923" r:id="rId28"/>
    <p:sldId id="3924" r:id="rId29"/>
    <p:sldId id="3925" r:id="rId30"/>
    <p:sldId id="3926" r:id="rId31"/>
    <p:sldId id="3886" r:id="rId32"/>
    <p:sldId id="3863" r:id="rId33"/>
    <p:sldId id="3881" r:id="rId34"/>
    <p:sldId id="3882" r:id="rId35"/>
    <p:sldId id="3912" r:id="rId36"/>
    <p:sldId id="3913" r:id="rId37"/>
    <p:sldId id="3914" r:id="rId38"/>
    <p:sldId id="3915" r:id="rId39"/>
    <p:sldId id="3780" r:id="rId40"/>
    <p:sldId id="2276" r:id="rId41"/>
  </p:sldIdLst>
  <p:sldSz cx="11522075" cy="6480175"/>
  <p:notesSz cx="6858000" cy="9144000"/>
  <p:custDataLst>
    <p:tags r:id="rId44"/>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110" d="100"/>
          <a:sy n="110" d="100"/>
        </p:scale>
        <p:origin x="138" y="204"/>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31</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37</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38</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12</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13</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20</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21</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7.xml"/><Relationship Id="rId4" Type="http://schemas.openxmlformats.org/officeDocument/2006/relationships/slide" Target="../slides/slide3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7.xml"/><Relationship Id="rId4" Type="http://schemas.openxmlformats.org/officeDocument/2006/relationships/slide" Target="../slides/slide3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slide" Target="../slides/slide37.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7.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8.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8.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8.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2</a:t>
            </a:r>
            <a:r>
              <a:rPr lang="zh-CN" altLang="en-US" sz="1600" dirty="0">
                <a:solidFill>
                  <a:srgbClr val="F2F2F2"/>
                </a:solidFill>
                <a:latin typeface="微软雅黑" pitchFamily="34" charset="-122"/>
                <a:ea typeface="微软雅黑" pitchFamily="34" charset="-122"/>
              </a:rPr>
              <a:t>课时　法治政府</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法治政府</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法治政府</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17%20%20&#35838;&#21518;&#32032;&#20859;&#35780;&#20215;(&#21313;&#19971;)&#12288;&#27861;&#27835;&#25919;&#24220;.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3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全面依法治国</a:t>
            </a: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第八课　法治中国建设</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法治政府</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1902059"/>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画里话外</a:t>
            </a:r>
            <a:r>
              <a:rPr lang="en-US" altLang="zh-CN" kern="100" dirty="0">
                <a:latin typeface="Times New Roman"/>
                <a:ea typeface="黑体"/>
                <a:cs typeface="Courier New"/>
              </a:rPr>
              <a:t>]</a:t>
            </a:r>
            <a:r>
              <a:rPr lang="zh-CN" altLang="zh-CN" kern="100" dirty="0">
                <a:latin typeface="Times New Roman"/>
                <a:ea typeface="华文楷体"/>
                <a:cs typeface="Times New Roman"/>
              </a:rPr>
              <a:t>建设法治政府，能够督促政府更好地行使权力，积极履行职责，提高行政服务水平，实现善政；能够更好地促进政府和公民、社会组织的沟通，形成互信互助的新型关系。</a:t>
            </a:r>
            <a:endParaRPr lang="zh-CN" altLang="zh-CN" sz="1050" kern="100" dirty="0">
              <a:effectLst/>
              <a:latin typeface="宋体"/>
              <a:cs typeface="Courier New"/>
            </a:endParaRPr>
          </a:p>
        </p:txBody>
      </p:sp>
      <p:pic>
        <p:nvPicPr>
          <p:cNvPr id="4098" name="Picture 2" descr="ZZ116-30"/>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172768" y="2711450"/>
            <a:ext cx="3157538"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1101999"/>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4243982"/>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．法治国家建设是全面依法治国的重点任务和主体工程。</a:t>
            </a:r>
            <a:r>
              <a:rPr lang="en-US" altLang="zh-CN" kern="100" dirty="0">
                <a:latin typeface="Times New Roman"/>
                <a:cs typeface="Times New Roman"/>
              </a:rPr>
              <a:t>	</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2</a:t>
            </a:r>
            <a:r>
              <a:rPr lang="zh-CN" altLang="zh-CN" kern="100" dirty="0">
                <a:latin typeface="Times New Roman"/>
                <a:cs typeface="Times New Roman"/>
              </a:rPr>
              <a:t>．公民有决策权，政府要听取公民意见。</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3</a:t>
            </a:r>
            <a:r>
              <a:rPr lang="zh-CN" altLang="zh-CN" kern="100" dirty="0">
                <a:latin typeface="Times New Roman"/>
                <a:cs typeface="Times New Roman"/>
              </a:rPr>
              <a:t>．用</a:t>
            </a:r>
            <a:r>
              <a:rPr lang="en-US" altLang="zh-CN" kern="100" dirty="0">
                <a:latin typeface="宋体"/>
                <a:cs typeface="Times New Roman"/>
              </a:rPr>
              <a:t>“</a:t>
            </a:r>
            <a:r>
              <a:rPr lang="zh-CN" altLang="zh-CN" kern="100" dirty="0">
                <a:latin typeface="Times New Roman"/>
                <a:cs typeface="Times New Roman"/>
              </a:rPr>
              <a:t>数据跑</a:t>
            </a:r>
            <a:r>
              <a:rPr lang="en-US" altLang="zh-CN" kern="100" dirty="0">
                <a:latin typeface="宋体"/>
                <a:cs typeface="Times New Roman"/>
              </a:rPr>
              <a:t>”</a:t>
            </a:r>
            <a:r>
              <a:rPr lang="zh-CN" altLang="zh-CN" kern="100" dirty="0">
                <a:latin typeface="Times New Roman"/>
                <a:cs typeface="Times New Roman"/>
              </a:rPr>
              <a:t>代替</a:t>
            </a:r>
            <a:r>
              <a:rPr lang="en-US" altLang="zh-CN" kern="100" dirty="0">
                <a:latin typeface="宋体"/>
                <a:cs typeface="Times New Roman"/>
              </a:rPr>
              <a:t>“</a:t>
            </a:r>
            <a:r>
              <a:rPr lang="zh-CN" altLang="zh-CN" kern="100" dirty="0">
                <a:latin typeface="Times New Roman"/>
                <a:cs typeface="Times New Roman"/>
              </a:rPr>
              <a:t>企业跑</a:t>
            </a:r>
            <a:r>
              <a:rPr lang="en-US" altLang="zh-CN" kern="100" dirty="0">
                <a:latin typeface="宋体"/>
                <a:cs typeface="Times New Roman"/>
              </a:rPr>
              <a:t>”</a:t>
            </a:r>
            <a:r>
              <a:rPr lang="zh-CN" altLang="zh-CN" kern="100" dirty="0">
                <a:latin typeface="Times New Roman"/>
                <a:cs typeface="Times New Roman"/>
              </a:rPr>
              <a:t>扩大了政府的监管职能，有助于维护市场秩序。</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4</a:t>
            </a:r>
            <a:r>
              <a:rPr lang="zh-CN" altLang="zh-CN" kern="100" dirty="0">
                <a:latin typeface="Times New Roman"/>
                <a:cs typeface="Times New Roman"/>
              </a:rPr>
              <a:t>．我国政府已成为一个全能型政府。</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ea typeface="黑体"/>
                <a:cs typeface="Courier New"/>
              </a:rPr>
              <a:t>5</a:t>
            </a:r>
            <a:r>
              <a:rPr lang="zh-CN" altLang="zh-CN" kern="100" dirty="0">
                <a:latin typeface="Times New Roman"/>
                <a:cs typeface="Times New Roman"/>
              </a:rPr>
              <a:t>．通过建设法治政府，能够督促政府更好地行使权力，积极履行职责，提高执政水平。</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189529" y="136787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208579" y="201557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237154" y="311095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227629" y="374912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8" name="矩形 7"/>
          <p:cNvSpPr/>
          <p:nvPr/>
        </p:nvSpPr>
        <p:spPr>
          <a:xfrm>
            <a:off x="10218104" y="492070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法治政府的内涵</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3857274"/>
          </a:xfrm>
        </p:spPr>
        <p:txBody>
          <a:bodyPr/>
          <a:lstStyle/>
          <a:p>
            <a:pPr algn="just">
              <a:lnSpc>
                <a:spcPct val="11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1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中央全面依法治国委员会办公室启动第三批全国法治政府建设示范创建活动。全国法治政府建设示范创建活动的开展，形成了法治政府建设创优争先的浓厚氛围。</a:t>
            </a:r>
            <a:r>
              <a:rPr lang="en-US" altLang="zh-CN" kern="100" dirty="0">
                <a:latin typeface="Times New Roman"/>
                <a:ea typeface="华文楷体"/>
                <a:cs typeface="Courier New"/>
              </a:rPr>
              <a:t> </a:t>
            </a:r>
            <a:endParaRPr lang="zh-CN" altLang="zh-CN" sz="1050" kern="100" dirty="0">
              <a:latin typeface="宋体"/>
              <a:cs typeface="Courier New"/>
            </a:endParaRPr>
          </a:p>
          <a:p>
            <a:pPr algn="just">
              <a:lnSpc>
                <a:spcPct val="110000"/>
              </a:lnSpc>
              <a:spcAft>
                <a:spcPts val="0"/>
              </a:spcAft>
            </a:pPr>
            <a:r>
              <a:rPr lang="zh-CN" altLang="zh-CN" kern="100" dirty="0">
                <a:latin typeface="Times New Roman"/>
                <a:cs typeface="Times New Roman"/>
              </a:rPr>
              <a:t>法治政府建设的目标是什么？</a:t>
            </a:r>
            <a:endParaRPr lang="zh-CN" altLang="zh-CN" sz="1050" kern="100" dirty="0">
              <a:latin typeface="宋体"/>
              <a:cs typeface="Courier New"/>
            </a:endParaRPr>
          </a:p>
          <a:p>
            <a:pPr algn="just">
              <a:lnSpc>
                <a:spcPct val="110000"/>
              </a:lnSpc>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建设职能科学、权责法定、执法严明、公开公正、智能高效、廉洁诚信、人民满意的政府。法治政府建设是全面依法治国的重点任务和主体工程。</a:t>
            </a:r>
            <a:endParaRPr lang="zh-CN" altLang="zh-CN" sz="105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37047"/>
          </a:xfrm>
        </p:spPr>
        <p:txBody>
          <a:bodyPr/>
          <a:lstStyle/>
          <a:p>
            <a:pPr algn="just">
              <a:lnSpc>
                <a:spcPct val="120000"/>
              </a:lnSpc>
              <a:spcAft>
                <a:spcPts val="0"/>
              </a:spcAft>
            </a:pPr>
            <a:r>
              <a:rPr lang="zh-CN" altLang="zh-CN" sz="2500" kern="100" dirty="0">
                <a:latin typeface="Times New Roman"/>
                <a:ea typeface="黑体"/>
                <a:cs typeface="Times New Roman"/>
              </a:rPr>
              <a:t>活动</a:t>
            </a:r>
            <a:r>
              <a:rPr lang="en-US" altLang="zh-CN" sz="2500" kern="100" dirty="0">
                <a:latin typeface="Times New Roman"/>
                <a:ea typeface="黑体"/>
                <a:cs typeface="Courier New"/>
              </a:rPr>
              <a:t>2</a:t>
            </a:r>
            <a:r>
              <a:rPr lang="zh-CN" altLang="zh-CN" sz="2500" kern="100" dirty="0">
                <a:latin typeface="Times New Roman"/>
                <a:cs typeface="Times New Roman"/>
              </a:rPr>
              <a:t>：努力让人民群众在每一个执法行为中都能看到风清气正、从每一项执法决定中都能感受到公平正义，体现了法治政府建设的哪些要求？</a:t>
            </a:r>
            <a:endParaRPr lang="zh-CN" altLang="zh-CN" sz="2500" kern="100" dirty="0">
              <a:latin typeface="宋体"/>
              <a:cs typeface="Courier New"/>
            </a:endParaRPr>
          </a:p>
          <a:p>
            <a:pPr algn="just">
              <a:lnSpc>
                <a:spcPct val="120000"/>
              </a:lnSpc>
              <a:spcAft>
                <a:spcPts val="0"/>
              </a:spcAft>
            </a:pPr>
            <a:r>
              <a:rPr lang="zh-CN" altLang="zh-CN" sz="2500" kern="100" dirty="0">
                <a:solidFill>
                  <a:srgbClr val="7030A0"/>
                </a:solidFill>
                <a:latin typeface="Times New Roman"/>
                <a:ea typeface="黑体"/>
                <a:cs typeface="Times New Roman"/>
              </a:rPr>
              <a:t>提示：</a:t>
            </a:r>
            <a:r>
              <a:rPr lang="en-US" altLang="zh-CN" sz="2500" kern="100" dirty="0">
                <a:latin typeface="Times New Roman"/>
                <a:ea typeface="华文楷体"/>
                <a:cs typeface="Courier New"/>
              </a:rPr>
              <a:t>①</a:t>
            </a:r>
            <a:r>
              <a:rPr lang="zh-CN" altLang="zh-CN" sz="2500" kern="100" dirty="0">
                <a:latin typeface="Times New Roman"/>
                <a:ea typeface="华文楷体"/>
                <a:cs typeface="Times New Roman"/>
              </a:rPr>
              <a:t>建设执法严明的政府。执法严明重在有法必依、执法必严、违法必究，要求行政机关依照法定程序和方式从事执法活动</a:t>
            </a:r>
            <a:r>
              <a:rPr lang="zh-CN" altLang="zh-CN" sz="2500" kern="100" dirty="0">
                <a:latin typeface="宋体"/>
                <a:ea typeface="Times New Roman"/>
                <a:cs typeface="Courier New"/>
              </a:rPr>
              <a:t> </a:t>
            </a:r>
            <a:r>
              <a:rPr lang="zh-CN" altLang="zh-CN" sz="2500" kern="100" dirty="0">
                <a:latin typeface="Times New Roman"/>
                <a:ea typeface="华文楷体"/>
                <a:cs typeface="Times New Roman"/>
              </a:rPr>
              <a:t>。</a:t>
            </a:r>
            <a:r>
              <a:rPr lang="en-US" altLang="zh-CN" sz="2500" kern="100" dirty="0">
                <a:latin typeface="Times New Roman"/>
                <a:ea typeface="华文楷体"/>
                <a:cs typeface="Courier New"/>
              </a:rPr>
              <a:t>②</a:t>
            </a:r>
            <a:r>
              <a:rPr lang="zh-CN" altLang="zh-CN" sz="2500" kern="100" dirty="0">
                <a:latin typeface="Times New Roman"/>
                <a:ea typeface="华文楷体"/>
                <a:cs typeface="Times New Roman"/>
              </a:rPr>
              <a:t>建设公开公正的政府。全面推进政务公开，让权力在阳光下运行。</a:t>
            </a:r>
            <a:r>
              <a:rPr lang="en-US" altLang="zh-CN" sz="2500" kern="100" dirty="0">
                <a:latin typeface="Times New Roman"/>
                <a:ea typeface="华文楷体"/>
                <a:cs typeface="Courier New"/>
              </a:rPr>
              <a:t>③</a:t>
            </a:r>
            <a:r>
              <a:rPr lang="zh-CN" altLang="zh-CN" sz="2500" kern="100" dirty="0">
                <a:latin typeface="Times New Roman"/>
                <a:ea typeface="华文楷体"/>
                <a:cs typeface="Times New Roman"/>
              </a:rPr>
              <a:t>建设智能高效的政府。政府要运用互联网、大数据、人工智能等技术手段促进依法行政，优化革新政府治理流程和方式，不断提高政务服务效能。</a:t>
            </a:r>
            <a:r>
              <a:rPr lang="en-US" altLang="zh-CN" sz="2500" kern="100" dirty="0">
                <a:latin typeface="Times New Roman"/>
                <a:ea typeface="华文楷体"/>
                <a:cs typeface="Courier New"/>
              </a:rPr>
              <a:t>④</a:t>
            </a:r>
            <a:r>
              <a:rPr lang="zh-CN" altLang="zh-CN" sz="2500" kern="100" dirty="0">
                <a:latin typeface="Times New Roman"/>
                <a:ea typeface="华文楷体"/>
                <a:cs typeface="Times New Roman"/>
              </a:rPr>
              <a:t>建设廉洁诚信的政府。政府必须清廉，不得利用公权力谋求私人或团体利益，做到诚实守信，不能朝令夕改、言而无信。⑤建设人民满意的政府。政府要把党和人民赋予的权力始终用来为人民谋幸福，不断提升行政执法水平，努力让人民群众在每一个执法行为中都能看到风清气正、从每一项执法决定中都能感受到公平正义。</a:t>
            </a:r>
            <a:endParaRPr lang="zh-CN" altLang="zh-CN" sz="250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503783"/>
            <a:ext cx="10692000" cy="5742406"/>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．如今，政府公开的事项越来越多，老百姓参与政府决策的现象越来越普遍，</a:t>
            </a:r>
            <a:r>
              <a:rPr lang="en-US" altLang="zh-CN" kern="100" dirty="0">
                <a:latin typeface="宋体"/>
                <a:cs typeface="Times New Roman"/>
              </a:rPr>
              <a:t>“</a:t>
            </a:r>
            <a:r>
              <a:rPr lang="zh-CN" altLang="zh-CN" kern="100" dirty="0">
                <a:latin typeface="Times New Roman"/>
                <a:cs typeface="Times New Roman"/>
              </a:rPr>
              <a:t>最多跑一次</a:t>
            </a:r>
            <a:r>
              <a:rPr lang="en-US" altLang="zh-CN" kern="100" dirty="0">
                <a:latin typeface="宋体"/>
                <a:cs typeface="Times New Roman"/>
              </a:rPr>
              <a:t>”</a:t>
            </a:r>
            <a:r>
              <a:rPr lang="zh-CN" altLang="zh-CN" kern="100" dirty="0">
                <a:latin typeface="Times New Roman"/>
                <a:cs typeface="Times New Roman"/>
              </a:rPr>
              <a:t>的办证窗口越来越便捷</a:t>
            </a:r>
            <a:r>
              <a:rPr lang="en-US" altLang="zh-CN" kern="100" dirty="0">
                <a:latin typeface="宋体"/>
                <a:cs typeface="Times New Roman"/>
              </a:rPr>
              <a:t>……</a:t>
            </a:r>
            <a:r>
              <a:rPr lang="zh-CN" altLang="zh-CN" kern="100" dirty="0">
                <a:latin typeface="Times New Roman"/>
                <a:cs typeface="Times New Roman"/>
              </a:rPr>
              <a:t>透过政府一个个依法行政的缩影可以看出我们的政府是</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职能科学的政府　</a:t>
            </a:r>
            <a:r>
              <a:rPr lang="en-US" altLang="zh-CN" kern="100" dirty="0">
                <a:latin typeface="Times New Roman"/>
                <a:cs typeface="Courier New"/>
              </a:rPr>
              <a:t>    </a:t>
            </a:r>
            <a:r>
              <a:rPr lang="zh-CN" altLang="zh-CN" kern="100" dirty="0">
                <a:latin typeface="Times New Roman"/>
                <a:cs typeface="Times New Roman"/>
              </a:rPr>
              <a:t>②公开公正的政府</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③执法严明的政府</a:t>
            </a:r>
            <a:r>
              <a:rPr lang="en-US" altLang="zh-CN" kern="100" dirty="0">
                <a:latin typeface="Times New Roman"/>
                <a:cs typeface="Courier New"/>
              </a:rPr>
              <a:t>    ④</a:t>
            </a:r>
            <a:r>
              <a:rPr lang="zh-CN" altLang="zh-CN" kern="100" dirty="0">
                <a:latin typeface="Times New Roman"/>
                <a:cs typeface="Times New Roman"/>
              </a:rPr>
              <a:t>智能高效的政府</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latin typeface="宋体"/>
              <a:cs typeface="Courier New"/>
            </a:endParaRPr>
          </a:p>
          <a:p>
            <a:pPr algn="just">
              <a:lnSpc>
                <a:spcPct val="120000"/>
              </a:lnSpc>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en-US" altLang="zh-CN" kern="100" dirty="0">
                <a:latin typeface="宋体"/>
                <a:cs typeface="Times New Roman"/>
              </a:rPr>
              <a:t>“</a:t>
            </a:r>
            <a:r>
              <a:rPr lang="zh-CN" altLang="zh-CN" kern="100" dirty="0">
                <a:latin typeface="Times New Roman"/>
                <a:ea typeface="华文楷体"/>
                <a:cs typeface="Times New Roman"/>
              </a:rPr>
              <a:t>政府公开的事项越来越多</a:t>
            </a:r>
            <a:r>
              <a:rPr lang="en-US" altLang="zh-CN" kern="100" dirty="0">
                <a:latin typeface="宋体"/>
                <a:cs typeface="Times New Roman"/>
              </a:rPr>
              <a:t>”</a:t>
            </a:r>
            <a:r>
              <a:rPr lang="zh-CN" altLang="zh-CN" kern="100" dirty="0">
                <a:latin typeface="Times New Roman"/>
                <a:ea typeface="华文楷体"/>
                <a:cs typeface="Times New Roman"/>
              </a:rPr>
              <a:t>体现了我们的政府是公开公正的政府，</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符合题意。</a:t>
            </a:r>
            <a:r>
              <a:rPr lang="en-US" altLang="zh-CN" kern="100" dirty="0">
                <a:latin typeface="宋体"/>
                <a:cs typeface="Times New Roman"/>
              </a:rPr>
              <a:t>“‘</a:t>
            </a:r>
            <a:r>
              <a:rPr lang="zh-CN" altLang="zh-CN" kern="100" dirty="0">
                <a:latin typeface="Times New Roman"/>
                <a:ea typeface="华文楷体"/>
                <a:cs typeface="Times New Roman"/>
              </a:rPr>
              <a:t>最多跑一次</a:t>
            </a:r>
            <a:r>
              <a:rPr lang="en-US" altLang="zh-CN" kern="100" dirty="0">
                <a:latin typeface="宋体"/>
                <a:cs typeface="Times New Roman"/>
              </a:rPr>
              <a:t>’</a:t>
            </a:r>
            <a:r>
              <a:rPr lang="zh-CN" altLang="zh-CN" kern="100" dirty="0">
                <a:latin typeface="Times New Roman"/>
                <a:ea typeface="华文楷体"/>
                <a:cs typeface="Times New Roman"/>
              </a:rPr>
              <a:t>的办证窗口越来越便捷</a:t>
            </a:r>
            <a:r>
              <a:rPr lang="en-US" altLang="zh-CN" kern="100" dirty="0">
                <a:latin typeface="宋体"/>
                <a:cs typeface="Times New Roman"/>
              </a:rPr>
              <a:t>”</a:t>
            </a:r>
            <a:r>
              <a:rPr lang="zh-CN" altLang="zh-CN" kern="100" dirty="0">
                <a:latin typeface="Times New Roman"/>
                <a:ea typeface="华文楷体"/>
                <a:cs typeface="Times New Roman"/>
              </a:rPr>
              <a:t>体现了我们的政府是智能高效的政府，</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符合题意。</a:t>
            </a:r>
            <a:r>
              <a:rPr lang="en-US" altLang="zh-CN" kern="100" dirty="0">
                <a:latin typeface="Times New Roman"/>
                <a:ea typeface="华文楷体"/>
                <a:cs typeface="Courier New"/>
              </a:rPr>
              <a:t>①③</a:t>
            </a:r>
            <a:r>
              <a:rPr lang="zh-CN" altLang="zh-CN" kern="100" dirty="0">
                <a:latin typeface="Times New Roman"/>
                <a:ea typeface="华文楷体"/>
                <a:cs typeface="Times New Roman"/>
              </a:rPr>
              <a:t>在材料中未体现。</a:t>
            </a:r>
            <a:endParaRPr lang="zh-CN" altLang="zh-CN" sz="1050" kern="100" dirty="0">
              <a:effectLst/>
              <a:latin typeface="宋体"/>
              <a:cs typeface="Courier New"/>
            </a:endParaRPr>
          </a:p>
        </p:txBody>
      </p:sp>
      <p:sp>
        <p:nvSpPr>
          <p:cNvPr id="3" name="矩形 2"/>
          <p:cNvSpPr/>
          <p:nvPr/>
        </p:nvSpPr>
        <p:spPr>
          <a:xfrm>
            <a:off x="3708809" y="352811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animEffect transition="in" filter="randombar(horizontal)">
                                      <p:cBhvr>
                                        <p:cTn id="11"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7339"/>
          </a:xfrm>
        </p:spPr>
        <p:txBody>
          <a:bodyPr/>
          <a:lstStyle/>
          <a:p>
            <a:pPr algn="just">
              <a:lnSpc>
                <a:spcPct val="110000"/>
              </a:lnSpc>
              <a:spcAft>
                <a:spcPts val="0"/>
              </a:spcAft>
            </a:pPr>
            <a:r>
              <a:rPr lang="en-US" altLang="zh-CN" kern="100" dirty="0">
                <a:latin typeface="Times New Roman"/>
                <a:cs typeface="Courier New"/>
              </a:rPr>
              <a:t>2</a:t>
            </a:r>
            <a:r>
              <a:rPr lang="zh-CN" altLang="zh-CN" kern="100" dirty="0">
                <a:latin typeface="Times New Roman"/>
                <a:ea typeface="华文楷体"/>
                <a:cs typeface="Times New Roman"/>
              </a:rPr>
              <a:t>．</a:t>
            </a:r>
            <a:r>
              <a:rPr lang="zh-CN" altLang="zh-CN" kern="100" dirty="0">
                <a:latin typeface="Times New Roman"/>
                <a:cs typeface="Times New Roman"/>
              </a:rPr>
              <a:t>《国务院关于在线政务服务的若干规定》提出，推动实现政务服务事项全国标准统一、全流程网上办理，规范化、标准化编制办事指南，实现电子证照跨地区、跨部门共享和全国范围内互信互认等。专家表示，新规有诸多亮点，给企业和群众办事带来更多便利，有望实现</a:t>
            </a:r>
            <a:r>
              <a:rPr lang="zh-CN" altLang="zh-CN" kern="100" dirty="0">
                <a:latin typeface="宋体"/>
                <a:cs typeface="Times New Roman"/>
              </a:rPr>
              <a:t>“</a:t>
            </a:r>
            <a:r>
              <a:rPr lang="zh-CN" altLang="zh-CN" kern="100" dirty="0">
                <a:latin typeface="Times New Roman"/>
                <a:cs typeface="Times New Roman"/>
              </a:rPr>
              <a:t>一处办理、处处认可</a:t>
            </a:r>
            <a:r>
              <a:rPr lang="zh-CN" altLang="zh-CN" kern="100" dirty="0">
                <a:latin typeface="宋体"/>
                <a:cs typeface="Times New Roman"/>
              </a:rPr>
              <a:t>”“</a:t>
            </a:r>
            <a:r>
              <a:rPr lang="zh-CN" altLang="zh-CN" kern="100" dirty="0">
                <a:latin typeface="Times New Roman"/>
                <a:cs typeface="Times New Roman"/>
              </a:rPr>
              <a:t>一份资料、全国公认</a:t>
            </a:r>
            <a:r>
              <a:rPr lang="zh-CN" altLang="zh-CN" kern="100" dirty="0">
                <a:latin typeface="宋体"/>
                <a:cs typeface="Times New Roman"/>
              </a:rPr>
              <a:t>”</a:t>
            </a:r>
            <a:r>
              <a:rPr lang="zh-CN" altLang="zh-CN" kern="100" dirty="0">
                <a:latin typeface="Times New Roman"/>
                <a:cs typeface="Times New Roman"/>
              </a:rPr>
              <a:t>。根据材料，下列说法正确的是</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①</a:t>
            </a:r>
            <a:r>
              <a:rPr lang="zh-CN" altLang="zh-CN" kern="100" dirty="0">
                <a:latin typeface="Times New Roman"/>
                <a:cs typeface="Times New Roman"/>
              </a:rPr>
              <a:t>要科学合理设置政府部门的服务职能</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②</a:t>
            </a:r>
            <a:r>
              <a:rPr lang="zh-CN" altLang="zh-CN" kern="100" dirty="0">
                <a:latin typeface="Times New Roman"/>
                <a:cs typeface="Times New Roman"/>
              </a:rPr>
              <a:t>彰显了政府为人民服务的宗旨和公信力</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③</a:t>
            </a:r>
            <a:r>
              <a:rPr lang="zh-CN" altLang="zh-CN" kern="100" dirty="0">
                <a:latin typeface="Times New Roman"/>
                <a:cs typeface="Times New Roman"/>
              </a:rPr>
              <a:t>为政府依法行政提供了相关法律依据</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④</a:t>
            </a:r>
            <a:r>
              <a:rPr lang="zh-CN" altLang="zh-CN" kern="100" dirty="0">
                <a:latin typeface="Times New Roman"/>
                <a:cs typeface="Times New Roman"/>
              </a:rPr>
              <a:t>能实现对行政权力运行的制约和监督</a:t>
            </a:r>
            <a:endParaRPr lang="zh-CN" altLang="zh-CN" sz="1050" kern="100" dirty="0">
              <a:latin typeface="宋体"/>
              <a:cs typeface="Courier New"/>
            </a:endParaRPr>
          </a:p>
          <a:p>
            <a:pPr algn="just">
              <a:lnSpc>
                <a:spcPct val="11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5364993" y="5366064"/>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5495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9087"/>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推动实现政务服务事项全国标准统一、全流程网上办理，规范化、标准化编制办事指南，给企业和群众办事带来更多便利，有望实现</a:t>
            </a:r>
            <a:r>
              <a:rPr lang="zh-CN" altLang="zh-CN" kern="100" dirty="0">
                <a:latin typeface="宋体"/>
                <a:cs typeface="Times New Roman"/>
              </a:rPr>
              <a:t>“</a:t>
            </a:r>
            <a:r>
              <a:rPr lang="zh-CN" altLang="zh-CN" kern="100" dirty="0">
                <a:latin typeface="Times New Roman"/>
                <a:ea typeface="华文楷体"/>
                <a:cs typeface="Times New Roman"/>
              </a:rPr>
              <a:t>一处办理、处处认可</a:t>
            </a:r>
            <a:r>
              <a:rPr lang="zh-CN" altLang="zh-CN" kern="100" dirty="0">
                <a:latin typeface="宋体"/>
                <a:cs typeface="Times New Roman"/>
              </a:rPr>
              <a:t>”“</a:t>
            </a:r>
            <a:r>
              <a:rPr lang="zh-CN" altLang="zh-CN" kern="100" dirty="0">
                <a:latin typeface="Times New Roman"/>
                <a:ea typeface="华文楷体"/>
                <a:cs typeface="Times New Roman"/>
              </a:rPr>
              <a:t>一份资料、全国公认</a:t>
            </a:r>
            <a:r>
              <a:rPr lang="zh-CN" altLang="zh-CN" kern="100" dirty="0">
                <a:latin typeface="宋体"/>
                <a:cs typeface="Times New Roman"/>
              </a:rPr>
              <a:t>”</a:t>
            </a:r>
            <a:r>
              <a:rPr lang="zh-CN" altLang="zh-CN" kern="100" dirty="0">
                <a:latin typeface="Times New Roman"/>
                <a:ea typeface="华文楷体"/>
                <a:cs typeface="Times New Roman"/>
              </a:rPr>
              <a:t>。这彰显了政府为人民服务的宗旨和公信力，政务公开，有利于实现对行政权力运行的制约和监督，②④符合题意。推动实现政务服务事项全国标准统一，规范化、标准化编制办事指南，不是科学合理设置政府部门的服务职能，①不符合题意。《国务院关于在线政务服务的若干规定》不是政府依法行政的法律依据，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01266178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99"/>
            <a:ext cx="10692000" cy="5450466"/>
          </a:xfrm>
        </p:spPr>
        <p:txBody>
          <a:bodyPr/>
          <a:lstStyle/>
          <a:p>
            <a:pPr algn="just">
              <a:spcAft>
                <a:spcPts val="0"/>
              </a:spcAft>
            </a:pPr>
            <a:r>
              <a:rPr lang="en-US" altLang="zh-CN" kern="100" dirty="0">
                <a:latin typeface="Times New Roman"/>
                <a:cs typeface="Courier New"/>
              </a:rPr>
              <a:t>3</a:t>
            </a:r>
            <a:r>
              <a:rPr lang="zh-CN" altLang="zh-CN" kern="100" dirty="0">
                <a:latin typeface="Times New Roman"/>
                <a:ea typeface="华文楷体"/>
                <a:cs typeface="Times New Roman"/>
              </a:rPr>
              <a:t>．</a:t>
            </a:r>
            <a:r>
              <a:rPr lang="en-US" altLang="zh-CN" kern="100" dirty="0">
                <a:latin typeface="Times New Roman"/>
                <a:cs typeface="Courier New"/>
              </a:rPr>
              <a:t>Z</a:t>
            </a:r>
            <a:r>
              <a:rPr lang="zh-CN" altLang="zh-CN" kern="100" dirty="0">
                <a:latin typeface="Times New Roman"/>
                <a:cs typeface="Times New Roman"/>
              </a:rPr>
              <a:t>省在国家治理制度框架下，谋划实施</a:t>
            </a:r>
            <a:r>
              <a:rPr lang="en-US" altLang="zh-CN" kern="100" dirty="0">
                <a:latin typeface="宋体"/>
                <a:cs typeface="Times New Roman"/>
              </a:rPr>
              <a:t>“</a:t>
            </a:r>
            <a:r>
              <a:rPr lang="zh-CN" altLang="zh-CN" kern="100" dirty="0">
                <a:latin typeface="Times New Roman"/>
                <a:cs typeface="Times New Roman"/>
              </a:rPr>
              <a:t>县乡一体、条抓块统</a:t>
            </a:r>
            <a:r>
              <a:rPr lang="en-US" altLang="zh-CN" kern="100" dirty="0">
                <a:latin typeface="宋体"/>
                <a:cs typeface="Times New Roman"/>
              </a:rPr>
              <a:t>”</a:t>
            </a:r>
            <a:r>
              <a:rPr lang="zh-CN" altLang="zh-CN" kern="100" dirty="0">
                <a:latin typeface="Times New Roman"/>
                <a:cs typeface="Times New Roman"/>
              </a:rPr>
              <a:t>集成改革。</a:t>
            </a:r>
            <a:r>
              <a:rPr lang="en-US" altLang="zh-CN" kern="100" dirty="0">
                <a:latin typeface="宋体"/>
                <a:cs typeface="Times New Roman"/>
              </a:rPr>
              <a:t>“</a:t>
            </a:r>
            <a:r>
              <a:rPr lang="zh-CN" altLang="zh-CN" kern="100" dirty="0">
                <a:latin typeface="Times New Roman"/>
                <a:cs typeface="Times New Roman"/>
              </a:rPr>
              <a:t>县乡一体</a:t>
            </a:r>
            <a:r>
              <a:rPr lang="en-US" altLang="zh-CN" kern="100" dirty="0">
                <a:latin typeface="宋体"/>
                <a:cs typeface="Times New Roman"/>
              </a:rPr>
              <a:t>”</a:t>
            </a:r>
            <a:r>
              <a:rPr lang="zh-CN" altLang="zh-CN" kern="100" dirty="0">
                <a:latin typeface="Times New Roman"/>
                <a:cs typeface="Times New Roman"/>
              </a:rPr>
              <a:t>就是打通县乡断层，形成扁平高效的治理共同体。</a:t>
            </a:r>
            <a:r>
              <a:rPr lang="zh-CN" altLang="zh-CN" kern="100" dirty="0">
                <a:latin typeface="宋体"/>
                <a:cs typeface="Times New Roman"/>
              </a:rPr>
              <a:t>“</a:t>
            </a:r>
            <a:r>
              <a:rPr lang="zh-CN" altLang="zh-CN" kern="100" dirty="0">
                <a:latin typeface="Times New Roman"/>
                <a:cs typeface="Times New Roman"/>
              </a:rPr>
              <a:t>条抓</a:t>
            </a:r>
            <a:r>
              <a:rPr lang="zh-CN" altLang="zh-CN" kern="100" dirty="0">
                <a:latin typeface="宋体"/>
                <a:cs typeface="Times New Roman"/>
              </a:rPr>
              <a:t>”</a:t>
            </a:r>
            <a:r>
              <a:rPr lang="zh-CN" altLang="zh-CN" kern="100" dirty="0">
                <a:latin typeface="Times New Roman"/>
                <a:cs typeface="Times New Roman"/>
              </a:rPr>
              <a:t>，就是全面推动职能部门在保障履行专业职责基础上更大程度放权基层、服务基层。</a:t>
            </a:r>
            <a:r>
              <a:rPr lang="zh-CN" altLang="zh-CN" kern="100" dirty="0">
                <a:latin typeface="宋体"/>
                <a:cs typeface="Times New Roman"/>
              </a:rPr>
              <a:t>“</a:t>
            </a:r>
            <a:r>
              <a:rPr lang="zh-CN" altLang="zh-CN" kern="100" dirty="0">
                <a:latin typeface="Times New Roman"/>
                <a:cs typeface="Times New Roman"/>
              </a:rPr>
              <a:t>块统</a:t>
            </a:r>
            <a:r>
              <a:rPr lang="zh-CN" altLang="zh-CN" kern="100" dirty="0">
                <a:latin typeface="宋体"/>
                <a:cs typeface="Times New Roman"/>
              </a:rPr>
              <a:t>”</a:t>
            </a:r>
            <a:r>
              <a:rPr lang="zh-CN" altLang="zh-CN" kern="100" dirty="0">
                <a:latin typeface="Times New Roman"/>
                <a:cs typeface="Times New Roman"/>
              </a:rPr>
              <a:t>则把乡镇做强，提高对资源、平台、队伍的统筹协同能力。</a:t>
            </a:r>
            <a:r>
              <a:rPr lang="en-US" altLang="zh-CN" kern="100" dirty="0">
                <a:latin typeface="Times New Roman"/>
                <a:cs typeface="Courier New"/>
              </a:rPr>
              <a:t>Z</a:t>
            </a:r>
            <a:r>
              <a:rPr lang="zh-CN" altLang="zh-CN" kern="100" dirty="0">
                <a:latin typeface="Times New Roman"/>
                <a:cs typeface="Times New Roman"/>
              </a:rPr>
              <a:t>省推动集成改革旨在</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降低行政机关运行成本，提高行政效率　</a:t>
            </a:r>
            <a:r>
              <a:rPr lang="en-US" altLang="zh-CN" kern="100" dirty="0">
                <a:latin typeface="Times New Roman"/>
                <a:cs typeface="Courier New"/>
              </a:rPr>
              <a:t>②</a:t>
            </a:r>
            <a:r>
              <a:rPr lang="zh-CN" altLang="zh-CN" kern="100" dirty="0">
                <a:latin typeface="Times New Roman"/>
                <a:cs typeface="Times New Roman"/>
              </a:rPr>
              <a:t>贯通县乡治理主体，提升基层治理质效　</a:t>
            </a:r>
            <a:r>
              <a:rPr lang="en-US" altLang="zh-CN" kern="100" dirty="0">
                <a:latin typeface="Times New Roman"/>
                <a:cs typeface="Courier New"/>
              </a:rPr>
              <a:t>③</a:t>
            </a:r>
            <a:r>
              <a:rPr lang="zh-CN" altLang="zh-CN" kern="100" dirty="0">
                <a:latin typeface="Times New Roman"/>
                <a:cs typeface="Times New Roman"/>
              </a:rPr>
              <a:t>创新基层群众自治形式，发展基层民主　</a:t>
            </a:r>
            <a:r>
              <a:rPr lang="en-US" altLang="zh-CN" kern="100" dirty="0">
                <a:latin typeface="Times New Roman"/>
                <a:cs typeface="Courier New"/>
              </a:rPr>
              <a:t>④</a:t>
            </a:r>
            <a:r>
              <a:rPr lang="zh-CN" altLang="zh-CN" kern="100" dirty="0">
                <a:latin typeface="Times New Roman"/>
                <a:cs typeface="Times New Roman"/>
              </a:rPr>
              <a:t>建设职能科学</a:t>
            </a:r>
            <a:r>
              <a:rPr lang="zh-CN" altLang="en-US" kern="100" dirty="0">
                <a:latin typeface="Times New Roman"/>
                <a:cs typeface="Times New Roman"/>
              </a:rPr>
              <a:t>的</a:t>
            </a:r>
            <a:r>
              <a:rPr lang="zh-CN" altLang="zh-CN" kern="100" dirty="0">
                <a:latin typeface="Times New Roman"/>
                <a:cs typeface="Times New Roman"/>
              </a:rPr>
              <a:t>政府，更好地服务人民群众</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708809" y="543633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996240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en-US" altLang="zh-CN" kern="100" dirty="0">
                <a:latin typeface="Times New Roman"/>
                <a:ea typeface="华文楷体"/>
                <a:cs typeface="Courier New"/>
              </a:rPr>
              <a:t>Z</a:t>
            </a:r>
            <a:r>
              <a:rPr lang="zh-CN" altLang="zh-CN" kern="100" dirty="0">
                <a:latin typeface="Times New Roman"/>
                <a:ea typeface="华文楷体"/>
                <a:cs typeface="Times New Roman"/>
              </a:rPr>
              <a:t>省的改革有利于贯通县乡治理主体，提升基层治理质效，建设职能科学</a:t>
            </a:r>
            <a:r>
              <a:rPr lang="zh-CN" altLang="en-US" kern="100" dirty="0">
                <a:latin typeface="Times New Roman"/>
                <a:ea typeface="华文楷体"/>
                <a:cs typeface="Times New Roman"/>
              </a:rPr>
              <a:t>的</a:t>
            </a:r>
            <a:r>
              <a:rPr lang="zh-CN" altLang="zh-CN" kern="100" dirty="0">
                <a:latin typeface="Times New Roman"/>
                <a:ea typeface="华文楷体"/>
                <a:cs typeface="Times New Roman"/>
              </a:rPr>
              <a:t>政府，更好地服务人民群众，②④符合题意。实施</a:t>
            </a:r>
            <a:r>
              <a:rPr lang="zh-CN" altLang="zh-CN" kern="100" dirty="0">
                <a:latin typeface="宋体"/>
                <a:cs typeface="Times New Roman"/>
              </a:rPr>
              <a:t>“</a:t>
            </a:r>
            <a:r>
              <a:rPr lang="zh-CN" altLang="zh-CN" kern="100" dirty="0">
                <a:latin typeface="Times New Roman"/>
                <a:ea typeface="华文楷体"/>
                <a:cs typeface="Times New Roman"/>
              </a:rPr>
              <a:t>县乡一体、条抓块统</a:t>
            </a:r>
            <a:r>
              <a:rPr lang="zh-CN" altLang="zh-CN" kern="100" dirty="0">
                <a:latin typeface="宋体"/>
                <a:cs typeface="Times New Roman"/>
              </a:rPr>
              <a:t>”</a:t>
            </a:r>
            <a:r>
              <a:rPr lang="zh-CN" altLang="zh-CN" kern="100" dirty="0">
                <a:latin typeface="Times New Roman"/>
                <a:ea typeface="华文楷体"/>
                <a:cs typeface="Times New Roman"/>
              </a:rPr>
              <a:t>集成改革，目的是解决过去条块分割、县乡职责不对等等问题，并不是降低行政机关运行成本，①排除。基层群众自治形式是村民自治和居民自治，材料没有涉及创新基层群众自治形式，③排除。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111576800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3652603"/>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法治政府</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行政机关是法律实施的重要主体。法治政府建设必然要求推进依法行政，用法治给行政权力定规矩、划界限。</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坚持以人民为中心推进法治政府建设，首先要确保依法行政，保证行政权的行使严格依照宪法法律进行，符合人民意志、维护人民权益，把人民赋予的权力用来为人民谋幸福。</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1917995990"/>
              </p:ext>
            </p:extLst>
          </p:nvPr>
        </p:nvGraphicFramePr>
        <p:xfrm>
          <a:off x="576263" y="2339987"/>
          <a:ext cx="10369550" cy="2389632"/>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．通过认识法治政府的具体要求，理解法治政府的内涵。</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．根据我国依法治国的实践，认同法治政府建设，理解把政府工作全面纳入法治轨道的必要性，懂得法治政府建设对推进依法治国的重要性。</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建设法治政府</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3652603"/>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《法治政府建设实施纲要</a:t>
            </a:r>
            <a:r>
              <a:rPr lang="en-US" altLang="zh-CN" kern="100" dirty="0">
                <a:latin typeface="Times New Roman"/>
                <a:ea typeface="华文楷体"/>
                <a:cs typeface="Courier New"/>
              </a:rPr>
              <a:t>(2021—2025</a:t>
            </a:r>
            <a:r>
              <a:rPr lang="zh-CN" altLang="zh-CN" kern="100" dirty="0">
                <a:latin typeface="Times New Roman"/>
                <a:ea typeface="华文楷体"/>
                <a:cs typeface="Times New Roman"/>
              </a:rPr>
              <a:t>年</a:t>
            </a:r>
            <a:r>
              <a:rPr lang="en-US" altLang="zh-CN" kern="100" dirty="0">
                <a:latin typeface="Times New Roman"/>
                <a:ea typeface="华文楷体"/>
                <a:cs typeface="Courier New"/>
              </a:rPr>
              <a:t>)</a:t>
            </a:r>
            <a:r>
              <a:rPr lang="zh-CN" altLang="zh-CN" kern="100" dirty="0">
                <a:latin typeface="Times New Roman"/>
                <a:ea typeface="华文楷体"/>
                <a:cs typeface="Times New Roman"/>
              </a:rPr>
              <a:t>》指出，到</a:t>
            </a:r>
            <a:r>
              <a:rPr lang="en-US" altLang="zh-CN" kern="100" dirty="0">
                <a:latin typeface="Times New Roman"/>
                <a:ea typeface="华文楷体"/>
                <a:cs typeface="Courier New"/>
              </a:rPr>
              <a:t>2025</a:t>
            </a:r>
            <a:r>
              <a:rPr lang="zh-CN" altLang="zh-CN" kern="100" dirty="0">
                <a:latin typeface="Times New Roman"/>
                <a:ea typeface="华文楷体"/>
                <a:cs typeface="Times New Roman"/>
              </a:rPr>
              <a:t>年，政府行为全面纳入法治轨道，职责明确、依法行政的政府治理体系日益健全，行政执法体制机制基本完善，行政执法质量和效能大幅提升，突发事件应对能力显著增强，各地区各层级法治政府建设协调并进，更多地区实现率先突破。</a:t>
            </a:r>
            <a:endParaRPr lang="zh-CN" altLang="zh-CN" sz="1050" kern="100" dirty="0">
              <a:effectLst/>
              <a:latin typeface="宋体"/>
              <a:cs typeface="Courier New"/>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algn="just">
              <a:spcAft>
                <a:spcPts val="0"/>
              </a:spcAft>
            </a:pPr>
            <a:r>
              <a:rPr lang="zh-CN" altLang="zh-CN" kern="100" dirty="0">
                <a:latin typeface="Times New Roman"/>
                <a:cs typeface="Times New Roman"/>
              </a:rPr>
              <a:t>《法治政府建设实施纲要</a:t>
            </a:r>
            <a:r>
              <a:rPr lang="en-US" altLang="zh-CN" kern="100" dirty="0">
                <a:latin typeface="Times New Roman"/>
                <a:cs typeface="Courier New"/>
              </a:rPr>
              <a:t>(2021—2025</a:t>
            </a:r>
            <a:r>
              <a:rPr lang="zh-CN" altLang="zh-CN" kern="100" dirty="0">
                <a:latin typeface="Times New Roman"/>
                <a:cs typeface="Times New Roman"/>
              </a:rPr>
              <a:t>年</a:t>
            </a:r>
            <a:r>
              <a:rPr lang="en-US" altLang="zh-CN" kern="100" dirty="0">
                <a:latin typeface="Times New Roman"/>
                <a:cs typeface="Courier New"/>
              </a:rPr>
              <a:t>)</a:t>
            </a:r>
            <a:r>
              <a:rPr lang="zh-CN" altLang="zh-CN" kern="100" dirty="0">
                <a:latin typeface="Times New Roman"/>
                <a:cs typeface="Times New Roman"/>
              </a:rPr>
              <a:t>》对法治政府建设提出了哪些要求？</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要求把政府工作全面纳入法治轨道，让政府用法治思维和法治方式履行职责，确保行政权在法治框架内运行。</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要求各级政府及其工作人员要坚持有法必依、执法必严、违法必究，严格规范公正文明执法，规范执法自由裁量权，加大关系群众切身利益的重点领域执法力度。</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70545"/>
          </a:xfrm>
        </p:spPr>
        <p:txBody>
          <a:bodyPr/>
          <a:lstStyle/>
          <a:p>
            <a:pPr algn="just">
              <a:spcAft>
                <a:spcPts val="0"/>
              </a:spcAft>
            </a:pPr>
            <a:r>
              <a:rPr lang="zh-CN" altLang="zh-CN" sz="2700" kern="100" dirty="0">
                <a:latin typeface="Times New Roman"/>
                <a:ea typeface="黑体"/>
                <a:cs typeface="Times New Roman"/>
              </a:rPr>
              <a:t>活动</a:t>
            </a:r>
            <a:r>
              <a:rPr lang="en-US" altLang="zh-CN" sz="2700" kern="100" dirty="0">
                <a:latin typeface="Times New Roman"/>
                <a:ea typeface="黑体"/>
                <a:cs typeface="Courier New"/>
              </a:rPr>
              <a:t>2</a:t>
            </a:r>
            <a:r>
              <a:rPr lang="zh-CN" altLang="zh-CN" sz="2700" kern="100" dirty="0">
                <a:latin typeface="Times New Roman"/>
                <a:cs typeface="Times New Roman"/>
              </a:rPr>
              <a:t>：</a:t>
            </a:r>
            <a:r>
              <a:rPr lang="zh-CN" altLang="zh-CN" sz="2700" kern="100" dirty="0">
                <a:latin typeface="Times New Roman"/>
                <a:ea typeface="华文楷体"/>
                <a:cs typeface="Times New Roman"/>
              </a:rPr>
              <a:t>当前，我国已经迈上全面建设社会主义现代化国家、全面推进中华民族伟大复兴的新征程，对法治政府建设提出了新的更高要求。</a:t>
            </a:r>
            <a:endParaRPr lang="zh-CN" altLang="zh-CN" sz="2700" kern="100" dirty="0">
              <a:latin typeface="宋体"/>
              <a:cs typeface="Courier New"/>
            </a:endParaRPr>
          </a:p>
          <a:p>
            <a:pPr algn="just">
              <a:spcAft>
                <a:spcPts val="0"/>
              </a:spcAft>
            </a:pPr>
            <a:r>
              <a:rPr lang="zh-CN" altLang="zh-CN" sz="2700" kern="100" dirty="0">
                <a:latin typeface="Times New Roman"/>
                <a:cs typeface="Times New Roman"/>
              </a:rPr>
              <a:t>新时代新征程上，建设法治政府有哪些重大意义？</a:t>
            </a:r>
            <a:endParaRPr lang="zh-CN" altLang="zh-CN" sz="2700" kern="100" dirty="0">
              <a:latin typeface="宋体"/>
              <a:cs typeface="Courier New"/>
            </a:endParaRPr>
          </a:p>
          <a:p>
            <a:pPr algn="just">
              <a:spcAft>
                <a:spcPts val="0"/>
              </a:spcAft>
            </a:pPr>
            <a:r>
              <a:rPr lang="zh-CN" altLang="zh-CN" sz="2700" kern="100" dirty="0">
                <a:solidFill>
                  <a:srgbClr val="7030A0"/>
                </a:solidFill>
                <a:latin typeface="Times New Roman"/>
                <a:ea typeface="黑体"/>
                <a:cs typeface="Times New Roman"/>
              </a:rPr>
              <a:t>提示：</a:t>
            </a:r>
            <a:r>
              <a:rPr lang="en-US" altLang="zh-CN" sz="2700" kern="100" dirty="0">
                <a:latin typeface="Times New Roman"/>
                <a:ea typeface="华文楷体"/>
                <a:cs typeface="Courier New"/>
              </a:rPr>
              <a:t>①</a:t>
            </a:r>
            <a:r>
              <a:rPr lang="zh-CN" altLang="zh-CN" sz="2700" kern="100" dirty="0">
                <a:latin typeface="Times New Roman"/>
                <a:ea typeface="华文楷体"/>
                <a:cs typeface="Times New Roman"/>
              </a:rPr>
              <a:t>能够督促政府更好地行使权力，积极履行职责，提高行政服务水平，实现善政，推进国家治理体系和治理能力现代化。</a:t>
            </a:r>
            <a:r>
              <a:rPr lang="en-US" altLang="zh-CN" sz="2700" kern="100" dirty="0">
                <a:latin typeface="Times New Roman"/>
                <a:ea typeface="华文楷体"/>
                <a:cs typeface="Courier New"/>
              </a:rPr>
              <a:t>②</a:t>
            </a:r>
            <a:r>
              <a:rPr lang="zh-CN" altLang="zh-CN" sz="2700" kern="100" dirty="0">
                <a:latin typeface="Times New Roman"/>
                <a:ea typeface="华文楷体"/>
                <a:cs typeface="Times New Roman"/>
              </a:rPr>
              <a:t>能够更好地促进政府和公民、社会组织的沟通，形成互信互助的新型关系，适应人民日益增长的美好生活需要。③能够统筹中华民族伟大复兴战略全局和世界百年未有之大变局，为基本建成法治国家、法治政府、法治社会奠定坚实基础。</a:t>
            </a:r>
            <a:endParaRPr lang="zh-CN" altLang="zh-CN" sz="2700" kern="100" dirty="0">
              <a:effectLst/>
              <a:latin typeface="宋体"/>
              <a:cs typeface="Courier New"/>
            </a:endParaRPr>
          </a:p>
        </p:txBody>
      </p:sp>
    </p:spTree>
    <p:extLst>
      <p:ext uri="{BB962C8B-B14F-4D97-AF65-F5344CB8AC3E}">
        <p14:creationId xmlns:p14="http://schemas.microsoft.com/office/powerpoint/2010/main" val="319262550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35719"/>
          </a:xfrm>
        </p:spPr>
        <p:txBody>
          <a:bodyPr/>
          <a:lstStyle/>
          <a:p>
            <a:pPr algn="just">
              <a:lnSpc>
                <a:spcPct val="130000"/>
              </a:lnSpc>
              <a:spcAft>
                <a:spcPts val="0"/>
              </a:spcAft>
            </a:pPr>
            <a:r>
              <a:rPr lang="en-US" altLang="zh-CN" sz="2700" kern="100" dirty="0">
                <a:latin typeface="Times New Roman"/>
                <a:ea typeface="黑体"/>
                <a:cs typeface="Courier New"/>
              </a:rPr>
              <a:t>[</a:t>
            </a:r>
            <a:r>
              <a:rPr lang="zh-CN" altLang="zh-CN" sz="2700" kern="100" dirty="0">
                <a:latin typeface="Times New Roman"/>
                <a:ea typeface="黑体"/>
                <a:cs typeface="Times New Roman"/>
              </a:rPr>
              <a:t>评价活动</a:t>
            </a:r>
            <a:r>
              <a:rPr lang="en-US" altLang="zh-CN" sz="2700" kern="100" dirty="0">
                <a:latin typeface="Times New Roman"/>
                <a:ea typeface="黑体"/>
                <a:cs typeface="Courier New"/>
              </a:rPr>
              <a:t>]</a:t>
            </a:r>
            <a:endParaRPr lang="zh-CN" altLang="zh-CN" sz="2700" kern="100" dirty="0">
              <a:latin typeface="宋体"/>
              <a:cs typeface="Courier New"/>
            </a:endParaRPr>
          </a:p>
          <a:p>
            <a:pPr algn="just">
              <a:lnSpc>
                <a:spcPct val="130000"/>
              </a:lnSpc>
              <a:spcAft>
                <a:spcPts val="0"/>
              </a:spcAft>
            </a:pPr>
            <a:r>
              <a:rPr lang="en-US" altLang="zh-CN" sz="2700" kern="100" dirty="0">
                <a:latin typeface="Times New Roman"/>
                <a:cs typeface="Courier New"/>
              </a:rPr>
              <a:t>1</a:t>
            </a:r>
            <a:r>
              <a:rPr lang="zh-CN" altLang="zh-CN" sz="2700" kern="100" dirty="0">
                <a:latin typeface="Times New Roman"/>
                <a:cs typeface="Times New Roman"/>
              </a:rPr>
              <a:t>．政府奉行法治，就要依法行政，建设法治政府。加强法治政府建设，要健全依法决策机制，规范履行重大行政决策程序。要不断深化行政执法体制改革，建立权责统一、权威高效的行政执法体制。要坚持严格规范公正文明执法，着力解决执法不严、执法不公、执法不作为、失职渎职以及暴力执法等问题。这表明</a:t>
            </a:r>
            <a:r>
              <a:rPr lang="en-US" altLang="zh-CN" sz="2700" kern="100" dirty="0">
                <a:latin typeface="Times New Roman"/>
                <a:cs typeface="Courier New"/>
              </a:rPr>
              <a:t>(</a:t>
            </a:r>
            <a:r>
              <a:rPr lang="zh-CN" altLang="zh-CN" sz="2700" kern="100" dirty="0">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lnSpc>
                <a:spcPct val="130000"/>
              </a:lnSpc>
              <a:spcAft>
                <a:spcPts val="0"/>
              </a:spcAft>
            </a:pPr>
            <a:r>
              <a:rPr lang="en-US" altLang="zh-CN" sz="2700" kern="100" dirty="0">
                <a:latin typeface="Times New Roman"/>
                <a:cs typeface="Courier New"/>
              </a:rPr>
              <a:t>A</a:t>
            </a:r>
            <a:r>
              <a:rPr lang="zh-CN" altLang="zh-CN" sz="2700" kern="100" dirty="0">
                <a:latin typeface="Times New Roman"/>
                <a:cs typeface="Times New Roman"/>
              </a:rPr>
              <a:t>．要把政府工作全面纳入法治轨道，确保行政权在法治框架内运行</a:t>
            </a:r>
            <a:endParaRPr lang="zh-CN" altLang="zh-CN" sz="2700" kern="100" dirty="0">
              <a:latin typeface="宋体"/>
              <a:cs typeface="Courier New"/>
            </a:endParaRPr>
          </a:p>
          <a:p>
            <a:pPr algn="just">
              <a:lnSpc>
                <a:spcPct val="130000"/>
              </a:lnSpc>
              <a:spcAft>
                <a:spcPts val="0"/>
              </a:spcAft>
            </a:pPr>
            <a:r>
              <a:rPr lang="en-US" altLang="zh-CN" sz="2700" kern="100" dirty="0">
                <a:latin typeface="Times New Roman"/>
                <a:cs typeface="Courier New"/>
              </a:rPr>
              <a:t>B</a:t>
            </a:r>
            <a:r>
              <a:rPr lang="zh-CN" altLang="zh-CN" sz="2700" kern="100" dirty="0">
                <a:latin typeface="Times New Roman"/>
                <a:cs typeface="Times New Roman"/>
              </a:rPr>
              <a:t>．政府诚实守信，与公民形成互信互助的新型关系</a:t>
            </a:r>
            <a:endParaRPr lang="zh-CN" altLang="zh-CN" sz="2700" kern="100" dirty="0">
              <a:latin typeface="宋体"/>
              <a:cs typeface="Courier New"/>
            </a:endParaRPr>
          </a:p>
          <a:p>
            <a:pPr algn="just">
              <a:lnSpc>
                <a:spcPct val="130000"/>
              </a:lnSpc>
              <a:spcAft>
                <a:spcPts val="0"/>
              </a:spcAft>
            </a:pPr>
            <a:r>
              <a:rPr lang="en-US" altLang="zh-CN" sz="2700" kern="100" dirty="0">
                <a:latin typeface="Times New Roman"/>
                <a:cs typeface="Courier New"/>
              </a:rPr>
              <a:t>C</a:t>
            </a:r>
            <a:r>
              <a:rPr lang="zh-CN" altLang="zh-CN" sz="2700" kern="100" dirty="0">
                <a:latin typeface="Times New Roman"/>
                <a:cs typeface="Times New Roman"/>
              </a:rPr>
              <a:t>．司法机关公正司法，严格执法，维护公平正义</a:t>
            </a:r>
            <a:endParaRPr lang="zh-CN" altLang="zh-CN" sz="2700" kern="100" dirty="0">
              <a:latin typeface="宋体"/>
              <a:cs typeface="Courier New"/>
            </a:endParaRPr>
          </a:p>
          <a:p>
            <a:pPr algn="just">
              <a:lnSpc>
                <a:spcPct val="130000"/>
              </a:lnSpc>
              <a:spcAft>
                <a:spcPts val="0"/>
              </a:spcAft>
            </a:pPr>
            <a:r>
              <a:rPr lang="en-US" altLang="zh-CN" sz="2700" kern="100" dirty="0">
                <a:latin typeface="Times New Roman"/>
                <a:cs typeface="Courier New"/>
              </a:rPr>
              <a:t>D</a:t>
            </a:r>
            <a:r>
              <a:rPr lang="zh-CN" altLang="zh-CN" sz="2700" kern="100" dirty="0">
                <a:latin typeface="Times New Roman"/>
                <a:cs typeface="Times New Roman"/>
              </a:rPr>
              <a:t>．政府全面推进政务公开，让权力在阳光下运行</a:t>
            </a:r>
            <a:endParaRPr lang="zh-CN" altLang="zh-CN" sz="2700" kern="100" dirty="0">
              <a:effectLst/>
              <a:latin typeface="宋体"/>
              <a:cs typeface="Courier New"/>
            </a:endParaRPr>
          </a:p>
        </p:txBody>
      </p:sp>
      <p:sp>
        <p:nvSpPr>
          <p:cNvPr id="3" name="矩形 2"/>
          <p:cNvSpPr/>
          <p:nvPr/>
        </p:nvSpPr>
        <p:spPr>
          <a:xfrm>
            <a:off x="324431" y="396016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19409043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材料表明要把政府工作全面纳入法治轨道，确保行政权在法治框架内运行，</a:t>
            </a:r>
            <a:r>
              <a:rPr lang="en-US" altLang="zh-CN" kern="100" dirty="0">
                <a:latin typeface="Times New Roman"/>
                <a:ea typeface="华文楷体"/>
                <a:cs typeface="Courier New"/>
              </a:rPr>
              <a:t>A</a:t>
            </a:r>
            <a:r>
              <a:rPr lang="zh-CN" altLang="zh-CN" kern="100" dirty="0">
                <a:latin typeface="Times New Roman"/>
                <a:ea typeface="华文楷体"/>
                <a:cs typeface="Times New Roman"/>
              </a:rPr>
              <a:t>正确。材料没有体现政府与公民形成互信互助的新型关系，</a:t>
            </a:r>
            <a:r>
              <a:rPr lang="en-US" altLang="zh-CN" kern="100" dirty="0">
                <a:latin typeface="Times New Roman"/>
                <a:ea typeface="华文楷体"/>
                <a:cs typeface="Courier New"/>
              </a:rPr>
              <a:t>B</a:t>
            </a:r>
            <a:r>
              <a:rPr lang="zh-CN" altLang="zh-CN" kern="100" dirty="0">
                <a:latin typeface="Times New Roman"/>
                <a:ea typeface="华文楷体"/>
                <a:cs typeface="Times New Roman"/>
              </a:rPr>
              <a:t>不符合题意。材料强调政府奉行法治，加强法治政府建设，与司法机关无关，</a:t>
            </a:r>
            <a:r>
              <a:rPr lang="en-US" altLang="zh-CN" kern="100" dirty="0">
                <a:latin typeface="Times New Roman"/>
                <a:ea typeface="华文楷体"/>
                <a:cs typeface="Courier New"/>
              </a:rPr>
              <a:t>C</a:t>
            </a:r>
            <a:r>
              <a:rPr lang="zh-CN" altLang="zh-CN" kern="100" dirty="0">
                <a:latin typeface="Times New Roman"/>
                <a:ea typeface="华文楷体"/>
                <a:cs typeface="Times New Roman"/>
              </a:rPr>
              <a:t>不符合题意。材料没有体现全面推进政务公开，</a:t>
            </a:r>
            <a:r>
              <a:rPr lang="en-US" altLang="zh-CN" kern="100" dirty="0">
                <a:latin typeface="Times New Roman"/>
                <a:ea typeface="华文楷体"/>
                <a:cs typeface="Courier New"/>
              </a:rPr>
              <a:t>D</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4099379579"/>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2775"/>
          </a:xfrm>
        </p:spPr>
        <p:txBody>
          <a:bodyPr/>
          <a:lstStyle/>
          <a:p>
            <a:pPr algn="just">
              <a:lnSpc>
                <a:spcPct val="114000"/>
              </a:lnSpc>
              <a:spcAft>
                <a:spcPts val="0"/>
              </a:spcAft>
            </a:pPr>
            <a:r>
              <a:rPr lang="en-US" altLang="zh-CN" kern="100" dirty="0">
                <a:latin typeface="Times New Roman"/>
                <a:cs typeface="Courier New"/>
              </a:rPr>
              <a:t>2</a:t>
            </a:r>
            <a:r>
              <a:rPr lang="zh-CN" altLang="zh-CN" kern="100" dirty="0">
                <a:latin typeface="Times New Roman"/>
                <a:ea typeface="华文楷体"/>
                <a:cs typeface="Times New Roman"/>
              </a:rPr>
              <a:t>．</a:t>
            </a:r>
            <a:r>
              <a:rPr lang="zh-CN" altLang="zh-CN" kern="100" dirty="0">
                <a:latin typeface="Times New Roman"/>
                <a:cs typeface="Times New Roman"/>
              </a:rPr>
              <a:t>为进一步优化营商环境，国务院印发《国务院关于取消和调整一批罚款事项的决定》</a:t>
            </a:r>
            <a:r>
              <a:rPr lang="en-US" altLang="zh-CN" kern="100" dirty="0">
                <a:latin typeface="Times New Roman"/>
                <a:cs typeface="Courier New"/>
              </a:rPr>
              <a:t>(</a:t>
            </a:r>
            <a:r>
              <a:rPr lang="zh-CN" altLang="zh-CN" kern="100" dirty="0">
                <a:latin typeface="Times New Roman"/>
                <a:cs typeface="Times New Roman"/>
              </a:rPr>
              <a:t>以下简称《决定》</a:t>
            </a:r>
            <a:r>
              <a:rPr lang="en-US" altLang="zh-CN" kern="100" dirty="0">
                <a:latin typeface="Times New Roman"/>
                <a:cs typeface="Courier New"/>
              </a:rPr>
              <a:t>)</a:t>
            </a:r>
            <a:r>
              <a:rPr lang="zh-CN" altLang="zh-CN" kern="100" dirty="0">
                <a:latin typeface="Times New Roman"/>
                <a:cs typeface="Times New Roman"/>
              </a:rPr>
              <a:t>，经清理，决定取消住房城乡建设等领域</a:t>
            </a:r>
            <a:r>
              <a:rPr lang="en-US" altLang="zh-CN" kern="100" dirty="0">
                <a:latin typeface="Times New Roman"/>
                <a:cs typeface="Courier New"/>
              </a:rPr>
              <a:t>16</a:t>
            </a:r>
            <a:r>
              <a:rPr lang="zh-CN" altLang="zh-CN" kern="100" dirty="0">
                <a:latin typeface="Times New Roman"/>
                <a:cs typeface="Times New Roman"/>
              </a:rPr>
              <a:t>个罚款事项，调整工业和信息化等领域</a:t>
            </a:r>
            <a:r>
              <a:rPr lang="en-US" altLang="zh-CN" kern="100" dirty="0">
                <a:latin typeface="Times New Roman"/>
                <a:cs typeface="Courier New"/>
              </a:rPr>
              <a:t>17</a:t>
            </a:r>
            <a:r>
              <a:rPr lang="zh-CN" altLang="zh-CN" kern="100" dirty="0">
                <a:latin typeface="Times New Roman"/>
                <a:cs typeface="Times New Roman"/>
              </a:rPr>
              <a:t>个罚款事项。《决定》强调，有关部门要依法认真研究，严格落实监管责任，进一步提升监管效能，为推动高质量发展提供有力支撑。这说明</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①</a:t>
            </a:r>
            <a:r>
              <a:rPr lang="zh-CN" altLang="zh-CN" kern="100" dirty="0">
                <a:latin typeface="Times New Roman"/>
                <a:cs typeface="Times New Roman"/>
              </a:rPr>
              <a:t>政府要提高监管的科学性和精准性</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②</a:t>
            </a:r>
            <a:r>
              <a:rPr lang="zh-CN" altLang="zh-CN" kern="100" dirty="0">
                <a:latin typeface="Times New Roman"/>
                <a:cs typeface="Times New Roman"/>
              </a:rPr>
              <a:t>政府要用法治思维和法治方式履行职责</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③</a:t>
            </a:r>
            <a:r>
              <a:rPr lang="zh-CN" altLang="zh-CN" kern="100" dirty="0">
                <a:latin typeface="Times New Roman"/>
                <a:cs typeface="Times New Roman"/>
              </a:rPr>
              <a:t>政府要确保政权在法治框架内运行</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④</a:t>
            </a:r>
            <a:r>
              <a:rPr lang="zh-CN" altLang="zh-CN" kern="100" dirty="0">
                <a:latin typeface="Times New Roman"/>
                <a:cs typeface="Times New Roman"/>
              </a:rPr>
              <a:t>政府要不断加强对自身权力的内部监督</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a:t>
            </a:r>
            <a:r>
              <a:rPr lang="zh-CN" altLang="zh-CN" kern="100" dirty="0">
                <a:latin typeface="Times New Roman"/>
                <a:cs typeface="Times New Roman"/>
              </a:rPr>
              <a:t>　　</a:t>
            </a:r>
            <a:r>
              <a:rPr lang="en-US" altLang="zh-CN" kern="100" dirty="0">
                <a:latin typeface="Times New Roman"/>
                <a:cs typeface="Courier New"/>
              </a:rPr>
              <a:t>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a:t>
            </a:r>
            <a:r>
              <a:rPr lang="zh-CN" altLang="zh-CN" kern="100" dirty="0">
                <a:latin typeface="Times New Roman"/>
                <a:cs typeface="Times New Roman"/>
              </a:rPr>
              <a:t>　　</a:t>
            </a:r>
            <a:r>
              <a:rPr lang="en-US" altLang="zh-CN" kern="100" dirty="0">
                <a:latin typeface="Times New Roman"/>
                <a:cs typeface="Courier New"/>
              </a:rPr>
              <a:t>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24432" y="561635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30423466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为进一步优化营商环境，政府适应经济的发展印发《国务院关于取消和调整一批罚款事项的决定》，经清理，决定取消和调整多个罚款事项，并要求有关部门依法认真研究，严格落实监管责任，进一步提升监管效能，这说明了政府要提高监管的科学性和精准性，要用法治思维和法治方式履行职责，</a:t>
            </a:r>
            <a:r>
              <a:rPr lang="en-US" altLang="zh-CN" kern="100" dirty="0">
                <a:latin typeface="Times New Roman"/>
                <a:ea typeface="华文楷体"/>
                <a:cs typeface="Courier New"/>
              </a:rPr>
              <a:t>①②</a:t>
            </a:r>
            <a:r>
              <a:rPr lang="zh-CN" altLang="zh-CN" kern="100" dirty="0">
                <a:latin typeface="Times New Roman"/>
                <a:ea typeface="华文楷体"/>
                <a:cs typeface="Times New Roman"/>
              </a:rPr>
              <a:t>入选。材料并未体现政权的运行问题，而是强调政府科学履职，</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不选。材料涉及的是政府对市场的监督，而不是政府加强对自身权力的内部监督，④不选。</a:t>
            </a:r>
            <a:endParaRPr lang="zh-CN" altLang="zh-CN" sz="1050" kern="100" dirty="0">
              <a:effectLst/>
              <a:latin typeface="宋体"/>
              <a:cs typeface="Courier New"/>
            </a:endParaRPr>
          </a:p>
        </p:txBody>
      </p:sp>
    </p:spTree>
    <p:extLst>
      <p:ext uri="{BB962C8B-B14F-4D97-AF65-F5344CB8AC3E}">
        <p14:creationId xmlns:p14="http://schemas.microsoft.com/office/powerpoint/2010/main" val="119419357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59132"/>
          </a:xfrm>
        </p:spPr>
        <p:txBody>
          <a:bodyPr/>
          <a:lstStyle/>
          <a:p>
            <a:pPr algn="just">
              <a:spcAft>
                <a:spcPts val="0"/>
              </a:spcAft>
            </a:pPr>
            <a:r>
              <a:rPr lang="en-US" altLang="zh-CN" sz="2700" kern="100" dirty="0">
                <a:latin typeface="Times New Roman"/>
                <a:cs typeface="Courier New"/>
              </a:rPr>
              <a:t>3</a:t>
            </a:r>
            <a:r>
              <a:rPr lang="zh-CN" altLang="zh-CN" sz="2700" kern="100" dirty="0">
                <a:latin typeface="Times New Roman"/>
                <a:cs typeface="Times New Roman"/>
              </a:rPr>
              <a:t>．为持续优化营商环境，激发市场主体活力，合肥市政府颁布实施《合肥市优化营商环境条例》，要求政府相关部门简化企业开办手续，实行一窗受理、一网通办、一个工作日完成；同时将政务服务事项全部纳入平台办理，线上线下并行服务。可见，合肥市政府</a:t>
            </a:r>
            <a:r>
              <a:rPr lang="en-US" altLang="zh-CN" sz="2700" kern="100" dirty="0">
                <a:latin typeface="Times New Roman"/>
                <a:cs typeface="Courier New"/>
              </a:rPr>
              <a:t> (</a:t>
            </a:r>
            <a:r>
              <a:rPr lang="zh-CN" altLang="zh-CN" sz="2700" kern="100" dirty="0">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①</a:t>
            </a:r>
            <a:r>
              <a:rPr lang="zh-CN" altLang="zh-CN" sz="2700" kern="100" dirty="0">
                <a:latin typeface="Times New Roman"/>
                <a:cs typeface="Times New Roman"/>
              </a:rPr>
              <a:t>优化政务服务流程，打造智能高效的政府</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②</a:t>
            </a:r>
            <a:r>
              <a:rPr lang="zh-CN" altLang="zh-CN" sz="2700" kern="100" dirty="0">
                <a:latin typeface="Times New Roman"/>
                <a:cs typeface="Times New Roman"/>
              </a:rPr>
              <a:t>完善政府机构设置，建设职能科学的政府</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③</a:t>
            </a:r>
            <a:r>
              <a:rPr lang="zh-CN" altLang="zh-CN" sz="2700" kern="100" dirty="0">
                <a:latin typeface="Times New Roman"/>
                <a:cs typeface="Times New Roman"/>
              </a:rPr>
              <a:t>创新政府监管方式，打造执法严明的政府</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④</a:t>
            </a:r>
            <a:r>
              <a:rPr lang="zh-CN" altLang="zh-CN" sz="2700" kern="100" dirty="0">
                <a:latin typeface="Times New Roman"/>
                <a:cs typeface="Times New Roman"/>
              </a:rPr>
              <a:t>制定地方政府规章，建设权责法定的政府</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a:t>
            </a:r>
            <a:r>
              <a:rPr lang="en-US" altLang="zh-CN" sz="2700" kern="100" dirty="0">
                <a:latin typeface="Times New Roman"/>
                <a:cs typeface="Courier New"/>
              </a:rPr>
              <a:t>①③    B</a:t>
            </a:r>
            <a:r>
              <a:rPr lang="zh-CN" altLang="zh-CN" sz="2700" kern="100" dirty="0">
                <a:latin typeface="Times New Roman"/>
                <a:cs typeface="Times New Roman"/>
              </a:rPr>
              <a:t>．</a:t>
            </a:r>
            <a:r>
              <a:rPr lang="en-US" altLang="zh-CN" sz="2700" kern="100" dirty="0">
                <a:latin typeface="Times New Roman"/>
                <a:cs typeface="Courier New"/>
              </a:rPr>
              <a:t>①④    C</a:t>
            </a:r>
            <a:r>
              <a:rPr lang="zh-CN" altLang="zh-CN" sz="2700" kern="100" dirty="0">
                <a:latin typeface="Times New Roman"/>
                <a:cs typeface="Times New Roman"/>
              </a:rPr>
              <a:t>．</a:t>
            </a:r>
            <a:r>
              <a:rPr lang="en-US" altLang="zh-CN" sz="2700" kern="100" dirty="0">
                <a:latin typeface="Times New Roman"/>
                <a:cs typeface="Courier New"/>
              </a:rPr>
              <a:t>②③    D</a:t>
            </a:r>
            <a:r>
              <a:rPr lang="zh-CN" altLang="zh-CN" sz="2700" kern="100" dirty="0">
                <a:latin typeface="Times New Roman"/>
                <a:cs typeface="Times New Roman"/>
              </a:rPr>
              <a:t>．</a:t>
            </a:r>
            <a:r>
              <a:rPr lang="en-US" altLang="zh-CN" sz="2700" kern="100" dirty="0">
                <a:latin typeface="Times New Roman"/>
                <a:cs typeface="Courier New"/>
              </a:rPr>
              <a:t>②④</a:t>
            </a:r>
            <a:endParaRPr lang="zh-CN" altLang="zh-CN" sz="2700" kern="100" dirty="0">
              <a:effectLst/>
              <a:latin typeface="宋体"/>
              <a:cs typeface="Courier New"/>
            </a:endParaRPr>
          </a:p>
        </p:txBody>
      </p:sp>
      <p:sp>
        <p:nvSpPr>
          <p:cNvPr id="3" name="矩形 2"/>
          <p:cNvSpPr/>
          <p:nvPr/>
        </p:nvSpPr>
        <p:spPr>
          <a:xfrm>
            <a:off x="1910350" y="536432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99592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合肥市政府颁布实施《合肥市优化营商环境条例》，要求政府相关部门简化企业开办手续，实行一窗受理、一网通办、一个工作日完成，说明合肥市政府优化政务流程，打造高效智能的政府，</a:t>
            </a:r>
            <a:r>
              <a:rPr lang="en-US" altLang="zh-CN" kern="100" dirty="0">
                <a:latin typeface="Times New Roman"/>
                <a:ea typeface="华文楷体"/>
                <a:cs typeface="Courier New"/>
              </a:rPr>
              <a:t>①④</a:t>
            </a:r>
            <a:r>
              <a:rPr lang="zh-CN" altLang="zh-CN" kern="100" dirty="0">
                <a:latin typeface="Times New Roman"/>
                <a:ea typeface="华文楷体"/>
                <a:cs typeface="Times New Roman"/>
              </a:rPr>
              <a:t>正确。材料体现的是建设智能高效的政府，不涉及完善政府机构设置，</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不符合题意。材料未体现创新政府监管方式，</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62551094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25584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扎实推进法治政府建设</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扎实推进依法行政。转变政府职能，优化政府职责体系和组织结构，推进机构、职能、权限、程序、责任法定化，提高行政效率和公信力。</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深化行政执法体制改革，全面推进严格规范公正文明执法，加大关系群众切身利益的重点领域执法力度，完善行政执法程序，健全行政裁量基准。</a:t>
            </a:r>
            <a:r>
              <a:rPr lang="zh-CN" altLang="zh-CN" kern="100" dirty="0">
                <a:latin typeface="宋体"/>
                <a:ea typeface="Times New Roman"/>
                <a:cs typeface="Courier New"/>
              </a:rPr>
              <a:t> </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3037498"/>
          </a:xfrm>
        </p:spPr>
        <p:txBody>
          <a:bodyPr/>
          <a:lstStyle/>
          <a:p>
            <a:pPr algn="just">
              <a:spcAft>
                <a:spcPts val="0"/>
              </a:spcAft>
            </a:pPr>
            <a:r>
              <a:rPr lang="zh-CN" altLang="zh-CN" kern="100" dirty="0">
                <a:latin typeface="Times New Roman"/>
                <a:ea typeface="黑体"/>
                <a:cs typeface="Times New Roman"/>
              </a:rPr>
              <a:t>一、法治政府的内涵</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．法治政府有什么内涵？</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法治政府就是职能科学、权责法定、执法严明、公开公正、智能高效、廉洁诚信、人民满意的政府。</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．重要性：法治政府建设是全面依法治国的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和主体工程。</a:t>
            </a:r>
            <a:endParaRPr lang="zh-CN" altLang="zh-CN" sz="1050" kern="100" dirty="0">
              <a:latin typeface="宋体"/>
              <a:cs typeface="Courier New"/>
            </a:endParaRPr>
          </a:p>
        </p:txBody>
      </p:sp>
      <p:sp>
        <p:nvSpPr>
          <p:cNvPr id="2" name="矩形 1"/>
          <p:cNvSpPr/>
          <p:nvPr/>
        </p:nvSpPr>
        <p:spPr>
          <a:xfrm>
            <a:off x="7632468" y="4104183"/>
            <a:ext cx="1620957" cy="523220"/>
          </a:xfrm>
          <a:prstGeom prst="rect">
            <a:avLst/>
          </a:prstGeom>
        </p:spPr>
        <p:txBody>
          <a:bodyPr wrap="none">
            <a:spAutoFit/>
          </a:bodyPr>
          <a:lstStyle/>
          <a:p>
            <a:r>
              <a:rPr lang="zh-CN" altLang="zh-CN" b="1" dirty="0">
                <a:latin typeface="Times New Roman"/>
                <a:ea typeface="华文楷体"/>
                <a:cs typeface="Times New Roman"/>
              </a:rPr>
              <a:t>重点任务</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randombar(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descr="S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4673" y="2015951"/>
            <a:ext cx="6018213" cy="225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579715"/>
          </a:xfrm>
        </p:spPr>
        <p:txBody>
          <a:bodyPr/>
          <a:lstStyle/>
          <a:p>
            <a:pPr algn="just">
              <a:lnSpc>
                <a:spcPct val="120000"/>
              </a:lnSpc>
              <a:spcAft>
                <a:spcPts val="0"/>
              </a:spcAft>
            </a:pPr>
            <a:r>
              <a:rPr lang="en-US" altLang="zh-CN" sz="2700" kern="100" dirty="0">
                <a:latin typeface="Times New Roman"/>
                <a:cs typeface="Courier New"/>
              </a:rPr>
              <a:t>1</a:t>
            </a:r>
            <a:r>
              <a:rPr lang="zh-CN" altLang="zh-CN" sz="2700" kern="100" dirty="0">
                <a:latin typeface="Times New Roman"/>
                <a:cs typeface="Times New Roman"/>
              </a:rPr>
              <a:t>．某市政府推行</a:t>
            </a:r>
            <a:r>
              <a:rPr lang="en-US" altLang="zh-CN" sz="2700" kern="100" dirty="0">
                <a:latin typeface="宋体"/>
                <a:cs typeface="Times New Roman"/>
              </a:rPr>
              <a:t>“</a:t>
            </a:r>
            <a:r>
              <a:rPr lang="zh-CN" altLang="zh-CN" sz="2700" kern="100" dirty="0">
                <a:latin typeface="Times New Roman"/>
                <a:cs typeface="Times New Roman"/>
              </a:rPr>
              <a:t>一次告知、一次申报、一次受理、一次办好、一次兑现</a:t>
            </a:r>
            <a:r>
              <a:rPr lang="en-US" altLang="zh-CN" sz="2700" kern="100" dirty="0">
                <a:latin typeface="宋体"/>
                <a:cs typeface="Times New Roman"/>
              </a:rPr>
              <a:t>”</a:t>
            </a:r>
            <a:r>
              <a:rPr lang="zh-CN" altLang="zh-CN" sz="2700" kern="100" dirty="0">
                <a:latin typeface="Times New Roman"/>
                <a:cs typeface="Times New Roman"/>
              </a:rPr>
              <a:t>的</a:t>
            </a:r>
            <a:r>
              <a:rPr lang="en-US" altLang="zh-CN" sz="2700" kern="100" dirty="0">
                <a:latin typeface="宋体"/>
                <a:cs typeface="Times New Roman"/>
              </a:rPr>
              <a:t>“</a:t>
            </a:r>
            <a:r>
              <a:rPr lang="zh-CN" altLang="zh-CN" sz="2700" kern="100" dirty="0">
                <a:latin typeface="Times New Roman"/>
                <a:cs typeface="Times New Roman"/>
              </a:rPr>
              <a:t>一次办</a:t>
            </a:r>
            <a:r>
              <a:rPr lang="en-US" altLang="zh-CN" sz="2700" kern="100" dirty="0">
                <a:latin typeface="宋体"/>
                <a:cs typeface="Times New Roman"/>
              </a:rPr>
              <a:t>”</a:t>
            </a:r>
            <a:r>
              <a:rPr lang="zh-CN" altLang="zh-CN" sz="2700" kern="100" dirty="0">
                <a:latin typeface="Times New Roman"/>
                <a:cs typeface="Times New Roman"/>
              </a:rPr>
              <a:t>闭环流程，全市共办理惠企利民政策兑现事项</a:t>
            </a:r>
            <a:r>
              <a:rPr lang="en-US" altLang="zh-CN" sz="2700" kern="100" dirty="0">
                <a:latin typeface="Times New Roman"/>
                <a:cs typeface="Courier New"/>
              </a:rPr>
              <a:t>24.7</a:t>
            </a:r>
            <a:r>
              <a:rPr lang="zh-CN" altLang="zh-CN" sz="2700" kern="100" dirty="0">
                <a:latin typeface="Times New Roman"/>
                <a:cs typeface="Times New Roman"/>
              </a:rPr>
              <a:t>万件。同时，依托市</a:t>
            </a:r>
            <a:r>
              <a:rPr lang="en-US" altLang="zh-CN" sz="2700" kern="100" dirty="0">
                <a:latin typeface="宋体"/>
                <a:cs typeface="Times New Roman"/>
              </a:rPr>
              <a:t>“</a:t>
            </a:r>
            <a:r>
              <a:rPr lang="zh-CN" altLang="zh-CN" sz="2700" kern="100" dirty="0">
                <a:latin typeface="Times New Roman"/>
                <a:cs typeface="Times New Roman"/>
              </a:rPr>
              <a:t>互联网＋政务服务</a:t>
            </a:r>
            <a:r>
              <a:rPr lang="en-US" altLang="zh-CN" sz="2700" kern="100" dirty="0">
                <a:latin typeface="宋体"/>
                <a:cs typeface="Times New Roman"/>
              </a:rPr>
              <a:t>”</a:t>
            </a:r>
            <a:r>
              <a:rPr lang="zh-CN" altLang="zh-CN" sz="2700" kern="100" dirty="0">
                <a:latin typeface="Times New Roman"/>
                <a:cs typeface="Times New Roman"/>
              </a:rPr>
              <a:t>一体化平台，创新拓展跨域通办，让企业、群众跨地域、跨层级办事</a:t>
            </a:r>
            <a:r>
              <a:rPr lang="en-US" altLang="zh-CN" sz="2700" kern="100" dirty="0">
                <a:latin typeface="宋体"/>
                <a:cs typeface="Times New Roman"/>
              </a:rPr>
              <a:t>“</a:t>
            </a:r>
            <a:r>
              <a:rPr lang="zh-CN" altLang="zh-CN" sz="2700" kern="100" dirty="0">
                <a:latin typeface="Times New Roman"/>
                <a:cs typeface="Times New Roman"/>
              </a:rPr>
              <a:t>只跑一次</a:t>
            </a:r>
            <a:r>
              <a:rPr lang="en-US" altLang="zh-CN" sz="2700" kern="100" dirty="0">
                <a:latin typeface="宋体"/>
                <a:cs typeface="Times New Roman"/>
              </a:rPr>
              <a:t>”</a:t>
            </a:r>
            <a:r>
              <a:rPr lang="zh-CN" altLang="zh-CN" sz="2700" kern="100" dirty="0">
                <a:latin typeface="Times New Roman"/>
                <a:cs typeface="Times New Roman"/>
              </a:rPr>
              <a:t>或</a:t>
            </a:r>
            <a:r>
              <a:rPr lang="en-US" altLang="zh-CN" sz="2700" kern="100" dirty="0">
                <a:latin typeface="宋体"/>
                <a:cs typeface="Times New Roman"/>
              </a:rPr>
              <a:t>“</a:t>
            </a:r>
            <a:r>
              <a:rPr lang="zh-CN" altLang="zh-CN" sz="2700" kern="100" dirty="0">
                <a:latin typeface="Times New Roman"/>
                <a:cs typeface="Times New Roman"/>
              </a:rPr>
              <a:t>一次也不跑</a:t>
            </a:r>
            <a:r>
              <a:rPr lang="en-US" altLang="zh-CN" sz="2700" kern="100" dirty="0">
                <a:latin typeface="宋体"/>
                <a:cs typeface="Times New Roman"/>
              </a:rPr>
              <a:t>”</a:t>
            </a:r>
            <a:r>
              <a:rPr lang="zh-CN" altLang="zh-CN" sz="2700" kern="100" dirty="0">
                <a:latin typeface="Times New Roman"/>
                <a:cs typeface="Times New Roman"/>
              </a:rPr>
              <a:t>。如果将此内容写成新闻报道，可选择的标题有</a:t>
            </a:r>
            <a:r>
              <a:rPr lang="en-US" altLang="zh-CN" sz="2700" kern="100" dirty="0">
                <a:latin typeface="Times New Roman"/>
                <a:cs typeface="Courier New"/>
              </a:rPr>
              <a:t> (</a:t>
            </a:r>
            <a:r>
              <a:rPr lang="zh-CN" altLang="zh-CN" sz="2700" kern="100" dirty="0">
                <a:latin typeface="Times New Roman"/>
                <a:cs typeface="Times New Roman"/>
              </a:rPr>
              <a:t>　</a:t>
            </a:r>
            <a:r>
              <a:rPr lang="zh-CN" altLang="zh-CN" sz="2700" kern="100" dirty="0">
                <a:solidFill>
                  <a:srgbClr val="FF0000"/>
                </a:solidFill>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lnSpc>
                <a:spcPct val="120000"/>
              </a:lnSpc>
              <a:spcAft>
                <a:spcPts val="0"/>
              </a:spcAft>
            </a:pPr>
            <a:r>
              <a:rPr lang="en-US" altLang="zh-CN" sz="2700" kern="100" dirty="0">
                <a:latin typeface="Times New Roman"/>
                <a:cs typeface="Courier New"/>
              </a:rPr>
              <a:t>A</a:t>
            </a:r>
            <a:r>
              <a:rPr lang="zh-CN" altLang="zh-CN" sz="2700" kern="100" dirty="0">
                <a:latin typeface="Times New Roman"/>
                <a:cs typeface="Times New Roman"/>
              </a:rPr>
              <a:t>．简政放权，建设职能科学的政府</a:t>
            </a:r>
            <a:endParaRPr lang="zh-CN" altLang="zh-CN" sz="2700" kern="100" dirty="0">
              <a:latin typeface="宋体"/>
              <a:cs typeface="Courier New"/>
            </a:endParaRPr>
          </a:p>
          <a:p>
            <a:pPr algn="just">
              <a:lnSpc>
                <a:spcPct val="120000"/>
              </a:lnSpc>
              <a:spcAft>
                <a:spcPts val="0"/>
              </a:spcAft>
            </a:pPr>
            <a:r>
              <a:rPr lang="en-US" altLang="zh-CN" sz="2700" kern="100" dirty="0">
                <a:latin typeface="Times New Roman"/>
                <a:cs typeface="Courier New"/>
              </a:rPr>
              <a:t>B</a:t>
            </a:r>
            <a:r>
              <a:rPr lang="zh-CN" altLang="zh-CN" sz="2700" kern="100" dirty="0">
                <a:latin typeface="Times New Roman"/>
                <a:cs typeface="Times New Roman"/>
              </a:rPr>
              <a:t>．依法执政，建设权责法定的政府</a:t>
            </a:r>
            <a:endParaRPr lang="zh-CN" altLang="zh-CN" sz="2700" kern="100" dirty="0">
              <a:latin typeface="宋体"/>
              <a:cs typeface="Courier New"/>
            </a:endParaRPr>
          </a:p>
          <a:p>
            <a:pPr algn="just">
              <a:lnSpc>
                <a:spcPct val="120000"/>
              </a:lnSpc>
              <a:spcAft>
                <a:spcPts val="0"/>
              </a:spcAft>
            </a:pPr>
            <a:r>
              <a:rPr lang="en-US" altLang="zh-CN" sz="2700" kern="100" dirty="0">
                <a:latin typeface="Times New Roman"/>
                <a:cs typeface="Courier New"/>
              </a:rPr>
              <a:t>C</a:t>
            </a:r>
            <a:r>
              <a:rPr lang="zh-CN" altLang="zh-CN" sz="2700" kern="100" dirty="0">
                <a:latin typeface="Times New Roman"/>
                <a:cs typeface="Times New Roman"/>
              </a:rPr>
              <a:t>．优化工作流程，打造智能高效的政府</a:t>
            </a:r>
            <a:endParaRPr lang="zh-CN" altLang="zh-CN" sz="2700" kern="100" dirty="0">
              <a:latin typeface="宋体"/>
              <a:cs typeface="Courier New"/>
            </a:endParaRPr>
          </a:p>
          <a:p>
            <a:pPr algn="just">
              <a:lnSpc>
                <a:spcPct val="120000"/>
              </a:lnSpc>
              <a:spcAft>
                <a:spcPts val="0"/>
              </a:spcAft>
            </a:pPr>
            <a:r>
              <a:rPr lang="en-US" altLang="zh-CN" sz="2700" kern="100" dirty="0">
                <a:latin typeface="Times New Roman"/>
                <a:cs typeface="Courier New"/>
              </a:rPr>
              <a:t>D</a:t>
            </a:r>
            <a:r>
              <a:rPr lang="zh-CN" altLang="zh-CN" sz="2700" kern="100" dirty="0">
                <a:latin typeface="Times New Roman"/>
                <a:cs typeface="Times New Roman"/>
              </a:rPr>
              <a:t>．拓展基本职能，打造廉洁诚信的政府</a:t>
            </a:r>
            <a:endParaRPr lang="zh-CN" altLang="zh-CN" sz="2700" kern="100" dirty="0">
              <a:latin typeface="宋体"/>
              <a:cs typeface="Courier New"/>
            </a:endParaRPr>
          </a:p>
        </p:txBody>
      </p:sp>
      <p:sp>
        <p:nvSpPr>
          <p:cNvPr id="4" name="矩形 3"/>
          <p:cNvSpPr/>
          <p:nvPr/>
        </p:nvSpPr>
        <p:spPr>
          <a:xfrm>
            <a:off x="324432" y="507629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ea typeface="黑体"/>
                <a:cs typeface="Courier New"/>
              </a:rPr>
              <a:t>2</a:t>
            </a:r>
            <a:r>
              <a:rPr lang="zh-CN" altLang="zh-CN" kern="100" dirty="0">
                <a:latin typeface="Times New Roman"/>
                <a:cs typeface="Times New Roman"/>
              </a:rPr>
              <a:t>．近年来，某市的</a:t>
            </a:r>
            <a:r>
              <a:rPr lang="en-US" altLang="zh-CN" kern="100" dirty="0">
                <a:latin typeface="宋体"/>
                <a:cs typeface="Times New Roman"/>
              </a:rPr>
              <a:t>“</a:t>
            </a:r>
            <a:r>
              <a:rPr lang="zh-CN" altLang="zh-CN" kern="100" dirty="0">
                <a:latin typeface="Times New Roman"/>
                <a:cs typeface="Times New Roman"/>
              </a:rPr>
              <a:t>流动政务大篷车</a:t>
            </a:r>
            <a:r>
              <a:rPr lang="en-US" altLang="zh-CN" kern="100" dirty="0">
                <a:latin typeface="宋体"/>
                <a:cs typeface="Times New Roman"/>
              </a:rPr>
              <a:t>”</a:t>
            </a:r>
            <a:r>
              <a:rPr lang="zh-CN" altLang="zh-CN" kern="100" dirty="0">
                <a:latin typeface="Times New Roman"/>
                <a:cs typeface="Times New Roman"/>
              </a:rPr>
              <a:t>穿梭于乡间地头，带着乡镇级政务中心十多个部门一百多项服务事项，进村为群众办理行政事务，调解群众纠纷。这一举措有利于政府</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．扩大职能，提高服务能力</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．转变职能，建设全能型政府</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．减少职能，提高办事效率</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．转变职能，打造服务型政府</a:t>
            </a:r>
            <a:endParaRPr lang="zh-CN" altLang="zh-CN" sz="1050" kern="100" dirty="0">
              <a:effectLst/>
              <a:latin typeface="宋体"/>
              <a:cs typeface="Courier New"/>
            </a:endParaRPr>
          </a:p>
        </p:txBody>
      </p:sp>
      <p:sp>
        <p:nvSpPr>
          <p:cNvPr id="3" name="矩形 2"/>
          <p:cNvSpPr/>
          <p:nvPr/>
        </p:nvSpPr>
        <p:spPr>
          <a:xfrm>
            <a:off x="324433" y="4357952"/>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．各级政府必须坚持在党的领导下、在法治轨道上开展工作，加快建设职能科学、权责法定、执法严明、公开公正、智能高效、廉洁诚信、人民满意的政府。建设法治政府要求行政机关必须</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．转变政府职能，把所有的事情管好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．依法执政，形成依法办事的习惯</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．加强政府立法工作，提高立法质量</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．依照法定程序和方式从事执法活动，执法严明</a:t>
            </a:r>
            <a:endParaRPr lang="zh-CN" altLang="zh-CN" sz="1050" kern="100" dirty="0">
              <a:effectLst/>
              <a:latin typeface="宋体"/>
              <a:cs typeface="Courier New"/>
            </a:endParaRPr>
          </a:p>
        </p:txBody>
      </p:sp>
      <p:sp>
        <p:nvSpPr>
          <p:cNvPr id="3" name="矩形 2"/>
          <p:cNvSpPr/>
          <p:nvPr/>
        </p:nvSpPr>
        <p:spPr>
          <a:xfrm>
            <a:off x="288429" y="4356211"/>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62329"/>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a:t>
            </a:r>
            <a:r>
              <a:rPr lang="zh-CN" altLang="zh-CN" kern="100" dirty="0">
                <a:latin typeface="Times New Roman"/>
                <a:ea typeface="华文楷体"/>
                <a:cs typeface="Times New Roman"/>
              </a:rPr>
              <a:t>某市召开法治政府建设工作推进会暨创建全省法治政府建设示范市动员会，深入学习贯彻习近平法治思想，按照省、市安排部署，加快推进该市</a:t>
            </a:r>
            <a:r>
              <a:rPr lang="en-US" altLang="zh-CN" kern="100" dirty="0">
                <a:latin typeface="Times New Roman"/>
                <a:ea typeface="华文楷体"/>
                <a:cs typeface="Courier New"/>
              </a:rPr>
              <a:t>2025</a:t>
            </a:r>
            <a:r>
              <a:rPr lang="zh-CN" altLang="zh-CN" kern="100" dirty="0">
                <a:latin typeface="Times New Roman"/>
                <a:ea typeface="华文楷体"/>
                <a:cs typeface="Times New Roman"/>
              </a:rPr>
              <a:t>年度法治政府建设，对创建全省法治政府建设示范市进行动员部署。会议强调，创建工作涉及面广、系统性强，要坚持目标导向、问题导向、结果导向，抓住关键、精准发力，达到以点带面、重点突破的效果。要坚持依法行政，围绕打造公平公正、公开透明的法治环境，深入推进行政执法</a:t>
            </a:r>
            <a:r>
              <a:rPr lang="zh-CN" altLang="zh-CN" kern="100" dirty="0">
                <a:latin typeface="宋体"/>
                <a:cs typeface="Times New Roman"/>
              </a:rPr>
              <a:t>“</a:t>
            </a:r>
            <a:r>
              <a:rPr lang="zh-CN" altLang="zh-CN" kern="100" dirty="0">
                <a:latin typeface="Times New Roman"/>
                <a:ea typeface="华文楷体"/>
                <a:cs typeface="Times New Roman"/>
              </a:rPr>
              <a:t>三项制度</a:t>
            </a:r>
            <a:r>
              <a:rPr lang="zh-CN" altLang="zh-CN" kern="100" dirty="0">
                <a:latin typeface="宋体"/>
                <a:cs typeface="Times New Roman"/>
              </a:rPr>
              <a:t>”</a:t>
            </a:r>
            <a:r>
              <a:rPr lang="zh-CN" altLang="zh-CN" kern="100" dirty="0">
                <a:latin typeface="Times New Roman"/>
                <a:ea typeface="华文楷体"/>
                <a:cs typeface="Times New Roman"/>
              </a:rPr>
              <a:t>，树牢执法是服务的理念。要依法化解矛盾，把法治政府创建工作与具体工作有机结合，通过创建树立法治思维，用好法律武器，加快破解制约</a:t>
            </a:r>
            <a:endParaRPr lang="zh-CN" altLang="zh-CN" sz="1050" kern="100" dirty="0">
              <a:effectLst/>
              <a:latin typeface="宋体"/>
              <a:cs typeface="Courier New"/>
            </a:endParaRPr>
          </a:p>
        </p:txBody>
      </p:sp>
    </p:spTree>
    <p:extLst>
      <p:ext uri="{BB962C8B-B14F-4D97-AF65-F5344CB8AC3E}">
        <p14:creationId xmlns:p14="http://schemas.microsoft.com/office/powerpoint/2010/main" val="105797536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lvl="0" algn="just">
              <a:spcAft>
                <a:spcPts val="0"/>
              </a:spcAft>
            </a:pPr>
            <a:r>
              <a:rPr lang="zh-CN" altLang="zh-CN" kern="100" dirty="0">
                <a:solidFill>
                  <a:prstClr val="black"/>
                </a:solidFill>
                <a:latin typeface="Times New Roman"/>
                <a:ea typeface="华文楷体"/>
                <a:cs typeface="Times New Roman"/>
              </a:rPr>
              <a:t>经济社会发展的矛盾纠纷问题。要深化</a:t>
            </a:r>
            <a:r>
              <a:rPr lang="zh-CN" altLang="zh-CN" kern="100" dirty="0">
                <a:solidFill>
                  <a:prstClr val="black"/>
                </a:solidFill>
                <a:latin typeface="宋体"/>
                <a:cs typeface="Times New Roman"/>
              </a:rPr>
              <a:t>“</a:t>
            </a:r>
            <a:r>
              <a:rPr lang="zh-CN" altLang="zh-CN" kern="100" dirty="0">
                <a:solidFill>
                  <a:prstClr val="black"/>
                </a:solidFill>
                <a:latin typeface="Times New Roman"/>
                <a:ea typeface="华文楷体"/>
                <a:cs typeface="Times New Roman"/>
              </a:rPr>
              <a:t>放管服</a:t>
            </a:r>
            <a:r>
              <a:rPr lang="zh-CN" altLang="zh-CN" kern="100" dirty="0">
                <a:solidFill>
                  <a:prstClr val="black"/>
                </a:solidFill>
                <a:latin typeface="宋体"/>
                <a:cs typeface="Times New Roman"/>
              </a:rPr>
              <a:t>”</a:t>
            </a:r>
            <a:r>
              <a:rPr lang="zh-CN" altLang="zh-CN" kern="100" dirty="0">
                <a:solidFill>
                  <a:prstClr val="black"/>
                </a:solidFill>
                <a:latin typeface="Times New Roman"/>
                <a:ea typeface="华文楷体"/>
                <a:cs typeface="Times New Roman"/>
              </a:rPr>
              <a:t>改革，围绕打造市场化法治化营商环境，推进</a:t>
            </a:r>
            <a:r>
              <a:rPr lang="zh-CN" altLang="zh-CN" kern="100" dirty="0">
                <a:solidFill>
                  <a:prstClr val="black"/>
                </a:solidFill>
                <a:latin typeface="宋体"/>
                <a:cs typeface="Times New Roman"/>
              </a:rPr>
              <a:t>“</a:t>
            </a:r>
            <a:r>
              <a:rPr lang="zh-CN" altLang="zh-CN" kern="100" dirty="0">
                <a:solidFill>
                  <a:prstClr val="black"/>
                </a:solidFill>
                <a:latin typeface="Times New Roman"/>
                <a:ea typeface="华文楷体"/>
                <a:cs typeface="Times New Roman"/>
              </a:rPr>
              <a:t>互联网＋监管</a:t>
            </a:r>
            <a:r>
              <a:rPr lang="zh-CN" altLang="zh-CN" kern="100" dirty="0">
                <a:solidFill>
                  <a:prstClr val="black"/>
                </a:solidFill>
                <a:latin typeface="宋体"/>
                <a:cs typeface="Times New Roman"/>
              </a:rPr>
              <a:t>”</a:t>
            </a:r>
            <a:r>
              <a:rPr lang="zh-CN" altLang="zh-CN" kern="100" dirty="0">
                <a:solidFill>
                  <a:prstClr val="black"/>
                </a:solidFill>
                <a:latin typeface="Times New Roman"/>
                <a:ea typeface="华文楷体"/>
                <a:cs typeface="Times New Roman"/>
              </a:rPr>
              <a:t>，完善</a:t>
            </a:r>
            <a:r>
              <a:rPr lang="zh-CN" altLang="zh-CN" kern="100" dirty="0">
                <a:solidFill>
                  <a:prstClr val="black"/>
                </a:solidFill>
                <a:latin typeface="宋体"/>
                <a:cs typeface="Times New Roman"/>
              </a:rPr>
              <a:t>“</a:t>
            </a:r>
            <a:r>
              <a:rPr lang="zh-CN" altLang="zh-CN" kern="100" dirty="0">
                <a:solidFill>
                  <a:prstClr val="black"/>
                </a:solidFill>
                <a:latin typeface="Times New Roman"/>
                <a:ea typeface="华文楷体"/>
                <a:cs typeface="Times New Roman"/>
              </a:rPr>
              <a:t>双随机一公开</a:t>
            </a:r>
            <a:r>
              <a:rPr lang="zh-CN" altLang="zh-CN" kern="100" dirty="0">
                <a:solidFill>
                  <a:prstClr val="black"/>
                </a:solidFill>
                <a:latin typeface="宋体"/>
                <a:cs typeface="Times New Roman"/>
              </a:rPr>
              <a:t>”</a:t>
            </a:r>
            <a:r>
              <a:rPr lang="zh-CN" altLang="zh-CN" kern="100" dirty="0">
                <a:solidFill>
                  <a:prstClr val="black"/>
                </a:solidFill>
                <a:latin typeface="Times New Roman"/>
                <a:ea typeface="华文楷体"/>
                <a:cs typeface="Times New Roman"/>
              </a:rPr>
              <a:t>、信用监管、跨部门协同监管等有效措施，切实创优营商环境，为市场主体依法公平竞争打造良好基础。要加强普法工作，创新方式方法，针对农民群众</a:t>
            </a:r>
            <a:r>
              <a:rPr lang="zh-CN" altLang="en-US" kern="100" dirty="0">
                <a:solidFill>
                  <a:prstClr val="black"/>
                </a:solidFill>
                <a:latin typeface="Times New Roman"/>
                <a:ea typeface="华文楷体"/>
                <a:cs typeface="Times New Roman"/>
              </a:rPr>
              <a:t>、</a:t>
            </a:r>
            <a:r>
              <a:rPr lang="zh-CN" altLang="zh-CN" kern="100" dirty="0">
                <a:solidFill>
                  <a:prstClr val="black"/>
                </a:solidFill>
                <a:latin typeface="Times New Roman"/>
                <a:ea typeface="华文楷体"/>
                <a:cs typeface="Times New Roman"/>
              </a:rPr>
              <a:t>经营主体、医护工作者、教育工作者、执法人员、行政人员等不同行业、不同领域</a:t>
            </a:r>
            <a:r>
              <a:rPr lang="zh-CN" altLang="en-US" kern="100" dirty="0">
                <a:solidFill>
                  <a:prstClr val="black"/>
                </a:solidFill>
                <a:latin typeface="Times New Roman"/>
                <a:ea typeface="华文楷体"/>
                <a:cs typeface="Times New Roman"/>
              </a:rPr>
              <a:t>的人员</a:t>
            </a:r>
            <a:r>
              <a:rPr lang="zh-CN" altLang="zh-CN" kern="100" dirty="0">
                <a:solidFill>
                  <a:prstClr val="black"/>
                </a:solidFill>
                <a:latin typeface="Times New Roman"/>
                <a:ea typeface="华文楷体"/>
                <a:cs typeface="Times New Roman"/>
              </a:rPr>
              <a:t>，开展针对性、有侧重的普法宣传教育。</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4052434083"/>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24811"/>
          </a:xfrm>
        </p:spPr>
        <p:txBody>
          <a:bodyPr/>
          <a:lstStyle/>
          <a:p>
            <a:pPr algn="just">
              <a:spcAft>
                <a:spcPts val="0"/>
              </a:spcAft>
            </a:pPr>
            <a:r>
              <a:rPr lang="zh-CN" altLang="zh-CN" kern="100" dirty="0">
                <a:latin typeface="Times New Roman"/>
                <a:cs typeface="Times New Roman"/>
              </a:rPr>
              <a:t>结合所学知识，分析推动法治政府建设的具体措施。</a:t>
            </a:r>
            <a:endParaRPr lang="zh-CN" altLang="zh-CN" sz="1050" kern="100" dirty="0">
              <a:latin typeface="宋体"/>
              <a:cs typeface="Courier New"/>
            </a:endParaRPr>
          </a:p>
          <a:p>
            <a:pPr>
              <a:spcAft>
                <a:spcPts val="0"/>
              </a:spcAft>
            </a:pPr>
            <a:r>
              <a:rPr lang="zh-CN" altLang="zh-CN" kern="100" dirty="0">
                <a:solidFill>
                  <a:srgbClr val="FF0000"/>
                </a:solidFill>
                <a:latin typeface="Times New Roman"/>
                <a:ea typeface="黑体"/>
                <a:cs typeface="Times New Roman"/>
              </a:rPr>
              <a:t>答案：</a:t>
            </a:r>
            <a:r>
              <a:rPr lang="zh-CN" altLang="zh-CN" kern="100" dirty="0">
                <a:latin typeface="Times New Roman"/>
                <a:cs typeface="Times New Roman"/>
              </a:rPr>
              <a:t>建设职能科学、权责法定、执法严明、公开公正、智能高效、廉洁诚信、人民满意的政府。政府工作要全面纳入法治轨道，让政府用法治思维和法治方式履行职责，确保行政权在法治框架内运行。各级政府及其工作人员要坚持有法必依、执法必严、违法必究，严格规范公正文明执法，规范执法自由裁量权，加大关系群众切身利益的重点领域执法力度。</a:t>
            </a:r>
            <a:endParaRPr lang="zh-CN" altLang="zh-CN" sz="1050" kern="100" dirty="0">
              <a:effectLst/>
              <a:latin typeface="宋体"/>
              <a:cs typeface="Courier New"/>
            </a:endParaRPr>
          </a:p>
        </p:txBody>
      </p:sp>
    </p:spTree>
    <p:extLst>
      <p:ext uri="{BB962C8B-B14F-4D97-AF65-F5344CB8AC3E}">
        <p14:creationId xmlns:p14="http://schemas.microsoft.com/office/powerpoint/2010/main" val="26486804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十七</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法治政府</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80133"/>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527711"/>
            <a:ext cx="10692000" cy="624530"/>
          </a:xfrm>
        </p:spPr>
        <p:txBody>
          <a:bodyPr/>
          <a:lstStyle/>
          <a:p>
            <a:pPr algn="just">
              <a:spcAft>
                <a:spcPts val="0"/>
              </a:spcAft>
            </a:pPr>
            <a:r>
              <a:rPr lang="en-US" altLang="zh-CN" kern="100">
                <a:latin typeface="Times New Roman"/>
                <a:cs typeface="Courier New"/>
              </a:rPr>
              <a:t>3</a:t>
            </a:r>
            <a:r>
              <a:rPr lang="zh-CN" altLang="zh-CN" kern="100">
                <a:latin typeface="Times New Roman"/>
                <a:cs typeface="Times New Roman"/>
              </a:rPr>
              <a:t>．要求</a:t>
            </a: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2953709991"/>
              </p:ext>
            </p:extLst>
          </p:nvPr>
        </p:nvGraphicFramePr>
        <p:xfrm>
          <a:off x="576263" y="1175783"/>
          <a:ext cx="10369550" cy="4992624"/>
        </p:xfrm>
        <a:graphic>
          <a:graphicData uri="http://schemas.openxmlformats.org/drawingml/2006/table">
            <a:tbl>
              <a:tblPr/>
              <a:tblGrid>
                <a:gridCol w="1155168">
                  <a:extLst>
                    <a:ext uri="{9D8B030D-6E8A-4147-A177-3AD203B41FA5}">
                      <a16:colId xmlns:a16="http://schemas.microsoft.com/office/drawing/2014/main" val="20000"/>
                    </a:ext>
                  </a:extLst>
                </a:gridCol>
                <a:gridCol w="9214382">
                  <a:extLst>
                    <a:ext uri="{9D8B030D-6E8A-4147-A177-3AD203B41FA5}">
                      <a16:colId xmlns:a16="http://schemas.microsoft.com/office/drawing/2014/main" val="20001"/>
                    </a:ext>
                  </a:extLst>
                </a:gridCol>
              </a:tblGrid>
              <a:tr h="0">
                <a:tc>
                  <a:txBody>
                    <a:bodyPr/>
                    <a:lstStyle/>
                    <a:p>
                      <a:pPr algn="ctr">
                        <a:lnSpc>
                          <a:spcPct val="130000"/>
                        </a:lnSpc>
                        <a:spcAft>
                          <a:spcPts val="0"/>
                        </a:spcAft>
                      </a:pPr>
                      <a:r>
                        <a:rPr lang="zh-CN" sz="2800" b="1" kern="100" dirty="0">
                          <a:solidFill>
                            <a:srgbClr val="C00000"/>
                          </a:solidFill>
                          <a:effectLst/>
                          <a:latin typeface="宋体"/>
                          <a:ea typeface="微软雅黑"/>
                          <a:cs typeface="Times New Roman"/>
                        </a:rPr>
                        <a:t>职能</a:t>
                      </a:r>
                      <a:endParaRPr lang="zh-CN" sz="1050" kern="100" dirty="0">
                        <a:effectLst/>
                        <a:latin typeface="宋体"/>
                        <a:cs typeface="Courier New"/>
                      </a:endParaRPr>
                    </a:p>
                    <a:p>
                      <a:pPr algn="ctr">
                        <a:lnSpc>
                          <a:spcPct val="130000"/>
                        </a:lnSpc>
                        <a:spcAft>
                          <a:spcPts val="0"/>
                        </a:spcAft>
                      </a:pPr>
                      <a:r>
                        <a:rPr lang="zh-CN" sz="2800" b="1" kern="100" dirty="0">
                          <a:solidFill>
                            <a:srgbClr val="C00000"/>
                          </a:solidFill>
                          <a:effectLst/>
                          <a:latin typeface="宋体"/>
                          <a:ea typeface="微软雅黑"/>
                          <a:cs typeface="Times New Roman"/>
                        </a:rPr>
                        <a:t>科学</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30000"/>
                        </a:lnSpc>
                        <a:spcAft>
                          <a:spcPts val="0"/>
                        </a:spcAft>
                      </a:pPr>
                      <a:r>
                        <a:rPr lang="zh-CN" sz="2800" b="1" kern="100" dirty="0">
                          <a:effectLst/>
                          <a:latin typeface="Times New Roman"/>
                          <a:cs typeface="Times New Roman"/>
                        </a:rPr>
                        <a:t>政府部门之间、上下级政府之间关系的配置必须</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、市场监管、社会管理、公共服务、环境保护等都是法治政府必须承担的基本职能</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30000"/>
                        </a:lnSpc>
                        <a:spcAft>
                          <a:spcPts val="0"/>
                        </a:spcAft>
                      </a:pPr>
                      <a:r>
                        <a:rPr lang="zh-CN" sz="2800" b="1" kern="100">
                          <a:solidFill>
                            <a:srgbClr val="C00000"/>
                          </a:solidFill>
                          <a:effectLst/>
                          <a:latin typeface="宋体"/>
                          <a:ea typeface="微软雅黑"/>
                          <a:cs typeface="Times New Roman"/>
                        </a:rPr>
                        <a:t>权责</a:t>
                      </a:r>
                      <a:endParaRPr lang="zh-CN" sz="1050" kern="100">
                        <a:effectLst/>
                        <a:latin typeface="宋体"/>
                        <a:cs typeface="Courier New"/>
                      </a:endParaRPr>
                    </a:p>
                    <a:p>
                      <a:pPr algn="ctr">
                        <a:lnSpc>
                          <a:spcPct val="130000"/>
                        </a:lnSpc>
                        <a:spcAft>
                          <a:spcPts val="0"/>
                        </a:spcAft>
                      </a:pPr>
                      <a:r>
                        <a:rPr lang="zh-CN" sz="2800" b="1" kern="100">
                          <a:solidFill>
                            <a:srgbClr val="C00000"/>
                          </a:solidFill>
                          <a:effectLst/>
                          <a:latin typeface="宋体"/>
                          <a:ea typeface="微软雅黑"/>
                          <a:cs typeface="Times New Roman"/>
                        </a:rPr>
                        <a:t>法定</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30000"/>
                        </a:lnSpc>
                        <a:spcAft>
                          <a:spcPts val="0"/>
                        </a:spcAft>
                      </a:pPr>
                      <a:r>
                        <a:rPr lang="zh-CN" sz="2800" b="1" kern="100">
                          <a:effectLst/>
                          <a:latin typeface="Times New Roman"/>
                          <a:cs typeface="Times New Roman"/>
                        </a:rPr>
                        <a:t>要完善行政组织和行政程序法律制度，推进机构、职能、权限、程序、责任</a:t>
                      </a:r>
                      <a:r>
                        <a:rPr lang="en-US" sz="2800" b="1" kern="100">
                          <a:solidFill>
                            <a:srgbClr val="000000"/>
                          </a:solidFill>
                          <a:effectLst/>
                          <a:latin typeface="Times New Roman"/>
                          <a:ea typeface="华文楷体"/>
                          <a:cs typeface="Courier New"/>
                        </a:rPr>
                        <a:t>______</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30000"/>
                        </a:lnSpc>
                        <a:spcAft>
                          <a:spcPts val="0"/>
                        </a:spcAft>
                      </a:pPr>
                      <a:r>
                        <a:rPr lang="zh-CN" sz="2800" b="1" kern="100">
                          <a:solidFill>
                            <a:srgbClr val="C00000"/>
                          </a:solidFill>
                          <a:effectLst/>
                          <a:latin typeface="宋体"/>
                          <a:ea typeface="微软雅黑"/>
                          <a:cs typeface="Times New Roman"/>
                        </a:rPr>
                        <a:t>执法严明</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30000"/>
                        </a:lnSpc>
                        <a:spcAft>
                          <a:spcPts val="0"/>
                        </a:spcAft>
                      </a:pPr>
                      <a:r>
                        <a:rPr lang="zh-CN" sz="2800" b="1" kern="100" dirty="0">
                          <a:effectLst/>
                          <a:latin typeface="Times New Roman"/>
                          <a:cs typeface="Times New Roman"/>
                        </a:rPr>
                        <a:t>执法严明重在有法必依、</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、违法必究，要求行政机关依照法定程序和方式从事执法活动。只有执法严明，才能保证政府有效履行职能，服务社会公众，确保宪法和法律的实施</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矩形 3"/>
          <p:cNvSpPr/>
          <p:nvPr/>
        </p:nvSpPr>
        <p:spPr>
          <a:xfrm>
            <a:off x="9181417" y="1187859"/>
            <a:ext cx="1620957" cy="523220"/>
          </a:xfrm>
          <a:prstGeom prst="rect">
            <a:avLst/>
          </a:prstGeom>
        </p:spPr>
        <p:txBody>
          <a:bodyPr wrap="none">
            <a:spAutoFit/>
          </a:bodyPr>
          <a:lstStyle/>
          <a:p>
            <a:r>
              <a:rPr lang="zh-CN" altLang="zh-CN" b="1" dirty="0">
                <a:latin typeface="Times New Roman"/>
                <a:ea typeface="华文楷体"/>
                <a:cs typeface="Times New Roman"/>
              </a:rPr>
              <a:t>科学合理</a:t>
            </a:r>
            <a:endParaRPr lang="zh-CN" altLang="en-US" dirty="0"/>
          </a:p>
        </p:txBody>
      </p:sp>
      <p:sp>
        <p:nvSpPr>
          <p:cNvPr id="5" name="矩形 4"/>
          <p:cNvSpPr/>
          <p:nvPr/>
        </p:nvSpPr>
        <p:spPr>
          <a:xfrm>
            <a:off x="1728589" y="1717757"/>
            <a:ext cx="1620957" cy="523220"/>
          </a:xfrm>
          <a:prstGeom prst="rect">
            <a:avLst/>
          </a:prstGeom>
        </p:spPr>
        <p:txBody>
          <a:bodyPr wrap="none">
            <a:spAutoFit/>
          </a:bodyPr>
          <a:lstStyle/>
          <a:p>
            <a:r>
              <a:rPr lang="zh-CN" altLang="zh-CN" b="1" dirty="0">
                <a:latin typeface="Times New Roman"/>
                <a:ea typeface="华文楷体"/>
                <a:cs typeface="Times New Roman"/>
              </a:rPr>
              <a:t>宏观调控</a:t>
            </a:r>
            <a:endParaRPr lang="zh-CN" altLang="en-US" dirty="0"/>
          </a:p>
        </p:txBody>
      </p:sp>
      <p:sp>
        <p:nvSpPr>
          <p:cNvPr id="6" name="矩形 5"/>
          <p:cNvSpPr/>
          <p:nvPr/>
        </p:nvSpPr>
        <p:spPr>
          <a:xfrm>
            <a:off x="4535157" y="3384103"/>
            <a:ext cx="1261884" cy="523220"/>
          </a:xfrm>
          <a:prstGeom prst="rect">
            <a:avLst/>
          </a:prstGeom>
        </p:spPr>
        <p:txBody>
          <a:bodyPr wrap="none">
            <a:spAutoFit/>
          </a:bodyPr>
          <a:lstStyle/>
          <a:p>
            <a:r>
              <a:rPr lang="zh-CN" altLang="zh-CN" b="1" dirty="0">
                <a:latin typeface="Times New Roman"/>
                <a:ea typeface="华文楷体"/>
                <a:cs typeface="Times New Roman"/>
              </a:rPr>
              <a:t>法定化</a:t>
            </a:r>
            <a:endParaRPr lang="zh-CN" altLang="en-US" dirty="0"/>
          </a:p>
        </p:txBody>
      </p:sp>
      <p:sp>
        <p:nvSpPr>
          <p:cNvPr id="7" name="矩形 6"/>
          <p:cNvSpPr/>
          <p:nvPr/>
        </p:nvSpPr>
        <p:spPr>
          <a:xfrm>
            <a:off x="5580240" y="3960167"/>
            <a:ext cx="1620957" cy="523220"/>
          </a:xfrm>
          <a:prstGeom prst="rect">
            <a:avLst/>
          </a:prstGeom>
        </p:spPr>
        <p:txBody>
          <a:bodyPr wrap="none">
            <a:spAutoFit/>
          </a:bodyPr>
          <a:lstStyle/>
          <a:p>
            <a:r>
              <a:rPr lang="zh-CN" altLang="zh-CN" b="1" dirty="0">
                <a:latin typeface="Times New Roman"/>
                <a:ea typeface="华文楷体"/>
                <a:cs typeface="Times New Roman"/>
              </a:rPr>
              <a:t>执法必严</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921302565"/>
              </p:ext>
            </p:extLst>
          </p:nvPr>
        </p:nvGraphicFramePr>
        <p:xfrm>
          <a:off x="576263" y="935831"/>
          <a:ext cx="10369550" cy="4779264"/>
        </p:xfrm>
        <a:graphic>
          <a:graphicData uri="http://schemas.openxmlformats.org/drawingml/2006/table">
            <a:tbl>
              <a:tblPr/>
              <a:tblGrid>
                <a:gridCol w="1155168">
                  <a:extLst>
                    <a:ext uri="{9D8B030D-6E8A-4147-A177-3AD203B41FA5}">
                      <a16:colId xmlns:a16="http://schemas.microsoft.com/office/drawing/2014/main" val="20000"/>
                    </a:ext>
                  </a:extLst>
                </a:gridCol>
                <a:gridCol w="9214382">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公开公正</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cs typeface="Times New Roman"/>
                        </a:rPr>
                        <a:t>全面推进政务公开，让权力在阳光下运行。公正执法要求将</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作为政务诚信的基本准则，将其贯彻于行政管理和公共服务的各个领域。通过公开公正执法，能够增强政府</a:t>
                      </a:r>
                      <a:r>
                        <a:rPr lang="en-US" sz="2800" b="1" kern="100" dirty="0">
                          <a:solidFill>
                            <a:srgbClr val="000000"/>
                          </a:solidFill>
                          <a:effectLst/>
                          <a:latin typeface="Times New Roman"/>
                          <a:ea typeface="华文楷体"/>
                          <a:cs typeface="Courier New"/>
                        </a:rPr>
                        <a:t>______</a:t>
                      </a:r>
                      <a:r>
                        <a:rPr lang="zh-CN" sz="2800" b="1" kern="100" dirty="0">
                          <a:effectLst/>
                          <a:latin typeface="Times New Roman"/>
                          <a:cs typeface="Times New Roman"/>
                        </a:rPr>
                        <a:t>和执行力，有效保障人民群众的知情权、参与权、表达权和监督权</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智能高效</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cs typeface="Times New Roman"/>
                        </a:rPr>
                        <a:t>政府要运用互联网、大数据、人工智能等技术手段促进依法行政，优化革新政府治理流程和方式，不断提高政务</a:t>
                      </a:r>
                      <a:r>
                        <a:rPr lang="en-US" sz="2800" b="1" kern="100" dirty="0">
                          <a:solidFill>
                            <a:srgbClr val="000000"/>
                          </a:solidFill>
                          <a:effectLst/>
                          <a:latin typeface="Times New Roman"/>
                          <a:ea typeface="华文楷体"/>
                          <a:cs typeface="Courier New"/>
                        </a:rPr>
                        <a:t>________</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3" name="矩形 2"/>
          <p:cNvSpPr/>
          <p:nvPr/>
        </p:nvSpPr>
        <p:spPr>
          <a:xfrm>
            <a:off x="2052625" y="1564739"/>
            <a:ext cx="1620957" cy="523220"/>
          </a:xfrm>
          <a:prstGeom prst="rect">
            <a:avLst/>
          </a:prstGeom>
        </p:spPr>
        <p:txBody>
          <a:bodyPr wrap="none">
            <a:spAutoFit/>
          </a:bodyPr>
          <a:lstStyle/>
          <a:p>
            <a:r>
              <a:rPr lang="zh-CN" altLang="zh-CN" b="1" dirty="0">
                <a:latin typeface="Times New Roman"/>
                <a:ea typeface="华文楷体"/>
                <a:cs typeface="Times New Roman"/>
              </a:rPr>
              <a:t>公平正义</a:t>
            </a:r>
            <a:endParaRPr lang="zh-CN" altLang="en-US" dirty="0"/>
          </a:p>
        </p:txBody>
      </p:sp>
      <p:sp>
        <p:nvSpPr>
          <p:cNvPr id="4" name="矩形 3"/>
          <p:cNvSpPr/>
          <p:nvPr/>
        </p:nvSpPr>
        <p:spPr>
          <a:xfrm>
            <a:off x="2402495" y="2752871"/>
            <a:ext cx="1261884" cy="523220"/>
          </a:xfrm>
          <a:prstGeom prst="rect">
            <a:avLst/>
          </a:prstGeom>
        </p:spPr>
        <p:txBody>
          <a:bodyPr wrap="none">
            <a:spAutoFit/>
          </a:bodyPr>
          <a:lstStyle/>
          <a:p>
            <a:r>
              <a:rPr lang="zh-CN" altLang="zh-CN" b="1" dirty="0">
                <a:latin typeface="Times New Roman"/>
                <a:ea typeface="华文楷体"/>
                <a:cs typeface="Times New Roman"/>
              </a:rPr>
              <a:t>公信力</a:t>
            </a:r>
            <a:endParaRPr lang="zh-CN" altLang="en-US" dirty="0"/>
          </a:p>
        </p:txBody>
      </p:sp>
      <p:sp>
        <p:nvSpPr>
          <p:cNvPr id="5" name="矩形 4"/>
          <p:cNvSpPr/>
          <p:nvPr/>
        </p:nvSpPr>
        <p:spPr>
          <a:xfrm>
            <a:off x="1692585" y="5148299"/>
            <a:ext cx="1620957" cy="523220"/>
          </a:xfrm>
          <a:prstGeom prst="rect">
            <a:avLst/>
          </a:prstGeom>
        </p:spPr>
        <p:txBody>
          <a:bodyPr wrap="none">
            <a:spAutoFit/>
          </a:bodyPr>
          <a:lstStyle/>
          <a:p>
            <a:r>
              <a:rPr lang="zh-CN" altLang="zh-CN" b="1" dirty="0">
                <a:latin typeface="Times New Roman"/>
                <a:ea typeface="华文楷体"/>
                <a:cs typeface="Times New Roman"/>
              </a:rPr>
              <a:t>服务效能</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3719813631"/>
              </p:ext>
            </p:extLst>
          </p:nvPr>
        </p:nvGraphicFramePr>
        <p:xfrm>
          <a:off x="576263" y="1187859"/>
          <a:ext cx="10369550" cy="4181856"/>
        </p:xfrm>
        <a:graphic>
          <a:graphicData uri="http://schemas.openxmlformats.org/drawingml/2006/table">
            <a:tbl>
              <a:tblPr/>
              <a:tblGrid>
                <a:gridCol w="1155168">
                  <a:extLst>
                    <a:ext uri="{9D8B030D-6E8A-4147-A177-3AD203B41FA5}">
                      <a16:colId xmlns:a16="http://schemas.microsoft.com/office/drawing/2014/main" val="20000"/>
                    </a:ext>
                  </a:extLst>
                </a:gridCol>
                <a:gridCol w="9214382">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廉洁诚信</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cs typeface="Times New Roman"/>
                        </a:rPr>
                        <a:t>政府必须清廉，不得利用</a:t>
                      </a:r>
                      <a:r>
                        <a:rPr lang="en-US" sz="2800" b="1" kern="100" dirty="0">
                          <a:solidFill>
                            <a:srgbClr val="000000"/>
                          </a:solidFill>
                          <a:effectLst/>
                          <a:latin typeface="Times New Roman"/>
                          <a:ea typeface="华文楷体"/>
                          <a:cs typeface="Courier New"/>
                        </a:rPr>
                        <a:t>______</a:t>
                      </a:r>
                      <a:r>
                        <a:rPr lang="zh-CN" sz="2800" b="1" kern="100" dirty="0">
                          <a:effectLst/>
                          <a:latin typeface="Times New Roman"/>
                          <a:cs typeface="Times New Roman"/>
                        </a:rPr>
                        <a:t>谋求私人或团体利益；政府要做到诚实守信，不能朝令夕改、言而无信。要建立健全责任追究制度，加大对贪腐和失信行为的惩戒力度</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人民满意</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cs typeface="Times New Roman"/>
                        </a:rPr>
                        <a:t>政府要把党和人民赋予的权力始终用来为</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谋幸福，不断提升行政执法水平，努力让人民群众在每一个执法行为中都能看到风清气正、从每一项执法决定中都能感受到</a:t>
                      </a:r>
                      <a:r>
                        <a:rPr lang="en-US" sz="2800" b="1" kern="100" dirty="0">
                          <a:solidFill>
                            <a:srgbClr val="000000"/>
                          </a:solidFill>
                          <a:effectLst/>
                          <a:latin typeface="Times New Roman"/>
                          <a:ea typeface="华文楷体"/>
                          <a:cs typeface="Courier New"/>
                        </a:rPr>
                        <a:t>________</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5617021" y="1223863"/>
            <a:ext cx="1261884" cy="523220"/>
          </a:xfrm>
          <a:prstGeom prst="rect">
            <a:avLst/>
          </a:prstGeom>
        </p:spPr>
        <p:txBody>
          <a:bodyPr wrap="none">
            <a:spAutoFit/>
          </a:bodyPr>
          <a:lstStyle/>
          <a:p>
            <a:r>
              <a:rPr lang="zh-CN" altLang="zh-CN" b="1" dirty="0">
                <a:latin typeface="Times New Roman"/>
                <a:ea typeface="华文楷体"/>
                <a:cs typeface="Times New Roman"/>
              </a:rPr>
              <a:t>公权力</a:t>
            </a:r>
            <a:endParaRPr lang="zh-CN" altLang="en-US" dirty="0"/>
          </a:p>
        </p:txBody>
      </p:sp>
      <p:sp>
        <p:nvSpPr>
          <p:cNvPr id="4" name="矩形 3"/>
          <p:cNvSpPr/>
          <p:nvPr/>
        </p:nvSpPr>
        <p:spPr>
          <a:xfrm>
            <a:off x="8137301" y="3040903"/>
            <a:ext cx="902811" cy="523220"/>
          </a:xfrm>
          <a:prstGeom prst="rect">
            <a:avLst/>
          </a:prstGeom>
        </p:spPr>
        <p:txBody>
          <a:bodyPr wrap="none">
            <a:spAutoFit/>
          </a:bodyPr>
          <a:lstStyle/>
          <a:p>
            <a:r>
              <a:rPr lang="zh-CN" altLang="zh-CN" b="1" dirty="0">
                <a:latin typeface="Times New Roman"/>
                <a:ea typeface="华文楷体"/>
                <a:cs typeface="Times New Roman"/>
              </a:rPr>
              <a:t>人民</a:t>
            </a:r>
            <a:endParaRPr lang="zh-CN" altLang="en-US" dirty="0"/>
          </a:p>
        </p:txBody>
      </p:sp>
      <p:sp>
        <p:nvSpPr>
          <p:cNvPr id="5" name="矩形 4"/>
          <p:cNvSpPr/>
          <p:nvPr/>
        </p:nvSpPr>
        <p:spPr>
          <a:xfrm>
            <a:off x="1692585" y="4824263"/>
            <a:ext cx="1620957" cy="523220"/>
          </a:xfrm>
          <a:prstGeom prst="rect">
            <a:avLst/>
          </a:prstGeom>
        </p:spPr>
        <p:txBody>
          <a:bodyPr wrap="none">
            <a:spAutoFit/>
          </a:bodyPr>
          <a:lstStyle/>
          <a:p>
            <a:r>
              <a:rPr lang="zh-CN" altLang="zh-CN" b="1" dirty="0">
                <a:latin typeface="Times New Roman"/>
                <a:ea typeface="华文楷体"/>
                <a:cs typeface="Times New Roman"/>
              </a:rPr>
              <a:t>公平正义</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政府权责法定，但也要执法严明，才能保证政府有效履行职能，服务社会公众，确保宪法和法律的实施。</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辨别区分</a:t>
            </a:r>
            <a:r>
              <a:rPr lang="en-US" altLang="zh-CN" kern="100" dirty="0">
                <a:latin typeface="Times New Roman"/>
                <a:ea typeface="黑体"/>
                <a:cs typeface="Courier New"/>
              </a:rPr>
              <a:t>]</a:t>
            </a:r>
            <a:r>
              <a:rPr lang="zh-CN" altLang="zh-CN" kern="100" dirty="0">
                <a:latin typeface="Times New Roman"/>
                <a:ea typeface="华文楷体"/>
                <a:cs typeface="Times New Roman"/>
              </a:rPr>
              <a:t>司法是由司法机关及其公职人员适用法律的活动，执法是由国家行政机关及其公职人员执行法律的活动；司法的执行主体是司法机关，执法的主体是行政机关；司法执行的对象是案件，执法是以国家的名义对社会进行全面管理。</a:t>
            </a:r>
            <a:endParaRPr lang="zh-CN" altLang="zh-CN" sz="1050" kern="100" dirty="0">
              <a:effectLst/>
              <a:latin typeface="宋体"/>
              <a:cs typeface="Courier New"/>
            </a:endParaRPr>
          </a:p>
        </p:txBody>
      </p:sp>
    </p:spTree>
    <p:extLst>
      <p:ext uri="{BB962C8B-B14F-4D97-AF65-F5344CB8AC3E}">
        <p14:creationId xmlns:p14="http://schemas.microsoft.com/office/powerpoint/2010/main" val="261695872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24811"/>
          </a:xfrm>
        </p:spPr>
        <p:txBody>
          <a:bodyPr/>
          <a:lstStyle/>
          <a:p>
            <a:pPr algn="just">
              <a:spcAft>
                <a:spcPts val="0"/>
              </a:spcAft>
            </a:pPr>
            <a:r>
              <a:rPr lang="zh-CN" altLang="zh-CN" kern="100" dirty="0">
                <a:latin typeface="Times New Roman"/>
                <a:ea typeface="黑体"/>
                <a:cs typeface="Times New Roman"/>
              </a:rPr>
              <a:t>二、建设法治政府</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．要求</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建设法治政府，就要把政府工作全面纳入</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轨道，让政府用</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和法治方式履行职责，确保行政权在法治框架内运行。</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各级政府及其工作人员要坚持有法必依、执法必严、违法必究，</a:t>
            </a:r>
            <a:r>
              <a:rPr lang="en-US" altLang="zh-CN" kern="100" dirty="0">
                <a:solidFill>
                  <a:srgbClr val="000000"/>
                </a:solidFill>
                <a:latin typeface="Times New Roman"/>
                <a:ea typeface="华文楷体"/>
                <a:cs typeface="Courier New"/>
              </a:rPr>
              <a:t>________________</a:t>
            </a:r>
            <a:r>
              <a:rPr lang="zh-CN" altLang="zh-CN" kern="100" dirty="0">
                <a:latin typeface="Times New Roman"/>
                <a:cs typeface="Times New Roman"/>
              </a:rPr>
              <a:t>执法，规范执法自由裁量权，加大关系群众切身利益的重点领域执法力度。</a:t>
            </a:r>
            <a:endParaRPr lang="zh-CN" altLang="zh-CN" sz="1050" kern="100" dirty="0">
              <a:effectLst/>
              <a:latin typeface="宋体"/>
              <a:cs typeface="Courier New"/>
            </a:endParaRPr>
          </a:p>
        </p:txBody>
      </p:sp>
      <p:sp>
        <p:nvSpPr>
          <p:cNvPr id="3" name="矩形 2"/>
          <p:cNvSpPr/>
          <p:nvPr/>
        </p:nvSpPr>
        <p:spPr>
          <a:xfrm>
            <a:off x="7561237" y="2015951"/>
            <a:ext cx="902811" cy="523220"/>
          </a:xfrm>
          <a:prstGeom prst="rect">
            <a:avLst/>
          </a:prstGeom>
        </p:spPr>
        <p:txBody>
          <a:bodyPr wrap="none">
            <a:spAutoFit/>
          </a:bodyPr>
          <a:lstStyle/>
          <a:p>
            <a:r>
              <a:rPr lang="zh-CN" altLang="zh-CN" b="1" dirty="0">
                <a:latin typeface="Times New Roman"/>
                <a:ea typeface="华文楷体"/>
                <a:cs typeface="Times New Roman"/>
              </a:rPr>
              <a:t>法治</a:t>
            </a:r>
            <a:endParaRPr lang="zh-CN" altLang="en-US" dirty="0"/>
          </a:p>
        </p:txBody>
      </p:sp>
      <p:sp>
        <p:nvSpPr>
          <p:cNvPr id="4" name="矩形 3"/>
          <p:cNvSpPr/>
          <p:nvPr/>
        </p:nvSpPr>
        <p:spPr>
          <a:xfrm>
            <a:off x="396441" y="2608855"/>
            <a:ext cx="1620957" cy="523220"/>
          </a:xfrm>
          <a:prstGeom prst="rect">
            <a:avLst/>
          </a:prstGeom>
        </p:spPr>
        <p:txBody>
          <a:bodyPr wrap="none">
            <a:spAutoFit/>
          </a:bodyPr>
          <a:lstStyle/>
          <a:p>
            <a:r>
              <a:rPr lang="zh-CN" altLang="zh-CN" b="1" dirty="0">
                <a:latin typeface="Times New Roman"/>
                <a:ea typeface="华文楷体"/>
                <a:cs typeface="Times New Roman"/>
              </a:rPr>
              <a:t>法治思维</a:t>
            </a:r>
            <a:endParaRPr lang="zh-CN" altLang="en-US" dirty="0"/>
          </a:p>
        </p:txBody>
      </p:sp>
      <p:sp>
        <p:nvSpPr>
          <p:cNvPr id="5" name="矩形 4"/>
          <p:cNvSpPr/>
          <p:nvPr/>
        </p:nvSpPr>
        <p:spPr>
          <a:xfrm>
            <a:off x="396441" y="3832991"/>
            <a:ext cx="3057247" cy="523220"/>
          </a:xfrm>
          <a:prstGeom prst="rect">
            <a:avLst/>
          </a:prstGeom>
        </p:spPr>
        <p:txBody>
          <a:bodyPr wrap="none">
            <a:spAutoFit/>
          </a:bodyPr>
          <a:lstStyle/>
          <a:p>
            <a:r>
              <a:rPr lang="zh-CN" altLang="zh-CN" b="1" dirty="0">
                <a:latin typeface="Times New Roman"/>
                <a:ea typeface="华文楷体"/>
                <a:cs typeface="Times New Roman"/>
              </a:rPr>
              <a:t>严格规范公正文明</a:t>
            </a:r>
            <a:endParaRPr lang="zh-CN" altLang="en-US" dirty="0"/>
          </a:p>
        </p:txBody>
      </p:sp>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986814"/>
            <a:ext cx="10692000" cy="2505301"/>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．建设法治政府有什么重大意义？</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通过建设法治政府，能够督促政府更好地行使权力，积极履行职责，提高行政服务水平，实现善政；能够更好地促进政府和公民、社会组织的沟通，形成互信互助的新型关系。</a:t>
            </a:r>
            <a:endParaRPr lang="zh-CN" altLang="zh-CN" sz="1050" kern="100" dirty="0">
              <a:effectLst/>
              <a:latin typeface="宋体"/>
              <a:cs typeface="Courier New"/>
            </a:endParaRPr>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345</TotalTime>
  <Words>3818</Words>
  <Application>Microsoft Office PowerPoint</Application>
  <PresentationFormat>自定义</PresentationFormat>
  <Paragraphs>179</Paragraphs>
  <Slides>38</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38</vt:i4>
      </vt:variant>
    </vt:vector>
  </HeadingPairs>
  <TitlesOfParts>
    <vt:vector size="52"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1358</cp:revision>
  <dcterms:created xsi:type="dcterms:W3CDTF">2016-06-29T09:22:00Z</dcterms:created>
  <dcterms:modified xsi:type="dcterms:W3CDTF">2026-02-05T09:00:06Z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