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0.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39"/>
  </p:notesMasterIdLst>
  <p:handoutMasterIdLst>
    <p:handoutMasterId r:id="rId40"/>
  </p:handoutMasterIdLst>
  <p:sldIdLst>
    <p:sldId id="2476" r:id="rId4"/>
    <p:sldId id="3800" r:id="rId5"/>
    <p:sldId id="2478" r:id="rId6"/>
    <p:sldId id="2343" r:id="rId7"/>
    <p:sldId id="3858" r:id="rId8"/>
    <p:sldId id="3903" r:id="rId9"/>
    <p:sldId id="3904" r:id="rId10"/>
    <p:sldId id="3905" r:id="rId11"/>
    <p:sldId id="3906" r:id="rId12"/>
    <p:sldId id="3919" r:id="rId13"/>
    <p:sldId id="3873" r:id="rId14"/>
    <p:sldId id="3664" r:id="rId15"/>
    <p:sldId id="3671" r:id="rId16"/>
    <p:sldId id="3907" r:id="rId17"/>
    <p:sldId id="3908" r:id="rId18"/>
    <p:sldId id="3909" r:id="rId19"/>
    <p:sldId id="3910" r:id="rId20"/>
    <p:sldId id="3911" r:id="rId21"/>
    <p:sldId id="3888" r:id="rId22"/>
    <p:sldId id="3785" r:id="rId23"/>
    <p:sldId id="3786" r:id="rId24"/>
    <p:sldId id="3920" r:id="rId25"/>
    <p:sldId id="3921" r:id="rId26"/>
    <p:sldId id="3922" r:id="rId27"/>
    <p:sldId id="3923" r:id="rId28"/>
    <p:sldId id="3886" r:id="rId29"/>
    <p:sldId id="3887" r:id="rId30"/>
    <p:sldId id="3863" r:id="rId31"/>
    <p:sldId id="3881" r:id="rId32"/>
    <p:sldId id="3882" r:id="rId33"/>
    <p:sldId id="3912" r:id="rId34"/>
    <p:sldId id="3913" r:id="rId35"/>
    <p:sldId id="3914" r:id="rId36"/>
    <p:sldId id="3780" r:id="rId37"/>
    <p:sldId id="2276" r:id="rId38"/>
  </p:sldIdLst>
  <p:sldSz cx="11522075" cy="6480175"/>
  <p:notesSz cx="6858000" cy="9144000"/>
  <p:custDataLst>
    <p:tags r:id="rId41"/>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7895" autoAdjust="0"/>
  </p:normalViewPr>
  <p:slideViewPr>
    <p:cSldViewPr>
      <p:cViewPr varScale="1">
        <p:scale>
          <a:sx n="110" d="100"/>
          <a:sy n="110" d="100"/>
        </p:scale>
        <p:origin x="138" y="234"/>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21</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29</a:t>
            </a:fld>
            <a:endParaRPr lang="en-US" altLang="zh-CN" sz="120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34</a:t>
            </a:fld>
            <a:endParaRPr lang="en-US" altLang="zh-CN" sz="1200">
              <a:solidFill>
                <a:srgbClr val="000000"/>
              </a:solidFill>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35</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0C2F423-DE4F-4D5D-93D7-ED34FF67A17B}" type="slidenum">
              <a:rPr lang="zh-CN" altLang="en-US" smtClean="0"/>
              <a:pPr>
                <a:defRPr/>
              </a:pPr>
              <a:t>9</a:t>
            </a:fld>
            <a:endParaRPr lang="en-US" altLang="zh-CN"/>
          </a:p>
        </p:txBody>
      </p:sp>
    </p:spTree>
    <p:extLst>
      <p:ext uri="{BB962C8B-B14F-4D97-AF65-F5344CB8AC3E}">
        <p14:creationId xmlns:p14="http://schemas.microsoft.com/office/powerpoint/2010/main" val="2197405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12</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13</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20</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4.xml"/><Relationship Id="rId4" Type="http://schemas.openxmlformats.org/officeDocument/2006/relationships/slide" Target="../slides/slide29.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2.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4.xml"/><Relationship Id="rId4" Type="http://schemas.openxmlformats.org/officeDocument/2006/relationships/slide" Target="../slides/slide29.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9.xml"/><Relationship Id="rId2" Type="http://schemas.openxmlformats.org/officeDocument/2006/relationships/slide" Target="../slides/slide34.xml"/><Relationship Id="rId1" Type="http://schemas.openxmlformats.org/officeDocument/2006/relationships/slideMaster" Target="../slideMasters/slideMaster1.xml"/><Relationship Id="rId5" Type="http://schemas.openxmlformats.org/officeDocument/2006/relationships/slide" Target="../slides/slide12.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4.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29.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5.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5.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5.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2.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2</a:t>
            </a:r>
            <a:r>
              <a:rPr lang="zh-CN" altLang="en-US" sz="1600" dirty="0">
                <a:solidFill>
                  <a:srgbClr val="F2F2F2"/>
                </a:solidFill>
                <a:latin typeface="微软雅黑" pitchFamily="34" charset="-122"/>
                <a:ea typeface="微软雅黑" pitchFamily="34" charset="-122"/>
              </a:rPr>
              <a:t>课时　全面推进依法治国的总目标与原则</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全面推进依法治国的总目标与原则</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全面推进依法治国的总目标与原则</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15%20%20&#35838;&#21518;&#32032;&#20859;&#35780;&#20215;(&#21313;&#20116;)&#12288;&#20840;&#38754;&#25512;&#36827;&#20381;&#27861;&#27835;&#22269;&#30340;&#24635;&#30446;&#26631;&#19982;&#21407;&#21017;.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35.png"/></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第三单元　全面依法治国</a:t>
            </a: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第七课　治国理政的基本方式</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全面推进依法治国的总目标与原则</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24530"/>
          </a:xfrm>
        </p:spPr>
        <p:txBody>
          <a:bodyPr/>
          <a:lstStyle/>
          <a:p>
            <a:pPr algn="just">
              <a:spcAft>
                <a:spcPts val="0"/>
              </a:spcAft>
            </a:pPr>
            <a:r>
              <a:rPr lang="en-US" altLang="zh-CN" kern="100" dirty="0">
                <a:latin typeface="Times New Roman"/>
                <a:cs typeface="Courier New"/>
              </a:rPr>
              <a:t>5</a:t>
            </a:r>
            <a:r>
              <a:rPr lang="zh-CN" altLang="zh-CN" kern="100" dirty="0">
                <a:latin typeface="Times New Roman"/>
                <a:cs typeface="Times New Roman"/>
              </a:rPr>
              <a:t>．坚持从中国实际出发</a:t>
            </a:r>
            <a:endParaRPr lang="zh-CN" altLang="zh-CN" sz="1050" kern="100" dirty="0">
              <a:effectLst/>
              <a:latin typeface="宋体"/>
              <a:cs typeface="Courier New"/>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0557" y="1475891"/>
            <a:ext cx="8437896" cy="4300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9009" y="1619907"/>
            <a:ext cx="1287773" cy="386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53225" y="4428219"/>
            <a:ext cx="1165857" cy="377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41074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randombar(horizontal)">
                                      <p:cBhvr>
                                        <p:cTn id="7" dur="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randombar(horizontal)">
                                      <p:cBhvr>
                                        <p:cTn id="12" dur="500"/>
                                        <p:tgtEl>
                                          <p:spTgt spid="61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4243982"/>
          </a:xfrm>
        </p:spPr>
        <p:txBody>
          <a:bodyPr/>
          <a:lstStyle/>
          <a:p>
            <a:pPr>
              <a:spcAft>
                <a:spcPts val="0"/>
              </a:spcAft>
            </a:pPr>
            <a:r>
              <a:rPr lang="en-US" altLang="zh-CN" kern="100" dirty="0">
                <a:latin typeface="Times New Roman"/>
                <a:cs typeface="Courier New"/>
              </a:rPr>
              <a:t>1</a:t>
            </a:r>
            <a:r>
              <a:rPr lang="zh-CN" altLang="zh-CN" kern="100" dirty="0">
                <a:latin typeface="Times New Roman"/>
                <a:cs typeface="Times New Roman"/>
              </a:rPr>
              <a:t>．坚持人民民主专政是社会主义法治最根本的保证。</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2</a:t>
            </a:r>
            <a:r>
              <a:rPr lang="zh-CN" altLang="zh-CN" kern="100" dirty="0">
                <a:latin typeface="Times New Roman"/>
                <a:cs typeface="Times New Roman"/>
              </a:rPr>
              <a:t>．必须坚持党积极立法、严格执法、公正司法、带头守法。</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3</a:t>
            </a:r>
            <a:r>
              <a:rPr lang="zh-CN" altLang="zh-CN" kern="100" dirty="0">
                <a:latin typeface="Times New Roman"/>
                <a:cs typeface="Times New Roman"/>
              </a:rPr>
              <a:t>．道德是治国之重器，德治是国家治理体系和治理能力的重要依托。</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4</a:t>
            </a:r>
            <a:r>
              <a:rPr lang="zh-CN" altLang="zh-CN" kern="100" dirty="0">
                <a:latin typeface="Times New Roman"/>
                <a:cs typeface="Times New Roman"/>
              </a:rPr>
              <a:t>．以德治国是中国共产党领导全国各族人民治理国家的基本方略。</a:t>
            </a:r>
            <a:endParaRPr lang="en-US" altLang="zh-CN" kern="100" dirty="0">
              <a:latin typeface="Times New Roman"/>
              <a:cs typeface="Times New Roman"/>
            </a:endParaRPr>
          </a:p>
          <a:p>
            <a:pPr algn="r">
              <a:spcAft>
                <a:spcPts val="0"/>
              </a:spcAft>
            </a:pP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5</a:t>
            </a:r>
            <a:r>
              <a:rPr lang="zh-CN" altLang="zh-CN" kern="100" dirty="0">
                <a:latin typeface="Times New Roman"/>
                <a:cs typeface="Times New Roman"/>
              </a:rPr>
              <a:t>．坚持依法治国，坚持从实际出发即可。</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225533" y="1403883"/>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275410" y="2002400"/>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233846" y="3199433"/>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8" name="矩形 7"/>
          <p:cNvSpPr/>
          <p:nvPr/>
        </p:nvSpPr>
        <p:spPr>
          <a:xfrm>
            <a:off x="10208908" y="431333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9" name="矩形 8"/>
          <p:cNvSpPr/>
          <p:nvPr/>
        </p:nvSpPr>
        <p:spPr>
          <a:xfrm>
            <a:off x="10208908" y="4994983"/>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randombar(horizontal)">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全面推进依法治国的总目标</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3018327"/>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党的二十大报告把全面依法治国摆到党和国家工作全局更突出的位置，就坚持全面依法治国、推进法治中国建设提出一系列新论断、新举措、新要求。</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党为什么重视全面依法治国？</a:t>
            </a:r>
            <a:endParaRPr lang="zh-CN" altLang="zh-CN" sz="1050" kern="100" dirty="0">
              <a:latin typeface="宋体"/>
              <a:cs typeface="Courier New"/>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法律是治国之重器，法治是国家治理体系和治理能力的重要依托。要推动我国经济社会持续健康发展，不断开拓中国特色社会主义事业更加广阔的发展前景，必须坚持走中国特色社会主义法治道路，全面推进社会主义法治国家建设。</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实行全面依法治国，有利于在法治轨道上推进国家治理体系和治理能力现代化，有利于在全面深化改革总体框架内全面推进依法治国各项工作，有利于在法治轨道上不断深化改革。</a:t>
            </a:r>
            <a:endParaRPr lang="zh-CN" altLang="zh-CN" sz="1050" kern="100" dirty="0">
              <a:effectLst/>
              <a:latin typeface="宋体"/>
              <a:cs typeface="Courier New"/>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70545"/>
          </a:xfrm>
        </p:spPr>
        <p:txBody>
          <a:bodyPr/>
          <a:lstStyle/>
          <a:p>
            <a:pPr algn="just">
              <a:spcAft>
                <a:spcPts val="0"/>
              </a:spcAft>
            </a:pPr>
            <a:r>
              <a:rPr lang="zh-CN" altLang="zh-CN" sz="2700" kern="100" dirty="0">
                <a:latin typeface="Times New Roman"/>
                <a:ea typeface="黑体"/>
                <a:cs typeface="Times New Roman"/>
              </a:rPr>
              <a:t>活动</a:t>
            </a:r>
            <a:r>
              <a:rPr lang="en-US" altLang="zh-CN" sz="2700" kern="100" dirty="0">
                <a:latin typeface="Times New Roman"/>
                <a:ea typeface="黑体"/>
                <a:cs typeface="Courier New"/>
              </a:rPr>
              <a:t>2</a:t>
            </a:r>
            <a:r>
              <a:rPr lang="zh-CN" altLang="zh-CN" sz="2700" kern="100" dirty="0">
                <a:latin typeface="Times New Roman"/>
                <a:cs typeface="Times New Roman"/>
              </a:rPr>
              <a:t>：</a:t>
            </a:r>
            <a:r>
              <a:rPr lang="zh-CN" altLang="zh-CN" sz="2700" kern="100" dirty="0">
                <a:latin typeface="Times New Roman"/>
                <a:ea typeface="华文楷体"/>
                <a:cs typeface="Times New Roman"/>
              </a:rPr>
              <a:t>党的二十大报告强调，坚持全面依法治国，推进法治中国建设。</a:t>
            </a:r>
            <a:endParaRPr lang="zh-CN" altLang="zh-CN" sz="2700" kern="100" dirty="0">
              <a:latin typeface="宋体"/>
              <a:cs typeface="Courier New"/>
            </a:endParaRPr>
          </a:p>
          <a:p>
            <a:pPr algn="just">
              <a:spcAft>
                <a:spcPts val="0"/>
              </a:spcAft>
            </a:pPr>
            <a:r>
              <a:rPr lang="zh-CN" altLang="zh-CN" sz="2700" kern="100" dirty="0">
                <a:latin typeface="Times New Roman"/>
                <a:cs typeface="Times New Roman"/>
              </a:rPr>
              <a:t>全面依法治国的具体要求是什么？</a:t>
            </a:r>
            <a:endParaRPr lang="zh-CN" altLang="zh-CN" sz="2700" kern="100" dirty="0">
              <a:latin typeface="宋体"/>
              <a:cs typeface="Courier New"/>
            </a:endParaRPr>
          </a:p>
          <a:p>
            <a:pPr algn="just">
              <a:spcAft>
                <a:spcPts val="0"/>
              </a:spcAft>
            </a:pPr>
            <a:r>
              <a:rPr lang="zh-CN" altLang="zh-CN" sz="2700" kern="100" dirty="0">
                <a:solidFill>
                  <a:srgbClr val="7030A0"/>
                </a:solidFill>
                <a:latin typeface="Times New Roman"/>
                <a:ea typeface="黑体"/>
                <a:cs typeface="Times New Roman"/>
              </a:rPr>
              <a:t>提示：</a:t>
            </a:r>
            <a:r>
              <a:rPr lang="zh-CN" altLang="zh-CN" sz="2700" kern="100" dirty="0">
                <a:latin typeface="Times New Roman"/>
                <a:ea typeface="华文楷体"/>
                <a:cs typeface="Times New Roman"/>
              </a:rPr>
              <a:t>新时代全面推进依法治国，必须在中国共产党领导下，坚持中国特色社会主义制度，贯彻</a:t>
            </a:r>
            <a:r>
              <a:rPr lang="zh-CN" altLang="en-US" sz="2700" kern="100" dirty="0">
                <a:latin typeface="Times New Roman"/>
                <a:ea typeface="华文楷体"/>
                <a:cs typeface="Times New Roman"/>
              </a:rPr>
              <a:t>中国特色社会主义法治理论</a:t>
            </a:r>
            <a:r>
              <a:rPr lang="zh-CN" altLang="zh-CN" sz="2700" kern="100" dirty="0">
                <a:latin typeface="Times New Roman"/>
                <a:ea typeface="华文楷体"/>
                <a:cs typeface="Times New Roman"/>
              </a:rPr>
              <a:t>，形成完备的法律规范体系、高效的法治实施体系、严密的法治监督体系、有力的法治保障体系，形成完善的党内法规体系，坚持依法治国、依法执政、依法行政共同推进，坚持法治国家、法治政府、法治社会一体建设，实现科学立法、严格执法、公正司法、全民守法，促进国家治理体系和治理能力现代化。</a:t>
            </a:r>
            <a:endParaRPr lang="zh-CN" altLang="zh-CN" sz="2700" kern="100" dirty="0">
              <a:effectLst/>
              <a:latin typeface="宋体"/>
              <a:cs typeface="Courier New"/>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．历史和现实都告诉我们，法治兴则国兴，法治强则国强。依据现实，实现中华民族伟大复兴的中国梦，全面推进依法治国既是重要内容，又是重要保障。全面推进依法治国能够</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保证公民享有更多的权利和自由　</a:t>
            </a:r>
            <a:r>
              <a:rPr lang="en-US" altLang="zh-CN" kern="100" dirty="0">
                <a:latin typeface="Times New Roman"/>
                <a:cs typeface="Courier New"/>
              </a:rPr>
              <a:t>②</a:t>
            </a:r>
            <a:r>
              <a:rPr lang="zh-CN" altLang="zh-CN" kern="100" dirty="0">
                <a:latin typeface="Times New Roman"/>
                <a:cs typeface="Times New Roman"/>
              </a:rPr>
              <a:t>保证中国特色社会主义事业取得成功　</a:t>
            </a:r>
            <a:r>
              <a:rPr lang="en-US" altLang="zh-CN" kern="100" dirty="0">
                <a:latin typeface="Times New Roman"/>
                <a:cs typeface="Courier New"/>
              </a:rPr>
              <a:t>③</a:t>
            </a:r>
            <a:r>
              <a:rPr lang="zh-CN" altLang="zh-CN" kern="100" dirty="0">
                <a:latin typeface="Times New Roman"/>
                <a:cs typeface="Times New Roman"/>
              </a:rPr>
              <a:t>推动我国经济社会持续健康发展　</a:t>
            </a:r>
            <a:r>
              <a:rPr lang="en-US" altLang="zh-CN" kern="100" dirty="0">
                <a:latin typeface="Times New Roman"/>
                <a:cs typeface="Courier New"/>
              </a:rPr>
              <a:t>④</a:t>
            </a:r>
            <a:r>
              <a:rPr lang="zh-CN" altLang="zh-CN" kern="100" dirty="0">
                <a:latin typeface="Times New Roman"/>
                <a:cs typeface="Times New Roman"/>
              </a:rPr>
              <a:t>促进国家治理体系和治理能力现代化</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5364993" y="49682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5495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保证人民依法享有广泛的权利和自由，不是更多的权利和自由，①错误。全面推进依法治国能够推动中国特色社会主义事业取得成功，</a:t>
            </a:r>
            <a:r>
              <a:rPr lang="zh-CN" altLang="zh-CN" kern="100" dirty="0">
                <a:latin typeface="宋体"/>
                <a:cs typeface="Times New Roman"/>
              </a:rPr>
              <a:t>“</a:t>
            </a:r>
            <a:r>
              <a:rPr lang="zh-CN" altLang="zh-CN" kern="100" dirty="0">
                <a:latin typeface="Times New Roman"/>
                <a:ea typeface="华文楷体"/>
                <a:cs typeface="Times New Roman"/>
              </a:rPr>
              <a:t>保证</a:t>
            </a:r>
            <a:r>
              <a:rPr lang="zh-CN" altLang="zh-CN" kern="100" dirty="0">
                <a:latin typeface="宋体"/>
                <a:cs typeface="Times New Roman"/>
              </a:rPr>
              <a:t>”</a:t>
            </a:r>
            <a:r>
              <a:rPr lang="zh-CN" altLang="zh-CN" kern="100" dirty="0">
                <a:latin typeface="Times New Roman"/>
                <a:ea typeface="华文楷体"/>
                <a:cs typeface="Times New Roman"/>
              </a:rPr>
              <a:t>说法错误，②排除。全面推进依法治国能够推动我国经济社会持续健康发展，③正确。全面推进依法治国能够促进国家治理体系和治理能力现代化，④正确。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3012661781"/>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．在习近平法治思想引领下，法治中国建设蹄疾步稳、有力有序，全面依法治国实践迈出新的坚实步伐。新时代全面推进依法治国的总目标是</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实现社会主义现代化和中华民族伟大复兴</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建设中国特色社会主义法治体系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建设社会主义法治国家</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④实现科学立法、严格执法、公正司法、全民守法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3672805" y="493227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996240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全面推进依法治国</a:t>
            </a:r>
            <a:r>
              <a:rPr lang="zh-CN" altLang="en-US" kern="100" dirty="0">
                <a:latin typeface="Times New Roman"/>
                <a:ea typeface="华文楷体"/>
                <a:cs typeface="Times New Roman"/>
              </a:rPr>
              <a:t>的</a:t>
            </a:r>
            <a:r>
              <a:rPr lang="zh-CN" altLang="zh-CN" kern="100" dirty="0">
                <a:latin typeface="Times New Roman"/>
                <a:ea typeface="华文楷体"/>
                <a:cs typeface="Times New Roman"/>
              </a:rPr>
              <a:t>总目标是建设中国特色社会主义法治体系</a:t>
            </a:r>
            <a:r>
              <a:rPr lang="zh-CN" altLang="en-US" kern="100" dirty="0">
                <a:latin typeface="Times New Roman"/>
                <a:ea typeface="华文楷体"/>
                <a:cs typeface="Times New Roman"/>
              </a:rPr>
              <a:t>，</a:t>
            </a:r>
            <a:r>
              <a:rPr lang="zh-CN" altLang="zh-CN" kern="100" dirty="0">
                <a:latin typeface="Times New Roman"/>
                <a:ea typeface="华文楷体"/>
                <a:cs typeface="Times New Roman"/>
              </a:rPr>
              <a:t>建设社会主义法治国家，</a:t>
            </a:r>
            <a:r>
              <a:rPr lang="en-US" altLang="zh-CN" kern="100" dirty="0">
                <a:latin typeface="Times New Roman"/>
                <a:ea typeface="华文楷体"/>
                <a:cs typeface="Courier New"/>
              </a:rPr>
              <a:t>②③</a:t>
            </a:r>
            <a:r>
              <a:rPr lang="zh-CN" altLang="zh-CN" kern="100" dirty="0">
                <a:latin typeface="Times New Roman"/>
                <a:ea typeface="华文楷体"/>
                <a:cs typeface="Times New Roman"/>
              </a:rPr>
              <a:t>正确。实现社会主义现代化和中华民族伟大复兴是我国的奋斗目标，不是全面推进依法治国的总目标，</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不符合题意。实现科学立法、严格执法、公正司法、全民守法，是全面推进依法治国总目标的具体措施、表现，</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1115768006"/>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85908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中国特色社会主义法治体系</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包括形成完备的法律规范体系、高效的法治实施体系、严密的法治监督体系、有力的法治保障体系，形成完善的党内法规体系。</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中国特色社会主义法治体系是中国特色社会主义制度的重要组成部分。</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党内法规体系也是中国特色社会主义法治体系的重要组成部分。必须努力形成国家法律法规和党内法规制度相辅相成、相互促进、相互保障的法治建设新格局。</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422036012"/>
              </p:ext>
            </p:extLst>
          </p:nvPr>
        </p:nvGraphicFramePr>
        <p:xfrm>
          <a:off x="593725" y="2159967"/>
          <a:ext cx="10369550" cy="2987040"/>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1</a:t>
                      </a:r>
                      <a:r>
                        <a:rPr lang="zh-CN" altLang="en-US" sz="2800" b="1" kern="100" dirty="0">
                          <a:effectLst/>
                          <a:latin typeface="Times New Roman" pitchFamily="18" charset="0"/>
                          <a:ea typeface="Times New Roman" pitchFamily="18" charset="0"/>
                          <a:cs typeface="Times New Roman" pitchFamily="18" charset="0"/>
                        </a:rPr>
                        <a:t>．通过认识我国扎实推进依法治国的各项工作，认识和理解全面推进依法治国的总目标。</a:t>
                      </a:r>
                    </a:p>
                    <a:p>
                      <a:pPr algn="l">
                        <a:lnSpc>
                          <a:spcPct val="140000"/>
                        </a:lnSpc>
                        <a:spcAft>
                          <a:spcPts val="0"/>
                        </a:spcAft>
                        <a:tabLst>
                          <a:tab pos="1260475" algn="l"/>
                          <a:tab pos="1980565" algn="l"/>
                        </a:tabLst>
                      </a:pPr>
                      <a:r>
                        <a:rPr lang="en-US" altLang="zh-CN" sz="2800" b="1" kern="100" dirty="0">
                          <a:effectLst/>
                          <a:latin typeface="Times New Roman" pitchFamily="18" charset="0"/>
                          <a:ea typeface="Times New Roman" pitchFamily="18" charset="0"/>
                          <a:cs typeface="Times New Roman" pitchFamily="18" charset="0"/>
                        </a:rPr>
                        <a:t>2</a:t>
                      </a:r>
                      <a:r>
                        <a:rPr lang="zh-CN" altLang="en-US" sz="2800" b="1" kern="100" dirty="0">
                          <a:effectLst/>
                          <a:latin typeface="Times New Roman" pitchFamily="18" charset="0"/>
                          <a:ea typeface="Times New Roman" pitchFamily="18" charset="0"/>
                          <a:cs typeface="Times New Roman" pitchFamily="18" charset="0"/>
                        </a:rPr>
                        <a:t>．根据习近平新时代中国特色社会主义思想和中国特色社会主义建设实践，理解全面依法治国的原则，认同中国共产党的领导、人民主体地位。</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全面推进依法治国的原则</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3640740"/>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zh-CN" altLang="zh-CN" kern="100" dirty="0">
                <a:latin typeface="Times New Roman"/>
                <a:ea typeface="华文楷体"/>
                <a:cs typeface="Times New Roman"/>
              </a:rPr>
              <a:t>全面依法治国，本质上是为了在党的领导下，落实人民主体地位，保证人民依照法律规定，有效治理国家和社会，管理经济和文化事业，充分实现人民当家作主。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这告诉我们全面依法治国应坚持哪些原则？</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在全面依法治国过程中，我们应如何贯彻上述原则？</a:t>
            </a:r>
            <a:endParaRPr lang="zh-CN" altLang="zh-CN" sz="1050" kern="100" dirty="0">
              <a:effectLst/>
              <a:latin typeface="宋体"/>
              <a:cs typeface="Courier New"/>
            </a:endParaRP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(1)</a:t>
            </a:r>
            <a:r>
              <a:rPr lang="zh-CN" altLang="zh-CN" kern="100" dirty="0">
                <a:latin typeface="Times New Roman"/>
                <a:ea typeface="华文楷体"/>
                <a:cs typeface="Times New Roman"/>
              </a:rPr>
              <a:t>应坚持中国共产党的领导、坚持人民主体地位的原则。</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坚持中国共产党的领导，必须坚持党领导立法、保证执法、支持司法、带头守法，把依法治国与依法执政统一起来。作为执政党，中国共产党必须切实尊重宪法法律权威，模范遵守宪法法律，坚持依宪执政和依法执政。</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坚持人民主体地位，必须坚持法治建设为了人民、依靠人民、造福人民、保护人民，以保障人民根本权益为出发点和落脚点，保证人民依法享有广泛的权利和自由、承担应尽的义务，维护社会公平正义，促进共同富裕。</a:t>
            </a:r>
            <a:endParaRPr lang="zh-CN" altLang="zh-CN" sz="1050" kern="100" dirty="0">
              <a:effectLst/>
              <a:latin typeface="宋体"/>
              <a:cs typeface="Courier New"/>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47491"/>
          </a:xfrm>
        </p:spPr>
        <p:txBody>
          <a:bodyPr/>
          <a:lstStyle/>
          <a:p>
            <a:pPr algn="just">
              <a:spcAft>
                <a:spcPts val="0"/>
              </a:spcAft>
            </a:pPr>
            <a:r>
              <a:rPr lang="en-US" altLang="zh-CN" sz="2600" kern="100" dirty="0">
                <a:latin typeface="Times New Roman"/>
                <a:ea typeface="黑体"/>
                <a:cs typeface="Courier New"/>
              </a:rPr>
              <a:t>[</a:t>
            </a:r>
            <a:r>
              <a:rPr lang="zh-CN" altLang="zh-CN" sz="2600" kern="100" dirty="0">
                <a:latin typeface="Times New Roman"/>
                <a:ea typeface="黑体"/>
                <a:cs typeface="Times New Roman"/>
              </a:rPr>
              <a:t>评价活动</a:t>
            </a:r>
            <a:r>
              <a:rPr lang="en-US" altLang="zh-CN" sz="2600" kern="100" dirty="0">
                <a:latin typeface="Times New Roman"/>
                <a:ea typeface="黑体"/>
                <a:cs typeface="Courier New"/>
              </a:rPr>
              <a:t>]</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1</a:t>
            </a:r>
            <a:r>
              <a:rPr lang="zh-CN" altLang="zh-CN" sz="2600" kern="100" dirty="0">
                <a:latin typeface="Times New Roman"/>
                <a:cs typeface="Times New Roman"/>
              </a:rPr>
              <a:t>．全面依法治国是国家治理的一场深刻革命，法治是国家治理体系和治理能力的重要依托。关于全面依法治国的原则，下列理解正确的是</a:t>
            </a:r>
            <a:r>
              <a:rPr lang="en-US" altLang="zh-CN" sz="2600" kern="100" dirty="0">
                <a:latin typeface="Times New Roman"/>
                <a:cs typeface="Courier New"/>
              </a:rPr>
              <a:t>(</a:t>
            </a:r>
            <a:r>
              <a:rPr lang="zh-CN" altLang="zh-CN" sz="2600" kern="100" dirty="0">
                <a:latin typeface="Times New Roman"/>
                <a:cs typeface="Times New Roman"/>
              </a:rPr>
              <a:t>　　</a:t>
            </a:r>
            <a:r>
              <a:rPr lang="en-US" altLang="zh-CN" sz="2600" kern="100" dirty="0">
                <a:latin typeface="Times New Roman"/>
                <a:cs typeface="Courier New"/>
              </a:rPr>
              <a:t>)</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A</a:t>
            </a:r>
            <a:r>
              <a:rPr lang="zh-CN" altLang="zh-CN" sz="2600" kern="100" dirty="0">
                <a:latin typeface="Times New Roman"/>
                <a:cs typeface="Times New Roman"/>
              </a:rPr>
              <a:t>．坚持法律面前人人平等是全面依法治国的一项基本原则</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B</a:t>
            </a:r>
            <a:r>
              <a:rPr lang="zh-CN" altLang="zh-CN" sz="2600" kern="100" dirty="0">
                <a:latin typeface="Times New Roman"/>
                <a:cs typeface="Times New Roman"/>
              </a:rPr>
              <a:t>．坚持法治与德治相结合要求将道德统一到法律中来</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C</a:t>
            </a:r>
            <a:r>
              <a:rPr lang="zh-CN" altLang="zh-CN" sz="2600" kern="100" dirty="0">
                <a:latin typeface="Times New Roman"/>
                <a:cs typeface="Times New Roman"/>
              </a:rPr>
              <a:t>．坚持人民主体地位是指一切法律活动都应当交给全体人民来完成</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D</a:t>
            </a:r>
            <a:r>
              <a:rPr lang="zh-CN" altLang="zh-CN" sz="2600" kern="100" dirty="0">
                <a:latin typeface="Times New Roman"/>
                <a:cs typeface="Times New Roman"/>
              </a:rPr>
              <a:t>．坚持从中国实际出发就是要拒绝移植和借鉴其他国家的制度和经验</a:t>
            </a:r>
            <a:endParaRPr lang="zh-CN" altLang="zh-CN" sz="2600" kern="100" dirty="0">
              <a:effectLst/>
              <a:latin typeface="宋体"/>
              <a:cs typeface="Courier New"/>
            </a:endParaRPr>
          </a:p>
        </p:txBody>
      </p:sp>
      <p:sp>
        <p:nvSpPr>
          <p:cNvPr id="3" name="矩形 2"/>
          <p:cNvSpPr/>
          <p:nvPr/>
        </p:nvSpPr>
        <p:spPr>
          <a:xfrm>
            <a:off x="324433" y="241199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698511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全面依法治国必须坚持法律面前人人平等，平等是社会主义法律的基本属性，</a:t>
            </a:r>
            <a:r>
              <a:rPr lang="en-US" altLang="zh-CN" kern="100" dirty="0">
                <a:latin typeface="Times New Roman"/>
                <a:ea typeface="华文楷体"/>
                <a:cs typeface="Courier New"/>
              </a:rPr>
              <a:t>A</a:t>
            </a:r>
            <a:r>
              <a:rPr lang="zh-CN" altLang="zh-CN" kern="100" dirty="0">
                <a:latin typeface="Times New Roman"/>
                <a:ea typeface="华文楷体"/>
                <a:cs typeface="Times New Roman"/>
              </a:rPr>
              <a:t>正确。全面依法治国不是要将道德统一到法律中来，而是要发挥法律和道德的不同作用，</a:t>
            </a:r>
            <a:r>
              <a:rPr lang="en-US" altLang="zh-CN" kern="100" dirty="0">
                <a:latin typeface="Times New Roman"/>
                <a:ea typeface="华文楷体"/>
                <a:cs typeface="Courier New"/>
              </a:rPr>
              <a:t>B</a:t>
            </a:r>
            <a:r>
              <a:rPr lang="zh-CN" altLang="zh-CN" kern="100" dirty="0">
                <a:latin typeface="Times New Roman"/>
                <a:ea typeface="华文楷体"/>
                <a:cs typeface="Times New Roman"/>
              </a:rPr>
              <a:t>错误。全面依法治国要坚持人民主体地位，但并不是一切法律活动都应当交由全体人民来完成，</a:t>
            </a:r>
            <a:r>
              <a:rPr lang="en-US" altLang="zh-CN" kern="100" dirty="0">
                <a:latin typeface="Times New Roman"/>
                <a:ea typeface="华文楷体"/>
                <a:cs typeface="Courier New"/>
              </a:rPr>
              <a:t>C</a:t>
            </a:r>
            <a:r>
              <a:rPr lang="zh-CN" altLang="zh-CN" kern="100" dirty="0">
                <a:latin typeface="Times New Roman"/>
                <a:ea typeface="华文楷体"/>
                <a:cs typeface="Times New Roman"/>
              </a:rPr>
              <a:t>错误。全面依法治国要坚持从中国实际出发，汲取中华法律文化精华，借鉴国外法治有益经验，</a:t>
            </a:r>
            <a:r>
              <a:rPr lang="en-US" altLang="zh-CN" kern="100" dirty="0">
                <a:latin typeface="Times New Roman"/>
                <a:ea typeface="华文楷体"/>
                <a:cs typeface="Courier New"/>
              </a:rPr>
              <a:t>D</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824290379"/>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cs typeface="Courier New"/>
              </a:rPr>
              <a:t>2</a:t>
            </a:r>
            <a:r>
              <a:rPr lang="zh-CN" altLang="zh-CN" kern="100" dirty="0">
                <a:latin typeface="Times New Roman"/>
                <a:ea typeface="华文楷体"/>
                <a:cs typeface="Times New Roman"/>
              </a:rPr>
              <a:t>．</a:t>
            </a:r>
            <a:r>
              <a:rPr lang="zh-CN" altLang="zh-CN" kern="100" dirty="0">
                <a:latin typeface="Times New Roman"/>
                <a:cs typeface="Times New Roman"/>
              </a:rPr>
              <a:t>放眼全球，法治现代化不是一个国家、一个地区的个别现象。但法治现代化的进程在不同民族、国家和地区，往往有着不同的表现与结果，反映着各个国家法治现代化不同的内在逻辑。因此，我国的法治建设道路要</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坚持以我为主、自主探索，走适合中国国情的中国特色社会主义法治道路　②在准确把握我国法治特点的基础上，形成体现西方法治现代化的中国方案　③充分吸收人类文明有益成果，学习借鉴世界法治发展的成功经验　④注重把握世界法治文明发展大势，推动构建人类命运共同体</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2018362" y="532831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85069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坚持以我为主、自主探索，走适合中国国情的中国特色社会主义法治道路，</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正确。在我国的法治建设道路上，要注重把握世界法治文明发展大势，推动构建人类命运共同体，</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正确。在准确把握我国法治特点的基础上，形成适合我国国情的法治现代化方案，②错误。材料没有涉及学习借鉴世界法治发展的成功经验，③不符合题意。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294803849"/>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3652603"/>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坚持全面依法治国的原则</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实现全面依法治国的总目标，必须坚持五项原则，这是由我国的国体、政体所决定的，是建设中国特色社会主义法治国家的底线，是依法治国的根本。</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走中国特色社会主义法治道路，建设社会主义法治国家，这五项原则必须长期坚持、贯彻到底。</a:t>
            </a:r>
            <a:endParaRPr lang="zh-CN" altLang="zh-CN" sz="1050" kern="100" dirty="0">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899827"/>
            <a:ext cx="10693400" cy="3049361"/>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这五项原则相互联系、相辅相成、有机统一，深刻阐明了社会主义法治建设的根本保证、力量源泉、内在要求、重要方式和基本依据。</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(4)</a:t>
            </a:r>
            <a:r>
              <a:rPr lang="zh-CN" altLang="zh-CN" kern="100" dirty="0">
                <a:latin typeface="Times New Roman"/>
                <a:ea typeface="华文仿宋"/>
                <a:cs typeface="Times New Roman"/>
              </a:rPr>
              <a:t>这五项原则既是对国内外法治建设历史经验的科学总结，又是对我国依法治国规律的深刻揭示。</a:t>
            </a:r>
            <a:endParaRPr lang="zh-CN" altLang="zh-CN" sz="1050" kern="100" dirty="0">
              <a:effectLst/>
              <a:latin typeface="宋体"/>
              <a:cs typeface="Courier New"/>
            </a:endParaRPr>
          </a:p>
        </p:txBody>
      </p:sp>
    </p:spTree>
    <p:extLst>
      <p:ext uri="{BB962C8B-B14F-4D97-AF65-F5344CB8AC3E}">
        <p14:creationId xmlns:p14="http://schemas.microsoft.com/office/powerpoint/2010/main" val="383268234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0" name="Picture 2" descr="S1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2585" y="1727919"/>
            <a:ext cx="7453313"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745915"/>
          </a:xfrm>
        </p:spPr>
        <p:txBody>
          <a:bodyPr/>
          <a:lstStyle/>
          <a:p>
            <a:pPr algn="just">
              <a:spcAft>
                <a:spcPts val="0"/>
              </a:spcAft>
            </a:pPr>
            <a:r>
              <a:rPr lang="en-US" altLang="zh-CN" sz="2700" kern="100" dirty="0">
                <a:latin typeface="Times New Roman"/>
                <a:cs typeface="Courier New"/>
              </a:rPr>
              <a:t>1</a:t>
            </a:r>
            <a:r>
              <a:rPr lang="zh-CN" altLang="zh-CN" sz="2700" kern="100" dirty="0">
                <a:latin typeface="Times New Roman"/>
                <a:cs typeface="Times New Roman"/>
              </a:rPr>
              <a:t>．</a:t>
            </a:r>
            <a:r>
              <a:rPr lang="en-US" altLang="zh-CN" sz="2700" kern="100" dirty="0">
                <a:latin typeface="Times New Roman"/>
                <a:cs typeface="Courier New"/>
              </a:rPr>
              <a:t>2024</a:t>
            </a:r>
            <a:r>
              <a:rPr lang="zh-CN" altLang="zh-CN" sz="2700" kern="100" dirty="0">
                <a:latin typeface="Times New Roman"/>
                <a:cs typeface="Times New Roman"/>
              </a:rPr>
              <a:t>年</a:t>
            </a:r>
            <a:r>
              <a:rPr lang="en-US" altLang="zh-CN" sz="2700" kern="100" dirty="0">
                <a:latin typeface="Times New Roman"/>
                <a:cs typeface="Courier New"/>
              </a:rPr>
              <a:t>7</a:t>
            </a:r>
            <a:r>
              <a:rPr lang="zh-CN" altLang="zh-CN" sz="2700" kern="100" dirty="0">
                <a:latin typeface="Times New Roman"/>
                <a:cs typeface="Times New Roman"/>
              </a:rPr>
              <a:t>月</a:t>
            </a:r>
            <a:r>
              <a:rPr lang="en-US" altLang="zh-CN" sz="2700" kern="100" dirty="0">
                <a:latin typeface="Times New Roman"/>
                <a:cs typeface="Courier New"/>
              </a:rPr>
              <a:t>18</a:t>
            </a:r>
            <a:r>
              <a:rPr lang="zh-CN" altLang="zh-CN" sz="2700" kern="100" dirty="0">
                <a:latin typeface="Times New Roman"/>
                <a:cs typeface="Times New Roman"/>
              </a:rPr>
              <a:t>日，习近平总书记在党的二十届三中全会第二次全体会议上指出，坚持全面依法治国，要善于运用法治思维和法治方式破解改革难题，巩固改革成果。全面推进依法治国的总目标是</a:t>
            </a:r>
            <a:r>
              <a:rPr lang="en-US" altLang="zh-CN" sz="2700" kern="100" dirty="0">
                <a:latin typeface="Times New Roman"/>
                <a:cs typeface="Courier New"/>
              </a:rPr>
              <a:t> (</a:t>
            </a:r>
            <a:r>
              <a:rPr lang="zh-CN" altLang="zh-CN" sz="2700" kern="100" dirty="0">
                <a:latin typeface="Times New Roman"/>
                <a:cs typeface="Times New Roman"/>
              </a:rPr>
              <a:t>　</a:t>
            </a:r>
            <a:r>
              <a:rPr lang="zh-CN" altLang="zh-CN" sz="2700" kern="100" dirty="0">
                <a:solidFill>
                  <a:srgbClr val="FF0000"/>
                </a:solidFill>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①</a:t>
            </a:r>
            <a:r>
              <a:rPr lang="zh-CN" altLang="zh-CN" sz="2700" kern="100" dirty="0">
                <a:latin typeface="Times New Roman"/>
                <a:cs typeface="Times New Roman"/>
              </a:rPr>
              <a:t>保障人民当家作主</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②</a:t>
            </a:r>
            <a:r>
              <a:rPr lang="zh-CN" altLang="zh-CN" sz="2700" kern="100" dirty="0">
                <a:latin typeface="Times New Roman"/>
                <a:cs typeface="Times New Roman"/>
              </a:rPr>
              <a:t>建设社会主义法治国家</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③</a:t>
            </a:r>
            <a:r>
              <a:rPr lang="zh-CN" altLang="zh-CN" sz="2700" kern="100" dirty="0">
                <a:latin typeface="Times New Roman"/>
                <a:cs typeface="Times New Roman"/>
              </a:rPr>
              <a:t>推动实现国家治理现代化</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④</a:t>
            </a:r>
            <a:r>
              <a:rPr lang="zh-CN" altLang="zh-CN" sz="2700" kern="100" dirty="0">
                <a:latin typeface="Times New Roman"/>
                <a:cs typeface="Times New Roman"/>
              </a:rPr>
              <a:t>建设中国特色社会主义法治体系</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a:t>
            </a:r>
            <a:r>
              <a:rPr lang="en-US" altLang="zh-CN" sz="2700" kern="100" dirty="0">
                <a:latin typeface="Times New Roman"/>
                <a:cs typeface="Courier New"/>
              </a:rPr>
              <a:t>①②    B</a:t>
            </a:r>
            <a:r>
              <a:rPr lang="zh-CN" altLang="zh-CN" sz="2700" kern="100" dirty="0">
                <a:latin typeface="Times New Roman"/>
                <a:cs typeface="Times New Roman"/>
              </a:rPr>
              <a:t>．</a:t>
            </a:r>
            <a:r>
              <a:rPr lang="en-US" altLang="zh-CN" sz="2700" kern="100" dirty="0">
                <a:latin typeface="Times New Roman"/>
                <a:cs typeface="Courier New"/>
              </a:rPr>
              <a:t>①③    C</a:t>
            </a:r>
            <a:r>
              <a:rPr lang="zh-CN" altLang="zh-CN" sz="2700" kern="100" dirty="0">
                <a:latin typeface="Times New Roman"/>
                <a:cs typeface="Times New Roman"/>
              </a:rPr>
              <a:t>．</a:t>
            </a:r>
            <a:r>
              <a:rPr lang="en-US" altLang="zh-CN" sz="2700" kern="100" dirty="0">
                <a:latin typeface="Times New Roman"/>
                <a:cs typeface="Courier New"/>
              </a:rPr>
              <a:t>②④    D</a:t>
            </a:r>
            <a:r>
              <a:rPr lang="zh-CN" altLang="zh-CN" sz="2700" kern="100" dirty="0">
                <a:latin typeface="Times New Roman"/>
                <a:cs typeface="Times New Roman"/>
              </a:rPr>
              <a:t>．</a:t>
            </a:r>
            <a:r>
              <a:rPr lang="en-US" altLang="zh-CN" sz="2700" kern="100" dirty="0">
                <a:latin typeface="Times New Roman"/>
                <a:cs typeface="Courier New"/>
              </a:rPr>
              <a:t>③④</a:t>
            </a:r>
            <a:endParaRPr lang="zh-CN" altLang="zh-CN" sz="2700" kern="100" dirty="0">
              <a:latin typeface="宋体"/>
              <a:cs typeface="Courier New"/>
            </a:endParaRPr>
          </a:p>
        </p:txBody>
      </p:sp>
      <p:sp>
        <p:nvSpPr>
          <p:cNvPr id="4" name="矩形 3"/>
          <p:cNvSpPr/>
          <p:nvPr/>
        </p:nvSpPr>
        <p:spPr>
          <a:xfrm>
            <a:off x="3528789" y="5652355"/>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3157083"/>
          </a:xfrm>
        </p:spPr>
        <p:txBody>
          <a:bodyPr/>
          <a:lstStyle/>
          <a:p>
            <a:pPr algn="just">
              <a:lnSpc>
                <a:spcPct val="120000"/>
              </a:lnSpc>
              <a:spcAft>
                <a:spcPts val="0"/>
              </a:spcAft>
            </a:pPr>
            <a:r>
              <a:rPr lang="zh-CN" altLang="zh-CN" kern="100" dirty="0">
                <a:latin typeface="Times New Roman"/>
                <a:ea typeface="黑体"/>
                <a:cs typeface="Times New Roman"/>
              </a:rPr>
              <a:t>一、全面推进依法治国的总目标</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．为什么要全面推进社会主义法治国家建设？</a:t>
            </a:r>
            <a:endParaRPr lang="zh-CN" altLang="zh-CN" sz="1050" kern="100" dirty="0">
              <a:latin typeface="宋体"/>
              <a:cs typeface="Courier New"/>
            </a:endParaRPr>
          </a:p>
          <a:p>
            <a:pPr algn="just">
              <a:lnSpc>
                <a:spcPct val="120000"/>
              </a:lnSpc>
              <a:spcAft>
                <a:spcPts val="0"/>
              </a:spcAft>
            </a:pPr>
            <a:r>
              <a:rPr lang="zh-CN" altLang="zh-CN" kern="100" dirty="0">
                <a:solidFill>
                  <a:srgbClr val="FF0000"/>
                </a:solidFill>
                <a:latin typeface="Times New Roman"/>
                <a:ea typeface="华文楷体"/>
                <a:cs typeface="Times New Roman"/>
              </a:rPr>
              <a:t>法律是治国之重器，法治是国家治理体系和治理能力的重要依托，是中国式现代化的重要保障。要推动我国经济社会持续健康发展，不断开拓中国特色社会主义事业更加广阔的发展前景，必须坚持走中国特色社会主义法治道路，全面推进社会主义法治国家建设。</a:t>
            </a:r>
            <a:endParaRPr lang="zh-CN" altLang="zh-CN" sz="1050" kern="100" dirty="0">
              <a:latin typeface="宋体"/>
              <a:cs typeface="Courier New"/>
            </a:endParaRPr>
          </a:p>
        </p:txBody>
      </p:sp>
      <p:sp>
        <p:nvSpPr>
          <p:cNvPr id="4" name="副标题 2"/>
          <p:cNvSpPr txBox="1">
            <a:spLocks/>
          </p:cNvSpPr>
          <p:nvPr/>
        </p:nvSpPr>
        <p:spPr>
          <a:xfrm>
            <a:off x="415037" y="4694538"/>
            <a:ext cx="10692000" cy="1605889"/>
          </a:xfrm>
          <a:prstGeom prst="rect">
            <a:avLst/>
          </a:prstGeom>
        </p:spPr>
        <p:txBody>
          <a:bodyPr wrap="square">
            <a:spAutoFit/>
          </a:bodyPr>
          <a:lstStyle>
            <a:lvl1pPr marL="0" indent="0" algn="l" rtl="0" eaLnBrk="1" fontAlgn="auto" hangingPunct="1">
              <a:lnSpc>
                <a:spcPct val="140000"/>
              </a:lnSpc>
              <a:spcBef>
                <a:spcPts val="0"/>
              </a:spcBef>
              <a:spcAft>
                <a:spcPct val="0"/>
              </a:spcAft>
              <a:buFont typeface="Arial" pitchFamily="34" charset="0"/>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rtl="0" eaLnBrk="0" fontAlgn="base" hangingPunct="0">
              <a:lnSpc>
                <a:spcPct val="90000"/>
              </a:lnSpc>
              <a:spcBef>
                <a:spcPts val="500"/>
              </a:spcBef>
              <a:spcAft>
                <a:spcPct val="0"/>
              </a:spcAft>
              <a:buFont typeface="Arial" pitchFamily="34" charset="0"/>
              <a:buNone/>
              <a:defRPr sz="2000" kern="1200">
                <a:solidFill>
                  <a:schemeClr val="tx1"/>
                </a:solidFill>
                <a:latin typeface="+mn-lt"/>
                <a:ea typeface="+mn-ea"/>
                <a:cs typeface="+mn-cs"/>
              </a:defRPr>
            </a:lvl2pPr>
            <a:lvl3pPr marL="914400" indent="0" algn="ctr" rtl="0" eaLnBrk="0" fontAlgn="base" hangingPunct="0">
              <a:lnSpc>
                <a:spcPct val="90000"/>
              </a:lnSpc>
              <a:spcBef>
                <a:spcPts val="500"/>
              </a:spcBef>
              <a:spcAft>
                <a:spcPct val="0"/>
              </a:spcAft>
              <a:buFont typeface="Arial" pitchFamily="34" charset="0"/>
              <a:buNone/>
              <a:defRPr sz="1800" kern="1200">
                <a:solidFill>
                  <a:schemeClr val="tx1"/>
                </a:solidFill>
                <a:latin typeface="+mn-lt"/>
                <a:ea typeface="+mn-ea"/>
                <a:cs typeface="+mn-cs"/>
              </a:defRPr>
            </a:lvl3pPr>
            <a:lvl4pPr marL="1371600" indent="0" algn="ctr" rtl="0" eaLnBrk="0" fontAlgn="base" hangingPunct="0">
              <a:lnSpc>
                <a:spcPct val="90000"/>
              </a:lnSpc>
              <a:spcBef>
                <a:spcPts val="500"/>
              </a:spcBef>
              <a:spcAft>
                <a:spcPct val="0"/>
              </a:spcAft>
              <a:buFont typeface="Arial" pitchFamily="34" charset="0"/>
              <a:buNone/>
              <a:defRPr sz="1600" kern="1200">
                <a:solidFill>
                  <a:schemeClr val="tx1"/>
                </a:solidFill>
                <a:latin typeface="+mn-lt"/>
                <a:ea typeface="+mn-ea"/>
                <a:cs typeface="+mn-cs"/>
              </a:defRPr>
            </a:lvl4pPr>
            <a:lvl5pPr marL="1828800" indent="0" algn="ctr" rtl="0" eaLnBrk="0" fontAlgn="base" hangingPunct="0">
              <a:lnSpc>
                <a:spcPct val="90000"/>
              </a:lnSpc>
              <a:spcBef>
                <a:spcPts val="500"/>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全面依法治国是国家治理的一场深刻革命。法治是国家治理体系和治理能力的重要依托。法治体系是国家治理体系的骨干工程。要充分发挥法治固根本、稳预期、利长远的重要作用。</a:t>
            </a:r>
            <a:endParaRPr lang="zh-CN" altLang="zh-CN" sz="105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．《韩非子</a:t>
            </a:r>
            <a:r>
              <a:rPr lang="en-US" altLang="zh-CN" kern="100" dirty="0">
                <a:latin typeface="Times New Roman"/>
                <a:cs typeface="Courier New"/>
              </a:rPr>
              <a:t>·</a:t>
            </a:r>
            <a:r>
              <a:rPr lang="zh-CN" altLang="zh-CN" kern="100" dirty="0">
                <a:latin typeface="Times New Roman"/>
                <a:cs typeface="Times New Roman"/>
              </a:rPr>
              <a:t>有度》：</a:t>
            </a:r>
            <a:r>
              <a:rPr lang="en-US" altLang="zh-CN" kern="100" dirty="0">
                <a:latin typeface="宋体"/>
                <a:cs typeface="Times New Roman"/>
              </a:rPr>
              <a:t>“</a:t>
            </a:r>
            <a:r>
              <a:rPr lang="zh-CN" altLang="zh-CN" kern="100" dirty="0">
                <a:latin typeface="Times New Roman"/>
                <a:cs typeface="Times New Roman"/>
              </a:rPr>
              <a:t>法不阿贵，绳不挠曲。法之所加，智者弗能辞，勇者弗敢争。刑过不避大臣，赏善不遗匹夫。</a:t>
            </a:r>
            <a:r>
              <a:rPr lang="en-US" altLang="zh-CN" kern="100" dirty="0">
                <a:latin typeface="宋体"/>
                <a:cs typeface="Times New Roman"/>
              </a:rPr>
              <a:t>”</a:t>
            </a:r>
            <a:r>
              <a:rPr lang="zh-CN" altLang="zh-CN" kern="100" dirty="0">
                <a:latin typeface="Times New Roman"/>
                <a:cs typeface="Times New Roman"/>
              </a:rPr>
              <a:t>这就是法治精神的真谛。这启示我们要</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．坚持人民主体地位</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．坚持依法治国和以德治国相结合</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．坚持法律面前人人平等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．坚持从中国实际出发</a:t>
            </a:r>
            <a:endParaRPr lang="zh-CN" altLang="zh-CN" sz="1050" kern="100" dirty="0">
              <a:effectLst/>
              <a:latin typeface="宋体"/>
              <a:cs typeface="Courier New"/>
            </a:endParaRPr>
          </a:p>
        </p:txBody>
      </p:sp>
      <p:sp>
        <p:nvSpPr>
          <p:cNvPr id="3" name="矩形 2"/>
          <p:cNvSpPr/>
          <p:nvPr/>
        </p:nvSpPr>
        <p:spPr>
          <a:xfrm>
            <a:off x="290170" y="3709880"/>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a:t>
            </a:r>
            <a:r>
              <a:rPr lang="en-US" altLang="zh-CN" kern="100" dirty="0">
                <a:latin typeface="宋体"/>
                <a:cs typeface="Times New Roman"/>
              </a:rPr>
              <a:t>“</a:t>
            </a:r>
            <a:r>
              <a:rPr lang="zh-CN" altLang="zh-CN" kern="100" dirty="0">
                <a:latin typeface="Times New Roman"/>
                <a:cs typeface="Times New Roman"/>
              </a:rPr>
              <a:t>法与时转则治，治与世宜则有功。</a:t>
            </a:r>
            <a:r>
              <a:rPr lang="en-US" altLang="zh-CN" kern="100" dirty="0">
                <a:latin typeface="宋体"/>
                <a:cs typeface="Times New Roman"/>
              </a:rPr>
              <a:t>”</a:t>
            </a:r>
            <a:r>
              <a:rPr lang="zh-CN" altLang="zh-CN" kern="100" dirty="0">
                <a:latin typeface="Times New Roman"/>
                <a:cs typeface="Times New Roman"/>
              </a:rPr>
              <a:t>这说明作为新时代的民法典，应</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．坚持中国共产党的领导</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．坚持从中国实际出发</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．坚持法律面前人人平等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．坚持人民主体地位</a:t>
            </a:r>
            <a:endParaRPr lang="zh-CN" altLang="zh-CN" sz="1050" kern="100" dirty="0">
              <a:effectLst/>
              <a:latin typeface="宋体"/>
              <a:cs typeface="Courier New"/>
            </a:endParaRPr>
          </a:p>
        </p:txBody>
      </p:sp>
      <p:sp>
        <p:nvSpPr>
          <p:cNvPr id="3" name="矩形 2"/>
          <p:cNvSpPr/>
          <p:nvPr/>
        </p:nvSpPr>
        <p:spPr>
          <a:xfrm>
            <a:off x="288429" y="2584598"/>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164217"/>
          </a:xfrm>
        </p:spPr>
        <p:txBody>
          <a:bodyPr/>
          <a:lstStyle/>
          <a:p>
            <a:pPr algn="just">
              <a:spcAft>
                <a:spcPts val="0"/>
              </a:spcAft>
            </a:pPr>
            <a:r>
              <a:rPr lang="en-US" altLang="zh-CN" sz="2700" kern="100" dirty="0">
                <a:latin typeface="Times New Roman"/>
                <a:cs typeface="Courier New"/>
              </a:rPr>
              <a:t>4</a:t>
            </a:r>
            <a:r>
              <a:rPr lang="zh-CN" altLang="zh-CN" sz="2700" kern="100" dirty="0">
                <a:latin typeface="Times New Roman"/>
                <a:cs typeface="Times New Roman"/>
              </a:rPr>
              <a:t>．</a:t>
            </a:r>
            <a:r>
              <a:rPr lang="en-US" altLang="zh-CN" sz="2700" kern="100" dirty="0">
                <a:latin typeface="Times New Roman"/>
                <a:cs typeface="Courier New"/>
              </a:rPr>
              <a:t>1840</a:t>
            </a:r>
            <a:r>
              <a:rPr lang="zh-CN" altLang="zh-CN" sz="2700" kern="100" dirty="0">
                <a:latin typeface="Times New Roman"/>
                <a:cs typeface="Times New Roman"/>
              </a:rPr>
              <a:t>年鸦片战争以后，中国逐步成为半殖民地半封建社会。一些仁人志士试图将近代西方国家的法治模式移植到中国，以实现变法图强的梦想，但最终无不以失败告终。这充分表明</a:t>
            </a:r>
            <a:r>
              <a:rPr lang="en-US" altLang="zh-CN" sz="2700" kern="100" dirty="0">
                <a:latin typeface="Times New Roman"/>
                <a:cs typeface="Courier New"/>
              </a:rPr>
              <a:t> (</a:t>
            </a:r>
            <a:r>
              <a:rPr lang="zh-CN" altLang="zh-CN" sz="2700" kern="100" dirty="0">
                <a:latin typeface="Times New Roman"/>
                <a:cs typeface="Times New Roman"/>
              </a:rPr>
              <a:t>　</a:t>
            </a:r>
            <a:r>
              <a:rPr lang="zh-CN" altLang="zh-CN" sz="2700" kern="100" dirty="0">
                <a:solidFill>
                  <a:srgbClr val="FF0000"/>
                </a:solidFill>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．中华法系独树一帜，不需要</a:t>
            </a:r>
            <a:r>
              <a:rPr lang="zh-CN" altLang="en-US" sz="2700" kern="100" dirty="0">
                <a:latin typeface="Times New Roman"/>
                <a:cs typeface="Times New Roman"/>
              </a:rPr>
              <a:t>吸收</a:t>
            </a:r>
            <a:r>
              <a:rPr lang="zh-CN" altLang="zh-CN" sz="2700" kern="100" dirty="0">
                <a:latin typeface="Times New Roman"/>
                <a:cs typeface="Times New Roman"/>
              </a:rPr>
              <a:t>现代法律文明成果</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B</a:t>
            </a:r>
            <a:r>
              <a:rPr lang="zh-CN" altLang="zh-CN" sz="2700" kern="100" dirty="0">
                <a:latin typeface="Times New Roman"/>
                <a:cs typeface="Times New Roman"/>
              </a:rPr>
              <a:t>．半殖民地半封建社会是近代中国的基本国情</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C</a:t>
            </a:r>
            <a:r>
              <a:rPr lang="zh-CN" altLang="zh-CN" sz="2700" kern="100" dirty="0">
                <a:latin typeface="Times New Roman"/>
                <a:cs typeface="Times New Roman"/>
              </a:rPr>
              <a:t>．一国的法治总是由该国的国情和社会制度所决定并与其相适应的</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D</a:t>
            </a:r>
            <a:r>
              <a:rPr lang="zh-CN" altLang="zh-CN" sz="2700" kern="100" dirty="0">
                <a:latin typeface="Times New Roman"/>
                <a:cs typeface="Times New Roman"/>
              </a:rPr>
              <a:t>．地理环境是法产生、存在和发展的决定性因素</a:t>
            </a:r>
            <a:endParaRPr lang="zh-CN" altLang="zh-CN" sz="2700" kern="100" dirty="0">
              <a:effectLst/>
              <a:latin typeface="宋体"/>
              <a:cs typeface="Courier New"/>
            </a:endParaRPr>
          </a:p>
        </p:txBody>
      </p:sp>
      <p:sp>
        <p:nvSpPr>
          <p:cNvPr id="3" name="矩形 2"/>
          <p:cNvSpPr/>
          <p:nvPr/>
        </p:nvSpPr>
        <p:spPr>
          <a:xfrm>
            <a:off x="288429" y="3636131"/>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cs typeface="Courier New"/>
              </a:rPr>
              <a:t>5</a:t>
            </a:r>
            <a:r>
              <a:rPr lang="zh-CN" altLang="zh-CN" kern="100" dirty="0">
                <a:latin typeface="Times New Roman"/>
                <a:cs typeface="Times New Roman"/>
              </a:rPr>
              <a:t>．《中华人民共和国英雄烈士保护法》明确提出，禁止歪曲、丑化、亵渎、否定英雄烈士事迹和精神；对以侮辱、诽谤等方式侵害英雄烈士名誉等的行为，构成犯罪的，依法追究法律责任。这些规定</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完善了执法必严的制度安排，有利于弘扬社会主义核心价值观</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为公民评价英雄划定了法律边界，能强化公民的民主法治意识</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③以法治体现道德理念，能有效维护英雄烈士的名誉权和荣誉权</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④能有效维护公民各项利益和社会公共利益，维护社会公序良俗</a:t>
            </a:r>
            <a:endParaRPr lang="zh-CN" altLang="zh-CN" sz="1050" kern="100" dirty="0">
              <a:latin typeface="宋体"/>
              <a:cs typeface="Courier New"/>
            </a:endParaRPr>
          </a:p>
          <a:p>
            <a:pPr>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3672805" y="5544343"/>
            <a:ext cx="646331" cy="646331"/>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52434083"/>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6164102"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十五</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全面推进依法治国的总目标与原则</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80133"/>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395771"/>
            <a:ext cx="10692000" cy="2505301"/>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．全面推进依法治国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总目标：建设中国特色社会主义</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、建设社会主义</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具体要求</a:t>
            </a:r>
            <a:endParaRPr lang="zh-CN" altLang="zh-CN" sz="1050" kern="100" dirty="0">
              <a:effectLst/>
              <a:latin typeface="宋体"/>
              <a:cs typeface="Courier New"/>
            </a:endParaRPr>
          </a:p>
        </p:txBody>
      </p:sp>
      <p:sp>
        <p:nvSpPr>
          <p:cNvPr id="2" name="矩形 1"/>
          <p:cNvSpPr/>
          <p:nvPr/>
        </p:nvSpPr>
        <p:spPr>
          <a:xfrm>
            <a:off x="6588352" y="1096687"/>
            <a:ext cx="1620957" cy="523220"/>
          </a:xfrm>
          <a:prstGeom prst="rect">
            <a:avLst/>
          </a:prstGeom>
        </p:spPr>
        <p:txBody>
          <a:bodyPr wrap="none">
            <a:spAutoFit/>
          </a:bodyPr>
          <a:lstStyle/>
          <a:p>
            <a:r>
              <a:rPr lang="zh-CN" altLang="zh-CN" b="1" dirty="0">
                <a:latin typeface="Times New Roman"/>
                <a:ea typeface="华文楷体"/>
                <a:cs typeface="Times New Roman"/>
              </a:rPr>
              <a:t>法治体系</a:t>
            </a:r>
            <a:endParaRPr lang="zh-CN" altLang="en-US" dirty="0"/>
          </a:p>
        </p:txBody>
      </p:sp>
      <p:sp>
        <p:nvSpPr>
          <p:cNvPr id="4" name="矩形 3"/>
          <p:cNvSpPr/>
          <p:nvPr/>
        </p:nvSpPr>
        <p:spPr>
          <a:xfrm>
            <a:off x="359660" y="1672751"/>
            <a:ext cx="1620957" cy="523220"/>
          </a:xfrm>
          <a:prstGeom prst="rect">
            <a:avLst/>
          </a:prstGeom>
        </p:spPr>
        <p:txBody>
          <a:bodyPr wrap="none">
            <a:spAutoFit/>
          </a:bodyPr>
          <a:lstStyle/>
          <a:p>
            <a:r>
              <a:rPr lang="zh-CN" altLang="zh-CN" b="1" dirty="0">
                <a:latin typeface="Times New Roman"/>
                <a:ea typeface="华文楷体"/>
                <a:cs typeface="Times New Roman"/>
              </a:rPr>
              <a:t>法治国家</a:t>
            </a:r>
            <a:endParaRPr lang="zh-CN" altLang="en-US" dirty="0"/>
          </a:p>
        </p:txBody>
      </p:sp>
      <p:pic>
        <p:nvPicPr>
          <p:cNvPr id="8" name="图片 7">
            <a:extLst>
              <a:ext uri="{FF2B5EF4-FFF2-40B4-BE49-F238E27FC236}">
                <a16:creationId xmlns:a16="http://schemas.microsoft.com/office/drawing/2014/main" id="{CB0448C2-A301-37C7-124C-A1042EF33D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76661" y="1716792"/>
            <a:ext cx="6477904" cy="4706007"/>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755811"/>
            <a:ext cx="10692000" cy="3621569"/>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实施要求</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全面依法治国是</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的一场深刻革命，关系党</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，关系人民幸福安康，关系党和国家长治久安。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全党和全国人民必须更加自觉地坚持依法治国、更加扎实地推进依法治国，努力实现国家各项工作</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，向着建设法治中国的目标不断前进。</a:t>
            </a:r>
            <a:endParaRPr lang="zh-CN" altLang="zh-CN" sz="1050" kern="100" dirty="0">
              <a:effectLst/>
              <a:latin typeface="宋体"/>
              <a:cs typeface="Courier New"/>
            </a:endParaRPr>
          </a:p>
        </p:txBody>
      </p:sp>
      <p:sp>
        <p:nvSpPr>
          <p:cNvPr id="2" name="矩形 1"/>
          <p:cNvSpPr/>
          <p:nvPr/>
        </p:nvSpPr>
        <p:spPr>
          <a:xfrm>
            <a:off x="3312765" y="1439887"/>
            <a:ext cx="1620957" cy="523220"/>
          </a:xfrm>
          <a:prstGeom prst="rect">
            <a:avLst/>
          </a:prstGeom>
        </p:spPr>
        <p:txBody>
          <a:bodyPr wrap="none">
            <a:spAutoFit/>
          </a:bodyPr>
          <a:lstStyle/>
          <a:p>
            <a:r>
              <a:rPr lang="zh-CN" altLang="zh-CN" b="1" dirty="0">
                <a:latin typeface="Times New Roman"/>
                <a:ea typeface="华文楷体"/>
                <a:cs typeface="Times New Roman"/>
              </a:rPr>
              <a:t>国家治理</a:t>
            </a:r>
            <a:endParaRPr lang="zh-CN" altLang="en-US" dirty="0"/>
          </a:p>
        </p:txBody>
      </p:sp>
      <p:sp>
        <p:nvSpPr>
          <p:cNvPr id="3" name="矩形 2"/>
          <p:cNvSpPr/>
          <p:nvPr/>
        </p:nvSpPr>
        <p:spPr>
          <a:xfrm>
            <a:off x="8748592" y="1439887"/>
            <a:ext cx="1620957" cy="523220"/>
          </a:xfrm>
          <a:prstGeom prst="rect">
            <a:avLst/>
          </a:prstGeom>
        </p:spPr>
        <p:txBody>
          <a:bodyPr wrap="none">
            <a:spAutoFit/>
          </a:bodyPr>
          <a:lstStyle/>
          <a:p>
            <a:r>
              <a:rPr lang="zh-CN" altLang="zh-CN" b="1" dirty="0">
                <a:latin typeface="Times New Roman"/>
                <a:ea typeface="华文楷体"/>
                <a:cs typeface="Times New Roman"/>
              </a:rPr>
              <a:t>执政兴国</a:t>
            </a:r>
            <a:endParaRPr lang="zh-CN" altLang="en-US" dirty="0"/>
          </a:p>
        </p:txBody>
      </p:sp>
      <p:sp>
        <p:nvSpPr>
          <p:cNvPr id="4" name="矩形 3"/>
          <p:cNvSpPr/>
          <p:nvPr/>
        </p:nvSpPr>
        <p:spPr>
          <a:xfrm>
            <a:off x="5831301" y="3240087"/>
            <a:ext cx="1261884" cy="523220"/>
          </a:xfrm>
          <a:prstGeom prst="rect">
            <a:avLst/>
          </a:prstGeom>
        </p:spPr>
        <p:txBody>
          <a:bodyPr wrap="none">
            <a:spAutoFit/>
          </a:bodyPr>
          <a:lstStyle/>
          <a:p>
            <a:r>
              <a:rPr lang="zh-CN" altLang="zh-CN" b="1" dirty="0">
                <a:latin typeface="Times New Roman"/>
                <a:ea typeface="华文楷体"/>
                <a:cs typeface="Times New Roman"/>
              </a:rPr>
              <a:t>法治化</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395771"/>
            <a:ext cx="10692000" cy="1227772"/>
          </a:xfrm>
        </p:spPr>
        <p:txBody>
          <a:bodyPr/>
          <a:lstStyle/>
          <a:p>
            <a:pPr algn="just">
              <a:spcAft>
                <a:spcPts val="0"/>
              </a:spcAft>
            </a:pPr>
            <a:r>
              <a:rPr lang="zh-CN" altLang="zh-CN" kern="100" dirty="0">
                <a:latin typeface="Times New Roman"/>
                <a:ea typeface="黑体"/>
                <a:cs typeface="Times New Roman"/>
              </a:rPr>
              <a:t>二、全面推进依法治国的原则</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．坚持中国共产党的领导</a:t>
            </a:r>
            <a:endParaRPr lang="zh-CN" altLang="zh-CN" sz="1050" kern="100" dirty="0">
              <a:effectLst/>
              <a:latin typeface="宋体"/>
              <a:cs typeface="Courier New"/>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4593" y="1511895"/>
            <a:ext cx="7534787" cy="3867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18032" y="2108848"/>
            <a:ext cx="817415" cy="303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37001" y="2790658"/>
            <a:ext cx="1265767" cy="3457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053731" y="3168007"/>
            <a:ext cx="4738198" cy="632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237520" y="4486505"/>
            <a:ext cx="1263495" cy="327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740399" y="4858800"/>
            <a:ext cx="1172945" cy="3382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副标题 1"/>
          <p:cNvSpPr txBox="1">
            <a:spLocks/>
          </p:cNvSpPr>
          <p:nvPr/>
        </p:nvSpPr>
        <p:spPr>
          <a:xfrm>
            <a:off x="433633" y="5184303"/>
            <a:ext cx="10692000" cy="1227772"/>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辨别区分</a:t>
            </a:r>
            <a:r>
              <a:rPr lang="en-US" altLang="zh-CN" kern="100" dirty="0">
                <a:latin typeface="Times New Roman"/>
                <a:ea typeface="黑体"/>
                <a:cs typeface="Courier New"/>
              </a:rPr>
              <a:t>]</a:t>
            </a:r>
            <a:r>
              <a:rPr lang="zh-CN" altLang="zh-CN" kern="100" dirty="0">
                <a:latin typeface="Times New Roman"/>
                <a:ea typeface="华文楷体"/>
                <a:cs typeface="Times New Roman"/>
              </a:rPr>
              <a:t>国家法律是全体人民共同意志的体现，党内法规因党而生、因党而立、因党而兴，是中国共产党全体党员意志的体现。</a:t>
            </a:r>
            <a:endParaRPr lang="zh-CN" altLang="zh-CN" sz="1050" kern="100" dirty="0">
              <a:effectLst/>
              <a:latin typeface="宋体"/>
              <a:cs typeface="Courier New"/>
            </a:endParaRPr>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randombar(horizontal)">
                                      <p:cBhvr>
                                        <p:cTn id="7" dur="500"/>
                                        <p:tgtEl>
                                          <p:spTgt spid="205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052"/>
                                        </p:tgtEl>
                                        <p:attrNameLst>
                                          <p:attrName>style.visibility</p:attrName>
                                        </p:attrNameLst>
                                      </p:cBhvr>
                                      <p:to>
                                        <p:strVal val="visible"/>
                                      </p:to>
                                    </p:set>
                                    <p:animEffect transition="in" filter="randombar(horizontal)">
                                      <p:cBhvr>
                                        <p:cTn id="12" dur="500"/>
                                        <p:tgtEl>
                                          <p:spTgt spid="205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053"/>
                                        </p:tgtEl>
                                        <p:attrNameLst>
                                          <p:attrName>style.visibility</p:attrName>
                                        </p:attrNameLst>
                                      </p:cBhvr>
                                      <p:to>
                                        <p:strVal val="visible"/>
                                      </p:to>
                                    </p:set>
                                    <p:animEffect transition="in" filter="randombar(horizontal)">
                                      <p:cBhvr>
                                        <p:cTn id="17" dur="500"/>
                                        <p:tgtEl>
                                          <p:spTgt spid="2053"/>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054"/>
                                        </p:tgtEl>
                                        <p:attrNameLst>
                                          <p:attrName>style.visibility</p:attrName>
                                        </p:attrNameLst>
                                      </p:cBhvr>
                                      <p:to>
                                        <p:strVal val="visible"/>
                                      </p:to>
                                    </p:set>
                                    <p:animEffect transition="in" filter="randombar(horizontal)">
                                      <p:cBhvr>
                                        <p:cTn id="22" dur="500"/>
                                        <p:tgtEl>
                                          <p:spTgt spid="2054"/>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2055"/>
                                        </p:tgtEl>
                                        <p:attrNameLst>
                                          <p:attrName>style.visibility</p:attrName>
                                        </p:attrNameLst>
                                      </p:cBhvr>
                                      <p:to>
                                        <p:strVal val="visible"/>
                                      </p:to>
                                    </p:set>
                                    <p:animEffect transition="in" filter="randombar(horizontal)">
                                      <p:cBhvr>
                                        <p:cTn id="27" dur="500"/>
                                        <p:tgtEl>
                                          <p:spTgt spid="2055"/>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24530"/>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．坚持人民主体地位</a:t>
            </a:r>
            <a:endParaRPr lang="zh-CN" altLang="zh-CN" sz="1050" kern="100" dirty="0">
              <a:effectLst/>
              <a:latin typeface="宋体"/>
              <a:cs typeface="Courier New"/>
            </a:endParaRPr>
          </a:p>
        </p:txBody>
      </p:sp>
      <p:pic>
        <p:nvPicPr>
          <p:cNvPr id="3082"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0637" y="1439887"/>
            <a:ext cx="7086377" cy="4516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Picture 11"/>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83222" y="1703092"/>
            <a:ext cx="1005491" cy="308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4" name="Picture 12"/>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526260" y="2295568"/>
            <a:ext cx="1947426" cy="297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5" name="Picture 13"/>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02828" y="3996029"/>
            <a:ext cx="1466847" cy="3362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6" name="Picture 14"/>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8992" y="5437026"/>
            <a:ext cx="1054516" cy="308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083"/>
                                        </p:tgtEl>
                                        <p:attrNameLst>
                                          <p:attrName>style.visibility</p:attrName>
                                        </p:attrNameLst>
                                      </p:cBhvr>
                                      <p:to>
                                        <p:strVal val="visible"/>
                                      </p:to>
                                    </p:set>
                                    <p:animEffect transition="in" filter="randombar(horizontal)">
                                      <p:cBhvr>
                                        <p:cTn id="7" dur="500"/>
                                        <p:tgtEl>
                                          <p:spTgt spid="308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084"/>
                                        </p:tgtEl>
                                        <p:attrNameLst>
                                          <p:attrName>style.visibility</p:attrName>
                                        </p:attrNameLst>
                                      </p:cBhvr>
                                      <p:to>
                                        <p:strVal val="visible"/>
                                      </p:to>
                                    </p:set>
                                    <p:animEffect transition="in" filter="randombar(horizontal)">
                                      <p:cBhvr>
                                        <p:cTn id="12" dur="500"/>
                                        <p:tgtEl>
                                          <p:spTgt spid="308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085"/>
                                        </p:tgtEl>
                                        <p:attrNameLst>
                                          <p:attrName>style.visibility</p:attrName>
                                        </p:attrNameLst>
                                      </p:cBhvr>
                                      <p:to>
                                        <p:strVal val="visible"/>
                                      </p:to>
                                    </p:set>
                                    <p:animEffect transition="in" filter="randombar(horizontal)">
                                      <p:cBhvr>
                                        <p:cTn id="17" dur="500"/>
                                        <p:tgtEl>
                                          <p:spTgt spid="308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3086"/>
                                        </p:tgtEl>
                                        <p:attrNameLst>
                                          <p:attrName>style.visibility</p:attrName>
                                        </p:attrNameLst>
                                      </p:cBhvr>
                                      <p:to>
                                        <p:strVal val="visible"/>
                                      </p:to>
                                    </p:set>
                                    <p:animEffect transition="in" filter="randombar(horizontal)">
                                      <p:cBhvr>
                                        <p:cTn id="22" dur="500"/>
                                        <p:tgtEl>
                                          <p:spTgt spid="30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24530"/>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．坚持法律面前人人平等</a:t>
            </a:r>
            <a:endParaRPr lang="zh-CN" altLang="zh-CN" sz="1050" kern="100" dirty="0">
              <a:effectLst/>
              <a:latin typeface="宋体"/>
              <a:cs typeface="Courier New"/>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8629" y="1331875"/>
            <a:ext cx="7521883" cy="47421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85173" y="1475891"/>
            <a:ext cx="1042462" cy="3434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03952" y="2042315"/>
            <a:ext cx="1047365" cy="326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01923" y="2615027"/>
            <a:ext cx="1054672" cy="3390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2" name="Picture 6"/>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16639" y="3197214"/>
            <a:ext cx="937800" cy="270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3" name="Picture 7"/>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999723" y="4554296"/>
            <a:ext cx="908834" cy="250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Effect transition="in" filter="randombar(horizontal)">
                                      <p:cBhvr>
                                        <p:cTn id="7" dur="500"/>
                                        <p:tgtEl>
                                          <p:spTgt spid="4099"/>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100"/>
                                        </p:tgtEl>
                                        <p:attrNameLst>
                                          <p:attrName>style.visibility</p:attrName>
                                        </p:attrNameLst>
                                      </p:cBhvr>
                                      <p:to>
                                        <p:strVal val="visible"/>
                                      </p:to>
                                    </p:set>
                                    <p:animEffect transition="in" filter="randombar(horizontal)">
                                      <p:cBhvr>
                                        <p:cTn id="12" dur="500"/>
                                        <p:tgtEl>
                                          <p:spTgt spid="4100"/>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101"/>
                                        </p:tgtEl>
                                        <p:attrNameLst>
                                          <p:attrName>style.visibility</p:attrName>
                                        </p:attrNameLst>
                                      </p:cBhvr>
                                      <p:to>
                                        <p:strVal val="visible"/>
                                      </p:to>
                                    </p:set>
                                    <p:animEffect transition="in" filter="randombar(horizontal)">
                                      <p:cBhvr>
                                        <p:cTn id="17" dur="500"/>
                                        <p:tgtEl>
                                          <p:spTgt spid="4101"/>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102"/>
                                        </p:tgtEl>
                                        <p:attrNameLst>
                                          <p:attrName>style.visibility</p:attrName>
                                        </p:attrNameLst>
                                      </p:cBhvr>
                                      <p:to>
                                        <p:strVal val="visible"/>
                                      </p:to>
                                    </p:set>
                                    <p:animEffect transition="in" filter="randombar(horizontal)">
                                      <p:cBhvr>
                                        <p:cTn id="22" dur="500"/>
                                        <p:tgtEl>
                                          <p:spTgt spid="4102"/>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4103"/>
                                        </p:tgtEl>
                                        <p:attrNameLst>
                                          <p:attrName>style.visibility</p:attrName>
                                        </p:attrNameLst>
                                      </p:cBhvr>
                                      <p:to>
                                        <p:strVal val="visible"/>
                                      </p:to>
                                    </p:set>
                                    <p:animEffect transition="in" filter="randombar(horizontal)">
                                      <p:cBhvr>
                                        <p:cTn id="27" dur="500"/>
                                        <p:tgtEl>
                                          <p:spTgt spid="4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32445" y="467779"/>
            <a:ext cx="10692000" cy="624530"/>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．坚持依法治国和以德治国相结合</a:t>
            </a:r>
            <a:endParaRPr lang="zh-CN" altLang="zh-CN" sz="1050" kern="100" dirty="0">
              <a:effectLst/>
              <a:latin typeface="宋体"/>
              <a:cs typeface="Courier New"/>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8509" y="1064586"/>
            <a:ext cx="5495136" cy="53464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31404" y="2388178"/>
            <a:ext cx="2016224" cy="320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36772" y="3092677"/>
            <a:ext cx="857777" cy="274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653247" y="3737799"/>
            <a:ext cx="460436" cy="236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6" name="Picture 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969799" y="3982766"/>
            <a:ext cx="561552" cy="233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7" name="Picture 7"/>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343607" y="5748081"/>
            <a:ext cx="832041" cy="261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副标题 1"/>
          <p:cNvSpPr txBox="1">
            <a:spLocks/>
          </p:cNvSpPr>
          <p:nvPr/>
        </p:nvSpPr>
        <p:spPr>
          <a:xfrm>
            <a:off x="7021177" y="1581993"/>
            <a:ext cx="3235173" cy="4315027"/>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党内法规体系是中国特色社会主义法治体系的组成部分，与国家法律是相辅相成、相互促进、相互保障的关系。</a:t>
            </a:r>
            <a:endParaRPr lang="zh-CN" altLang="zh-CN" sz="1050" kern="100" dirty="0">
              <a:effectLst/>
              <a:latin typeface="宋体"/>
              <a:cs typeface="Courier New"/>
            </a:endParaRPr>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randombar(horizontal)">
                                      <p:cBhvr>
                                        <p:cTn id="7" dur="500"/>
                                        <p:tgtEl>
                                          <p:spTgt spid="512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Effect transition="in" filter="randombar(horizontal)">
                                      <p:cBhvr>
                                        <p:cTn id="12" dur="500"/>
                                        <p:tgtEl>
                                          <p:spTgt spid="512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125"/>
                                        </p:tgtEl>
                                        <p:attrNameLst>
                                          <p:attrName>style.visibility</p:attrName>
                                        </p:attrNameLst>
                                      </p:cBhvr>
                                      <p:to>
                                        <p:strVal val="visible"/>
                                      </p:to>
                                    </p:set>
                                    <p:animEffect transition="in" filter="randombar(horizontal)">
                                      <p:cBhvr>
                                        <p:cTn id="17" dur="500"/>
                                        <p:tgtEl>
                                          <p:spTgt spid="512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5126"/>
                                        </p:tgtEl>
                                        <p:attrNameLst>
                                          <p:attrName>style.visibility</p:attrName>
                                        </p:attrNameLst>
                                      </p:cBhvr>
                                      <p:to>
                                        <p:strVal val="visible"/>
                                      </p:to>
                                    </p:set>
                                    <p:animEffect transition="in" filter="randombar(horizontal)">
                                      <p:cBhvr>
                                        <p:cTn id="22" dur="500"/>
                                        <p:tgtEl>
                                          <p:spTgt spid="512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5127"/>
                                        </p:tgtEl>
                                        <p:attrNameLst>
                                          <p:attrName>style.visibility</p:attrName>
                                        </p:attrNameLst>
                                      </p:cBhvr>
                                      <p:to>
                                        <p:strVal val="visible"/>
                                      </p:to>
                                    </p:set>
                                    <p:animEffect transition="in" filter="randombar(horizontal)">
                                      <p:cBhvr>
                                        <p:cTn id="27" dur="500"/>
                                        <p:tgtEl>
                                          <p:spTgt spid="5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342</TotalTime>
  <Words>2689</Words>
  <Application>Microsoft Office PowerPoint</Application>
  <PresentationFormat>自定义</PresentationFormat>
  <Paragraphs>156</Paragraphs>
  <Slides>35</Slides>
  <Notes>13</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35</vt:i4>
      </vt:variant>
    </vt:vector>
  </HeadingPairs>
  <TitlesOfParts>
    <vt:vector size="49"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1357</cp:revision>
  <dcterms:created xsi:type="dcterms:W3CDTF">2016-06-29T09:22:00Z</dcterms:created>
  <dcterms:modified xsi:type="dcterms:W3CDTF">2026-02-05T08:50:51Z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